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67" r:id="rId19"/>
    <p:sldId id="268" r:id="rId20"/>
    <p:sldId id="264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DC7B-7220-4983-B959-FF7C0D7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D2A4-954A-4F35-84F4-5706D2A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C5A-BCCF-47B6-8831-A0657CC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A589-8374-4BF6-8AD6-51FEBCA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E6CC-6A52-4E57-BFF9-DE8E301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CC4-6EF4-4754-856C-AFF0807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6424-79F5-460F-B643-98548738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8171-8729-4215-842A-0F099BA2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4EE-4502-4D67-992C-0420FEC2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AA63-B62B-40A9-97BF-4921FEA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49DF3-FA65-41EB-8C6A-0E43AB86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5C0E-D1E1-4875-B825-4612C489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19BB-C585-4158-AF52-2327513C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71B7-078B-4A63-9BC5-BFBF8C2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3D4-50FA-4E3B-8B5D-3A6133D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198F-DAA2-4E41-9420-E749E7A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9F79-F239-4C0D-A4D7-C55D2A3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FFA3-067F-4C5B-A5F8-BF4C954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FAFE-369A-4B24-B538-79523921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DE8D-AFBB-42B3-BE6A-6A4AE49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9C80-B042-4094-9D0E-9581DB4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3B82-BA13-4182-B042-270B11A3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380E-7510-4170-AC7E-9A6F3981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7C1D-9D4F-4BB3-BEA8-5CD4BB16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6E3-0885-49F7-B898-CA22CC7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6EB-9681-4FFA-A713-B9A22F2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C2AE-6B12-4ADB-BE6A-F3A726440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BC9F-A07E-4816-BE76-49992F79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AC5F-66F5-43BE-9466-93866D0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A6F4-BCB6-48DB-B2DA-DEADC54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D27C-B4A0-4AA0-8F3C-B3C2855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B8E-5767-4B0C-B158-39A5D97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A18-0556-421C-88C1-998EC30C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81BD-46ED-479F-868F-D7C58074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2577C-D188-4FAB-9980-D52FD376C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90B1-32CE-4852-A1D2-91E1FCF2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A36-A98D-4841-A200-C1C0CD61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B2D09-CCBB-4DB4-9105-EC958A0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64B85-6A92-41CF-9378-67052EA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40A-8050-4E0F-8F2C-D0F63D5A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6EB8A-0106-4330-AA5C-5125372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C882-5D19-456E-911D-CE00BB3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F8B1-587A-4BC3-B77B-A6518866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6487E-E36B-4945-981F-5272D6E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FC3D-EEB0-4AB6-A202-A19B7E8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97CA-69BB-43C3-BDA4-4D5B55B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616F-435A-4E24-B245-047C2197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CDD9-7CA5-4D85-9B78-3BA177E7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D114-1FE6-4F36-8E58-BD2BC258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B72A-6777-4478-A593-02A61752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91D9-41AB-4F5E-9622-4AFEAB9A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AE9C-B538-4FB3-91FD-8B87C92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71B2-FDF4-480D-8A24-B1B32FBD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2941-E011-4DE2-AFCC-96DA5C67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ECE3-0E53-4EC0-867C-A7E89B02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E1B6-DFF8-4466-A0CD-3400E71D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2065-09C3-4EA6-8A45-C89959B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1FB0-61B0-42E2-8CA5-E1D0AD44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6E02D-38B5-486B-9D18-EBE7B31E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44B9-6C55-458D-8027-D4ABB43E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41CF-3512-4A6F-B3B6-2038A610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112C-1C17-4AF6-8F97-D438694E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05EC-B7B1-4ECD-A36E-9EC272EC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985F5-5C1E-4362-9DE1-B668A9B3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7" y="149965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Text Summarization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A5B515A-B9E0-454A-8379-CF705D1A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70" y="2684139"/>
            <a:ext cx="4141760" cy="20708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7048E-4E79-4D52-B721-F7D46FA8A614}"/>
              </a:ext>
            </a:extLst>
          </p:cNvPr>
          <p:cNvSpPr/>
          <p:nvPr/>
        </p:nvSpPr>
        <p:spPr>
          <a:xfrm>
            <a:off x="6666468" y="2360973"/>
            <a:ext cx="3802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Heriot Watt University , Dubai Campus</a:t>
            </a:r>
            <a:b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</a:br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 2019/2020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(Representation)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common approaches: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Frequency based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Semantic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Vector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Graph based representation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7F2EECB-6973-4693-8B46-8ED795C8D4EE}"/>
              </a:ext>
            </a:extLst>
          </p:cNvPr>
          <p:cNvSpPr/>
          <p:nvPr/>
        </p:nvSpPr>
        <p:spPr>
          <a:xfrm>
            <a:off x="6035368" y="2879430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69B27-BA9F-4BF2-BE3E-BFFB8565040A}"/>
              </a:ext>
            </a:extLst>
          </p:cNvPr>
          <p:cNvSpPr/>
          <p:nvPr/>
        </p:nvSpPr>
        <p:spPr>
          <a:xfrm>
            <a:off x="7088698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00F9F-C1CA-406F-8755-3785381B7A58}"/>
              </a:ext>
            </a:extLst>
          </p:cNvPr>
          <p:cNvSpPr/>
          <p:nvPr/>
        </p:nvSpPr>
        <p:spPr>
          <a:xfrm>
            <a:off x="7944374" y="3140669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8E60C2-CEEA-4E8B-8E2D-B7B3FB3400FF}"/>
              </a:ext>
            </a:extLst>
          </p:cNvPr>
          <p:cNvSpPr/>
          <p:nvPr/>
        </p:nvSpPr>
        <p:spPr>
          <a:xfrm>
            <a:off x="9160777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EC0C1-B06F-48B5-B459-F9A2C760852E}"/>
              </a:ext>
            </a:extLst>
          </p:cNvPr>
          <p:cNvSpPr/>
          <p:nvPr/>
        </p:nvSpPr>
        <p:spPr>
          <a:xfrm>
            <a:off x="9957732" y="314066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67D545E-C543-47B7-90FE-4740302032B7}"/>
              </a:ext>
            </a:extLst>
          </p:cNvPr>
          <p:cNvSpPr/>
          <p:nvPr/>
        </p:nvSpPr>
        <p:spPr>
          <a:xfrm rot="10800000">
            <a:off x="9748009" y="3925321"/>
            <a:ext cx="793272" cy="690817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0015D-BC2A-4F55-B0FA-AA1CB9C347D8}"/>
              </a:ext>
            </a:extLst>
          </p:cNvPr>
          <p:cNvSpPr/>
          <p:nvPr/>
        </p:nvSpPr>
        <p:spPr>
          <a:xfrm>
            <a:off x="8179267" y="4142520"/>
            <a:ext cx="1312876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C9C22-3DF5-4BE3-A3BE-58DBB7D625D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77262" y="4719183"/>
            <a:ext cx="958443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39BF8-10DB-4E9A-8713-15526B6A2CF2}"/>
              </a:ext>
            </a:extLst>
          </p:cNvPr>
          <p:cNvCxnSpPr>
            <a:stCxn id="17" idx="2"/>
          </p:cNvCxnSpPr>
          <p:nvPr/>
        </p:nvCxnSpPr>
        <p:spPr>
          <a:xfrm>
            <a:off x="8835705" y="4719183"/>
            <a:ext cx="987802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A1D9D-84E6-4BAB-A15C-AD527BCD237D}"/>
              </a:ext>
            </a:extLst>
          </p:cNvPr>
          <p:cNvSpPr txBox="1"/>
          <p:nvPr/>
        </p:nvSpPr>
        <p:spPr>
          <a:xfrm>
            <a:off x="7501854" y="522623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20346-C521-4A83-BD54-FB9B0382B7FF}"/>
              </a:ext>
            </a:extLst>
          </p:cNvPr>
          <p:cNvSpPr txBox="1"/>
          <p:nvPr/>
        </p:nvSpPr>
        <p:spPr>
          <a:xfrm>
            <a:off x="8638560" y="522915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DDB43-6DBB-40BE-981B-DA44D9A38B53}"/>
              </a:ext>
            </a:extLst>
          </p:cNvPr>
          <p:cNvSpPr txBox="1"/>
          <p:nvPr/>
        </p:nvSpPr>
        <p:spPr>
          <a:xfrm>
            <a:off x="9466975" y="5239647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7F490-E2E2-4DB2-B833-F3D8259DF15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788608" y="4719183"/>
            <a:ext cx="47097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05028"/>
            <a:ext cx="10515600" cy="11441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After phase 1, sentences are scored based on factors such as frequency, semantics, similarity, position of sentence or word.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If the number of times a word occurred in a document is high, then it has importance in the content of that document. Thus higher score.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Common methods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Word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Bag of Words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Term Frequency - Inverse Document Frequency (TF-IDF)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3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the number of occurrences of a word divided by the total number of words.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(Word Probability)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/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P(w)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blipFill>
                <a:blip r:embed="rId2"/>
                <a:stretch>
                  <a:fillRect l="-5535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3CBC64F-10BF-497A-B5D2-DA5BBFF8ECD2}"/>
              </a:ext>
            </a:extLst>
          </p:cNvPr>
          <p:cNvSpPr/>
          <p:nvPr/>
        </p:nvSpPr>
        <p:spPr>
          <a:xfrm>
            <a:off x="6977930" y="6326775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</p:spTree>
    <p:extLst>
      <p:ext uri="{BB962C8B-B14F-4D97-AF65-F5344CB8AC3E}">
        <p14:creationId xmlns:p14="http://schemas.microsoft.com/office/powerpoint/2010/main" val="22595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08A289-2598-E84A-8530-C49AA07DC0C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8872" t="27227" r="22888" b="14788"/>
          <a:stretch/>
        </p:blipFill>
        <p:spPr>
          <a:xfrm>
            <a:off x="5493624" y="2144362"/>
            <a:ext cx="6333033" cy="3826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Bag of words is a vector with size equal to all words in our document. A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representation of a sentence is the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same vector with frequencies of words occurred in this sentence.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(Bag of Words)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TF: number of documents contain t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IDF: total number of documents divided by documents containing 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(TF-IDF)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/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blipFill>
                <a:blip r:embed="rId2"/>
                <a:stretch>
                  <a:fillRect l="-4637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2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LSA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Semantic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323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Similarity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Dist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122011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A537-D038-45E8-8F3B-436077A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7C-B76B-4CA9-85EB-B9CEA0AC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E553-D014-4FEC-88D8-DA8A2A4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7E7A-0DAC-4D40-952A-62E1BF1F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E7E28C-8A14-4923-BCFA-F67BB1D4FA33}"/>
              </a:ext>
            </a:extLst>
          </p:cNvPr>
          <p:cNvSpPr txBox="1">
            <a:spLocks/>
          </p:cNvSpPr>
          <p:nvPr/>
        </p:nvSpPr>
        <p:spPr>
          <a:xfrm>
            <a:off x="7354529" y="5519021"/>
            <a:ext cx="4200486" cy="108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Need: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 data  	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History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07C4-281A-4232-8B11-8749685B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871"/>
          <a:stretch/>
        </p:blipFill>
        <p:spPr>
          <a:xfrm>
            <a:off x="7354529" y="1207802"/>
            <a:ext cx="4200486" cy="38139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37388"/>
            <a:ext cx="10515600" cy="23844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Initially pioneered by Hans Peter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Luhn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in                                                  1950 at IBM.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Existence and availability of internet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 of amount of data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D16468B-5C78-47DE-BB2E-81F3A97D9093}"/>
              </a:ext>
            </a:extLst>
          </p:cNvPr>
          <p:cNvSpPr/>
          <p:nvPr/>
        </p:nvSpPr>
        <p:spPr>
          <a:xfrm rot="10800000">
            <a:off x="7583308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F9F40F-415D-48E6-81F3-DC03412EA1ED}"/>
              </a:ext>
            </a:extLst>
          </p:cNvPr>
          <p:cNvSpPr/>
          <p:nvPr/>
        </p:nvSpPr>
        <p:spPr>
          <a:xfrm>
            <a:off x="9928759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new sentences as a summarization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Sentences do not exist in original text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More human readable than extractive text summaries.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2906273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096678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788665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2</a:t>
            </a:r>
          </a:p>
        </p:txBody>
      </p:sp>
    </p:spTree>
    <p:extLst>
      <p:ext uri="{BB962C8B-B14F-4D97-AF65-F5344CB8AC3E}">
        <p14:creationId xmlns:p14="http://schemas.microsoft.com/office/powerpoint/2010/main" val="164975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follows an Encoder-Decoder Architecture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Creates a Semantic/Structured representation of the text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(Encoding)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Recreates the sentences from the Semantic/Structure representation (Decoding)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D1F93-6DBE-461C-AB41-714E372C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47" y="1381125"/>
            <a:ext cx="2505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(Encoding/Decoding)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4769848" cy="3560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Several types of neural networks are used as Encoders/Decoders: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Recurrent Neural Networks (RNNs)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Gated Recurrent Neural Network (GRU)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Long Short-Term Memory (LSTM)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4785482-9616-4266-9C6D-1E579219ACBD}"/>
              </a:ext>
            </a:extLst>
          </p:cNvPr>
          <p:cNvSpPr/>
          <p:nvPr/>
        </p:nvSpPr>
        <p:spPr>
          <a:xfrm>
            <a:off x="5990505" y="3116418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4CE64-BFF1-4E56-930E-ECA638D7CC90}"/>
              </a:ext>
            </a:extLst>
          </p:cNvPr>
          <p:cNvSpPr/>
          <p:nvPr/>
        </p:nvSpPr>
        <p:spPr>
          <a:xfrm>
            <a:off x="7043835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3061-E9CD-4A5D-8A6C-B9FDA76B5E60}"/>
              </a:ext>
            </a:extLst>
          </p:cNvPr>
          <p:cNvSpPr/>
          <p:nvPr/>
        </p:nvSpPr>
        <p:spPr>
          <a:xfrm>
            <a:off x="7899511" y="3377657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E8E4A-E4E9-44F4-9F12-70C7A5CB7E46}"/>
              </a:ext>
            </a:extLst>
          </p:cNvPr>
          <p:cNvSpPr/>
          <p:nvPr/>
        </p:nvSpPr>
        <p:spPr>
          <a:xfrm>
            <a:off x="9115914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FED68-76A2-4148-B961-CD72CFF8D7D3}"/>
              </a:ext>
            </a:extLst>
          </p:cNvPr>
          <p:cNvSpPr/>
          <p:nvPr/>
        </p:nvSpPr>
        <p:spPr>
          <a:xfrm>
            <a:off x="9912869" y="3377656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5CA285C-C4CC-4AAD-94EC-2E412780ACA6}"/>
              </a:ext>
            </a:extLst>
          </p:cNvPr>
          <p:cNvSpPr/>
          <p:nvPr/>
        </p:nvSpPr>
        <p:spPr>
          <a:xfrm>
            <a:off x="11078939" y="3632433"/>
            <a:ext cx="443399" cy="1295173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4B3C2-A799-479C-AFDE-FE300EA57DAF}"/>
              </a:ext>
            </a:extLst>
          </p:cNvPr>
          <p:cNvSpPr/>
          <p:nvPr/>
        </p:nvSpPr>
        <p:spPr>
          <a:xfrm>
            <a:off x="9912868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Words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67AF26-549D-465E-A231-D1260EFD28A2}"/>
              </a:ext>
            </a:extLst>
          </p:cNvPr>
          <p:cNvSpPr/>
          <p:nvPr/>
        </p:nvSpPr>
        <p:spPr>
          <a:xfrm rot="10800000">
            <a:off x="9115914" y="465588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4BEFB-228D-413F-8684-7C3EB65F1FF3}"/>
              </a:ext>
            </a:extLst>
          </p:cNvPr>
          <p:cNvSpPr/>
          <p:nvPr/>
        </p:nvSpPr>
        <p:spPr>
          <a:xfrm>
            <a:off x="7899511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 Remove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131133-06C0-485E-8F15-889B504EBE78}"/>
              </a:ext>
            </a:extLst>
          </p:cNvPr>
          <p:cNvSpPr/>
          <p:nvPr/>
        </p:nvSpPr>
        <p:spPr>
          <a:xfrm rot="10800000">
            <a:off x="7022862" y="466713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4C554-FB5D-4574-80DC-451153627592}"/>
              </a:ext>
            </a:extLst>
          </p:cNvPr>
          <p:cNvSpPr/>
          <p:nvPr/>
        </p:nvSpPr>
        <p:spPr>
          <a:xfrm>
            <a:off x="5806459" y="454658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Lemm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39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10340648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Encoding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Frequencybased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Semantic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Vector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Graph based representation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7F2EECB-6973-4693-8B46-8ED795C8D4EE}"/>
              </a:ext>
            </a:extLst>
          </p:cNvPr>
          <p:cNvSpPr/>
          <p:nvPr/>
        </p:nvSpPr>
        <p:spPr>
          <a:xfrm>
            <a:off x="6035368" y="2879430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69B27-BA9F-4BF2-BE3E-BFFB8565040A}"/>
              </a:ext>
            </a:extLst>
          </p:cNvPr>
          <p:cNvSpPr/>
          <p:nvPr/>
        </p:nvSpPr>
        <p:spPr>
          <a:xfrm>
            <a:off x="7088698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00F9F-C1CA-406F-8755-3785381B7A58}"/>
              </a:ext>
            </a:extLst>
          </p:cNvPr>
          <p:cNvSpPr/>
          <p:nvPr/>
        </p:nvSpPr>
        <p:spPr>
          <a:xfrm>
            <a:off x="7944374" y="3140669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8E60C2-CEEA-4E8B-8E2D-B7B3FB3400FF}"/>
              </a:ext>
            </a:extLst>
          </p:cNvPr>
          <p:cNvSpPr/>
          <p:nvPr/>
        </p:nvSpPr>
        <p:spPr>
          <a:xfrm>
            <a:off x="9160777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EC0C1-B06F-48B5-B459-F9A2C760852E}"/>
              </a:ext>
            </a:extLst>
          </p:cNvPr>
          <p:cNvSpPr/>
          <p:nvPr/>
        </p:nvSpPr>
        <p:spPr>
          <a:xfrm>
            <a:off x="9957732" y="314066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67D545E-C543-47B7-90FE-4740302032B7}"/>
              </a:ext>
            </a:extLst>
          </p:cNvPr>
          <p:cNvSpPr/>
          <p:nvPr/>
        </p:nvSpPr>
        <p:spPr>
          <a:xfrm rot="10800000">
            <a:off x="9748009" y="3925321"/>
            <a:ext cx="793272" cy="690817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0015D-BC2A-4F55-B0FA-AA1CB9C347D8}"/>
              </a:ext>
            </a:extLst>
          </p:cNvPr>
          <p:cNvSpPr/>
          <p:nvPr/>
        </p:nvSpPr>
        <p:spPr>
          <a:xfrm>
            <a:off x="8179267" y="4142520"/>
            <a:ext cx="1312876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C9C22-3DF5-4BE3-A3BE-58DBB7D625D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77262" y="4719183"/>
            <a:ext cx="958443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39BF8-10DB-4E9A-8713-15526B6A2CF2}"/>
              </a:ext>
            </a:extLst>
          </p:cNvPr>
          <p:cNvCxnSpPr>
            <a:stCxn id="17" idx="2"/>
          </p:cNvCxnSpPr>
          <p:nvPr/>
        </p:nvCxnSpPr>
        <p:spPr>
          <a:xfrm>
            <a:off x="8835705" y="4719183"/>
            <a:ext cx="987802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A1D9D-84E6-4BAB-A15C-AD527BCD237D}"/>
              </a:ext>
            </a:extLst>
          </p:cNvPr>
          <p:cNvSpPr txBox="1"/>
          <p:nvPr/>
        </p:nvSpPr>
        <p:spPr>
          <a:xfrm>
            <a:off x="7501854" y="522623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20346-C521-4A83-BD54-FB9B0382B7FF}"/>
              </a:ext>
            </a:extLst>
          </p:cNvPr>
          <p:cNvSpPr txBox="1"/>
          <p:nvPr/>
        </p:nvSpPr>
        <p:spPr>
          <a:xfrm>
            <a:off x="8638560" y="522915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DDB43-6DBB-40BE-981B-DA44D9A38B53}"/>
              </a:ext>
            </a:extLst>
          </p:cNvPr>
          <p:cNvSpPr txBox="1"/>
          <p:nvPr/>
        </p:nvSpPr>
        <p:spPr>
          <a:xfrm>
            <a:off x="9466975" y="5239647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7F490-E2E2-4DB2-B833-F3D8259DF15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788608" y="4719183"/>
            <a:ext cx="47097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5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looking, red, front&#10;&#10;Description automatically generated">
            <a:extLst>
              <a:ext uri="{FF2B5EF4-FFF2-40B4-BE49-F238E27FC236}">
                <a16:creationId xmlns:a16="http://schemas.microsoft.com/office/drawing/2014/main" id="{EAF6806E-7D33-4BAF-9FCB-247E800B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" y="1375288"/>
            <a:ext cx="5135442" cy="41936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8B12A-C949-4504-AE29-CBD1BD97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974" y="2062196"/>
            <a:ext cx="5434630" cy="273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8769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535F53-3019-4D28-BE0C-40757778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Text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23559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B85-A173-45D6-B976-83A044E0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/>
              <a:t>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Automatic text summarization is the task of using computers 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23965-227D-46DF-83DA-6768C4EA1E02}"/>
              </a:ext>
            </a:extLst>
          </p:cNvPr>
          <p:cNvSpPr/>
          <p:nvPr/>
        </p:nvSpPr>
        <p:spPr>
          <a:xfrm>
            <a:off x="6828640" y="6373428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B5CC1-29BD-42B2-8AB6-39A2A00A2AFA}"/>
              </a:ext>
            </a:extLst>
          </p:cNvPr>
          <p:cNvSpPr/>
          <p:nvPr/>
        </p:nvSpPr>
        <p:spPr>
          <a:xfrm>
            <a:off x="1166070" y="2564424"/>
            <a:ext cx="10112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produce a concise and fluent summary while preserving key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C8B88-5CFE-4375-A124-3E1C448ED6AB}"/>
              </a:ext>
            </a:extLst>
          </p:cNvPr>
          <p:cNvSpPr/>
          <p:nvPr/>
        </p:nvSpPr>
        <p:spPr>
          <a:xfrm>
            <a:off x="1166070" y="3026314"/>
            <a:ext cx="64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information content and overall meaning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310670-BEAF-4E42-97FA-7A82A16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Text Summarization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45288-91C0-4D3A-A71C-98BF9950B10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Extractive Summarization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Abstractive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9641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Extracting important complete sentences from text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change in the sentences extracted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3090831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281236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973223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4</a:t>
            </a:r>
          </a:p>
        </p:txBody>
      </p:sp>
    </p:spTree>
    <p:extLst>
      <p:ext uri="{BB962C8B-B14F-4D97-AF65-F5344CB8AC3E}">
        <p14:creationId xmlns:p14="http://schemas.microsoft.com/office/powerpoint/2010/main" val="30432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is done in 3 phases: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Build representation of the text (Preprocessing)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Score sentences in built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Select k most important sentences to be our summary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CCE-3835-400A-AD8D-D04449BB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573559" y="2024034"/>
            <a:ext cx="2585853" cy="26185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80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 phase involves four stages: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Sentence Segmentation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Tokenization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Stop word Removal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Stemming/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Lemmetization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4785482-9616-4266-9C6D-1E579219ACBD}"/>
              </a:ext>
            </a:extLst>
          </p:cNvPr>
          <p:cNvSpPr/>
          <p:nvPr/>
        </p:nvSpPr>
        <p:spPr>
          <a:xfrm>
            <a:off x="5632696" y="3116418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4CE64-BFF1-4E56-930E-ECA638D7CC90}"/>
              </a:ext>
            </a:extLst>
          </p:cNvPr>
          <p:cNvSpPr/>
          <p:nvPr/>
        </p:nvSpPr>
        <p:spPr>
          <a:xfrm>
            <a:off x="6686026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3061-E9CD-4A5D-8A6C-B9FDA76B5E60}"/>
              </a:ext>
            </a:extLst>
          </p:cNvPr>
          <p:cNvSpPr/>
          <p:nvPr/>
        </p:nvSpPr>
        <p:spPr>
          <a:xfrm>
            <a:off x="7541702" y="3377657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E8E4A-E4E9-44F4-9F12-70C7A5CB7E46}"/>
              </a:ext>
            </a:extLst>
          </p:cNvPr>
          <p:cNvSpPr/>
          <p:nvPr/>
        </p:nvSpPr>
        <p:spPr>
          <a:xfrm>
            <a:off x="8758105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FED68-76A2-4148-B961-CD72CFF8D7D3}"/>
              </a:ext>
            </a:extLst>
          </p:cNvPr>
          <p:cNvSpPr/>
          <p:nvPr/>
        </p:nvSpPr>
        <p:spPr>
          <a:xfrm>
            <a:off x="9555060" y="3377656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5CA285C-C4CC-4AAD-94EC-2E412780ACA6}"/>
              </a:ext>
            </a:extLst>
          </p:cNvPr>
          <p:cNvSpPr/>
          <p:nvPr/>
        </p:nvSpPr>
        <p:spPr>
          <a:xfrm>
            <a:off x="10721130" y="3632433"/>
            <a:ext cx="443399" cy="1295173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4B3C2-A799-479C-AFDE-FE300EA57DAF}"/>
              </a:ext>
            </a:extLst>
          </p:cNvPr>
          <p:cNvSpPr/>
          <p:nvPr/>
        </p:nvSpPr>
        <p:spPr>
          <a:xfrm>
            <a:off x="9555059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Words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67AF26-549D-465E-A231-D1260EFD28A2}"/>
              </a:ext>
            </a:extLst>
          </p:cNvPr>
          <p:cNvSpPr/>
          <p:nvPr/>
        </p:nvSpPr>
        <p:spPr>
          <a:xfrm rot="10800000">
            <a:off x="8758105" y="465588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4BEFB-228D-413F-8684-7C3EB65F1FF3}"/>
              </a:ext>
            </a:extLst>
          </p:cNvPr>
          <p:cNvSpPr/>
          <p:nvPr/>
        </p:nvSpPr>
        <p:spPr>
          <a:xfrm>
            <a:off x="7541702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 Remove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131133-06C0-485E-8F15-889B504EBE78}"/>
              </a:ext>
            </a:extLst>
          </p:cNvPr>
          <p:cNvSpPr/>
          <p:nvPr/>
        </p:nvSpPr>
        <p:spPr>
          <a:xfrm rot="10800000">
            <a:off x="6665053" y="466713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4C554-FB5D-4574-80DC-451153627592}"/>
              </a:ext>
            </a:extLst>
          </p:cNvPr>
          <p:cNvSpPr/>
          <p:nvPr/>
        </p:nvSpPr>
        <p:spPr>
          <a:xfrm>
            <a:off x="5448650" y="454658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Lemm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614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Bookshelf Symbol 4</vt:lpstr>
      <vt:lpstr>Calibri</vt:lpstr>
      <vt:lpstr>Calibri Light</vt:lpstr>
      <vt:lpstr>Cambria Math</vt:lpstr>
      <vt:lpstr>Office Theme</vt:lpstr>
      <vt:lpstr>Text Summarization</vt:lpstr>
      <vt:lpstr>History</vt:lpstr>
      <vt:lpstr>Text Summarization</vt:lpstr>
      <vt:lpstr>What is Text Summarization?</vt:lpstr>
      <vt:lpstr>PowerPoint Presentation</vt:lpstr>
      <vt:lpstr>Types of Text Summarization</vt:lpstr>
      <vt:lpstr>Extractive Summarization</vt:lpstr>
      <vt:lpstr>Extractive (How it is done?)</vt:lpstr>
      <vt:lpstr>Extractive (Preprocessing)</vt:lpstr>
      <vt:lpstr>Extractive (Representation)</vt:lpstr>
      <vt:lpstr>Extractive (Scoring)</vt:lpstr>
      <vt:lpstr>Extractive (Scoring) Contd.</vt:lpstr>
      <vt:lpstr>PowerPoint Presentation</vt:lpstr>
      <vt:lpstr>PowerPoint Presentation</vt:lpstr>
      <vt:lpstr>PowerPoint Presentation</vt:lpstr>
      <vt:lpstr>Extractive (Scoring) Contd.</vt:lpstr>
      <vt:lpstr>Extractive (Scoring) Contd.</vt:lpstr>
      <vt:lpstr>PowerPoint Presentation</vt:lpstr>
      <vt:lpstr>PowerPoint Presentation</vt:lpstr>
      <vt:lpstr>Abstractive Summarization</vt:lpstr>
      <vt:lpstr>Abstractive (How it is done?)</vt:lpstr>
      <vt:lpstr>Abstractive (Encoding/Decoding)</vt:lpstr>
      <vt:lpstr>Abstractive Encoding (How it is done?)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Itani, Tarek</dc:creator>
  <cp:lastModifiedBy>Tauro, Bruce</cp:lastModifiedBy>
  <cp:revision>27</cp:revision>
  <dcterms:created xsi:type="dcterms:W3CDTF">2020-05-01T18:11:59Z</dcterms:created>
  <dcterms:modified xsi:type="dcterms:W3CDTF">2020-05-02T05:14:30Z</dcterms:modified>
</cp:coreProperties>
</file>