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7" r:id="rId4"/>
    <p:sldId id="259" r:id="rId5"/>
    <p:sldId id="260" r:id="rId6"/>
    <p:sldId id="261" r:id="rId7"/>
    <p:sldId id="264" r:id="rId8"/>
    <p:sldId id="266" r:id="rId9"/>
    <p:sldId id="267" r:id="rId10"/>
    <p:sldId id="268" r:id="rId11"/>
    <p:sldId id="272" r:id="rId12"/>
    <p:sldId id="273" r:id="rId13"/>
    <p:sldId id="262" r:id="rId14"/>
    <p:sldId id="263" r:id="rId15"/>
    <p:sldId id="26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A4DF0-1B0B-F0B4-BBB4-92DE0BED8A26}" v="14" dt="2024-11-29T06:14:45.975"/>
    <p1510:client id="{3935BD14-B479-21AB-36A8-E42FC423ED30}" v="134" dt="2024-11-29T19:00:56.319"/>
    <p1510:client id="{402DD7D7-7781-ACA9-891A-8B219521E6DC}" v="491" dt="2024-11-29T20:44:09.268"/>
    <p1510:client id="{4CF511AF-1690-3DD8-228B-48E1E268AB9B}" v="601" dt="2024-11-29T20:06:37.857"/>
    <p1510:client id="{7FDAB511-C1F9-3495-9077-30D24955F5E8}" v="505" dt="2024-11-29T23:31:14.221"/>
    <p1510:client id="{A8D53078-D0F7-43BF-81BF-5A18094B429D}" v="90" dt="2024-11-29T19:49:31.475"/>
    <p1510:client id="{B24F670B-BA1A-5B67-D531-BC5174A49BA9}" v="39" dt="2024-11-29T20:47:27.685"/>
    <p1510:client id="{D5C39ECA-AD82-FCD4-CE0A-A5649831A4B5}" v="136" dt="2024-11-29T18:50:11.909"/>
    <p1510:client id="{E52E8866-123E-B9B6-E90D-06D25790079F}" v="87" dt="2024-11-29T18:55:27.319"/>
    <p1510:client id="{F57FC829-2F8E-AF68-DC8A-12D153D938ED}" v="368" dt="2024-11-29T21:30:06.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3.svg"/><Relationship Id="rId4" Type="http://schemas.openxmlformats.org/officeDocument/2006/relationships/image" Target="../media/image18.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3.svg"/><Relationship Id="rId4" Type="http://schemas.openxmlformats.org/officeDocument/2006/relationships/image" Target="../media/image18.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EC5194-0007-468B-A314-29A2137879F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AB8E89-C45F-4112-9ACB-782C16829EBD}">
      <dgm:prSet/>
      <dgm:spPr/>
      <dgm:t>
        <a:bodyPr/>
        <a:lstStyle/>
        <a:p>
          <a:pPr>
            <a:lnSpc>
              <a:spcPct val="100000"/>
            </a:lnSpc>
            <a:defRPr b="1"/>
          </a:pPr>
          <a:r>
            <a:rPr lang="en-US" b="1">
              <a:latin typeface="Times New Roman"/>
              <a:cs typeface="Times New Roman"/>
            </a:rPr>
            <a:t>Social Impacts:</a:t>
          </a:r>
          <a:endParaRPr lang="en-US">
            <a:latin typeface="Times New Roman"/>
            <a:cs typeface="Times New Roman"/>
          </a:endParaRPr>
        </a:p>
      </dgm:t>
    </dgm:pt>
    <dgm:pt modelId="{954FD76B-4259-4B51-8CF2-83BEEBC682ED}" type="parTrans" cxnId="{178A51C7-E478-4264-804A-A3AD2DAB638F}">
      <dgm:prSet/>
      <dgm:spPr/>
      <dgm:t>
        <a:bodyPr/>
        <a:lstStyle/>
        <a:p>
          <a:endParaRPr lang="en-US"/>
        </a:p>
      </dgm:t>
    </dgm:pt>
    <dgm:pt modelId="{72E9C8AB-98D1-4773-86C9-95F05AD438E6}" type="sibTrans" cxnId="{178A51C7-E478-4264-804A-A3AD2DAB638F}">
      <dgm:prSet/>
      <dgm:spPr/>
      <dgm:t>
        <a:bodyPr/>
        <a:lstStyle/>
        <a:p>
          <a:endParaRPr lang="en-US"/>
        </a:p>
      </dgm:t>
    </dgm:pt>
    <dgm:pt modelId="{29E9A760-D6C5-405E-878A-BA8365F0022C}">
      <dgm:prSet/>
      <dgm:spPr/>
      <dgm:t>
        <a:bodyPr/>
        <a:lstStyle/>
        <a:p>
          <a:pPr>
            <a:lnSpc>
              <a:spcPct val="100000"/>
            </a:lnSpc>
          </a:pPr>
          <a:r>
            <a:rPr lang="en-US">
              <a:latin typeface="Times New Roman"/>
              <a:cs typeface="Times New Roman"/>
            </a:rPr>
            <a:t>-Respiratory and cardiovascular diseases caused by vehicle pollution.</a:t>
          </a:r>
        </a:p>
      </dgm:t>
    </dgm:pt>
    <dgm:pt modelId="{A0F02E1A-7883-4229-A0D9-2565DC33AA5F}" type="parTrans" cxnId="{057E2528-B1D6-43D0-BCD9-0E0876CF923F}">
      <dgm:prSet/>
      <dgm:spPr/>
      <dgm:t>
        <a:bodyPr/>
        <a:lstStyle/>
        <a:p>
          <a:endParaRPr lang="en-US"/>
        </a:p>
      </dgm:t>
    </dgm:pt>
    <dgm:pt modelId="{58440E42-A168-466F-B04A-204DE6130F8A}" type="sibTrans" cxnId="{057E2528-B1D6-43D0-BCD9-0E0876CF923F}">
      <dgm:prSet/>
      <dgm:spPr/>
      <dgm:t>
        <a:bodyPr/>
        <a:lstStyle/>
        <a:p>
          <a:endParaRPr lang="en-US"/>
        </a:p>
      </dgm:t>
    </dgm:pt>
    <dgm:pt modelId="{8926E6FB-0504-4E02-973E-C6FBF343E7F4}">
      <dgm:prSet/>
      <dgm:spPr/>
      <dgm:t>
        <a:bodyPr/>
        <a:lstStyle/>
        <a:p>
          <a:pPr>
            <a:lnSpc>
              <a:spcPct val="100000"/>
            </a:lnSpc>
          </a:pPr>
          <a:r>
            <a:rPr lang="en-US">
              <a:latin typeface="Times New Roman"/>
              <a:cs typeface="Times New Roman"/>
            </a:rPr>
            <a:t>-Traffic noise increases stress in urban areas and traffic congestion reduces time, causing frustration.</a:t>
          </a:r>
        </a:p>
      </dgm:t>
    </dgm:pt>
    <dgm:pt modelId="{B7F44789-F3F0-4AC8-B8A7-855D5388479C}" type="parTrans" cxnId="{43410DFF-2A25-4CC9-BC18-647D8905F1DE}">
      <dgm:prSet/>
      <dgm:spPr/>
      <dgm:t>
        <a:bodyPr/>
        <a:lstStyle/>
        <a:p>
          <a:endParaRPr lang="en-US"/>
        </a:p>
      </dgm:t>
    </dgm:pt>
    <dgm:pt modelId="{CDEE759B-2FB4-4E3D-8402-E9656E378428}" type="sibTrans" cxnId="{43410DFF-2A25-4CC9-BC18-647D8905F1DE}">
      <dgm:prSet/>
      <dgm:spPr/>
      <dgm:t>
        <a:bodyPr/>
        <a:lstStyle/>
        <a:p>
          <a:endParaRPr lang="en-US"/>
        </a:p>
      </dgm:t>
    </dgm:pt>
    <dgm:pt modelId="{ED1A7A18-595A-4A9A-9F05-E964BCBE86AD}">
      <dgm:prSet/>
      <dgm:spPr/>
      <dgm:t>
        <a:bodyPr/>
        <a:lstStyle/>
        <a:p>
          <a:pPr>
            <a:lnSpc>
              <a:spcPct val="100000"/>
            </a:lnSpc>
          </a:pPr>
          <a:r>
            <a:rPr lang="en-US">
              <a:latin typeface="Times New Roman"/>
              <a:cs typeface="Times New Roman"/>
            </a:rPr>
            <a:t>-Low-income families rely on older, inefficient vehicles, worsening financial and health burdens.</a:t>
          </a:r>
        </a:p>
      </dgm:t>
    </dgm:pt>
    <dgm:pt modelId="{461089A4-F900-4B7F-9613-95F13BFC4EE8}" type="parTrans" cxnId="{2D6B5CD8-ADD5-457B-9AAF-0B2F9CF9A02E}">
      <dgm:prSet/>
      <dgm:spPr/>
      <dgm:t>
        <a:bodyPr/>
        <a:lstStyle/>
        <a:p>
          <a:endParaRPr lang="en-US"/>
        </a:p>
      </dgm:t>
    </dgm:pt>
    <dgm:pt modelId="{6DCD68F5-BCD7-4C69-9355-A5E65E3F65EC}" type="sibTrans" cxnId="{2D6B5CD8-ADD5-457B-9AAF-0B2F9CF9A02E}">
      <dgm:prSet/>
      <dgm:spPr/>
      <dgm:t>
        <a:bodyPr/>
        <a:lstStyle/>
        <a:p>
          <a:endParaRPr lang="en-US"/>
        </a:p>
      </dgm:t>
    </dgm:pt>
    <dgm:pt modelId="{31C68072-D302-4D66-8714-FE4630C4AAC8}">
      <dgm:prSet/>
      <dgm:spPr/>
      <dgm:t>
        <a:bodyPr/>
        <a:lstStyle/>
        <a:p>
          <a:pPr>
            <a:lnSpc>
              <a:spcPct val="100000"/>
            </a:lnSpc>
          </a:pPr>
          <a:r>
            <a:rPr lang="en-US">
              <a:latin typeface="Times New Roman"/>
              <a:cs typeface="Times New Roman"/>
            </a:rPr>
            <a:t>-Limited public awareness and access to cleaner, affordable alternatives.</a:t>
          </a:r>
        </a:p>
      </dgm:t>
    </dgm:pt>
    <dgm:pt modelId="{E459D995-9F73-421A-B142-6F0DFB50270B}" type="parTrans" cxnId="{695916F6-B52B-4CBD-9BE0-68319BFF7921}">
      <dgm:prSet/>
      <dgm:spPr/>
      <dgm:t>
        <a:bodyPr/>
        <a:lstStyle/>
        <a:p>
          <a:endParaRPr lang="en-US"/>
        </a:p>
      </dgm:t>
    </dgm:pt>
    <dgm:pt modelId="{1D373795-8BC5-42B7-80C9-072679BA2E08}" type="sibTrans" cxnId="{695916F6-B52B-4CBD-9BE0-68319BFF7921}">
      <dgm:prSet/>
      <dgm:spPr/>
      <dgm:t>
        <a:bodyPr/>
        <a:lstStyle/>
        <a:p>
          <a:endParaRPr lang="en-US"/>
        </a:p>
      </dgm:t>
    </dgm:pt>
    <dgm:pt modelId="{0B4DB738-3327-4711-A215-655EAEF6FAED}">
      <dgm:prSet/>
      <dgm:spPr/>
      <dgm:t>
        <a:bodyPr/>
        <a:lstStyle/>
        <a:p>
          <a:pPr>
            <a:lnSpc>
              <a:spcPct val="100000"/>
            </a:lnSpc>
            <a:defRPr b="1"/>
          </a:pPr>
          <a:r>
            <a:rPr lang="en-US" b="1">
              <a:latin typeface="Times New Roman"/>
              <a:cs typeface="Times New Roman"/>
            </a:rPr>
            <a:t>Economic Impacts:</a:t>
          </a:r>
          <a:endParaRPr lang="en-US">
            <a:latin typeface="Times New Roman"/>
            <a:cs typeface="Times New Roman"/>
          </a:endParaRPr>
        </a:p>
      </dgm:t>
    </dgm:pt>
    <dgm:pt modelId="{B203BFEE-49CE-4A11-B8DB-726B7046DD42}" type="parTrans" cxnId="{29206168-19A9-493D-AFD5-EF634C1599F7}">
      <dgm:prSet/>
      <dgm:spPr/>
      <dgm:t>
        <a:bodyPr/>
        <a:lstStyle/>
        <a:p>
          <a:endParaRPr lang="en-US"/>
        </a:p>
      </dgm:t>
    </dgm:pt>
    <dgm:pt modelId="{23C85A72-0E15-4E94-AE98-C1403B7C7B54}" type="sibTrans" cxnId="{29206168-19A9-493D-AFD5-EF634C1599F7}">
      <dgm:prSet/>
      <dgm:spPr/>
      <dgm:t>
        <a:bodyPr/>
        <a:lstStyle/>
        <a:p>
          <a:endParaRPr lang="en-US"/>
        </a:p>
      </dgm:t>
    </dgm:pt>
    <dgm:pt modelId="{78A090BE-6664-4F67-803E-2958EF0478D9}">
      <dgm:prSet/>
      <dgm:spPr/>
      <dgm:t>
        <a:bodyPr/>
        <a:lstStyle/>
        <a:p>
          <a:pPr>
            <a:lnSpc>
              <a:spcPct val="100000"/>
            </a:lnSpc>
          </a:pPr>
          <a:r>
            <a:rPr lang="en-US">
              <a:latin typeface="Times New Roman"/>
              <a:cs typeface="Times New Roman"/>
            </a:rPr>
            <a:t>-Rising fuel costs make transportation less affordable and frequent vehicle maintenance adds to household expenses.</a:t>
          </a:r>
        </a:p>
      </dgm:t>
    </dgm:pt>
    <dgm:pt modelId="{B1E7E2C0-9E26-4964-BC8E-3268FAFAC820}" type="parTrans" cxnId="{09116C2A-E4D9-4FA8-AEF9-7AFB6BF74707}">
      <dgm:prSet/>
      <dgm:spPr/>
      <dgm:t>
        <a:bodyPr/>
        <a:lstStyle/>
        <a:p>
          <a:endParaRPr lang="en-US"/>
        </a:p>
      </dgm:t>
    </dgm:pt>
    <dgm:pt modelId="{A88CA625-5CA7-45B3-9093-68F46026C5E8}" type="sibTrans" cxnId="{09116C2A-E4D9-4FA8-AEF9-7AFB6BF74707}">
      <dgm:prSet/>
      <dgm:spPr/>
      <dgm:t>
        <a:bodyPr/>
        <a:lstStyle/>
        <a:p>
          <a:endParaRPr lang="en-US"/>
        </a:p>
      </dgm:t>
    </dgm:pt>
    <dgm:pt modelId="{A85713BA-A0A4-478C-B272-4F33FB463E67}">
      <dgm:prSet/>
      <dgm:spPr/>
      <dgm:t>
        <a:bodyPr/>
        <a:lstStyle/>
        <a:p>
          <a:pPr>
            <a:lnSpc>
              <a:spcPct val="100000"/>
            </a:lnSpc>
          </a:pPr>
          <a:r>
            <a:rPr lang="en-US">
              <a:latin typeface="Times New Roman"/>
              <a:cs typeface="Times New Roman"/>
            </a:rPr>
            <a:t>-Carbon taxes increase the cost of driving gas-powered vehicles.</a:t>
          </a:r>
        </a:p>
      </dgm:t>
    </dgm:pt>
    <dgm:pt modelId="{109CB73B-80C6-4FCD-BAB0-2CB794F13078}" type="parTrans" cxnId="{43624536-251F-48D7-8E67-2D41877E7814}">
      <dgm:prSet/>
      <dgm:spPr/>
      <dgm:t>
        <a:bodyPr/>
        <a:lstStyle/>
        <a:p>
          <a:endParaRPr lang="en-US"/>
        </a:p>
      </dgm:t>
    </dgm:pt>
    <dgm:pt modelId="{09D3C564-CFE7-4957-B431-C8F4171761E4}" type="sibTrans" cxnId="{43624536-251F-48D7-8E67-2D41877E7814}">
      <dgm:prSet/>
      <dgm:spPr/>
      <dgm:t>
        <a:bodyPr/>
        <a:lstStyle/>
        <a:p>
          <a:endParaRPr lang="en-US"/>
        </a:p>
      </dgm:t>
    </dgm:pt>
    <dgm:pt modelId="{C1B2796E-073B-49C1-B4ED-537EEE31AAC3}">
      <dgm:prSet/>
      <dgm:spPr/>
      <dgm:t>
        <a:bodyPr/>
        <a:lstStyle/>
        <a:p>
          <a:pPr>
            <a:lnSpc>
              <a:spcPct val="100000"/>
            </a:lnSpc>
          </a:pPr>
          <a:r>
            <a:rPr lang="en-US">
              <a:latin typeface="Times New Roman"/>
              <a:cs typeface="Times New Roman"/>
            </a:rPr>
            <a:t>-Cities spend heavily on roads and gas stations, delaying investments in greener options.</a:t>
          </a:r>
        </a:p>
      </dgm:t>
    </dgm:pt>
    <dgm:pt modelId="{7808AB37-A7EC-4CC1-9B72-772D510C80DA}" type="parTrans" cxnId="{11460C87-0895-4743-86DD-1901F418CD68}">
      <dgm:prSet/>
      <dgm:spPr/>
      <dgm:t>
        <a:bodyPr/>
        <a:lstStyle/>
        <a:p>
          <a:endParaRPr lang="en-US"/>
        </a:p>
      </dgm:t>
    </dgm:pt>
    <dgm:pt modelId="{9E0FCE21-0CE2-452A-9FD6-4858D4BABC5B}" type="sibTrans" cxnId="{11460C87-0895-4743-86DD-1901F418CD68}">
      <dgm:prSet/>
      <dgm:spPr/>
      <dgm:t>
        <a:bodyPr/>
        <a:lstStyle/>
        <a:p>
          <a:endParaRPr lang="en-US"/>
        </a:p>
      </dgm:t>
    </dgm:pt>
    <dgm:pt modelId="{80884ACC-3165-4126-9DD5-998B2FAB50FB}">
      <dgm:prSet/>
      <dgm:spPr/>
      <dgm:t>
        <a:bodyPr/>
        <a:lstStyle/>
        <a:p>
          <a:pPr>
            <a:lnSpc>
              <a:spcPct val="100000"/>
            </a:lnSpc>
          </a:pPr>
          <a:r>
            <a:rPr lang="en-US">
              <a:latin typeface="Times New Roman"/>
              <a:cs typeface="Times New Roman"/>
            </a:rPr>
            <a:t>-Traffic delays impact business productivity and worker efficiency.</a:t>
          </a:r>
        </a:p>
      </dgm:t>
    </dgm:pt>
    <dgm:pt modelId="{6E39E75D-0B68-4847-BBC0-799D1F62764C}" type="parTrans" cxnId="{ED5D834F-1BEA-4202-BD38-974AEEFF04F5}">
      <dgm:prSet/>
      <dgm:spPr/>
      <dgm:t>
        <a:bodyPr/>
        <a:lstStyle/>
        <a:p>
          <a:endParaRPr lang="en-US"/>
        </a:p>
      </dgm:t>
    </dgm:pt>
    <dgm:pt modelId="{DC788635-9D69-4053-B6D5-2236CAA906A0}" type="sibTrans" cxnId="{ED5D834F-1BEA-4202-BD38-974AEEFF04F5}">
      <dgm:prSet/>
      <dgm:spPr/>
      <dgm:t>
        <a:bodyPr/>
        <a:lstStyle/>
        <a:p>
          <a:endParaRPr lang="en-US"/>
        </a:p>
      </dgm:t>
    </dgm:pt>
    <dgm:pt modelId="{E8BD8354-5CA6-4B29-AA56-5E426CBB7DDA}">
      <dgm:prSet/>
      <dgm:spPr/>
      <dgm:t>
        <a:bodyPr/>
        <a:lstStyle/>
        <a:p>
          <a:pPr>
            <a:lnSpc>
              <a:spcPct val="100000"/>
            </a:lnSpc>
            <a:defRPr b="1"/>
          </a:pPr>
          <a:r>
            <a:rPr lang="en-US" b="1">
              <a:latin typeface="Times New Roman"/>
              <a:cs typeface="Times New Roman"/>
            </a:rPr>
            <a:t>Environmental Impacts:</a:t>
          </a:r>
          <a:endParaRPr lang="en-US">
            <a:latin typeface="Times New Roman"/>
            <a:cs typeface="Times New Roman"/>
          </a:endParaRPr>
        </a:p>
      </dgm:t>
    </dgm:pt>
    <dgm:pt modelId="{6923A17B-0F16-45A3-BCE0-F9C4F531529A}" type="parTrans" cxnId="{1CFE11D2-B3A6-48AF-B843-CD40DAD82EA8}">
      <dgm:prSet/>
      <dgm:spPr/>
      <dgm:t>
        <a:bodyPr/>
        <a:lstStyle/>
        <a:p>
          <a:endParaRPr lang="en-US"/>
        </a:p>
      </dgm:t>
    </dgm:pt>
    <dgm:pt modelId="{A341677C-943B-4BDC-9D00-5ADAD1C9B4FA}" type="sibTrans" cxnId="{1CFE11D2-B3A6-48AF-B843-CD40DAD82EA8}">
      <dgm:prSet/>
      <dgm:spPr/>
      <dgm:t>
        <a:bodyPr/>
        <a:lstStyle/>
        <a:p>
          <a:endParaRPr lang="en-US"/>
        </a:p>
      </dgm:t>
    </dgm:pt>
    <dgm:pt modelId="{46062713-2B80-45AB-95F5-788A9C5FBC72}">
      <dgm:prSet/>
      <dgm:spPr/>
      <dgm:t>
        <a:bodyPr/>
        <a:lstStyle/>
        <a:p>
          <a:pPr>
            <a:lnSpc>
              <a:spcPct val="100000"/>
            </a:lnSpc>
          </a:pPr>
          <a:r>
            <a:rPr lang="en-US">
              <a:latin typeface="Times New Roman"/>
              <a:cs typeface="Times New Roman"/>
            </a:rPr>
            <a:t>-Greenhouse gases  harm the planet and future generations and its emissions degrade air quality and harm wildlife.</a:t>
          </a:r>
        </a:p>
      </dgm:t>
    </dgm:pt>
    <dgm:pt modelId="{84113BA9-CDF5-4C66-BD0F-51702B51327F}" type="parTrans" cxnId="{07AD53A1-3D02-4FCF-8928-0CED8C36C8DB}">
      <dgm:prSet/>
      <dgm:spPr/>
      <dgm:t>
        <a:bodyPr/>
        <a:lstStyle/>
        <a:p>
          <a:endParaRPr lang="en-US"/>
        </a:p>
      </dgm:t>
    </dgm:pt>
    <dgm:pt modelId="{32B928BE-BAC2-4218-89E3-F7D232298557}" type="sibTrans" cxnId="{07AD53A1-3D02-4FCF-8928-0CED8C36C8DB}">
      <dgm:prSet/>
      <dgm:spPr/>
      <dgm:t>
        <a:bodyPr/>
        <a:lstStyle/>
        <a:p>
          <a:endParaRPr lang="en-US"/>
        </a:p>
      </dgm:t>
    </dgm:pt>
    <dgm:pt modelId="{66D04031-D6B3-4D52-A1D0-FB1D2D0AFEC2}">
      <dgm:prSet/>
      <dgm:spPr/>
      <dgm:t>
        <a:bodyPr/>
        <a:lstStyle/>
        <a:p>
          <a:pPr>
            <a:lnSpc>
              <a:spcPct val="100000"/>
            </a:lnSpc>
          </a:pPr>
          <a:r>
            <a:rPr lang="en-US">
              <a:latin typeface="Times New Roman"/>
              <a:cs typeface="Times New Roman"/>
            </a:rPr>
            <a:t>-Fossil fuel extraction damages ecosystems and causes habitat loss.</a:t>
          </a:r>
        </a:p>
      </dgm:t>
    </dgm:pt>
    <dgm:pt modelId="{419BC61C-171B-4183-B3E2-2E0AC8604034}" type="parTrans" cxnId="{1D5CFB25-7EC6-45C4-8109-6FBA725517C9}">
      <dgm:prSet/>
      <dgm:spPr/>
      <dgm:t>
        <a:bodyPr/>
        <a:lstStyle/>
        <a:p>
          <a:endParaRPr lang="en-US"/>
        </a:p>
      </dgm:t>
    </dgm:pt>
    <dgm:pt modelId="{FD004F69-25D2-4366-9A65-F99010BC13D8}" type="sibTrans" cxnId="{1D5CFB25-7EC6-45C4-8109-6FBA725517C9}">
      <dgm:prSet/>
      <dgm:spPr/>
      <dgm:t>
        <a:bodyPr/>
        <a:lstStyle/>
        <a:p>
          <a:endParaRPr lang="en-US"/>
        </a:p>
      </dgm:t>
    </dgm:pt>
    <dgm:pt modelId="{B64BA1E8-EB89-4CBC-A490-E5F80FD22AA9}">
      <dgm:prSet/>
      <dgm:spPr/>
      <dgm:t>
        <a:bodyPr/>
        <a:lstStyle/>
        <a:p>
          <a:pPr>
            <a:lnSpc>
              <a:spcPct val="100000"/>
            </a:lnSpc>
          </a:pPr>
          <a:r>
            <a:rPr lang="en-US">
              <a:latin typeface="Times New Roman"/>
              <a:cs typeface="Times New Roman"/>
            </a:rPr>
            <a:t>-Roads and parking lots consume land that could be used for parks or housing.</a:t>
          </a:r>
        </a:p>
      </dgm:t>
    </dgm:pt>
    <dgm:pt modelId="{817F5881-86D1-4277-96AC-10AD035CDFDB}" type="parTrans" cxnId="{651481C5-48D5-456A-B069-779CD4960011}">
      <dgm:prSet/>
      <dgm:spPr/>
      <dgm:t>
        <a:bodyPr/>
        <a:lstStyle/>
        <a:p>
          <a:endParaRPr lang="en-US"/>
        </a:p>
      </dgm:t>
    </dgm:pt>
    <dgm:pt modelId="{B7FE9806-7615-4AE6-8E6C-75FA64AA7D71}" type="sibTrans" cxnId="{651481C5-48D5-456A-B069-779CD4960011}">
      <dgm:prSet/>
      <dgm:spPr/>
      <dgm:t>
        <a:bodyPr/>
        <a:lstStyle/>
        <a:p>
          <a:endParaRPr lang="en-US"/>
        </a:p>
      </dgm:t>
    </dgm:pt>
    <dgm:pt modelId="{226DA99A-5422-4C97-A9EA-6B2F8BECB28E}">
      <dgm:prSet/>
      <dgm:spPr/>
      <dgm:t>
        <a:bodyPr/>
        <a:lstStyle/>
        <a:p>
          <a:pPr>
            <a:lnSpc>
              <a:spcPct val="100000"/>
            </a:lnSpc>
          </a:pPr>
          <a:r>
            <a:rPr lang="en-US">
              <a:latin typeface="Times New Roman"/>
              <a:cs typeface="Times New Roman"/>
            </a:rPr>
            <a:t>-ICEV reliance hinders Vancouver’s green city goals and climate change mitigation.</a:t>
          </a:r>
        </a:p>
      </dgm:t>
    </dgm:pt>
    <dgm:pt modelId="{7BD82B34-667F-46C6-AB30-01DFB20D9FE6}" type="parTrans" cxnId="{6AA9A2CF-E655-42D1-8590-AF23F11EFA1E}">
      <dgm:prSet/>
      <dgm:spPr/>
      <dgm:t>
        <a:bodyPr/>
        <a:lstStyle/>
        <a:p>
          <a:endParaRPr lang="en-US"/>
        </a:p>
      </dgm:t>
    </dgm:pt>
    <dgm:pt modelId="{41E7FFD6-0D27-4078-A6A3-05BC9386FE6F}" type="sibTrans" cxnId="{6AA9A2CF-E655-42D1-8590-AF23F11EFA1E}">
      <dgm:prSet/>
      <dgm:spPr/>
      <dgm:t>
        <a:bodyPr/>
        <a:lstStyle/>
        <a:p>
          <a:endParaRPr lang="en-US"/>
        </a:p>
      </dgm:t>
    </dgm:pt>
    <dgm:pt modelId="{BE17A7EC-82CC-43FC-8CE4-B517C742ABA8}" type="pres">
      <dgm:prSet presAssocID="{07EC5194-0007-468B-A314-29A2137879FE}" presName="root" presStyleCnt="0">
        <dgm:presLayoutVars>
          <dgm:dir/>
          <dgm:resizeHandles val="exact"/>
        </dgm:presLayoutVars>
      </dgm:prSet>
      <dgm:spPr/>
    </dgm:pt>
    <dgm:pt modelId="{0B1A2F00-E220-44CC-9919-3A908E836C9B}" type="pres">
      <dgm:prSet presAssocID="{35AB8E89-C45F-4112-9ACB-782C16829EBD}" presName="compNode" presStyleCnt="0"/>
      <dgm:spPr/>
    </dgm:pt>
    <dgm:pt modelId="{0C31918C-224C-4A0F-9A74-C3FDB99C42A1}" type="pres">
      <dgm:prSet presAssocID="{35AB8E89-C45F-4112-9ACB-782C16829EB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C5319220-8952-4DFD-830E-32E7BC76A5F4}" type="pres">
      <dgm:prSet presAssocID="{35AB8E89-C45F-4112-9ACB-782C16829EBD}" presName="iconSpace" presStyleCnt="0"/>
      <dgm:spPr/>
    </dgm:pt>
    <dgm:pt modelId="{601D6FEF-CFD7-46DA-BBD9-4F7E6F523E42}" type="pres">
      <dgm:prSet presAssocID="{35AB8E89-C45F-4112-9ACB-782C16829EBD}" presName="parTx" presStyleLbl="revTx" presStyleIdx="0" presStyleCnt="6">
        <dgm:presLayoutVars>
          <dgm:chMax val="0"/>
          <dgm:chPref val="0"/>
        </dgm:presLayoutVars>
      </dgm:prSet>
      <dgm:spPr/>
    </dgm:pt>
    <dgm:pt modelId="{72100F73-5A67-4AF4-93C8-A1AB07640A3A}" type="pres">
      <dgm:prSet presAssocID="{35AB8E89-C45F-4112-9ACB-782C16829EBD}" presName="txSpace" presStyleCnt="0"/>
      <dgm:spPr/>
    </dgm:pt>
    <dgm:pt modelId="{69E12563-FCC1-414F-802D-50FE269ABE4B}" type="pres">
      <dgm:prSet presAssocID="{35AB8E89-C45F-4112-9ACB-782C16829EBD}" presName="desTx" presStyleLbl="revTx" presStyleIdx="1" presStyleCnt="6">
        <dgm:presLayoutVars/>
      </dgm:prSet>
      <dgm:spPr/>
    </dgm:pt>
    <dgm:pt modelId="{1C51F174-FA10-4394-8B11-5B6F954F0BA6}" type="pres">
      <dgm:prSet presAssocID="{72E9C8AB-98D1-4773-86C9-95F05AD438E6}" presName="sibTrans" presStyleCnt="0"/>
      <dgm:spPr/>
    </dgm:pt>
    <dgm:pt modelId="{2873253A-89CF-4ED8-8608-9F22FE7467CA}" type="pres">
      <dgm:prSet presAssocID="{0B4DB738-3327-4711-A215-655EAEF6FAED}" presName="compNode" presStyleCnt="0"/>
      <dgm:spPr/>
    </dgm:pt>
    <dgm:pt modelId="{715CDCA1-E827-4490-B0AC-1F1C42757BB4}" type="pres">
      <dgm:prSet presAssocID="{0B4DB738-3327-4711-A215-655EAEF6FA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5FF92A32-9893-4C63-96D8-F5FB9F2126F5}" type="pres">
      <dgm:prSet presAssocID="{0B4DB738-3327-4711-A215-655EAEF6FAED}" presName="iconSpace" presStyleCnt="0"/>
      <dgm:spPr/>
    </dgm:pt>
    <dgm:pt modelId="{1B9E955E-D277-401C-AA63-EE0DFC305B20}" type="pres">
      <dgm:prSet presAssocID="{0B4DB738-3327-4711-A215-655EAEF6FAED}" presName="parTx" presStyleLbl="revTx" presStyleIdx="2" presStyleCnt="6">
        <dgm:presLayoutVars>
          <dgm:chMax val="0"/>
          <dgm:chPref val="0"/>
        </dgm:presLayoutVars>
      </dgm:prSet>
      <dgm:spPr/>
    </dgm:pt>
    <dgm:pt modelId="{6018B624-5430-4EF6-A1D0-19D23692B2BB}" type="pres">
      <dgm:prSet presAssocID="{0B4DB738-3327-4711-A215-655EAEF6FAED}" presName="txSpace" presStyleCnt="0"/>
      <dgm:spPr/>
    </dgm:pt>
    <dgm:pt modelId="{24EB742B-3344-4E40-AEDF-62CD05E83175}" type="pres">
      <dgm:prSet presAssocID="{0B4DB738-3327-4711-A215-655EAEF6FAED}" presName="desTx" presStyleLbl="revTx" presStyleIdx="3" presStyleCnt="6">
        <dgm:presLayoutVars/>
      </dgm:prSet>
      <dgm:spPr/>
    </dgm:pt>
    <dgm:pt modelId="{66C180BC-CBE3-4ECD-B36E-89F3373D08FF}" type="pres">
      <dgm:prSet presAssocID="{23C85A72-0E15-4E94-AE98-C1403B7C7B54}" presName="sibTrans" presStyleCnt="0"/>
      <dgm:spPr/>
    </dgm:pt>
    <dgm:pt modelId="{8DBF5343-D0F6-44FD-BEBF-ABFB7E321FDC}" type="pres">
      <dgm:prSet presAssocID="{E8BD8354-5CA6-4B29-AA56-5E426CBB7DDA}" presName="compNode" presStyleCnt="0"/>
      <dgm:spPr/>
    </dgm:pt>
    <dgm:pt modelId="{29ADCD91-7EFF-45B1-9228-93A6B82A7DBE}" type="pres">
      <dgm:prSet presAssocID="{E8BD8354-5CA6-4B29-AA56-5E426CBB7D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61CF88B0-A349-4D6A-94A0-3535D1108BAE}" type="pres">
      <dgm:prSet presAssocID="{E8BD8354-5CA6-4B29-AA56-5E426CBB7DDA}" presName="iconSpace" presStyleCnt="0"/>
      <dgm:spPr/>
    </dgm:pt>
    <dgm:pt modelId="{4542F660-7887-4C46-AAD4-972810072F28}" type="pres">
      <dgm:prSet presAssocID="{E8BD8354-5CA6-4B29-AA56-5E426CBB7DDA}" presName="parTx" presStyleLbl="revTx" presStyleIdx="4" presStyleCnt="6">
        <dgm:presLayoutVars>
          <dgm:chMax val="0"/>
          <dgm:chPref val="0"/>
        </dgm:presLayoutVars>
      </dgm:prSet>
      <dgm:spPr/>
    </dgm:pt>
    <dgm:pt modelId="{CF34DAB1-E39A-4A43-9AAE-30F53E7262E2}" type="pres">
      <dgm:prSet presAssocID="{E8BD8354-5CA6-4B29-AA56-5E426CBB7DDA}" presName="txSpace" presStyleCnt="0"/>
      <dgm:spPr/>
    </dgm:pt>
    <dgm:pt modelId="{F367C7BF-A7DF-4DB9-9D96-483C6F450584}" type="pres">
      <dgm:prSet presAssocID="{E8BD8354-5CA6-4B29-AA56-5E426CBB7DDA}" presName="desTx" presStyleLbl="revTx" presStyleIdx="5" presStyleCnt="6">
        <dgm:presLayoutVars/>
      </dgm:prSet>
      <dgm:spPr/>
    </dgm:pt>
  </dgm:ptLst>
  <dgm:cxnLst>
    <dgm:cxn modelId="{03481F10-4C81-434F-82A1-A69776D364C3}" type="presOf" srcId="{80884ACC-3165-4126-9DD5-998B2FAB50FB}" destId="{24EB742B-3344-4E40-AEDF-62CD05E83175}" srcOrd="0" destOrd="3" presId="urn:microsoft.com/office/officeart/2018/5/layout/CenteredIconLabelDescriptionList"/>
    <dgm:cxn modelId="{1D5CFB25-7EC6-45C4-8109-6FBA725517C9}" srcId="{E8BD8354-5CA6-4B29-AA56-5E426CBB7DDA}" destId="{66D04031-D6B3-4D52-A1D0-FB1D2D0AFEC2}" srcOrd="1" destOrd="0" parTransId="{419BC61C-171B-4183-B3E2-2E0AC8604034}" sibTransId="{FD004F69-25D2-4366-9A65-F99010BC13D8}"/>
    <dgm:cxn modelId="{057E2528-B1D6-43D0-BCD9-0E0876CF923F}" srcId="{35AB8E89-C45F-4112-9ACB-782C16829EBD}" destId="{29E9A760-D6C5-405E-878A-BA8365F0022C}" srcOrd="0" destOrd="0" parTransId="{A0F02E1A-7883-4229-A0D9-2565DC33AA5F}" sibTransId="{58440E42-A168-466F-B04A-204DE6130F8A}"/>
    <dgm:cxn modelId="{09116C2A-E4D9-4FA8-AEF9-7AFB6BF74707}" srcId="{0B4DB738-3327-4711-A215-655EAEF6FAED}" destId="{78A090BE-6664-4F67-803E-2958EF0478D9}" srcOrd="0" destOrd="0" parTransId="{B1E7E2C0-9E26-4964-BC8E-3268FAFAC820}" sibTransId="{A88CA625-5CA7-45B3-9093-68F46026C5E8}"/>
    <dgm:cxn modelId="{5B56D72B-5DB1-4928-BDD7-BEF08BE07D64}" type="presOf" srcId="{ED1A7A18-595A-4A9A-9F05-E964BCBE86AD}" destId="{69E12563-FCC1-414F-802D-50FE269ABE4B}" srcOrd="0" destOrd="2" presId="urn:microsoft.com/office/officeart/2018/5/layout/CenteredIconLabelDescriptionList"/>
    <dgm:cxn modelId="{02B96930-9CA7-439F-B79C-6B54455314D6}" type="presOf" srcId="{46062713-2B80-45AB-95F5-788A9C5FBC72}" destId="{F367C7BF-A7DF-4DB9-9D96-483C6F450584}" srcOrd="0" destOrd="0" presId="urn:microsoft.com/office/officeart/2018/5/layout/CenteredIconLabelDescriptionList"/>
    <dgm:cxn modelId="{43624536-251F-48D7-8E67-2D41877E7814}" srcId="{0B4DB738-3327-4711-A215-655EAEF6FAED}" destId="{A85713BA-A0A4-478C-B272-4F33FB463E67}" srcOrd="1" destOrd="0" parTransId="{109CB73B-80C6-4FCD-BAB0-2CB794F13078}" sibTransId="{09D3C564-CFE7-4957-B431-C8F4171761E4}"/>
    <dgm:cxn modelId="{C484A537-017B-47CA-8FEA-D08DA287E3EE}" type="presOf" srcId="{66D04031-D6B3-4D52-A1D0-FB1D2D0AFEC2}" destId="{F367C7BF-A7DF-4DB9-9D96-483C6F450584}" srcOrd="0" destOrd="1" presId="urn:microsoft.com/office/officeart/2018/5/layout/CenteredIconLabelDescriptionList"/>
    <dgm:cxn modelId="{5EAB653C-63F0-49E3-93EA-1B8D784F5CB9}" type="presOf" srcId="{35AB8E89-C45F-4112-9ACB-782C16829EBD}" destId="{601D6FEF-CFD7-46DA-BBD9-4F7E6F523E42}" srcOrd="0" destOrd="0" presId="urn:microsoft.com/office/officeart/2018/5/layout/CenteredIconLabelDescriptionList"/>
    <dgm:cxn modelId="{C6402C3F-857E-4E9D-B98A-FF3B737D995B}" type="presOf" srcId="{29E9A760-D6C5-405E-878A-BA8365F0022C}" destId="{69E12563-FCC1-414F-802D-50FE269ABE4B}" srcOrd="0" destOrd="0" presId="urn:microsoft.com/office/officeart/2018/5/layout/CenteredIconLabelDescriptionList"/>
    <dgm:cxn modelId="{3557A943-F804-4CE9-8993-559BCDC91908}" type="presOf" srcId="{A85713BA-A0A4-478C-B272-4F33FB463E67}" destId="{24EB742B-3344-4E40-AEDF-62CD05E83175}" srcOrd="0" destOrd="1" presId="urn:microsoft.com/office/officeart/2018/5/layout/CenteredIconLabelDescriptionList"/>
    <dgm:cxn modelId="{29206168-19A9-493D-AFD5-EF634C1599F7}" srcId="{07EC5194-0007-468B-A314-29A2137879FE}" destId="{0B4DB738-3327-4711-A215-655EAEF6FAED}" srcOrd="1" destOrd="0" parTransId="{B203BFEE-49CE-4A11-B8DB-726B7046DD42}" sibTransId="{23C85A72-0E15-4E94-AE98-C1403B7C7B54}"/>
    <dgm:cxn modelId="{ED5D834F-1BEA-4202-BD38-974AEEFF04F5}" srcId="{0B4DB738-3327-4711-A215-655EAEF6FAED}" destId="{80884ACC-3165-4126-9DD5-998B2FAB50FB}" srcOrd="3" destOrd="0" parTransId="{6E39E75D-0B68-4847-BBC0-799D1F62764C}" sibTransId="{DC788635-9D69-4053-B6D5-2236CAA906A0}"/>
    <dgm:cxn modelId="{F3A0945A-5560-4BEC-8036-F11D7968F66E}" type="presOf" srcId="{0B4DB738-3327-4711-A215-655EAEF6FAED}" destId="{1B9E955E-D277-401C-AA63-EE0DFC305B20}" srcOrd="0" destOrd="0" presId="urn:microsoft.com/office/officeart/2018/5/layout/CenteredIconLabelDescriptionList"/>
    <dgm:cxn modelId="{140AE283-3B32-44DF-815A-D6845FE6EB97}" type="presOf" srcId="{E8BD8354-5CA6-4B29-AA56-5E426CBB7DDA}" destId="{4542F660-7887-4C46-AAD4-972810072F28}" srcOrd="0" destOrd="0" presId="urn:microsoft.com/office/officeart/2018/5/layout/CenteredIconLabelDescriptionList"/>
    <dgm:cxn modelId="{11460C87-0895-4743-86DD-1901F418CD68}" srcId="{0B4DB738-3327-4711-A215-655EAEF6FAED}" destId="{C1B2796E-073B-49C1-B4ED-537EEE31AAC3}" srcOrd="2" destOrd="0" parTransId="{7808AB37-A7EC-4CC1-9B72-772D510C80DA}" sibTransId="{9E0FCE21-0CE2-452A-9FD6-4858D4BABC5B}"/>
    <dgm:cxn modelId="{AEBAB68B-F202-4FBD-82B7-B037E172F3F4}" type="presOf" srcId="{31C68072-D302-4D66-8714-FE4630C4AAC8}" destId="{69E12563-FCC1-414F-802D-50FE269ABE4B}" srcOrd="0" destOrd="3" presId="urn:microsoft.com/office/officeart/2018/5/layout/CenteredIconLabelDescriptionList"/>
    <dgm:cxn modelId="{07AD53A1-3D02-4FCF-8928-0CED8C36C8DB}" srcId="{E8BD8354-5CA6-4B29-AA56-5E426CBB7DDA}" destId="{46062713-2B80-45AB-95F5-788A9C5FBC72}" srcOrd="0" destOrd="0" parTransId="{84113BA9-CDF5-4C66-BD0F-51702B51327F}" sibTransId="{32B928BE-BAC2-4218-89E3-F7D232298557}"/>
    <dgm:cxn modelId="{459C46A9-D00F-4D06-85C2-657C808C71CA}" type="presOf" srcId="{8926E6FB-0504-4E02-973E-C6FBF343E7F4}" destId="{69E12563-FCC1-414F-802D-50FE269ABE4B}" srcOrd="0" destOrd="1" presId="urn:microsoft.com/office/officeart/2018/5/layout/CenteredIconLabelDescriptionList"/>
    <dgm:cxn modelId="{27D44EAC-D3E1-4F8C-AA18-CEF8BCFA9B9C}" type="presOf" srcId="{78A090BE-6664-4F67-803E-2958EF0478D9}" destId="{24EB742B-3344-4E40-AEDF-62CD05E83175}" srcOrd="0" destOrd="0" presId="urn:microsoft.com/office/officeart/2018/5/layout/CenteredIconLabelDescriptionList"/>
    <dgm:cxn modelId="{35C08EB9-F01C-4DAE-B816-C45E162EEB9F}" type="presOf" srcId="{226DA99A-5422-4C97-A9EA-6B2F8BECB28E}" destId="{F367C7BF-A7DF-4DB9-9D96-483C6F450584}" srcOrd="0" destOrd="3" presId="urn:microsoft.com/office/officeart/2018/5/layout/CenteredIconLabelDescriptionList"/>
    <dgm:cxn modelId="{651481C5-48D5-456A-B069-779CD4960011}" srcId="{E8BD8354-5CA6-4B29-AA56-5E426CBB7DDA}" destId="{B64BA1E8-EB89-4CBC-A490-E5F80FD22AA9}" srcOrd="2" destOrd="0" parTransId="{817F5881-86D1-4277-96AC-10AD035CDFDB}" sibTransId="{B7FE9806-7615-4AE6-8E6C-75FA64AA7D71}"/>
    <dgm:cxn modelId="{178A51C7-E478-4264-804A-A3AD2DAB638F}" srcId="{07EC5194-0007-468B-A314-29A2137879FE}" destId="{35AB8E89-C45F-4112-9ACB-782C16829EBD}" srcOrd="0" destOrd="0" parTransId="{954FD76B-4259-4B51-8CF2-83BEEBC682ED}" sibTransId="{72E9C8AB-98D1-4773-86C9-95F05AD438E6}"/>
    <dgm:cxn modelId="{FBA5E3C8-2881-4722-BE15-788AC4C7E994}" type="presOf" srcId="{C1B2796E-073B-49C1-B4ED-537EEE31AAC3}" destId="{24EB742B-3344-4E40-AEDF-62CD05E83175}" srcOrd="0" destOrd="2" presId="urn:microsoft.com/office/officeart/2018/5/layout/CenteredIconLabelDescriptionList"/>
    <dgm:cxn modelId="{99482FCC-2E4C-48BB-85DF-AF74D4515F9B}" type="presOf" srcId="{07EC5194-0007-468B-A314-29A2137879FE}" destId="{BE17A7EC-82CC-43FC-8CE4-B517C742ABA8}" srcOrd="0" destOrd="0" presId="urn:microsoft.com/office/officeart/2018/5/layout/CenteredIconLabelDescriptionList"/>
    <dgm:cxn modelId="{6AA9A2CF-E655-42D1-8590-AF23F11EFA1E}" srcId="{E8BD8354-5CA6-4B29-AA56-5E426CBB7DDA}" destId="{226DA99A-5422-4C97-A9EA-6B2F8BECB28E}" srcOrd="3" destOrd="0" parTransId="{7BD82B34-667F-46C6-AB30-01DFB20D9FE6}" sibTransId="{41E7FFD6-0D27-4078-A6A3-05BC9386FE6F}"/>
    <dgm:cxn modelId="{1CFE11D2-B3A6-48AF-B843-CD40DAD82EA8}" srcId="{07EC5194-0007-468B-A314-29A2137879FE}" destId="{E8BD8354-5CA6-4B29-AA56-5E426CBB7DDA}" srcOrd="2" destOrd="0" parTransId="{6923A17B-0F16-45A3-BCE0-F9C4F531529A}" sibTransId="{A341677C-943B-4BDC-9D00-5ADAD1C9B4FA}"/>
    <dgm:cxn modelId="{2D6B5CD8-ADD5-457B-9AAF-0B2F9CF9A02E}" srcId="{35AB8E89-C45F-4112-9ACB-782C16829EBD}" destId="{ED1A7A18-595A-4A9A-9F05-E964BCBE86AD}" srcOrd="2" destOrd="0" parTransId="{461089A4-F900-4B7F-9613-95F13BFC4EE8}" sibTransId="{6DCD68F5-BCD7-4C69-9355-A5E65E3F65EC}"/>
    <dgm:cxn modelId="{65A2B6F1-B9F0-404D-B2B8-5BD8701ED472}" type="presOf" srcId="{B64BA1E8-EB89-4CBC-A490-E5F80FD22AA9}" destId="{F367C7BF-A7DF-4DB9-9D96-483C6F450584}" srcOrd="0" destOrd="2" presId="urn:microsoft.com/office/officeart/2018/5/layout/CenteredIconLabelDescriptionList"/>
    <dgm:cxn modelId="{695916F6-B52B-4CBD-9BE0-68319BFF7921}" srcId="{35AB8E89-C45F-4112-9ACB-782C16829EBD}" destId="{31C68072-D302-4D66-8714-FE4630C4AAC8}" srcOrd="3" destOrd="0" parTransId="{E459D995-9F73-421A-B142-6F0DFB50270B}" sibTransId="{1D373795-8BC5-42B7-80C9-072679BA2E08}"/>
    <dgm:cxn modelId="{43410DFF-2A25-4CC9-BC18-647D8905F1DE}" srcId="{35AB8E89-C45F-4112-9ACB-782C16829EBD}" destId="{8926E6FB-0504-4E02-973E-C6FBF343E7F4}" srcOrd="1" destOrd="0" parTransId="{B7F44789-F3F0-4AC8-B8A7-855D5388479C}" sibTransId="{CDEE759B-2FB4-4E3D-8402-E9656E378428}"/>
    <dgm:cxn modelId="{1FFB12E5-3734-4B00-A032-F4A50ABCA3F6}" type="presParOf" srcId="{BE17A7EC-82CC-43FC-8CE4-B517C742ABA8}" destId="{0B1A2F00-E220-44CC-9919-3A908E836C9B}" srcOrd="0" destOrd="0" presId="urn:microsoft.com/office/officeart/2018/5/layout/CenteredIconLabelDescriptionList"/>
    <dgm:cxn modelId="{4C432154-E015-4140-9967-A481BC08E509}" type="presParOf" srcId="{0B1A2F00-E220-44CC-9919-3A908E836C9B}" destId="{0C31918C-224C-4A0F-9A74-C3FDB99C42A1}" srcOrd="0" destOrd="0" presId="urn:microsoft.com/office/officeart/2018/5/layout/CenteredIconLabelDescriptionList"/>
    <dgm:cxn modelId="{A6C4C033-D614-47F2-AF95-E7471B58AE3C}" type="presParOf" srcId="{0B1A2F00-E220-44CC-9919-3A908E836C9B}" destId="{C5319220-8952-4DFD-830E-32E7BC76A5F4}" srcOrd="1" destOrd="0" presId="urn:microsoft.com/office/officeart/2018/5/layout/CenteredIconLabelDescriptionList"/>
    <dgm:cxn modelId="{AD46B67E-79AB-4820-8209-F67660967C5B}" type="presParOf" srcId="{0B1A2F00-E220-44CC-9919-3A908E836C9B}" destId="{601D6FEF-CFD7-46DA-BBD9-4F7E6F523E42}" srcOrd="2" destOrd="0" presId="urn:microsoft.com/office/officeart/2018/5/layout/CenteredIconLabelDescriptionList"/>
    <dgm:cxn modelId="{19423BA0-E91E-41FF-A31F-CCF2205FDFE8}" type="presParOf" srcId="{0B1A2F00-E220-44CC-9919-3A908E836C9B}" destId="{72100F73-5A67-4AF4-93C8-A1AB07640A3A}" srcOrd="3" destOrd="0" presId="urn:microsoft.com/office/officeart/2018/5/layout/CenteredIconLabelDescriptionList"/>
    <dgm:cxn modelId="{D4A25077-F137-4FB9-8D0D-8DC8AD4F6C93}" type="presParOf" srcId="{0B1A2F00-E220-44CC-9919-3A908E836C9B}" destId="{69E12563-FCC1-414F-802D-50FE269ABE4B}" srcOrd="4" destOrd="0" presId="urn:microsoft.com/office/officeart/2018/5/layout/CenteredIconLabelDescriptionList"/>
    <dgm:cxn modelId="{DE461F16-6AFC-4723-A836-6139FBA63952}" type="presParOf" srcId="{BE17A7EC-82CC-43FC-8CE4-B517C742ABA8}" destId="{1C51F174-FA10-4394-8B11-5B6F954F0BA6}" srcOrd="1" destOrd="0" presId="urn:microsoft.com/office/officeart/2018/5/layout/CenteredIconLabelDescriptionList"/>
    <dgm:cxn modelId="{CFDEC9A8-F6F2-4C4C-A31E-7CEE899794BC}" type="presParOf" srcId="{BE17A7EC-82CC-43FC-8CE4-B517C742ABA8}" destId="{2873253A-89CF-4ED8-8608-9F22FE7467CA}" srcOrd="2" destOrd="0" presId="urn:microsoft.com/office/officeart/2018/5/layout/CenteredIconLabelDescriptionList"/>
    <dgm:cxn modelId="{05011B99-CDD0-429F-9A70-061F8593A6EE}" type="presParOf" srcId="{2873253A-89CF-4ED8-8608-9F22FE7467CA}" destId="{715CDCA1-E827-4490-B0AC-1F1C42757BB4}" srcOrd="0" destOrd="0" presId="urn:microsoft.com/office/officeart/2018/5/layout/CenteredIconLabelDescriptionList"/>
    <dgm:cxn modelId="{CD630734-A24E-4745-8E91-FFAD30217CAA}" type="presParOf" srcId="{2873253A-89CF-4ED8-8608-9F22FE7467CA}" destId="{5FF92A32-9893-4C63-96D8-F5FB9F2126F5}" srcOrd="1" destOrd="0" presId="urn:microsoft.com/office/officeart/2018/5/layout/CenteredIconLabelDescriptionList"/>
    <dgm:cxn modelId="{4DC3C1B7-685E-4AB2-8FBE-1DBA654E786D}" type="presParOf" srcId="{2873253A-89CF-4ED8-8608-9F22FE7467CA}" destId="{1B9E955E-D277-401C-AA63-EE0DFC305B20}" srcOrd="2" destOrd="0" presId="urn:microsoft.com/office/officeart/2018/5/layout/CenteredIconLabelDescriptionList"/>
    <dgm:cxn modelId="{3AD50A7E-2DB9-4F37-A049-444A42A59506}" type="presParOf" srcId="{2873253A-89CF-4ED8-8608-9F22FE7467CA}" destId="{6018B624-5430-4EF6-A1D0-19D23692B2BB}" srcOrd="3" destOrd="0" presId="urn:microsoft.com/office/officeart/2018/5/layout/CenteredIconLabelDescriptionList"/>
    <dgm:cxn modelId="{F8E0AD27-B667-4FDB-9757-B3CE4D7A2211}" type="presParOf" srcId="{2873253A-89CF-4ED8-8608-9F22FE7467CA}" destId="{24EB742B-3344-4E40-AEDF-62CD05E83175}" srcOrd="4" destOrd="0" presId="urn:microsoft.com/office/officeart/2018/5/layout/CenteredIconLabelDescriptionList"/>
    <dgm:cxn modelId="{38375054-F80A-468D-AB45-A73534AE7F2D}" type="presParOf" srcId="{BE17A7EC-82CC-43FC-8CE4-B517C742ABA8}" destId="{66C180BC-CBE3-4ECD-B36E-89F3373D08FF}" srcOrd="3" destOrd="0" presId="urn:microsoft.com/office/officeart/2018/5/layout/CenteredIconLabelDescriptionList"/>
    <dgm:cxn modelId="{D122CC11-474D-4DFD-9912-45F7F8DB6C43}" type="presParOf" srcId="{BE17A7EC-82CC-43FC-8CE4-B517C742ABA8}" destId="{8DBF5343-D0F6-44FD-BEBF-ABFB7E321FDC}" srcOrd="4" destOrd="0" presId="urn:microsoft.com/office/officeart/2018/5/layout/CenteredIconLabelDescriptionList"/>
    <dgm:cxn modelId="{F04C4757-CF6D-4752-A34B-7CBB9B9DE53A}" type="presParOf" srcId="{8DBF5343-D0F6-44FD-BEBF-ABFB7E321FDC}" destId="{29ADCD91-7EFF-45B1-9228-93A6B82A7DBE}" srcOrd="0" destOrd="0" presId="urn:microsoft.com/office/officeart/2018/5/layout/CenteredIconLabelDescriptionList"/>
    <dgm:cxn modelId="{77AFD664-B6F0-4AD9-86B9-DCAC91E39404}" type="presParOf" srcId="{8DBF5343-D0F6-44FD-BEBF-ABFB7E321FDC}" destId="{61CF88B0-A349-4D6A-94A0-3535D1108BAE}" srcOrd="1" destOrd="0" presId="urn:microsoft.com/office/officeart/2018/5/layout/CenteredIconLabelDescriptionList"/>
    <dgm:cxn modelId="{7F1229ED-33A2-406C-85D4-91466D8EC175}" type="presParOf" srcId="{8DBF5343-D0F6-44FD-BEBF-ABFB7E321FDC}" destId="{4542F660-7887-4C46-AAD4-972810072F28}" srcOrd="2" destOrd="0" presId="urn:microsoft.com/office/officeart/2018/5/layout/CenteredIconLabelDescriptionList"/>
    <dgm:cxn modelId="{55C68509-4013-4281-909E-1E6B1E305868}" type="presParOf" srcId="{8DBF5343-D0F6-44FD-BEBF-ABFB7E321FDC}" destId="{CF34DAB1-E39A-4A43-9AAE-30F53E7262E2}" srcOrd="3" destOrd="0" presId="urn:microsoft.com/office/officeart/2018/5/layout/CenteredIconLabelDescriptionList"/>
    <dgm:cxn modelId="{874A3696-33EE-43A3-AF8B-AFC39664F20C}" type="presParOf" srcId="{8DBF5343-D0F6-44FD-BEBF-ABFB7E321FDC}" destId="{F367C7BF-A7DF-4DB9-9D96-483C6F45058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789575-E8C8-40B1-9853-0658E700FA0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6FFA7ABA-9A90-4E7F-8144-E908F3C32479}">
      <dgm:prSet phldrT="[Text]" phldr="0"/>
      <dgm:spPr/>
      <dgm:t>
        <a:bodyPr/>
        <a:lstStyle/>
        <a:p>
          <a:pPr rtl="0"/>
          <a:r>
            <a:rPr lang="en-US">
              <a:latin typeface="Times New Roman"/>
              <a:cs typeface="Times New Roman"/>
            </a:rPr>
            <a:t>City of Vancouver, Province of British Columbia, Federal Government, Neighboring Municipalities </a:t>
          </a:r>
        </a:p>
      </dgm:t>
    </dgm:pt>
    <dgm:pt modelId="{DE5F5030-CD20-46CF-867C-94134B4312A6}" type="parTrans" cxnId="{F0AEA30D-9BE1-47E7-B798-57D613F884D8}">
      <dgm:prSet/>
      <dgm:spPr/>
      <dgm:t>
        <a:bodyPr/>
        <a:lstStyle/>
        <a:p>
          <a:endParaRPr lang="en-US"/>
        </a:p>
      </dgm:t>
    </dgm:pt>
    <dgm:pt modelId="{DA0A46D5-B3B4-4CDC-997A-CB7D66053865}" type="sibTrans" cxnId="{F0AEA30D-9BE1-47E7-B798-57D613F884D8}">
      <dgm:prSet/>
      <dgm:spPr/>
      <dgm:t>
        <a:bodyPr/>
        <a:lstStyle/>
        <a:p>
          <a:endParaRPr lang="en-US"/>
        </a:p>
      </dgm:t>
    </dgm:pt>
    <dgm:pt modelId="{B5D557BC-1A29-4575-B03A-0AE2E7B44DA5}">
      <dgm:prSet phldrT="[Text]" phldr="0"/>
      <dgm:spPr/>
      <dgm:t>
        <a:bodyPr/>
        <a:lstStyle/>
        <a:p>
          <a:pPr rtl="0"/>
          <a:r>
            <a:rPr lang="en-US">
              <a:latin typeface="Times New Roman"/>
              <a:cs typeface="Times New Roman"/>
            </a:rPr>
            <a:t>Transportation’s contribution - GHG emissions and Economic reliance - fossil fuels. </a:t>
          </a:r>
        </a:p>
      </dgm:t>
    </dgm:pt>
    <dgm:pt modelId="{A22CCFCE-CF94-4AF2-94D0-38985E8B08A7}" type="parTrans" cxnId="{52C5AEAB-1A94-4B10-BED4-8A78CC6608CF}">
      <dgm:prSet/>
      <dgm:spPr/>
      <dgm:t>
        <a:bodyPr/>
        <a:lstStyle/>
        <a:p>
          <a:endParaRPr lang="en-US"/>
        </a:p>
      </dgm:t>
    </dgm:pt>
    <dgm:pt modelId="{B9B7AD9D-6269-41A1-BA28-03F790F39F9E}" type="sibTrans" cxnId="{52C5AEAB-1A94-4B10-BED4-8A78CC6608CF}">
      <dgm:prSet/>
      <dgm:spPr/>
      <dgm:t>
        <a:bodyPr/>
        <a:lstStyle/>
        <a:p>
          <a:endParaRPr lang="en-US"/>
        </a:p>
      </dgm:t>
    </dgm:pt>
    <dgm:pt modelId="{0E32A85B-5F95-415B-8AC8-18A06133BCDD}">
      <dgm:prSet phldrT="[Text]" phldr="0"/>
      <dgm:spPr/>
      <dgm:t>
        <a:bodyPr/>
        <a:lstStyle/>
        <a:p>
          <a:pPr rtl="0"/>
          <a:r>
            <a:rPr lang="en-US">
              <a:latin typeface="Times New Roman"/>
              <a:cs typeface="Times New Roman"/>
            </a:rPr>
            <a:t>Challenges in achieving CleanBC climate action goals and regulating the ICE industry.</a:t>
          </a:r>
        </a:p>
      </dgm:t>
    </dgm:pt>
    <dgm:pt modelId="{E7872B1F-0011-4107-8432-CA6A2B1C46A4}" type="parTrans" cxnId="{20F037CF-C6F2-46C1-A5C8-46C08A1E984E}">
      <dgm:prSet/>
      <dgm:spPr/>
      <dgm:t>
        <a:bodyPr/>
        <a:lstStyle/>
        <a:p>
          <a:endParaRPr lang="en-US"/>
        </a:p>
      </dgm:t>
    </dgm:pt>
    <dgm:pt modelId="{3C4856DB-CEE3-4C85-BD03-57637EAE1D0B}" type="sibTrans" cxnId="{20F037CF-C6F2-46C1-A5C8-46C08A1E984E}">
      <dgm:prSet/>
      <dgm:spPr/>
      <dgm:t>
        <a:bodyPr/>
        <a:lstStyle/>
        <a:p>
          <a:endParaRPr lang="en-US"/>
        </a:p>
      </dgm:t>
    </dgm:pt>
    <dgm:pt modelId="{724D9CC9-81E7-4979-8106-AE1CF726B241}">
      <dgm:prSet phldrT="[Text]" phldr="0"/>
      <dgm:spPr/>
      <dgm:t>
        <a:bodyPr/>
        <a:lstStyle/>
        <a:p>
          <a:r>
            <a:rPr lang="en-US">
              <a:latin typeface="Times New Roman"/>
              <a:cs typeface="Times New Roman"/>
            </a:rPr>
            <a:t>Translink</a:t>
          </a:r>
        </a:p>
      </dgm:t>
    </dgm:pt>
    <dgm:pt modelId="{2ECBFA4B-1DA6-45F4-AAC7-0C76BEF92CF5}" type="parTrans" cxnId="{EE65B498-83B4-4250-B7A0-769D1DF979A7}">
      <dgm:prSet/>
      <dgm:spPr/>
      <dgm:t>
        <a:bodyPr/>
        <a:lstStyle/>
        <a:p>
          <a:endParaRPr lang="en-US"/>
        </a:p>
      </dgm:t>
    </dgm:pt>
    <dgm:pt modelId="{439A5ABC-4CE7-4D1D-8A8D-D7C53C918E3B}" type="sibTrans" cxnId="{EE65B498-83B4-4250-B7A0-769D1DF979A7}">
      <dgm:prSet/>
      <dgm:spPr/>
      <dgm:t>
        <a:bodyPr/>
        <a:lstStyle/>
        <a:p>
          <a:endParaRPr lang="en-US"/>
        </a:p>
      </dgm:t>
    </dgm:pt>
    <dgm:pt modelId="{7B9367AA-0020-4ACE-A72F-EB6BFB0ECEF8}">
      <dgm:prSet phldrT="[Text]" phldr="0"/>
      <dgm:spPr/>
      <dgm:t>
        <a:bodyPr/>
        <a:lstStyle/>
        <a:p>
          <a:pPr rtl="0"/>
          <a:r>
            <a:rPr lang="en-US">
              <a:latin typeface="Times New Roman"/>
              <a:cs typeface="Times New Roman"/>
            </a:rPr>
            <a:t>High GHG emission from ICE vehicle</a:t>
          </a:r>
        </a:p>
      </dgm:t>
    </dgm:pt>
    <dgm:pt modelId="{81373CC2-A77D-4F56-BB6B-D99D9ED4953C}" type="parTrans" cxnId="{3B04FF19-2407-4D34-8655-26CB984052F8}">
      <dgm:prSet/>
      <dgm:spPr/>
      <dgm:t>
        <a:bodyPr/>
        <a:lstStyle/>
        <a:p>
          <a:endParaRPr lang="en-US"/>
        </a:p>
      </dgm:t>
    </dgm:pt>
    <dgm:pt modelId="{8DD3A287-A267-4C13-9B07-36FDEB61F8BF}" type="sibTrans" cxnId="{3B04FF19-2407-4D34-8655-26CB984052F8}">
      <dgm:prSet/>
      <dgm:spPr/>
      <dgm:t>
        <a:bodyPr/>
        <a:lstStyle/>
        <a:p>
          <a:endParaRPr lang="en-US"/>
        </a:p>
      </dgm:t>
    </dgm:pt>
    <dgm:pt modelId="{A75675FE-A238-4EBC-880B-541237833CFF}">
      <dgm:prSet phldrT="[Text]" phldr="0"/>
      <dgm:spPr/>
      <dgm:t>
        <a:bodyPr/>
        <a:lstStyle/>
        <a:p>
          <a:pPr rtl="0"/>
          <a:r>
            <a:rPr lang="en-US" b="1">
              <a:latin typeface="Times New Roman"/>
              <a:cs typeface="Times New Roman"/>
            </a:rPr>
            <a:t>Vancouver Coastal Health</a:t>
          </a:r>
          <a:endParaRPr lang="en-US">
            <a:latin typeface="Times New Roman"/>
            <a:cs typeface="Times New Roman"/>
          </a:endParaRPr>
        </a:p>
      </dgm:t>
    </dgm:pt>
    <dgm:pt modelId="{838806D5-DECC-43B8-958A-FC4178BE1EF7}" type="parTrans" cxnId="{8477E8F4-FF48-4B2C-9683-A322EFBEC4E0}">
      <dgm:prSet/>
      <dgm:spPr/>
      <dgm:t>
        <a:bodyPr/>
        <a:lstStyle/>
        <a:p>
          <a:endParaRPr lang="en-US"/>
        </a:p>
      </dgm:t>
    </dgm:pt>
    <dgm:pt modelId="{04D93DB8-2D0F-4957-A8A3-FCCD01F92385}" type="sibTrans" cxnId="{8477E8F4-FF48-4B2C-9683-A322EFBEC4E0}">
      <dgm:prSet/>
      <dgm:spPr/>
      <dgm:t>
        <a:bodyPr/>
        <a:lstStyle/>
        <a:p>
          <a:endParaRPr lang="en-US"/>
        </a:p>
      </dgm:t>
    </dgm:pt>
    <dgm:pt modelId="{436745AA-1B02-4154-A9AD-E7EEE4A3CD9F}">
      <dgm:prSet phldrT="[Text]" phldr="0"/>
      <dgm:spPr/>
      <dgm:t>
        <a:bodyPr/>
        <a:lstStyle/>
        <a:p>
          <a:pPr rtl="0"/>
          <a:r>
            <a:rPr lang="en-US">
              <a:latin typeface="Times New Roman"/>
              <a:cs typeface="Times New Roman"/>
            </a:rPr>
            <a:t>Public health impacts from air and noise pollution.</a:t>
          </a:r>
        </a:p>
      </dgm:t>
    </dgm:pt>
    <dgm:pt modelId="{3D0A71E5-ED2A-4FF7-9034-BCF22382D2C5}" type="parTrans" cxnId="{009E8CD9-7E93-47C1-A519-7536F8520CDA}">
      <dgm:prSet/>
      <dgm:spPr/>
      <dgm:t>
        <a:bodyPr/>
        <a:lstStyle/>
        <a:p>
          <a:endParaRPr lang="en-US"/>
        </a:p>
      </dgm:t>
    </dgm:pt>
    <dgm:pt modelId="{18E3CD53-25CC-4956-BCF0-94B73CC13405}" type="sibTrans" cxnId="{009E8CD9-7E93-47C1-A519-7536F8520CDA}">
      <dgm:prSet/>
      <dgm:spPr/>
      <dgm:t>
        <a:bodyPr/>
        <a:lstStyle/>
        <a:p>
          <a:endParaRPr lang="en-US"/>
        </a:p>
      </dgm:t>
    </dgm:pt>
    <dgm:pt modelId="{2F78B977-9A0D-437D-95C7-E98DAAB93137}">
      <dgm:prSet phldrT="[Text]" phldr="0"/>
      <dgm:spPr/>
      <dgm:t>
        <a:bodyPr/>
        <a:lstStyle/>
        <a:p>
          <a:pPr rtl="0"/>
          <a:r>
            <a:rPr lang="en-US">
              <a:latin typeface="Times New Roman"/>
              <a:cs typeface="Times New Roman"/>
            </a:rPr>
            <a:t>Increased healthcare costs and reduced resident quality of life.</a:t>
          </a:r>
        </a:p>
      </dgm:t>
    </dgm:pt>
    <dgm:pt modelId="{74A57CE6-F4C1-4407-9B3C-654FC4C58C64}" type="parTrans" cxnId="{07328BF2-4FA1-4019-BB7A-6A1ADC33D930}">
      <dgm:prSet/>
      <dgm:spPr/>
      <dgm:t>
        <a:bodyPr/>
        <a:lstStyle/>
        <a:p>
          <a:endParaRPr lang="en-US"/>
        </a:p>
      </dgm:t>
    </dgm:pt>
    <dgm:pt modelId="{14ABF402-B0CA-4978-AC4B-A1DD3C204F9C}" type="sibTrans" cxnId="{07328BF2-4FA1-4019-BB7A-6A1ADC33D930}">
      <dgm:prSet/>
      <dgm:spPr/>
      <dgm:t>
        <a:bodyPr/>
        <a:lstStyle/>
        <a:p>
          <a:endParaRPr lang="en-US"/>
        </a:p>
      </dgm:t>
    </dgm:pt>
    <dgm:pt modelId="{2855EA5E-F358-4345-B356-3C5F3EB14911}">
      <dgm:prSet phldr="0"/>
      <dgm:spPr/>
      <dgm:t>
        <a:bodyPr/>
        <a:lstStyle/>
        <a:p>
          <a:pPr rtl="0"/>
          <a:r>
            <a:rPr lang="en-US">
              <a:latin typeface="Times New Roman"/>
              <a:cs typeface="Times New Roman"/>
            </a:rPr>
            <a:t>Rising fuel costs- barriers to achieving sustainability goals.</a:t>
          </a:r>
        </a:p>
      </dgm:t>
    </dgm:pt>
    <dgm:pt modelId="{6899AB8A-0181-4084-86B8-18306886E2EA}" type="parTrans" cxnId="{2D8B7ADE-61BD-461A-B24E-A3FAADA950B9}">
      <dgm:prSet/>
      <dgm:spPr/>
    </dgm:pt>
    <dgm:pt modelId="{C4A558C6-C9DD-4B8D-BF20-66D81C20A7DB}" type="sibTrans" cxnId="{2D8B7ADE-61BD-461A-B24E-A3FAADA950B9}">
      <dgm:prSet/>
      <dgm:spPr/>
      <dgm:t>
        <a:bodyPr/>
        <a:lstStyle/>
        <a:p>
          <a:endParaRPr lang="en-US"/>
        </a:p>
      </dgm:t>
    </dgm:pt>
    <dgm:pt modelId="{3A5F6F2F-AEC5-4F30-99A4-A4BB8485C9CA}">
      <dgm:prSet phldr="0"/>
      <dgm:spPr/>
      <dgm:t>
        <a:bodyPr/>
        <a:lstStyle/>
        <a:p>
          <a:pPr rtl="0"/>
          <a:r>
            <a:rPr lang="en-US">
              <a:latin typeface="Times New Roman"/>
              <a:ea typeface="Calibri"/>
              <a:cs typeface="Calibri"/>
            </a:rPr>
            <a:t>Limited</a:t>
          </a:r>
          <a:r>
            <a:rPr lang="en-US">
              <a:latin typeface="Times New Roman"/>
              <a:cs typeface="Times New Roman"/>
            </a:rPr>
            <a:t> access to affordable sustainable transportation</a:t>
          </a:r>
        </a:p>
      </dgm:t>
    </dgm:pt>
    <dgm:pt modelId="{03DCAAC5-111A-4B67-B18B-1A399D241182}" type="parTrans" cxnId="{B6434908-5AD9-42F0-AC16-D0945FD31D94}">
      <dgm:prSet/>
      <dgm:spPr/>
    </dgm:pt>
    <dgm:pt modelId="{EDE9917D-579A-49B5-9B4F-F001A0EF3191}" type="sibTrans" cxnId="{B6434908-5AD9-42F0-AC16-D0945FD31D94}">
      <dgm:prSet/>
      <dgm:spPr/>
      <dgm:t>
        <a:bodyPr/>
        <a:lstStyle/>
        <a:p>
          <a:endParaRPr lang="en-US"/>
        </a:p>
      </dgm:t>
    </dgm:pt>
    <dgm:pt modelId="{BE40FB53-670D-4FAE-A17D-FC8D9CA8E495}">
      <dgm:prSet phldr="0"/>
      <dgm:spPr/>
      <dgm:t>
        <a:bodyPr/>
        <a:lstStyle/>
        <a:p>
          <a:pPr rtl="0"/>
          <a:r>
            <a:rPr lang="en-US" b="1">
              <a:latin typeface="Times New Roman"/>
              <a:ea typeface="Calibri"/>
              <a:cs typeface="Calibri"/>
            </a:rPr>
            <a:t>Residents</a:t>
          </a:r>
          <a:r>
            <a:rPr lang="en-US" b="1">
              <a:latin typeface="Times New Roman"/>
              <a:cs typeface="Times New Roman"/>
            </a:rPr>
            <a:t> &amp; Commuters</a:t>
          </a:r>
        </a:p>
      </dgm:t>
    </dgm:pt>
    <dgm:pt modelId="{B8AFF22F-3B78-455F-A79B-E14D6D3F02ED}" type="parTrans" cxnId="{4258FB55-27CF-4BB0-B30D-A35515E5D3DF}">
      <dgm:prSet/>
      <dgm:spPr/>
    </dgm:pt>
    <dgm:pt modelId="{30082482-7D08-41F4-A107-609A8CAD3F46}" type="sibTrans" cxnId="{4258FB55-27CF-4BB0-B30D-A35515E5D3DF}">
      <dgm:prSet/>
      <dgm:spPr/>
      <dgm:t>
        <a:bodyPr/>
        <a:lstStyle/>
        <a:p>
          <a:endParaRPr lang="en-US"/>
        </a:p>
      </dgm:t>
    </dgm:pt>
    <dgm:pt modelId="{D9D20342-AC6E-41F4-8BFD-CE4890C9CE09}">
      <dgm:prSet phldr="0"/>
      <dgm:spPr/>
      <dgm:t>
        <a:bodyPr/>
        <a:lstStyle/>
        <a:p>
          <a:pPr rtl="0"/>
          <a:r>
            <a:rPr lang="en-US">
              <a:latin typeface="Times New Roman"/>
              <a:ea typeface="Calibri"/>
              <a:cs typeface="Calibri"/>
            </a:rPr>
            <a:t>High fuel and maintenance cost</a:t>
          </a:r>
        </a:p>
      </dgm:t>
    </dgm:pt>
    <dgm:pt modelId="{62419D7F-22FC-4DD0-8DB5-FB9F9C8509EE}" type="parTrans" cxnId="{C6A6A664-3D12-4F4D-BE8E-FA67241BF386}">
      <dgm:prSet/>
      <dgm:spPr/>
    </dgm:pt>
    <dgm:pt modelId="{9AE07AB4-6CE0-4EB0-B117-2361052BDCC5}" type="sibTrans" cxnId="{C6A6A664-3D12-4F4D-BE8E-FA67241BF386}">
      <dgm:prSet/>
      <dgm:spPr/>
      <dgm:t>
        <a:bodyPr/>
        <a:lstStyle/>
        <a:p>
          <a:endParaRPr lang="en-US"/>
        </a:p>
      </dgm:t>
    </dgm:pt>
    <dgm:pt modelId="{148CA05C-22EA-4FBB-AC77-2D09D064CB06}">
      <dgm:prSet phldr="0"/>
      <dgm:spPr/>
      <dgm:t>
        <a:bodyPr/>
        <a:lstStyle/>
        <a:p>
          <a:r>
            <a:rPr lang="en-US">
              <a:latin typeface="Calibri"/>
              <a:ea typeface="Calibri"/>
              <a:cs typeface="Calibri"/>
            </a:rPr>
            <a:t>Resistance from traditional ICE owners to transition.</a:t>
          </a:r>
          <a:endParaRPr lang="en-US"/>
        </a:p>
      </dgm:t>
    </dgm:pt>
    <dgm:pt modelId="{57F83D4C-097E-4D38-952C-9717A49A2A51}" type="parTrans" cxnId="{F8E94337-4BD0-44A7-B144-620C43C060ED}">
      <dgm:prSet/>
      <dgm:spPr/>
    </dgm:pt>
    <dgm:pt modelId="{7928CEEA-8FF3-4D7E-9ED6-4C47DF452FE7}" type="sibTrans" cxnId="{F8E94337-4BD0-44A7-B144-620C43C060ED}">
      <dgm:prSet/>
      <dgm:spPr/>
      <dgm:t>
        <a:bodyPr/>
        <a:lstStyle/>
        <a:p>
          <a:endParaRPr lang="en-US"/>
        </a:p>
      </dgm:t>
    </dgm:pt>
    <dgm:pt modelId="{E12E7156-4901-4D91-B664-D52A48D4BC72}">
      <dgm:prSet phldr="0"/>
      <dgm:spPr/>
      <dgm:t>
        <a:bodyPr/>
        <a:lstStyle/>
        <a:p>
          <a:pPr rtl="0"/>
          <a:r>
            <a:rPr lang="en-US">
              <a:latin typeface="Calibri"/>
              <a:ea typeface="Calibri"/>
              <a:cs typeface="Calibri"/>
            </a:rPr>
            <a:t>Businesses &amp; Industry</a:t>
          </a:r>
        </a:p>
      </dgm:t>
    </dgm:pt>
    <dgm:pt modelId="{02507DD0-D030-48EA-8BAB-E29168240DBF}" type="parTrans" cxnId="{F5B82491-65DF-4483-BF3B-0C150E43980F}">
      <dgm:prSet/>
      <dgm:spPr/>
    </dgm:pt>
    <dgm:pt modelId="{FAC253C7-5932-4B83-823E-107EAAA171B8}" type="sibTrans" cxnId="{F5B82491-65DF-4483-BF3B-0C150E43980F}">
      <dgm:prSet/>
      <dgm:spPr/>
      <dgm:t>
        <a:bodyPr/>
        <a:lstStyle/>
        <a:p>
          <a:endParaRPr lang="en-US"/>
        </a:p>
      </dgm:t>
    </dgm:pt>
    <dgm:pt modelId="{AC193AA5-3C10-4BE0-B9B0-EF258B0ED49B}">
      <dgm:prSet phldr="0"/>
      <dgm:spPr/>
      <dgm:t>
        <a:bodyPr/>
        <a:lstStyle/>
        <a:p>
          <a:r>
            <a:rPr lang="en-US">
              <a:latin typeface="Calibri"/>
              <a:ea typeface="Calibri"/>
              <a:cs typeface="Calibri"/>
            </a:rPr>
            <a:t>Rising delivery costs due to ICE reliance</a:t>
          </a:r>
        </a:p>
      </dgm:t>
    </dgm:pt>
    <dgm:pt modelId="{E14440BF-0EE0-4182-B64D-0049A7E5CCA2}" type="parTrans" cxnId="{043AAC3E-F74F-4831-9401-961B9049DE82}">
      <dgm:prSet/>
      <dgm:spPr/>
    </dgm:pt>
    <dgm:pt modelId="{ED658AEA-41D3-4406-98A0-EF5A545C05C6}" type="sibTrans" cxnId="{043AAC3E-F74F-4831-9401-961B9049DE82}">
      <dgm:prSet/>
      <dgm:spPr/>
      <dgm:t>
        <a:bodyPr/>
        <a:lstStyle/>
        <a:p>
          <a:endParaRPr lang="en-US"/>
        </a:p>
      </dgm:t>
    </dgm:pt>
    <dgm:pt modelId="{7A62CB4A-0202-4B6B-B29A-39AF158D81C0}">
      <dgm:prSet phldr="0"/>
      <dgm:spPr/>
      <dgm:t>
        <a:bodyPr/>
        <a:lstStyle/>
        <a:p>
          <a:pPr rtl="0"/>
          <a:r>
            <a:rPr lang="en-US">
              <a:latin typeface="Calibri"/>
              <a:ea typeface="Calibri"/>
              <a:cs typeface="Calibri"/>
            </a:rPr>
            <a:t>ICBC(Insurance Corporation of BC) </a:t>
          </a:r>
        </a:p>
      </dgm:t>
    </dgm:pt>
    <dgm:pt modelId="{C248F9AB-4B99-40FC-9FAC-E3F411D2E59E}" type="parTrans" cxnId="{FFCF7808-3286-494D-836F-10E3F5B85810}">
      <dgm:prSet/>
      <dgm:spPr/>
    </dgm:pt>
    <dgm:pt modelId="{712D0B2E-BDF8-4D36-9EB9-6A41B0DE2153}" type="sibTrans" cxnId="{FFCF7808-3286-494D-836F-10E3F5B85810}">
      <dgm:prSet/>
      <dgm:spPr/>
      <dgm:t>
        <a:bodyPr/>
        <a:lstStyle/>
        <a:p>
          <a:endParaRPr lang="en-US"/>
        </a:p>
      </dgm:t>
    </dgm:pt>
    <dgm:pt modelId="{8E55FC56-9CD7-4D91-83D9-1C1C8BE6FAAF}">
      <dgm:prSet phldr="0"/>
      <dgm:spPr/>
      <dgm:t>
        <a:bodyPr/>
        <a:lstStyle/>
        <a:p>
          <a:r>
            <a:rPr lang="en-US">
              <a:latin typeface="Calibri"/>
              <a:ea typeface="Calibri"/>
              <a:cs typeface="Calibri"/>
            </a:rPr>
            <a:t>High claims from ICE vehicle accidents and rising premiums - fossil fuel vehicles. </a:t>
          </a:r>
        </a:p>
      </dgm:t>
    </dgm:pt>
    <dgm:pt modelId="{89779AA4-1508-4CE5-AD60-CEDF32EAB38F}" type="parTrans" cxnId="{ED6DA503-169F-413A-8681-290F2635D7E2}">
      <dgm:prSet/>
      <dgm:spPr/>
    </dgm:pt>
    <dgm:pt modelId="{1B8486BD-9945-4FC3-A42A-91529C74E245}" type="sibTrans" cxnId="{ED6DA503-169F-413A-8681-290F2635D7E2}">
      <dgm:prSet/>
      <dgm:spPr/>
      <dgm:t>
        <a:bodyPr/>
        <a:lstStyle/>
        <a:p>
          <a:endParaRPr lang="en-US"/>
        </a:p>
      </dgm:t>
    </dgm:pt>
    <dgm:pt modelId="{B75EC3CF-DE0E-41D0-AE1D-8007F12A7642}">
      <dgm:prSet phldr="0"/>
      <dgm:spPr/>
      <dgm:t>
        <a:bodyPr/>
        <a:lstStyle/>
        <a:p>
          <a:r>
            <a:rPr lang="en-US">
              <a:latin typeface="Calibri"/>
              <a:ea typeface="Calibri"/>
              <a:cs typeface="Calibri"/>
            </a:rPr>
            <a:t>Pressure – promote cleaner alternatives. and resistance - traditional car owners </a:t>
          </a:r>
        </a:p>
      </dgm:t>
    </dgm:pt>
    <dgm:pt modelId="{EE087128-D7B9-417C-B9CA-291FA6EF96DD}" type="parTrans" cxnId="{04AF2F0E-D86E-475E-8BBF-51FF21B77285}">
      <dgm:prSet/>
      <dgm:spPr/>
    </dgm:pt>
    <dgm:pt modelId="{817D8E52-4DDE-48AB-9BFF-23B8CB60AD31}" type="sibTrans" cxnId="{04AF2F0E-D86E-475E-8BBF-51FF21B77285}">
      <dgm:prSet/>
      <dgm:spPr/>
      <dgm:t>
        <a:bodyPr/>
        <a:lstStyle/>
        <a:p>
          <a:endParaRPr lang="en-US"/>
        </a:p>
      </dgm:t>
    </dgm:pt>
    <dgm:pt modelId="{46E49346-FE1C-40A9-9185-356F7CF60498}">
      <dgm:prSet phldr="0"/>
      <dgm:spPr/>
      <dgm:t>
        <a:bodyPr/>
        <a:lstStyle/>
        <a:p>
          <a:r>
            <a:rPr lang="en-US">
              <a:latin typeface="Calibri"/>
              <a:ea typeface="Calibri"/>
              <a:cs typeface="Calibri"/>
            </a:rPr>
            <a:t>Automotive Manufacturers </a:t>
          </a:r>
        </a:p>
      </dgm:t>
    </dgm:pt>
    <dgm:pt modelId="{CA21DFD9-C09D-44E6-8099-D10B78AF01BE}" type="parTrans" cxnId="{799C8465-A148-4AE5-BEA4-3F8971B5E4E3}">
      <dgm:prSet/>
      <dgm:spPr/>
    </dgm:pt>
    <dgm:pt modelId="{B301D1CD-AA05-488A-AD14-37C0EAE61ED5}" type="sibTrans" cxnId="{799C8465-A148-4AE5-BEA4-3F8971B5E4E3}">
      <dgm:prSet/>
      <dgm:spPr/>
      <dgm:t>
        <a:bodyPr/>
        <a:lstStyle/>
        <a:p>
          <a:endParaRPr lang="en-US"/>
        </a:p>
      </dgm:t>
    </dgm:pt>
    <dgm:pt modelId="{DEC0DA11-AFE2-4BDA-B182-949B0E99930B}">
      <dgm:prSet phldr="0"/>
      <dgm:spPr/>
      <dgm:t>
        <a:bodyPr/>
        <a:lstStyle/>
        <a:p>
          <a:r>
            <a:rPr lang="en-US">
              <a:latin typeface="Calibri"/>
              <a:ea typeface="Calibri"/>
              <a:cs typeface="Calibri"/>
            </a:rPr>
            <a:t>Decreasing demand- ICE vehicles and pressure to comply - emission standards </a:t>
          </a:r>
        </a:p>
      </dgm:t>
    </dgm:pt>
    <dgm:pt modelId="{E5CC5FF0-687C-4CAF-9D0C-13C5814CAD50}" type="parTrans" cxnId="{37B66BBE-8169-40D2-BDF7-9624D5FC6896}">
      <dgm:prSet/>
      <dgm:spPr/>
    </dgm:pt>
    <dgm:pt modelId="{18B8E978-A6AB-4F6B-9D93-F8961706FB4E}" type="sibTrans" cxnId="{37B66BBE-8169-40D2-BDF7-9624D5FC6896}">
      <dgm:prSet/>
      <dgm:spPr/>
      <dgm:t>
        <a:bodyPr/>
        <a:lstStyle/>
        <a:p>
          <a:endParaRPr lang="en-US"/>
        </a:p>
      </dgm:t>
    </dgm:pt>
    <dgm:pt modelId="{9E43AF06-88EB-466F-BD2A-16B8A1C20698}">
      <dgm:prSet phldr="0"/>
      <dgm:spPr/>
      <dgm:t>
        <a:bodyPr/>
        <a:lstStyle/>
        <a:p>
          <a:r>
            <a:rPr lang="en-US">
              <a:latin typeface="Calibri"/>
              <a:ea typeface="Calibri"/>
              <a:cs typeface="Calibri"/>
            </a:rPr>
            <a:t>Need for R&amp;D investment in zero-emission technologies and declining ICE market share.</a:t>
          </a:r>
        </a:p>
      </dgm:t>
    </dgm:pt>
    <dgm:pt modelId="{FF7AB9FD-03F4-4493-9C79-A33F48BA7887}" type="parTrans" cxnId="{641162F5-EBE7-4498-B17C-67DE52621618}">
      <dgm:prSet/>
      <dgm:spPr/>
    </dgm:pt>
    <dgm:pt modelId="{3228B195-4C8F-4506-BDB5-6B9C5631C4CA}" type="sibTrans" cxnId="{641162F5-EBE7-4498-B17C-67DE52621618}">
      <dgm:prSet/>
      <dgm:spPr/>
      <dgm:t>
        <a:bodyPr/>
        <a:lstStyle/>
        <a:p>
          <a:endParaRPr lang="en-US"/>
        </a:p>
      </dgm:t>
    </dgm:pt>
    <dgm:pt modelId="{7EEB5B1C-13F3-4594-AF29-14DF38FDDF91}" type="pres">
      <dgm:prSet presAssocID="{28789575-E8C8-40B1-9853-0658E700FA05}" presName="Name0" presStyleCnt="0">
        <dgm:presLayoutVars>
          <dgm:dir/>
          <dgm:animLvl val="lvl"/>
          <dgm:resizeHandles val="exact"/>
        </dgm:presLayoutVars>
      </dgm:prSet>
      <dgm:spPr/>
    </dgm:pt>
    <dgm:pt modelId="{BFC2D1CA-32D3-4788-8562-101DA7C3891A}" type="pres">
      <dgm:prSet presAssocID="{6FFA7ABA-9A90-4E7F-8144-E908F3C32479}" presName="linNode" presStyleCnt="0"/>
      <dgm:spPr/>
    </dgm:pt>
    <dgm:pt modelId="{54CC77BC-7132-4401-90A5-3A8E9027DF7B}" type="pres">
      <dgm:prSet presAssocID="{6FFA7ABA-9A90-4E7F-8144-E908F3C32479}" presName="parentText" presStyleLbl="node1" presStyleIdx="0" presStyleCnt="7">
        <dgm:presLayoutVars>
          <dgm:chMax val="1"/>
          <dgm:bulletEnabled val="1"/>
        </dgm:presLayoutVars>
      </dgm:prSet>
      <dgm:spPr/>
    </dgm:pt>
    <dgm:pt modelId="{D389AC4B-8C93-49C1-80E7-556768A7C0C2}" type="pres">
      <dgm:prSet presAssocID="{6FFA7ABA-9A90-4E7F-8144-E908F3C32479}" presName="descendantText" presStyleLbl="alignAccFollowNode1" presStyleIdx="0" presStyleCnt="7">
        <dgm:presLayoutVars>
          <dgm:bulletEnabled val="1"/>
        </dgm:presLayoutVars>
      </dgm:prSet>
      <dgm:spPr/>
    </dgm:pt>
    <dgm:pt modelId="{2F884D95-EBA5-4829-82C7-07D21C3C6208}" type="pres">
      <dgm:prSet presAssocID="{DA0A46D5-B3B4-4CDC-997A-CB7D66053865}" presName="sp" presStyleCnt="0"/>
      <dgm:spPr/>
    </dgm:pt>
    <dgm:pt modelId="{E6996BF7-E437-4667-A08D-9078EBD4AC3D}" type="pres">
      <dgm:prSet presAssocID="{724D9CC9-81E7-4979-8106-AE1CF726B241}" presName="linNode" presStyleCnt="0"/>
      <dgm:spPr/>
    </dgm:pt>
    <dgm:pt modelId="{A2E9EE5C-E821-4614-9853-437275A2A620}" type="pres">
      <dgm:prSet presAssocID="{724D9CC9-81E7-4979-8106-AE1CF726B241}" presName="parentText" presStyleLbl="node1" presStyleIdx="1" presStyleCnt="7">
        <dgm:presLayoutVars>
          <dgm:chMax val="1"/>
          <dgm:bulletEnabled val="1"/>
        </dgm:presLayoutVars>
      </dgm:prSet>
      <dgm:spPr/>
    </dgm:pt>
    <dgm:pt modelId="{5314FE70-97D3-48E6-80CC-9DB6D191324A}" type="pres">
      <dgm:prSet presAssocID="{724D9CC9-81E7-4979-8106-AE1CF726B241}" presName="descendantText" presStyleLbl="alignAccFollowNode1" presStyleIdx="1" presStyleCnt="7">
        <dgm:presLayoutVars>
          <dgm:bulletEnabled val="1"/>
        </dgm:presLayoutVars>
      </dgm:prSet>
      <dgm:spPr/>
    </dgm:pt>
    <dgm:pt modelId="{2AFE35A2-28B7-4BC3-B4E1-45E251EAC5FF}" type="pres">
      <dgm:prSet presAssocID="{439A5ABC-4CE7-4D1D-8A8D-D7C53C918E3B}" presName="sp" presStyleCnt="0"/>
      <dgm:spPr/>
    </dgm:pt>
    <dgm:pt modelId="{D4489D71-2F04-45D1-9077-FF057E11F88E}" type="pres">
      <dgm:prSet presAssocID="{A75675FE-A238-4EBC-880B-541237833CFF}" presName="linNode" presStyleCnt="0"/>
      <dgm:spPr/>
    </dgm:pt>
    <dgm:pt modelId="{F6CED962-05D9-4035-8E90-AF335E19A7B8}" type="pres">
      <dgm:prSet presAssocID="{A75675FE-A238-4EBC-880B-541237833CFF}" presName="parentText" presStyleLbl="node1" presStyleIdx="2" presStyleCnt="7">
        <dgm:presLayoutVars>
          <dgm:chMax val="1"/>
          <dgm:bulletEnabled val="1"/>
        </dgm:presLayoutVars>
      </dgm:prSet>
      <dgm:spPr/>
    </dgm:pt>
    <dgm:pt modelId="{0C789B62-790A-48C6-8155-03D00B60C981}" type="pres">
      <dgm:prSet presAssocID="{A75675FE-A238-4EBC-880B-541237833CFF}" presName="descendantText" presStyleLbl="alignAccFollowNode1" presStyleIdx="2" presStyleCnt="7">
        <dgm:presLayoutVars>
          <dgm:bulletEnabled val="1"/>
        </dgm:presLayoutVars>
      </dgm:prSet>
      <dgm:spPr/>
    </dgm:pt>
    <dgm:pt modelId="{5754F909-3531-48E6-B824-D1C40D9600A3}" type="pres">
      <dgm:prSet presAssocID="{04D93DB8-2D0F-4957-A8A3-FCCD01F92385}" presName="sp" presStyleCnt="0"/>
      <dgm:spPr/>
    </dgm:pt>
    <dgm:pt modelId="{8BDE84F7-22E4-48AD-8A77-583D64FF737B}" type="pres">
      <dgm:prSet presAssocID="{BE40FB53-670D-4FAE-A17D-FC8D9CA8E495}" presName="linNode" presStyleCnt="0"/>
      <dgm:spPr/>
    </dgm:pt>
    <dgm:pt modelId="{A5A8724D-B657-4048-907E-8B76B3B39C07}" type="pres">
      <dgm:prSet presAssocID="{BE40FB53-670D-4FAE-A17D-FC8D9CA8E495}" presName="parentText" presStyleLbl="node1" presStyleIdx="3" presStyleCnt="7">
        <dgm:presLayoutVars>
          <dgm:chMax val="1"/>
          <dgm:bulletEnabled val="1"/>
        </dgm:presLayoutVars>
      </dgm:prSet>
      <dgm:spPr/>
    </dgm:pt>
    <dgm:pt modelId="{84D19FDC-7085-4321-B2D5-BC0E648B3324}" type="pres">
      <dgm:prSet presAssocID="{BE40FB53-670D-4FAE-A17D-FC8D9CA8E495}" presName="descendantText" presStyleLbl="alignAccFollowNode1" presStyleIdx="3" presStyleCnt="7">
        <dgm:presLayoutVars>
          <dgm:bulletEnabled val="1"/>
        </dgm:presLayoutVars>
      </dgm:prSet>
      <dgm:spPr/>
    </dgm:pt>
    <dgm:pt modelId="{F3EFF204-E355-48CE-95C9-33AF38034F2F}" type="pres">
      <dgm:prSet presAssocID="{30082482-7D08-41F4-A107-609A8CAD3F46}" presName="sp" presStyleCnt="0"/>
      <dgm:spPr/>
    </dgm:pt>
    <dgm:pt modelId="{AAF604FA-58A2-4951-A7BE-7AAA110F42A8}" type="pres">
      <dgm:prSet presAssocID="{E12E7156-4901-4D91-B664-D52A48D4BC72}" presName="linNode" presStyleCnt="0"/>
      <dgm:spPr/>
    </dgm:pt>
    <dgm:pt modelId="{BC703481-9054-4247-8F0A-8824B08FE779}" type="pres">
      <dgm:prSet presAssocID="{E12E7156-4901-4D91-B664-D52A48D4BC72}" presName="parentText" presStyleLbl="node1" presStyleIdx="4" presStyleCnt="7">
        <dgm:presLayoutVars>
          <dgm:chMax val="1"/>
          <dgm:bulletEnabled val="1"/>
        </dgm:presLayoutVars>
      </dgm:prSet>
      <dgm:spPr/>
    </dgm:pt>
    <dgm:pt modelId="{DD80AC82-03F7-43FF-B379-E6EF697ED3BC}" type="pres">
      <dgm:prSet presAssocID="{E12E7156-4901-4D91-B664-D52A48D4BC72}" presName="descendantText" presStyleLbl="alignAccFollowNode1" presStyleIdx="4" presStyleCnt="7">
        <dgm:presLayoutVars>
          <dgm:bulletEnabled val="1"/>
        </dgm:presLayoutVars>
      </dgm:prSet>
      <dgm:spPr/>
    </dgm:pt>
    <dgm:pt modelId="{1BD69AB5-C9E6-4ED8-9E49-19BEB4B62E1F}" type="pres">
      <dgm:prSet presAssocID="{FAC253C7-5932-4B83-823E-107EAAA171B8}" presName="sp" presStyleCnt="0"/>
      <dgm:spPr/>
    </dgm:pt>
    <dgm:pt modelId="{FCA46901-1B29-432B-9331-81673E38A69D}" type="pres">
      <dgm:prSet presAssocID="{7A62CB4A-0202-4B6B-B29A-39AF158D81C0}" presName="linNode" presStyleCnt="0"/>
      <dgm:spPr/>
    </dgm:pt>
    <dgm:pt modelId="{78ACCDAE-2F9C-4341-8DED-0060D4B96850}" type="pres">
      <dgm:prSet presAssocID="{7A62CB4A-0202-4B6B-B29A-39AF158D81C0}" presName="parentText" presStyleLbl="node1" presStyleIdx="5" presStyleCnt="7">
        <dgm:presLayoutVars>
          <dgm:chMax val="1"/>
          <dgm:bulletEnabled val="1"/>
        </dgm:presLayoutVars>
      </dgm:prSet>
      <dgm:spPr/>
    </dgm:pt>
    <dgm:pt modelId="{06307C8B-700E-43E7-A48A-14EB34A24129}" type="pres">
      <dgm:prSet presAssocID="{7A62CB4A-0202-4B6B-B29A-39AF158D81C0}" presName="descendantText" presStyleLbl="alignAccFollowNode1" presStyleIdx="5" presStyleCnt="7">
        <dgm:presLayoutVars>
          <dgm:bulletEnabled val="1"/>
        </dgm:presLayoutVars>
      </dgm:prSet>
      <dgm:spPr/>
    </dgm:pt>
    <dgm:pt modelId="{F8F495D1-04C2-4C9A-9151-275C363E6833}" type="pres">
      <dgm:prSet presAssocID="{712D0B2E-BDF8-4D36-9EB9-6A41B0DE2153}" presName="sp" presStyleCnt="0"/>
      <dgm:spPr/>
    </dgm:pt>
    <dgm:pt modelId="{04BD97EA-118E-4C7F-948F-260D84C3B666}" type="pres">
      <dgm:prSet presAssocID="{46E49346-FE1C-40A9-9185-356F7CF60498}" presName="linNode" presStyleCnt="0"/>
      <dgm:spPr/>
    </dgm:pt>
    <dgm:pt modelId="{C80B0225-F0E1-4FAD-973C-280B007C9217}" type="pres">
      <dgm:prSet presAssocID="{46E49346-FE1C-40A9-9185-356F7CF60498}" presName="parentText" presStyleLbl="node1" presStyleIdx="6" presStyleCnt="7">
        <dgm:presLayoutVars>
          <dgm:chMax val="1"/>
          <dgm:bulletEnabled val="1"/>
        </dgm:presLayoutVars>
      </dgm:prSet>
      <dgm:spPr/>
    </dgm:pt>
    <dgm:pt modelId="{FC817864-DB1E-4725-9E45-DF3F876B28FC}" type="pres">
      <dgm:prSet presAssocID="{46E49346-FE1C-40A9-9185-356F7CF60498}" presName="descendantText" presStyleLbl="alignAccFollowNode1" presStyleIdx="6" presStyleCnt="7">
        <dgm:presLayoutVars>
          <dgm:bulletEnabled val="1"/>
        </dgm:presLayoutVars>
      </dgm:prSet>
      <dgm:spPr/>
    </dgm:pt>
  </dgm:ptLst>
  <dgm:cxnLst>
    <dgm:cxn modelId="{ED6DA503-169F-413A-8681-290F2635D7E2}" srcId="{7A62CB4A-0202-4B6B-B29A-39AF158D81C0}" destId="{8E55FC56-9CD7-4D91-83D9-1C1C8BE6FAAF}" srcOrd="0" destOrd="0" parTransId="{89779AA4-1508-4CE5-AD60-CEDF32EAB38F}" sibTransId="{1B8486BD-9945-4FC3-A42A-91529C74E245}"/>
    <dgm:cxn modelId="{B6434908-5AD9-42F0-AC16-D0945FD31D94}" srcId="{BE40FB53-670D-4FAE-A17D-FC8D9CA8E495}" destId="{3A5F6F2F-AEC5-4F30-99A4-A4BB8485C9CA}" srcOrd="1" destOrd="0" parTransId="{03DCAAC5-111A-4B67-B18B-1A399D241182}" sibTransId="{EDE9917D-579A-49B5-9B4F-F001A0EF3191}"/>
    <dgm:cxn modelId="{FFCF7808-3286-494D-836F-10E3F5B85810}" srcId="{28789575-E8C8-40B1-9853-0658E700FA05}" destId="{7A62CB4A-0202-4B6B-B29A-39AF158D81C0}" srcOrd="5" destOrd="0" parTransId="{C248F9AB-4B99-40FC-9FAC-E3F411D2E59E}" sibTransId="{712D0B2E-BDF8-4D36-9EB9-6A41B0DE2153}"/>
    <dgm:cxn modelId="{912F7D0C-47ED-4373-8FF4-7D3B6CFA1B6E}" type="presOf" srcId="{436745AA-1B02-4154-A9AD-E7EEE4A3CD9F}" destId="{0C789B62-790A-48C6-8155-03D00B60C981}" srcOrd="0" destOrd="0" presId="urn:microsoft.com/office/officeart/2005/8/layout/vList5"/>
    <dgm:cxn modelId="{F0AEA30D-9BE1-47E7-B798-57D613F884D8}" srcId="{28789575-E8C8-40B1-9853-0658E700FA05}" destId="{6FFA7ABA-9A90-4E7F-8144-E908F3C32479}" srcOrd="0" destOrd="0" parTransId="{DE5F5030-CD20-46CF-867C-94134B4312A6}" sibTransId="{DA0A46D5-B3B4-4CDC-997A-CB7D66053865}"/>
    <dgm:cxn modelId="{04AF2F0E-D86E-475E-8BBF-51FF21B77285}" srcId="{7A62CB4A-0202-4B6B-B29A-39AF158D81C0}" destId="{B75EC3CF-DE0E-41D0-AE1D-8007F12A7642}" srcOrd="1" destOrd="0" parTransId="{EE087128-D7B9-417C-B9CA-291FA6EF96DD}" sibTransId="{817D8E52-4DDE-48AB-9BFF-23B8CB60AD31}"/>
    <dgm:cxn modelId="{3B04FF19-2407-4D34-8655-26CB984052F8}" srcId="{724D9CC9-81E7-4979-8106-AE1CF726B241}" destId="{7B9367AA-0020-4ACE-A72F-EB6BFB0ECEF8}" srcOrd="0" destOrd="0" parTransId="{81373CC2-A77D-4F56-BB6B-D99D9ED4953C}" sibTransId="{8DD3A287-A267-4C13-9B07-36FDEB61F8BF}"/>
    <dgm:cxn modelId="{5E11B220-84A0-4247-AC8E-A90AF8235DE3}" type="presOf" srcId="{46E49346-FE1C-40A9-9185-356F7CF60498}" destId="{C80B0225-F0E1-4FAD-973C-280B007C9217}" srcOrd="0" destOrd="0" presId="urn:microsoft.com/office/officeart/2005/8/layout/vList5"/>
    <dgm:cxn modelId="{F8E94337-4BD0-44A7-B144-620C43C060ED}" srcId="{E12E7156-4901-4D91-B664-D52A48D4BC72}" destId="{148CA05C-22EA-4FBB-AC77-2D09D064CB06}" srcOrd="1" destOrd="0" parTransId="{57F83D4C-097E-4D38-952C-9717A49A2A51}" sibTransId="{7928CEEA-8FF3-4D7E-9ED6-4C47DF452FE7}"/>
    <dgm:cxn modelId="{043AAC3E-F74F-4831-9401-961B9049DE82}" srcId="{E12E7156-4901-4D91-B664-D52A48D4BC72}" destId="{AC193AA5-3C10-4BE0-B9B0-EF258B0ED49B}" srcOrd="0" destOrd="0" parTransId="{E14440BF-0EE0-4182-B64D-0049A7E5CCA2}" sibTransId="{ED658AEA-41D3-4406-98A0-EF5A545C05C6}"/>
    <dgm:cxn modelId="{0983B85F-CEF6-4B07-93F9-6022FC5FD661}" type="presOf" srcId="{8E55FC56-9CD7-4D91-83D9-1C1C8BE6FAAF}" destId="{06307C8B-700E-43E7-A48A-14EB34A24129}" srcOrd="0" destOrd="0" presId="urn:microsoft.com/office/officeart/2005/8/layout/vList5"/>
    <dgm:cxn modelId="{0C29A642-37A4-40E8-A040-2139508C029E}" type="presOf" srcId="{7B9367AA-0020-4ACE-A72F-EB6BFB0ECEF8}" destId="{5314FE70-97D3-48E6-80CC-9DB6D191324A}" srcOrd="0" destOrd="0" presId="urn:microsoft.com/office/officeart/2005/8/layout/vList5"/>
    <dgm:cxn modelId="{B35E5463-04E0-44B5-B056-922E814211F1}" type="presOf" srcId="{E12E7156-4901-4D91-B664-D52A48D4BC72}" destId="{BC703481-9054-4247-8F0A-8824B08FE779}" srcOrd="0" destOrd="0" presId="urn:microsoft.com/office/officeart/2005/8/layout/vList5"/>
    <dgm:cxn modelId="{C6A6A664-3D12-4F4D-BE8E-FA67241BF386}" srcId="{BE40FB53-670D-4FAE-A17D-FC8D9CA8E495}" destId="{D9D20342-AC6E-41F4-8BFD-CE4890C9CE09}" srcOrd="0" destOrd="0" parTransId="{62419D7F-22FC-4DD0-8DB5-FB9F9C8509EE}" sibTransId="{9AE07AB4-6CE0-4EB0-B117-2361052BDCC5}"/>
    <dgm:cxn modelId="{799C8465-A148-4AE5-BEA4-3F8971B5E4E3}" srcId="{28789575-E8C8-40B1-9853-0658E700FA05}" destId="{46E49346-FE1C-40A9-9185-356F7CF60498}" srcOrd="6" destOrd="0" parTransId="{CA21DFD9-C09D-44E6-8099-D10B78AF01BE}" sibTransId="{B301D1CD-AA05-488A-AD14-37C0EAE61ED5}"/>
    <dgm:cxn modelId="{B4CFFE6C-B639-49CF-9285-7985D2AC58E6}" type="presOf" srcId="{9E43AF06-88EB-466F-BD2A-16B8A1C20698}" destId="{FC817864-DB1E-4725-9E45-DF3F876B28FC}" srcOrd="0" destOrd="1" presId="urn:microsoft.com/office/officeart/2005/8/layout/vList5"/>
    <dgm:cxn modelId="{D072914D-880A-48F1-BF14-DD29D16C8D89}" type="presOf" srcId="{2F78B977-9A0D-437D-95C7-E98DAAB93137}" destId="{0C789B62-790A-48C6-8155-03D00B60C981}" srcOrd="0" destOrd="1" presId="urn:microsoft.com/office/officeart/2005/8/layout/vList5"/>
    <dgm:cxn modelId="{414B9B52-420F-4E12-B62D-8986678E1D5F}" type="presOf" srcId="{B75EC3CF-DE0E-41D0-AE1D-8007F12A7642}" destId="{06307C8B-700E-43E7-A48A-14EB34A24129}" srcOrd="0" destOrd="1" presId="urn:microsoft.com/office/officeart/2005/8/layout/vList5"/>
    <dgm:cxn modelId="{E697E473-2577-43D8-A2BA-5D7ACE76BA83}" type="presOf" srcId="{2855EA5E-F358-4345-B356-3C5F3EB14911}" destId="{5314FE70-97D3-48E6-80CC-9DB6D191324A}" srcOrd="0" destOrd="1" presId="urn:microsoft.com/office/officeart/2005/8/layout/vList5"/>
    <dgm:cxn modelId="{4258FB55-27CF-4BB0-B30D-A35515E5D3DF}" srcId="{28789575-E8C8-40B1-9853-0658E700FA05}" destId="{BE40FB53-670D-4FAE-A17D-FC8D9CA8E495}" srcOrd="3" destOrd="0" parTransId="{B8AFF22F-3B78-455F-A79B-E14D6D3F02ED}" sibTransId="{30082482-7D08-41F4-A107-609A8CAD3F46}"/>
    <dgm:cxn modelId="{324D3456-5D47-48D6-9182-7B83AAD4CC7D}" type="presOf" srcId="{BE40FB53-670D-4FAE-A17D-FC8D9CA8E495}" destId="{A5A8724D-B657-4048-907E-8B76B3B39C07}" srcOrd="0" destOrd="0" presId="urn:microsoft.com/office/officeart/2005/8/layout/vList5"/>
    <dgm:cxn modelId="{B0C7147E-B5FB-430A-BB47-B94149048CEE}" type="presOf" srcId="{AC193AA5-3C10-4BE0-B9B0-EF258B0ED49B}" destId="{DD80AC82-03F7-43FF-B379-E6EF697ED3BC}" srcOrd="0" destOrd="0" presId="urn:microsoft.com/office/officeart/2005/8/layout/vList5"/>
    <dgm:cxn modelId="{2AC72391-9962-4E1F-9667-4E58031C038F}" type="presOf" srcId="{7A62CB4A-0202-4B6B-B29A-39AF158D81C0}" destId="{78ACCDAE-2F9C-4341-8DED-0060D4B96850}" srcOrd="0" destOrd="0" presId="urn:microsoft.com/office/officeart/2005/8/layout/vList5"/>
    <dgm:cxn modelId="{F5B82491-65DF-4483-BF3B-0C150E43980F}" srcId="{28789575-E8C8-40B1-9853-0658E700FA05}" destId="{E12E7156-4901-4D91-B664-D52A48D4BC72}" srcOrd="4" destOrd="0" parTransId="{02507DD0-D030-48EA-8BAB-E29168240DBF}" sibTransId="{FAC253C7-5932-4B83-823E-107EAAA171B8}"/>
    <dgm:cxn modelId="{EE65B498-83B4-4250-B7A0-769D1DF979A7}" srcId="{28789575-E8C8-40B1-9853-0658E700FA05}" destId="{724D9CC9-81E7-4979-8106-AE1CF726B241}" srcOrd="1" destOrd="0" parTransId="{2ECBFA4B-1DA6-45F4-AAC7-0C76BEF92CF5}" sibTransId="{439A5ABC-4CE7-4D1D-8A8D-D7C53C918E3B}"/>
    <dgm:cxn modelId="{73E9F3A7-58F6-4AFB-92B3-6F6AD86F429F}" type="presOf" srcId="{0E32A85B-5F95-415B-8AC8-18A06133BCDD}" destId="{D389AC4B-8C93-49C1-80E7-556768A7C0C2}" srcOrd="0" destOrd="1" presId="urn:microsoft.com/office/officeart/2005/8/layout/vList5"/>
    <dgm:cxn modelId="{6CA928AB-0E30-4F6C-89C8-C7219DE5159E}" type="presOf" srcId="{A75675FE-A238-4EBC-880B-541237833CFF}" destId="{F6CED962-05D9-4035-8E90-AF335E19A7B8}" srcOrd="0" destOrd="0" presId="urn:microsoft.com/office/officeart/2005/8/layout/vList5"/>
    <dgm:cxn modelId="{52C5AEAB-1A94-4B10-BED4-8A78CC6608CF}" srcId="{6FFA7ABA-9A90-4E7F-8144-E908F3C32479}" destId="{B5D557BC-1A29-4575-B03A-0AE2E7B44DA5}" srcOrd="0" destOrd="0" parTransId="{A22CCFCE-CF94-4AF2-94D0-38985E8B08A7}" sibTransId="{B9B7AD9D-6269-41A1-BA28-03F790F39F9E}"/>
    <dgm:cxn modelId="{271204AF-B4A5-4CBE-88B6-BBC1696B0A82}" type="presOf" srcId="{D9D20342-AC6E-41F4-8BFD-CE4890C9CE09}" destId="{84D19FDC-7085-4321-B2D5-BC0E648B3324}" srcOrd="0" destOrd="0" presId="urn:microsoft.com/office/officeart/2005/8/layout/vList5"/>
    <dgm:cxn modelId="{548923BC-6BEB-4462-9F04-CF770946AB43}" type="presOf" srcId="{28789575-E8C8-40B1-9853-0658E700FA05}" destId="{7EEB5B1C-13F3-4594-AF29-14DF38FDDF91}" srcOrd="0" destOrd="0" presId="urn:microsoft.com/office/officeart/2005/8/layout/vList5"/>
    <dgm:cxn modelId="{37B66BBE-8169-40D2-BDF7-9624D5FC6896}" srcId="{46E49346-FE1C-40A9-9185-356F7CF60498}" destId="{DEC0DA11-AFE2-4BDA-B182-949B0E99930B}" srcOrd="0" destOrd="0" parTransId="{E5CC5FF0-687C-4CAF-9D0C-13C5814CAD50}" sibTransId="{18B8E978-A6AB-4F6B-9D93-F8961706FB4E}"/>
    <dgm:cxn modelId="{20F037CF-C6F2-46C1-A5C8-46C08A1E984E}" srcId="{6FFA7ABA-9A90-4E7F-8144-E908F3C32479}" destId="{0E32A85B-5F95-415B-8AC8-18A06133BCDD}" srcOrd="1" destOrd="0" parTransId="{E7872B1F-0011-4107-8432-CA6A2B1C46A4}" sibTransId="{3C4856DB-CEE3-4C85-BD03-57637EAE1D0B}"/>
    <dgm:cxn modelId="{4980FACF-4982-4F05-A439-9634F1828BD1}" type="presOf" srcId="{DEC0DA11-AFE2-4BDA-B182-949B0E99930B}" destId="{FC817864-DB1E-4725-9E45-DF3F876B28FC}" srcOrd="0" destOrd="0" presId="urn:microsoft.com/office/officeart/2005/8/layout/vList5"/>
    <dgm:cxn modelId="{8DF765D0-5CF7-4F6B-ADF2-4C22B123736C}" type="presOf" srcId="{6FFA7ABA-9A90-4E7F-8144-E908F3C32479}" destId="{54CC77BC-7132-4401-90A5-3A8E9027DF7B}" srcOrd="0" destOrd="0" presId="urn:microsoft.com/office/officeart/2005/8/layout/vList5"/>
    <dgm:cxn modelId="{C01FEED7-8182-4E4B-9977-FFAD0F22E838}" type="presOf" srcId="{148CA05C-22EA-4FBB-AC77-2D09D064CB06}" destId="{DD80AC82-03F7-43FF-B379-E6EF697ED3BC}" srcOrd="0" destOrd="1" presId="urn:microsoft.com/office/officeart/2005/8/layout/vList5"/>
    <dgm:cxn modelId="{009E8CD9-7E93-47C1-A519-7536F8520CDA}" srcId="{A75675FE-A238-4EBC-880B-541237833CFF}" destId="{436745AA-1B02-4154-A9AD-E7EEE4A3CD9F}" srcOrd="0" destOrd="0" parTransId="{3D0A71E5-ED2A-4FF7-9034-BCF22382D2C5}" sibTransId="{18E3CD53-25CC-4956-BCF0-94B73CC13405}"/>
    <dgm:cxn modelId="{2D8B7ADE-61BD-461A-B24E-A3FAADA950B9}" srcId="{724D9CC9-81E7-4979-8106-AE1CF726B241}" destId="{2855EA5E-F358-4345-B356-3C5F3EB14911}" srcOrd="1" destOrd="0" parTransId="{6899AB8A-0181-4084-86B8-18306886E2EA}" sibTransId="{C4A558C6-C9DD-4B8D-BF20-66D81C20A7DB}"/>
    <dgm:cxn modelId="{86D742E2-334A-4880-A9C9-95D51816FD4F}" type="presOf" srcId="{3A5F6F2F-AEC5-4F30-99A4-A4BB8485C9CA}" destId="{84D19FDC-7085-4321-B2D5-BC0E648B3324}" srcOrd="0" destOrd="1" presId="urn:microsoft.com/office/officeart/2005/8/layout/vList5"/>
    <dgm:cxn modelId="{28BF09F0-4EC0-4627-9A93-415718E8C607}" type="presOf" srcId="{B5D557BC-1A29-4575-B03A-0AE2E7B44DA5}" destId="{D389AC4B-8C93-49C1-80E7-556768A7C0C2}" srcOrd="0" destOrd="0" presId="urn:microsoft.com/office/officeart/2005/8/layout/vList5"/>
    <dgm:cxn modelId="{07328BF2-4FA1-4019-BB7A-6A1ADC33D930}" srcId="{A75675FE-A238-4EBC-880B-541237833CFF}" destId="{2F78B977-9A0D-437D-95C7-E98DAAB93137}" srcOrd="1" destOrd="0" parTransId="{74A57CE6-F4C1-4407-9B3C-654FC4C58C64}" sibTransId="{14ABF402-B0CA-4978-AC4B-A1DD3C204F9C}"/>
    <dgm:cxn modelId="{8477E8F4-FF48-4B2C-9683-A322EFBEC4E0}" srcId="{28789575-E8C8-40B1-9853-0658E700FA05}" destId="{A75675FE-A238-4EBC-880B-541237833CFF}" srcOrd="2" destOrd="0" parTransId="{838806D5-DECC-43B8-958A-FC4178BE1EF7}" sibTransId="{04D93DB8-2D0F-4957-A8A3-FCCD01F92385}"/>
    <dgm:cxn modelId="{641162F5-EBE7-4498-B17C-67DE52621618}" srcId="{46E49346-FE1C-40A9-9185-356F7CF60498}" destId="{9E43AF06-88EB-466F-BD2A-16B8A1C20698}" srcOrd="1" destOrd="0" parTransId="{FF7AB9FD-03F4-4493-9C79-A33F48BA7887}" sibTransId="{3228B195-4C8F-4506-BDB5-6B9C5631C4CA}"/>
    <dgm:cxn modelId="{11E8D3F8-7631-456F-B44A-9ECDAF52B4C6}" type="presOf" srcId="{724D9CC9-81E7-4979-8106-AE1CF726B241}" destId="{A2E9EE5C-E821-4614-9853-437275A2A620}" srcOrd="0" destOrd="0" presId="urn:microsoft.com/office/officeart/2005/8/layout/vList5"/>
    <dgm:cxn modelId="{902CC123-A297-4E9D-A6E7-B0D4545B9F64}" type="presParOf" srcId="{7EEB5B1C-13F3-4594-AF29-14DF38FDDF91}" destId="{BFC2D1CA-32D3-4788-8562-101DA7C3891A}" srcOrd="0" destOrd="0" presId="urn:microsoft.com/office/officeart/2005/8/layout/vList5"/>
    <dgm:cxn modelId="{030EBB83-8D57-4CDF-A630-7C7FFA9B6345}" type="presParOf" srcId="{BFC2D1CA-32D3-4788-8562-101DA7C3891A}" destId="{54CC77BC-7132-4401-90A5-3A8E9027DF7B}" srcOrd="0" destOrd="0" presId="urn:microsoft.com/office/officeart/2005/8/layout/vList5"/>
    <dgm:cxn modelId="{A3A934FF-F17D-4948-9269-1A60E9D42541}" type="presParOf" srcId="{BFC2D1CA-32D3-4788-8562-101DA7C3891A}" destId="{D389AC4B-8C93-49C1-80E7-556768A7C0C2}" srcOrd="1" destOrd="0" presId="urn:microsoft.com/office/officeart/2005/8/layout/vList5"/>
    <dgm:cxn modelId="{4BF34C2D-6527-4188-A778-B61302E0457F}" type="presParOf" srcId="{7EEB5B1C-13F3-4594-AF29-14DF38FDDF91}" destId="{2F884D95-EBA5-4829-82C7-07D21C3C6208}" srcOrd="1" destOrd="0" presId="urn:microsoft.com/office/officeart/2005/8/layout/vList5"/>
    <dgm:cxn modelId="{73C4234D-3F77-4A98-BBF5-25ACE3BF8C66}" type="presParOf" srcId="{7EEB5B1C-13F3-4594-AF29-14DF38FDDF91}" destId="{E6996BF7-E437-4667-A08D-9078EBD4AC3D}" srcOrd="2" destOrd="0" presId="urn:microsoft.com/office/officeart/2005/8/layout/vList5"/>
    <dgm:cxn modelId="{F88D103E-4C28-4446-B5A7-1E9BDBDE2D23}" type="presParOf" srcId="{E6996BF7-E437-4667-A08D-9078EBD4AC3D}" destId="{A2E9EE5C-E821-4614-9853-437275A2A620}" srcOrd="0" destOrd="0" presId="urn:microsoft.com/office/officeart/2005/8/layout/vList5"/>
    <dgm:cxn modelId="{1065ECE8-C02D-4A64-A9D5-04AB42CF24FE}" type="presParOf" srcId="{E6996BF7-E437-4667-A08D-9078EBD4AC3D}" destId="{5314FE70-97D3-48E6-80CC-9DB6D191324A}" srcOrd="1" destOrd="0" presId="urn:microsoft.com/office/officeart/2005/8/layout/vList5"/>
    <dgm:cxn modelId="{71D0A269-AFC2-4CBF-BC72-5192DCE7ED33}" type="presParOf" srcId="{7EEB5B1C-13F3-4594-AF29-14DF38FDDF91}" destId="{2AFE35A2-28B7-4BC3-B4E1-45E251EAC5FF}" srcOrd="3" destOrd="0" presId="urn:microsoft.com/office/officeart/2005/8/layout/vList5"/>
    <dgm:cxn modelId="{8F185EB6-91BE-45B8-9F51-3B198499E5E3}" type="presParOf" srcId="{7EEB5B1C-13F3-4594-AF29-14DF38FDDF91}" destId="{D4489D71-2F04-45D1-9077-FF057E11F88E}" srcOrd="4" destOrd="0" presId="urn:microsoft.com/office/officeart/2005/8/layout/vList5"/>
    <dgm:cxn modelId="{79492DF2-9D58-45F2-B287-0A350B7DA607}" type="presParOf" srcId="{D4489D71-2F04-45D1-9077-FF057E11F88E}" destId="{F6CED962-05D9-4035-8E90-AF335E19A7B8}" srcOrd="0" destOrd="0" presId="urn:microsoft.com/office/officeart/2005/8/layout/vList5"/>
    <dgm:cxn modelId="{F7CC45C3-536A-4531-B7F2-2519D4032F51}" type="presParOf" srcId="{D4489D71-2F04-45D1-9077-FF057E11F88E}" destId="{0C789B62-790A-48C6-8155-03D00B60C981}" srcOrd="1" destOrd="0" presId="urn:microsoft.com/office/officeart/2005/8/layout/vList5"/>
    <dgm:cxn modelId="{46AA221E-8852-4725-9B29-B074A08C0EAE}" type="presParOf" srcId="{7EEB5B1C-13F3-4594-AF29-14DF38FDDF91}" destId="{5754F909-3531-48E6-B824-D1C40D9600A3}" srcOrd="5" destOrd="0" presId="urn:microsoft.com/office/officeart/2005/8/layout/vList5"/>
    <dgm:cxn modelId="{3B5BDE8D-D65E-46EF-84B7-43C65CE8E942}" type="presParOf" srcId="{7EEB5B1C-13F3-4594-AF29-14DF38FDDF91}" destId="{8BDE84F7-22E4-48AD-8A77-583D64FF737B}" srcOrd="6" destOrd="0" presId="urn:microsoft.com/office/officeart/2005/8/layout/vList5"/>
    <dgm:cxn modelId="{C2771067-EC92-4818-9CAE-2F6D1856B9DA}" type="presParOf" srcId="{8BDE84F7-22E4-48AD-8A77-583D64FF737B}" destId="{A5A8724D-B657-4048-907E-8B76B3B39C07}" srcOrd="0" destOrd="0" presId="urn:microsoft.com/office/officeart/2005/8/layout/vList5"/>
    <dgm:cxn modelId="{FA478B40-6845-4AF1-88B2-C580CDFD6174}" type="presParOf" srcId="{8BDE84F7-22E4-48AD-8A77-583D64FF737B}" destId="{84D19FDC-7085-4321-B2D5-BC0E648B3324}" srcOrd="1" destOrd="0" presId="urn:microsoft.com/office/officeart/2005/8/layout/vList5"/>
    <dgm:cxn modelId="{4A8EBFF7-3530-4B7A-9123-AE7408A21DBD}" type="presParOf" srcId="{7EEB5B1C-13F3-4594-AF29-14DF38FDDF91}" destId="{F3EFF204-E355-48CE-95C9-33AF38034F2F}" srcOrd="7" destOrd="0" presId="urn:microsoft.com/office/officeart/2005/8/layout/vList5"/>
    <dgm:cxn modelId="{3C9510CE-D426-430A-8EED-70906DC6B59F}" type="presParOf" srcId="{7EEB5B1C-13F3-4594-AF29-14DF38FDDF91}" destId="{AAF604FA-58A2-4951-A7BE-7AAA110F42A8}" srcOrd="8" destOrd="0" presId="urn:microsoft.com/office/officeart/2005/8/layout/vList5"/>
    <dgm:cxn modelId="{2903A5BD-5FE9-4D1F-A4AC-05782C0DD471}" type="presParOf" srcId="{AAF604FA-58A2-4951-A7BE-7AAA110F42A8}" destId="{BC703481-9054-4247-8F0A-8824B08FE779}" srcOrd="0" destOrd="0" presId="urn:microsoft.com/office/officeart/2005/8/layout/vList5"/>
    <dgm:cxn modelId="{136C918F-43BB-4579-90D2-30896200F6A4}" type="presParOf" srcId="{AAF604FA-58A2-4951-A7BE-7AAA110F42A8}" destId="{DD80AC82-03F7-43FF-B379-E6EF697ED3BC}" srcOrd="1" destOrd="0" presId="urn:microsoft.com/office/officeart/2005/8/layout/vList5"/>
    <dgm:cxn modelId="{9BF56424-310F-4518-9428-E2A81D9D58D6}" type="presParOf" srcId="{7EEB5B1C-13F3-4594-AF29-14DF38FDDF91}" destId="{1BD69AB5-C9E6-4ED8-9E49-19BEB4B62E1F}" srcOrd="9" destOrd="0" presId="urn:microsoft.com/office/officeart/2005/8/layout/vList5"/>
    <dgm:cxn modelId="{F992F286-FA72-4FEC-B57B-F50C0F402004}" type="presParOf" srcId="{7EEB5B1C-13F3-4594-AF29-14DF38FDDF91}" destId="{FCA46901-1B29-432B-9331-81673E38A69D}" srcOrd="10" destOrd="0" presId="urn:microsoft.com/office/officeart/2005/8/layout/vList5"/>
    <dgm:cxn modelId="{6BEE14FE-37DD-4B0F-9287-B8BE44132F05}" type="presParOf" srcId="{FCA46901-1B29-432B-9331-81673E38A69D}" destId="{78ACCDAE-2F9C-4341-8DED-0060D4B96850}" srcOrd="0" destOrd="0" presId="urn:microsoft.com/office/officeart/2005/8/layout/vList5"/>
    <dgm:cxn modelId="{6193FBAE-C73A-4C33-BB61-1AE429C8554E}" type="presParOf" srcId="{FCA46901-1B29-432B-9331-81673E38A69D}" destId="{06307C8B-700E-43E7-A48A-14EB34A24129}" srcOrd="1" destOrd="0" presId="urn:microsoft.com/office/officeart/2005/8/layout/vList5"/>
    <dgm:cxn modelId="{06EAFC0A-AC90-4391-B901-0705048E0E80}" type="presParOf" srcId="{7EEB5B1C-13F3-4594-AF29-14DF38FDDF91}" destId="{F8F495D1-04C2-4C9A-9151-275C363E6833}" srcOrd="11" destOrd="0" presId="urn:microsoft.com/office/officeart/2005/8/layout/vList5"/>
    <dgm:cxn modelId="{6BBD4DB8-9900-4897-B71A-5744E4B3A1D8}" type="presParOf" srcId="{7EEB5B1C-13F3-4594-AF29-14DF38FDDF91}" destId="{04BD97EA-118E-4C7F-948F-260D84C3B666}" srcOrd="12" destOrd="0" presId="urn:microsoft.com/office/officeart/2005/8/layout/vList5"/>
    <dgm:cxn modelId="{E514C9F3-CFD3-4773-AFEC-0F40373CEAB4}" type="presParOf" srcId="{04BD97EA-118E-4C7F-948F-260D84C3B666}" destId="{C80B0225-F0E1-4FAD-973C-280B007C9217}" srcOrd="0" destOrd="0" presId="urn:microsoft.com/office/officeart/2005/8/layout/vList5"/>
    <dgm:cxn modelId="{2687A42B-9826-4322-9828-69EBD9F8E9F9}" type="presParOf" srcId="{04BD97EA-118E-4C7F-948F-260D84C3B666}" destId="{FC817864-DB1E-4725-9E45-DF3F876B28F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F9895C-8757-4452-8B78-FE817080296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B31CB39-DD76-4877-8028-131840C63869}">
      <dgm:prSet/>
      <dgm:spPr/>
      <dgm:t>
        <a:bodyPr/>
        <a:lstStyle/>
        <a:p>
          <a:pPr>
            <a:lnSpc>
              <a:spcPct val="100000"/>
            </a:lnSpc>
            <a:defRPr b="1"/>
          </a:pPr>
          <a:r>
            <a:rPr lang="en-US" b="1">
              <a:latin typeface="Times New Roman"/>
              <a:cs typeface="Times New Roman"/>
            </a:rPr>
            <a:t>1.Environmental and Energy Indicators</a:t>
          </a:r>
          <a:endParaRPr lang="en-US">
            <a:latin typeface="Times New Roman"/>
            <a:cs typeface="Times New Roman"/>
          </a:endParaRPr>
        </a:p>
      </dgm:t>
    </dgm:pt>
    <dgm:pt modelId="{4B45B523-667C-4350-A50E-84FCC6004D4C}" type="parTrans" cxnId="{5776CECC-9873-4726-94A2-11B7155BD6B7}">
      <dgm:prSet/>
      <dgm:spPr/>
      <dgm:t>
        <a:bodyPr/>
        <a:lstStyle/>
        <a:p>
          <a:endParaRPr lang="en-US"/>
        </a:p>
      </dgm:t>
    </dgm:pt>
    <dgm:pt modelId="{02A737F7-4ED0-4681-AE06-6016EAE74FCF}" type="sibTrans" cxnId="{5776CECC-9873-4726-94A2-11B7155BD6B7}">
      <dgm:prSet/>
      <dgm:spPr/>
      <dgm:t>
        <a:bodyPr/>
        <a:lstStyle/>
        <a:p>
          <a:endParaRPr lang="en-US"/>
        </a:p>
      </dgm:t>
    </dgm:pt>
    <dgm:pt modelId="{648BECB7-7F2E-48DA-8BB7-C35D2DACFE82}">
      <dgm:prSet/>
      <dgm:spPr/>
      <dgm:t>
        <a:bodyPr/>
        <a:lstStyle/>
        <a:p>
          <a:pPr>
            <a:lnSpc>
              <a:spcPct val="100000"/>
            </a:lnSpc>
            <a:defRPr b="1"/>
          </a:pPr>
          <a:r>
            <a:rPr lang="en-US" b="1">
              <a:latin typeface="Times New Roman"/>
              <a:cs typeface="Times New Roman"/>
            </a:rPr>
            <a:t>CO2 Emissions</a:t>
          </a:r>
          <a:r>
            <a:rPr lang="en-US">
              <a:latin typeface="Times New Roman"/>
              <a:cs typeface="Times New Roman"/>
            </a:rPr>
            <a:t>:</a:t>
          </a:r>
        </a:p>
      </dgm:t>
    </dgm:pt>
    <dgm:pt modelId="{7C12C448-6D01-4884-9F4B-8C4B1FFABABA}" type="parTrans" cxnId="{A93E4A63-FE27-40B9-ACA5-D18749ED3F8B}">
      <dgm:prSet/>
      <dgm:spPr/>
      <dgm:t>
        <a:bodyPr/>
        <a:lstStyle/>
        <a:p>
          <a:endParaRPr lang="en-US"/>
        </a:p>
      </dgm:t>
    </dgm:pt>
    <dgm:pt modelId="{998C1756-40BE-4509-9C0E-A737035CE7C8}" type="sibTrans" cxnId="{A93E4A63-FE27-40B9-ACA5-D18749ED3F8B}">
      <dgm:prSet/>
      <dgm:spPr/>
      <dgm:t>
        <a:bodyPr/>
        <a:lstStyle/>
        <a:p>
          <a:endParaRPr lang="en-US"/>
        </a:p>
      </dgm:t>
    </dgm:pt>
    <dgm:pt modelId="{B4B671FF-9E0A-440F-A40A-06FC00E57C6E}">
      <dgm:prSet/>
      <dgm:spPr/>
      <dgm:t>
        <a:bodyPr/>
        <a:lstStyle/>
        <a:p>
          <a:pPr>
            <a:lnSpc>
              <a:spcPct val="100000"/>
            </a:lnSpc>
          </a:pPr>
          <a:r>
            <a:rPr lang="en-US">
              <a:latin typeface="Times New Roman"/>
              <a:cs typeface="Times New Roman"/>
            </a:rPr>
            <a:t>EVs: Decline from 1,000 tons (2022) to 300 tons (2050).</a:t>
          </a:r>
        </a:p>
      </dgm:t>
    </dgm:pt>
    <dgm:pt modelId="{6136C37A-B540-45BE-A706-F6D5B2D8CC18}" type="parTrans" cxnId="{1F4CA153-55BC-4B84-BC57-213FD6E68E96}">
      <dgm:prSet/>
      <dgm:spPr/>
      <dgm:t>
        <a:bodyPr/>
        <a:lstStyle/>
        <a:p>
          <a:endParaRPr lang="en-US"/>
        </a:p>
      </dgm:t>
    </dgm:pt>
    <dgm:pt modelId="{88471DA1-57B6-4101-9318-F418C5AB175F}" type="sibTrans" cxnId="{1F4CA153-55BC-4B84-BC57-213FD6E68E96}">
      <dgm:prSet/>
      <dgm:spPr/>
      <dgm:t>
        <a:bodyPr/>
        <a:lstStyle/>
        <a:p>
          <a:endParaRPr lang="en-US"/>
        </a:p>
      </dgm:t>
    </dgm:pt>
    <dgm:pt modelId="{15453204-DC46-49D0-838C-2E49ABA44AEB}">
      <dgm:prSet/>
      <dgm:spPr/>
      <dgm:t>
        <a:bodyPr/>
        <a:lstStyle/>
        <a:p>
          <a:pPr>
            <a:lnSpc>
              <a:spcPct val="100000"/>
            </a:lnSpc>
          </a:pPr>
          <a:r>
            <a:rPr lang="en-US">
              <a:latin typeface="Times New Roman"/>
              <a:cs typeface="Times New Roman"/>
            </a:rPr>
            <a:t>CVs: Increase from 15,000 tons (2022) to 25,000 tons (2050).</a:t>
          </a:r>
        </a:p>
      </dgm:t>
    </dgm:pt>
    <dgm:pt modelId="{DF3F379C-46A8-4936-984E-EA8FDE77AD7D}" type="parTrans" cxnId="{3A562345-575C-4C95-BA81-6D12A5409A12}">
      <dgm:prSet/>
      <dgm:spPr/>
      <dgm:t>
        <a:bodyPr/>
        <a:lstStyle/>
        <a:p>
          <a:endParaRPr lang="en-US"/>
        </a:p>
      </dgm:t>
    </dgm:pt>
    <dgm:pt modelId="{A5E95774-734A-4387-81B3-6FDB6DA95EA2}" type="sibTrans" cxnId="{3A562345-575C-4C95-BA81-6D12A5409A12}">
      <dgm:prSet/>
      <dgm:spPr/>
      <dgm:t>
        <a:bodyPr/>
        <a:lstStyle/>
        <a:p>
          <a:endParaRPr lang="en-US"/>
        </a:p>
      </dgm:t>
    </dgm:pt>
    <dgm:pt modelId="{4BC27F45-071E-45BA-9281-A476D7E2B3C2}">
      <dgm:prSet/>
      <dgm:spPr/>
      <dgm:t>
        <a:bodyPr/>
        <a:lstStyle/>
        <a:p>
          <a:pPr>
            <a:lnSpc>
              <a:spcPct val="100000"/>
            </a:lnSpc>
            <a:defRPr b="1"/>
          </a:pPr>
          <a:r>
            <a:rPr lang="en-US" b="1">
              <a:latin typeface="Times New Roman"/>
              <a:cs typeface="Times New Roman"/>
            </a:rPr>
            <a:t>Air Pollutants</a:t>
          </a:r>
          <a:r>
            <a:rPr lang="en-US">
              <a:latin typeface="Times New Roman"/>
              <a:cs typeface="Times New Roman"/>
            </a:rPr>
            <a:t>:</a:t>
          </a:r>
        </a:p>
      </dgm:t>
    </dgm:pt>
    <dgm:pt modelId="{3C0D1A96-BA98-4606-AB7A-07A21B28C7AA}" type="parTrans" cxnId="{0A1E109F-B443-4F5D-8EE8-5397824F74A4}">
      <dgm:prSet/>
      <dgm:spPr/>
      <dgm:t>
        <a:bodyPr/>
        <a:lstStyle/>
        <a:p>
          <a:endParaRPr lang="en-US"/>
        </a:p>
      </dgm:t>
    </dgm:pt>
    <dgm:pt modelId="{188658AC-0E2A-4AE6-A5D9-D07530B9788D}" type="sibTrans" cxnId="{0A1E109F-B443-4F5D-8EE8-5397824F74A4}">
      <dgm:prSet/>
      <dgm:spPr/>
      <dgm:t>
        <a:bodyPr/>
        <a:lstStyle/>
        <a:p>
          <a:endParaRPr lang="en-US"/>
        </a:p>
      </dgm:t>
    </dgm:pt>
    <dgm:pt modelId="{779A5B89-E868-432B-B653-B53E842DF56F}">
      <dgm:prSet/>
      <dgm:spPr/>
      <dgm:t>
        <a:bodyPr/>
        <a:lstStyle/>
        <a:p>
          <a:pPr>
            <a:lnSpc>
              <a:spcPct val="100000"/>
            </a:lnSpc>
          </a:pPr>
          <a:r>
            <a:rPr lang="en-US">
              <a:latin typeface="Times New Roman"/>
              <a:cs typeface="Times New Roman"/>
            </a:rPr>
            <a:t>EVs: Negligible NO₂ and PM emissions by 2050.</a:t>
          </a:r>
        </a:p>
      </dgm:t>
    </dgm:pt>
    <dgm:pt modelId="{BF2D55F5-6FAF-4183-AA98-7D1991F86532}" type="parTrans" cxnId="{E4DDFE68-D089-4BB1-A6A0-C676604540CE}">
      <dgm:prSet/>
      <dgm:spPr/>
      <dgm:t>
        <a:bodyPr/>
        <a:lstStyle/>
        <a:p>
          <a:endParaRPr lang="en-US"/>
        </a:p>
      </dgm:t>
    </dgm:pt>
    <dgm:pt modelId="{58BEC291-1D23-4A56-85DB-583522FC779E}" type="sibTrans" cxnId="{E4DDFE68-D089-4BB1-A6A0-C676604540CE}">
      <dgm:prSet/>
      <dgm:spPr/>
      <dgm:t>
        <a:bodyPr/>
        <a:lstStyle/>
        <a:p>
          <a:endParaRPr lang="en-US"/>
        </a:p>
      </dgm:t>
    </dgm:pt>
    <dgm:pt modelId="{99F65199-E161-4ACE-8A5C-B58816842FDD}">
      <dgm:prSet/>
      <dgm:spPr/>
      <dgm:t>
        <a:bodyPr/>
        <a:lstStyle/>
        <a:p>
          <a:pPr>
            <a:lnSpc>
              <a:spcPct val="100000"/>
            </a:lnSpc>
          </a:pPr>
          <a:r>
            <a:rPr lang="en-US">
              <a:latin typeface="Times New Roman"/>
              <a:cs typeface="Times New Roman"/>
            </a:rPr>
            <a:t>CVs: Rising NO₂ (75 tons/year) and PM emissions by 2050.</a:t>
          </a:r>
        </a:p>
      </dgm:t>
    </dgm:pt>
    <dgm:pt modelId="{AD6CEAD2-5079-481A-A6DB-00A8C5985597}" type="parTrans" cxnId="{66A520F0-D5A5-466C-BF1E-0ED9E4D99171}">
      <dgm:prSet/>
      <dgm:spPr/>
      <dgm:t>
        <a:bodyPr/>
        <a:lstStyle/>
        <a:p>
          <a:endParaRPr lang="en-US"/>
        </a:p>
      </dgm:t>
    </dgm:pt>
    <dgm:pt modelId="{03A95DB9-968C-4B4D-AE62-8E56AADF2632}" type="sibTrans" cxnId="{66A520F0-D5A5-466C-BF1E-0ED9E4D99171}">
      <dgm:prSet/>
      <dgm:spPr/>
      <dgm:t>
        <a:bodyPr/>
        <a:lstStyle/>
        <a:p>
          <a:endParaRPr lang="en-US"/>
        </a:p>
      </dgm:t>
    </dgm:pt>
    <dgm:pt modelId="{D6AC8219-1E28-49A6-95E4-90AEC14E09B5}">
      <dgm:prSet/>
      <dgm:spPr/>
      <dgm:t>
        <a:bodyPr/>
        <a:lstStyle/>
        <a:p>
          <a:pPr>
            <a:lnSpc>
              <a:spcPct val="100000"/>
            </a:lnSpc>
            <a:defRPr b="1"/>
          </a:pPr>
          <a:r>
            <a:rPr lang="en-US" b="1">
              <a:latin typeface="Times New Roman"/>
              <a:cs typeface="Times New Roman"/>
            </a:rPr>
            <a:t>Energy Consumption</a:t>
          </a:r>
          <a:r>
            <a:rPr lang="en-US">
              <a:latin typeface="Times New Roman"/>
              <a:cs typeface="Times New Roman"/>
            </a:rPr>
            <a:t>:</a:t>
          </a:r>
        </a:p>
      </dgm:t>
    </dgm:pt>
    <dgm:pt modelId="{F7A1360E-EE71-4E62-A678-0B967EB7DB68}" type="parTrans" cxnId="{0BA27EF2-4F06-4657-8C18-90944259F8C1}">
      <dgm:prSet/>
      <dgm:spPr/>
      <dgm:t>
        <a:bodyPr/>
        <a:lstStyle/>
        <a:p>
          <a:endParaRPr lang="en-US"/>
        </a:p>
      </dgm:t>
    </dgm:pt>
    <dgm:pt modelId="{5B4058D2-A255-4695-B8DD-E7E89C7FEED9}" type="sibTrans" cxnId="{0BA27EF2-4F06-4657-8C18-90944259F8C1}">
      <dgm:prSet/>
      <dgm:spPr/>
      <dgm:t>
        <a:bodyPr/>
        <a:lstStyle/>
        <a:p>
          <a:endParaRPr lang="en-US"/>
        </a:p>
      </dgm:t>
    </dgm:pt>
    <dgm:pt modelId="{EE5B5E52-1221-40BA-9D1B-9DD03BC90CC6}">
      <dgm:prSet/>
      <dgm:spPr/>
      <dgm:t>
        <a:bodyPr/>
        <a:lstStyle/>
        <a:p>
          <a:pPr>
            <a:lnSpc>
              <a:spcPct val="100000"/>
            </a:lnSpc>
          </a:pPr>
          <a:r>
            <a:rPr lang="en-US">
              <a:latin typeface="Times New Roman"/>
              <a:cs typeface="Times New Roman"/>
            </a:rPr>
            <a:t>EVs: Modest growth from 180,000 MWh (2022) to 240,000 MWh (2050).</a:t>
          </a:r>
        </a:p>
      </dgm:t>
    </dgm:pt>
    <dgm:pt modelId="{183EFD11-B89E-4E7C-8DF6-BB20C2AEF348}" type="parTrans" cxnId="{3C937CF3-5F50-4B48-980C-89D8E55A19A2}">
      <dgm:prSet/>
      <dgm:spPr/>
      <dgm:t>
        <a:bodyPr/>
        <a:lstStyle/>
        <a:p>
          <a:endParaRPr lang="en-US"/>
        </a:p>
      </dgm:t>
    </dgm:pt>
    <dgm:pt modelId="{9DD4F2DC-1496-4CB2-B704-61C13AEC5593}" type="sibTrans" cxnId="{3C937CF3-5F50-4B48-980C-89D8E55A19A2}">
      <dgm:prSet/>
      <dgm:spPr/>
      <dgm:t>
        <a:bodyPr/>
        <a:lstStyle/>
        <a:p>
          <a:endParaRPr lang="en-US"/>
        </a:p>
      </dgm:t>
    </dgm:pt>
    <dgm:pt modelId="{E725A0E3-28BA-43D9-A999-2C7A888030C4}">
      <dgm:prSet/>
      <dgm:spPr/>
      <dgm:t>
        <a:bodyPr/>
        <a:lstStyle/>
        <a:p>
          <a:pPr>
            <a:lnSpc>
              <a:spcPct val="100000"/>
            </a:lnSpc>
          </a:pPr>
          <a:r>
            <a:rPr lang="en-US">
              <a:latin typeface="Times New Roman"/>
              <a:cs typeface="Times New Roman"/>
            </a:rPr>
            <a:t>CVs: Sharp rise from 300,000 MWh (2022) to 450,000 MWh (2050).</a:t>
          </a:r>
        </a:p>
      </dgm:t>
    </dgm:pt>
    <dgm:pt modelId="{B43B9247-1C79-43D0-8AA6-BC9AE255FC21}" type="parTrans" cxnId="{1AA864E3-B9D3-4E58-BD83-72566829801E}">
      <dgm:prSet/>
      <dgm:spPr/>
      <dgm:t>
        <a:bodyPr/>
        <a:lstStyle/>
        <a:p>
          <a:endParaRPr lang="en-US"/>
        </a:p>
      </dgm:t>
    </dgm:pt>
    <dgm:pt modelId="{C880343A-ECF6-40A6-8378-16EB24940C32}" type="sibTrans" cxnId="{1AA864E3-B9D3-4E58-BD83-72566829801E}">
      <dgm:prSet/>
      <dgm:spPr/>
      <dgm:t>
        <a:bodyPr/>
        <a:lstStyle/>
        <a:p>
          <a:endParaRPr lang="en-US"/>
        </a:p>
      </dgm:t>
    </dgm:pt>
    <dgm:pt modelId="{1C2FAF3E-264A-4EDE-AD78-5A6544E96938}">
      <dgm:prSet/>
      <dgm:spPr/>
      <dgm:t>
        <a:bodyPr/>
        <a:lstStyle/>
        <a:p>
          <a:pPr>
            <a:lnSpc>
              <a:spcPct val="100000"/>
            </a:lnSpc>
            <a:defRPr b="1"/>
          </a:pPr>
          <a:r>
            <a:rPr lang="en-US" b="1">
              <a:latin typeface="Times New Roman"/>
              <a:cs typeface="Times New Roman"/>
            </a:rPr>
            <a:t>Efficiency</a:t>
          </a:r>
          <a:r>
            <a:rPr lang="en-US">
              <a:latin typeface="Times New Roman"/>
              <a:cs typeface="Times New Roman"/>
            </a:rPr>
            <a:t>:</a:t>
          </a:r>
        </a:p>
      </dgm:t>
    </dgm:pt>
    <dgm:pt modelId="{8F7979FA-5654-41DF-ADE6-E9C48CAC9F4A}" type="parTrans" cxnId="{77B2B468-399F-4C1C-A045-8700E69D31DA}">
      <dgm:prSet/>
      <dgm:spPr/>
      <dgm:t>
        <a:bodyPr/>
        <a:lstStyle/>
        <a:p>
          <a:endParaRPr lang="en-US"/>
        </a:p>
      </dgm:t>
    </dgm:pt>
    <dgm:pt modelId="{178573DF-BCF2-491C-8A2B-CCA66E40D32B}" type="sibTrans" cxnId="{77B2B468-399F-4C1C-A045-8700E69D31DA}">
      <dgm:prSet/>
      <dgm:spPr/>
      <dgm:t>
        <a:bodyPr/>
        <a:lstStyle/>
        <a:p>
          <a:endParaRPr lang="en-US"/>
        </a:p>
      </dgm:t>
    </dgm:pt>
    <dgm:pt modelId="{A23AF421-803B-4021-9DBC-E269BBB852AF}">
      <dgm:prSet/>
      <dgm:spPr/>
      <dgm:t>
        <a:bodyPr/>
        <a:lstStyle/>
        <a:p>
          <a:pPr>
            <a:lnSpc>
              <a:spcPct val="100000"/>
            </a:lnSpc>
          </a:pPr>
          <a:r>
            <a:rPr lang="en-US">
              <a:latin typeface="Times New Roman"/>
              <a:cs typeface="Times New Roman"/>
            </a:rPr>
            <a:t>EVs: Improved from 0.2 kWh/km to 0.15 kWh/km by 2050.</a:t>
          </a:r>
        </a:p>
      </dgm:t>
    </dgm:pt>
    <dgm:pt modelId="{AC6A6E31-5066-49D9-8421-5A48885145BF}" type="parTrans" cxnId="{75FB1DBF-8350-4ADB-8871-C456091F8DC4}">
      <dgm:prSet/>
      <dgm:spPr/>
      <dgm:t>
        <a:bodyPr/>
        <a:lstStyle/>
        <a:p>
          <a:endParaRPr lang="en-US"/>
        </a:p>
      </dgm:t>
    </dgm:pt>
    <dgm:pt modelId="{5EB923FF-6F88-4DDD-BD41-97F7262C9479}" type="sibTrans" cxnId="{75FB1DBF-8350-4ADB-8871-C456091F8DC4}">
      <dgm:prSet/>
      <dgm:spPr/>
      <dgm:t>
        <a:bodyPr/>
        <a:lstStyle/>
        <a:p>
          <a:endParaRPr lang="en-US"/>
        </a:p>
      </dgm:t>
    </dgm:pt>
    <dgm:pt modelId="{5AC1FC0B-E199-4D03-B98F-A5E7FC2EB5DB}">
      <dgm:prSet/>
      <dgm:spPr/>
      <dgm:t>
        <a:bodyPr/>
        <a:lstStyle/>
        <a:p>
          <a:pPr>
            <a:lnSpc>
              <a:spcPct val="100000"/>
            </a:lnSpc>
          </a:pPr>
          <a:r>
            <a:rPr lang="en-US">
              <a:latin typeface="Times New Roman"/>
              <a:cs typeface="Times New Roman"/>
            </a:rPr>
            <a:t>CVs: Reduced fuel efficiency, from 10L/100km (2022) to 7L/100km (2050</a:t>
          </a:r>
          <a:r>
            <a:rPr lang="en-US"/>
            <a:t>).</a:t>
          </a:r>
        </a:p>
      </dgm:t>
    </dgm:pt>
    <dgm:pt modelId="{EA219928-C6F1-4718-BD2D-AD59AB7C0811}" type="parTrans" cxnId="{261AE375-E3DA-4A7B-B888-8A70B0B31113}">
      <dgm:prSet/>
      <dgm:spPr/>
      <dgm:t>
        <a:bodyPr/>
        <a:lstStyle/>
        <a:p>
          <a:endParaRPr lang="en-US"/>
        </a:p>
      </dgm:t>
    </dgm:pt>
    <dgm:pt modelId="{9459D306-28FA-4A13-A42D-AF47DCB00E2F}" type="sibTrans" cxnId="{261AE375-E3DA-4A7B-B888-8A70B0B31113}">
      <dgm:prSet/>
      <dgm:spPr/>
      <dgm:t>
        <a:bodyPr/>
        <a:lstStyle/>
        <a:p>
          <a:endParaRPr lang="en-US"/>
        </a:p>
      </dgm:t>
    </dgm:pt>
    <dgm:pt modelId="{5E2FEB42-4A52-4C03-B604-37DEB1BAA66A}" type="pres">
      <dgm:prSet presAssocID="{D2F9895C-8757-4452-8B78-FE817080296B}" presName="root" presStyleCnt="0">
        <dgm:presLayoutVars>
          <dgm:dir/>
          <dgm:resizeHandles val="exact"/>
        </dgm:presLayoutVars>
      </dgm:prSet>
      <dgm:spPr/>
    </dgm:pt>
    <dgm:pt modelId="{AF7C961D-6F99-4834-B6DC-D73C39580C9D}" type="pres">
      <dgm:prSet presAssocID="{4B31CB39-DD76-4877-8028-131840C63869}" presName="compNode" presStyleCnt="0"/>
      <dgm:spPr/>
    </dgm:pt>
    <dgm:pt modelId="{868FC655-CD00-435D-A364-575B064F1B52}" type="pres">
      <dgm:prSet presAssocID="{4B31CB39-DD76-4877-8028-131840C6386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59CCAF98-0757-4438-9593-1CA5CFBEBA18}" type="pres">
      <dgm:prSet presAssocID="{4B31CB39-DD76-4877-8028-131840C63869}" presName="iconSpace" presStyleCnt="0"/>
      <dgm:spPr/>
    </dgm:pt>
    <dgm:pt modelId="{DD9B23F5-7802-407B-A222-AF1939411AC7}" type="pres">
      <dgm:prSet presAssocID="{4B31CB39-DD76-4877-8028-131840C63869}" presName="parTx" presStyleLbl="revTx" presStyleIdx="0" presStyleCnt="10">
        <dgm:presLayoutVars>
          <dgm:chMax val="0"/>
          <dgm:chPref val="0"/>
        </dgm:presLayoutVars>
      </dgm:prSet>
      <dgm:spPr/>
    </dgm:pt>
    <dgm:pt modelId="{8ED942CD-9912-4E31-AF24-D058490A28D7}" type="pres">
      <dgm:prSet presAssocID="{4B31CB39-DD76-4877-8028-131840C63869}" presName="txSpace" presStyleCnt="0"/>
      <dgm:spPr/>
    </dgm:pt>
    <dgm:pt modelId="{4E912EE9-1315-4D72-85CC-A9BE338F64E9}" type="pres">
      <dgm:prSet presAssocID="{4B31CB39-DD76-4877-8028-131840C63869}" presName="desTx" presStyleLbl="revTx" presStyleIdx="1" presStyleCnt="10">
        <dgm:presLayoutVars/>
      </dgm:prSet>
      <dgm:spPr/>
    </dgm:pt>
    <dgm:pt modelId="{5D2B48AD-A596-4357-B541-F2E3E1771E60}" type="pres">
      <dgm:prSet presAssocID="{02A737F7-4ED0-4681-AE06-6016EAE74FCF}" presName="sibTrans" presStyleCnt="0"/>
      <dgm:spPr/>
    </dgm:pt>
    <dgm:pt modelId="{06FAFDAA-2A7C-4C04-8F8C-A7012B8637FC}" type="pres">
      <dgm:prSet presAssocID="{648BECB7-7F2E-48DA-8BB7-C35D2DACFE82}" presName="compNode" presStyleCnt="0"/>
      <dgm:spPr/>
    </dgm:pt>
    <dgm:pt modelId="{2855DAFC-CE8D-443F-AE12-EBBCF6145D4D}" type="pres">
      <dgm:prSet presAssocID="{648BECB7-7F2E-48DA-8BB7-C35D2DACFE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ndmill"/>
        </a:ext>
      </dgm:extLst>
    </dgm:pt>
    <dgm:pt modelId="{E9068468-F49F-44A3-A6D2-254DE3301C6B}" type="pres">
      <dgm:prSet presAssocID="{648BECB7-7F2E-48DA-8BB7-C35D2DACFE82}" presName="iconSpace" presStyleCnt="0"/>
      <dgm:spPr/>
    </dgm:pt>
    <dgm:pt modelId="{F5DC64A4-9DCC-4AEE-B044-87B30F1B6CD4}" type="pres">
      <dgm:prSet presAssocID="{648BECB7-7F2E-48DA-8BB7-C35D2DACFE82}" presName="parTx" presStyleLbl="revTx" presStyleIdx="2" presStyleCnt="10">
        <dgm:presLayoutVars>
          <dgm:chMax val="0"/>
          <dgm:chPref val="0"/>
        </dgm:presLayoutVars>
      </dgm:prSet>
      <dgm:spPr/>
    </dgm:pt>
    <dgm:pt modelId="{A8BBD480-E84A-449F-9734-C771813AB2B9}" type="pres">
      <dgm:prSet presAssocID="{648BECB7-7F2E-48DA-8BB7-C35D2DACFE82}" presName="txSpace" presStyleCnt="0"/>
      <dgm:spPr/>
    </dgm:pt>
    <dgm:pt modelId="{49BBD1FF-F221-4991-8CF8-21C3110986BE}" type="pres">
      <dgm:prSet presAssocID="{648BECB7-7F2E-48DA-8BB7-C35D2DACFE82}" presName="desTx" presStyleLbl="revTx" presStyleIdx="3" presStyleCnt="10">
        <dgm:presLayoutVars/>
      </dgm:prSet>
      <dgm:spPr/>
    </dgm:pt>
    <dgm:pt modelId="{1DBA833F-CD09-4B1D-A498-1EE743C9FA9D}" type="pres">
      <dgm:prSet presAssocID="{998C1756-40BE-4509-9C0E-A737035CE7C8}" presName="sibTrans" presStyleCnt="0"/>
      <dgm:spPr/>
    </dgm:pt>
    <dgm:pt modelId="{48F09466-6ED1-431F-AE7F-6D0D39C0EDBD}" type="pres">
      <dgm:prSet presAssocID="{4BC27F45-071E-45BA-9281-A476D7E2B3C2}" presName="compNode" presStyleCnt="0"/>
      <dgm:spPr/>
    </dgm:pt>
    <dgm:pt modelId="{C8FC09E8-0278-4DC0-9BD4-495599C36FFB}" type="pres">
      <dgm:prSet presAssocID="{4BC27F45-071E-45BA-9281-A476D7E2B3C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o Smoking"/>
        </a:ext>
      </dgm:extLst>
    </dgm:pt>
    <dgm:pt modelId="{C1A37441-C7F1-43B5-A19F-2057837DB8EF}" type="pres">
      <dgm:prSet presAssocID="{4BC27F45-071E-45BA-9281-A476D7E2B3C2}" presName="iconSpace" presStyleCnt="0"/>
      <dgm:spPr/>
    </dgm:pt>
    <dgm:pt modelId="{1CFC67C1-6D0C-408B-864A-F117DDA2E9CA}" type="pres">
      <dgm:prSet presAssocID="{4BC27F45-071E-45BA-9281-A476D7E2B3C2}" presName="parTx" presStyleLbl="revTx" presStyleIdx="4" presStyleCnt="10">
        <dgm:presLayoutVars>
          <dgm:chMax val="0"/>
          <dgm:chPref val="0"/>
        </dgm:presLayoutVars>
      </dgm:prSet>
      <dgm:spPr/>
    </dgm:pt>
    <dgm:pt modelId="{65DDBD0B-D4D8-4D28-AFB1-E05BC551FB6E}" type="pres">
      <dgm:prSet presAssocID="{4BC27F45-071E-45BA-9281-A476D7E2B3C2}" presName="txSpace" presStyleCnt="0"/>
      <dgm:spPr/>
    </dgm:pt>
    <dgm:pt modelId="{CC7C780A-272A-4D03-BB56-7219DCEBB3D4}" type="pres">
      <dgm:prSet presAssocID="{4BC27F45-071E-45BA-9281-A476D7E2B3C2}" presName="desTx" presStyleLbl="revTx" presStyleIdx="5" presStyleCnt="10">
        <dgm:presLayoutVars/>
      </dgm:prSet>
      <dgm:spPr/>
    </dgm:pt>
    <dgm:pt modelId="{118E1C10-C842-439C-B67F-07A3C96DD5A4}" type="pres">
      <dgm:prSet presAssocID="{188658AC-0E2A-4AE6-A5D9-D07530B9788D}" presName="sibTrans" presStyleCnt="0"/>
      <dgm:spPr/>
    </dgm:pt>
    <dgm:pt modelId="{E4AB4098-1650-4816-A318-2EE04BE6C864}" type="pres">
      <dgm:prSet presAssocID="{D6AC8219-1E28-49A6-95E4-90AEC14E09B5}" presName="compNode" presStyleCnt="0"/>
      <dgm:spPr/>
    </dgm:pt>
    <dgm:pt modelId="{8C23AA1E-8307-4098-ABBF-FFE5872C280A}" type="pres">
      <dgm:prSet presAssocID="{D6AC8219-1E28-49A6-95E4-90AEC14E09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n"/>
        </a:ext>
      </dgm:extLst>
    </dgm:pt>
    <dgm:pt modelId="{500FEC7D-9DA3-45A7-B242-110CB6D10288}" type="pres">
      <dgm:prSet presAssocID="{D6AC8219-1E28-49A6-95E4-90AEC14E09B5}" presName="iconSpace" presStyleCnt="0"/>
      <dgm:spPr/>
    </dgm:pt>
    <dgm:pt modelId="{CEF418CF-67D1-4865-9746-9599DF06F3DA}" type="pres">
      <dgm:prSet presAssocID="{D6AC8219-1E28-49A6-95E4-90AEC14E09B5}" presName="parTx" presStyleLbl="revTx" presStyleIdx="6" presStyleCnt="10">
        <dgm:presLayoutVars>
          <dgm:chMax val="0"/>
          <dgm:chPref val="0"/>
        </dgm:presLayoutVars>
      </dgm:prSet>
      <dgm:spPr/>
    </dgm:pt>
    <dgm:pt modelId="{A913AC1A-F58B-4981-95D6-637ED96DF605}" type="pres">
      <dgm:prSet presAssocID="{D6AC8219-1E28-49A6-95E4-90AEC14E09B5}" presName="txSpace" presStyleCnt="0"/>
      <dgm:spPr/>
    </dgm:pt>
    <dgm:pt modelId="{2E8A5889-B150-4003-9E33-22E23D6E3EB2}" type="pres">
      <dgm:prSet presAssocID="{D6AC8219-1E28-49A6-95E4-90AEC14E09B5}" presName="desTx" presStyleLbl="revTx" presStyleIdx="7" presStyleCnt="10">
        <dgm:presLayoutVars/>
      </dgm:prSet>
      <dgm:spPr/>
    </dgm:pt>
    <dgm:pt modelId="{E31C36FD-AA04-47B4-BCBC-7D98D38418C6}" type="pres">
      <dgm:prSet presAssocID="{5B4058D2-A255-4695-B8DD-E7E89C7FEED9}" presName="sibTrans" presStyleCnt="0"/>
      <dgm:spPr/>
    </dgm:pt>
    <dgm:pt modelId="{98176FBC-5CDA-4498-B9B4-51B0B5168880}" type="pres">
      <dgm:prSet presAssocID="{1C2FAF3E-264A-4EDE-AD78-5A6544E96938}" presName="compNode" presStyleCnt="0"/>
      <dgm:spPr/>
    </dgm:pt>
    <dgm:pt modelId="{17AC0ED0-ABC7-467E-9CEC-77AB374E1E43}" type="pres">
      <dgm:prSet presAssocID="{1C2FAF3E-264A-4EDE-AD78-5A6544E9693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lectric Car"/>
        </a:ext>
      </dgm:extLst>
    </dgm:pt>
    <dgm:pt modelId="{D6D08BE1-88F1-4BE6-8A68-3CD05ACD680C}" type="pres">
      <dgm:prSet presAssocID="{1C2FAF3E-264A-4EDE-AD78-5A6544E96938}" presName="iconSpace" presStyleCnt="0"/>
      <dgm:spPr/>
    </dgm:pt>
    <dgm:pt modelId="{809283E2-79AF-4ECF-B3E7-A100C0606D75}" type="pres">
      <dgm:prSet presAssocID="{1C2FAF3E-264A-4EDE-AD78-5A6544E96938}" presName="parTx" presStyleLbl="revTx" presStyleIdx="8" presStyleCnt="10">
        <dgm:presLayoutVars>
          <dgm:chMax val="0"/>
          <dgm:chPref val="0"/>
        </dgm:presLayoutVars>
      </dgm:prSet>
      <dgm:spPr/>
    </dgm:pt>
    <dgm:pt modelId="{3D74B168-3495-47B9-B706-64ACCA09AD8D}" type="pres">
      <dgm:prSet presAssocID="{1C2FAF3E-264A-4EDE-AD78-5A6544E96938}" presName="txSpace" presStyleCnt="0"/>
      <dgm:spPr/>
    </dgm:pt>
    <dgm:pt modelId="{5ECE01D5-2EAD-4D94-8BE2-27F5E04C3AED}" type="pres">
      <dgm:prSet presAssocID="{1C2FAF3E-264A-4EDE-AD78-5A6544E96938}" presName="desTx" presStyleLbl="revTx" presStyleIdx="9" presStyleCnt="10">
        <dgm:presLayoutVars/>
      </dgm:prSet>
      <dgm:spPr/>
    </dgm:pt>
  </dgm:ptLst>
  <dgm:cxnLst>
    <dgm:cxn modelId="{30AD2900-9A12-431B-8E97-FC051FF0BF6A}" type="presOf" srcId="{4B31CB39-DD76-4877-8028-131840C63869}" destId="{DD9B23F5-7802-407B-A222-AF1939411AC7}" srcOrd="0" destOrd="0" presId="urn:microsoft.com/office/officeart/2018/2/layout/IconLabelDescriptionList"/>
    <dgm:cxn modelId="{8CA7D022-F526-4BD5-92D8-77A55C709FEF}" type="presOf" srcId="{D6AC8219-1E28-49A6-95E4-90AEC14E09B5}" destId="{CEF418CF-67D1-4865-9746-9599DF06F3DA}" srcOrd="0" destOrd="0" presId="urn:microsoft.com/office/officeart/2018/2/layout/IconLabelDescriptionList"/>
    <dgm:cxn modelId="{81FC8C3D-C7A7-4A02-B4EB-5D408E4646DC}" type="presOf" srcId="{648BECB7-7F2E-48DA-8BB7-C35D2DACFE82}" destId="{F5DC64A4-9DCC-4AEE-B044-87B30F1B6CD4}" srcOrd="0" destOrd="0" presId="urn:microsoft.com/office/officeart/2018/2/layout/IconLabelDescriptionList"/>
    <dgm:cxn modelId="{A93E4A63-FE27-40B9-ACA5-D18749ED3F8B}" srcId="{D2F9895C-8757-4452-8B78-FE817080296B}" destId="{648BECB7-7F2E-48DA-8BB7-C35D2DACFE82}" srcOrd="1" destOrd="0" parTransId="{7C12C448-6D01-4884-9F4B-8C4B1FFABABA}" sibTransId="{998C1756-40BE-4509-9C0E-A737035CE7C8}"/>
    <dgm:cxn modelId="{3A562345-575C-4C95-BA81-6D12A5409A12}" srcId="{648BECB7-7F2E-48DA-8BB7-C35D2DACFE82}" destId="{15453204-DC46-49D0-838C-2E49ABA44AEB}" srcOrd="1" destOrd="0" parTransId="{DF3F379C-46A8-4936-984E-EA8FDE77AD7D}" sibTransId="{A5E95774-734A-4387-81B3-6FDB6DA95EA2}"/>
    <dgm:cxn modelId="{77B2B468-399F-4C1C-A045-8700E69D31DA}" srcId="{D2F9895C-8757-4452-8B78-FE817080296B}" destId="{1C2FAF3E-264A-4EDE-AD78-5A6544E96938}" srcOrd="4" destOrd="0" parTransId="{8F7979FA-5654-41DF-ADE6-E9C48CAC9F4A}" sibTransId="{178573DF-BCF2-491C-8A2B-CCA66E40D32B}"/>
    <dgm:cxn modelId="{E4DDFE68-D089-4BB1-A6A0-C676604540CE}" srcId="{4BC27F45-071E-45BA-9281-A476D7E2B3C2}" destId="{779A5B89-E868-432B-B653-B53E842DF56F}" srcOrd="0" destOrd="0" parTransId="{BF2D55F5-6FAF-4183-AA98-7D1991F86532}" sibTransId="{58BEC291-1D23-4A56-85DB-583522FC779E}"/>
    <dgm:cxn modelId="{1789046D-257B-45D6-AD83-E2CDBB0FD4D6}" type="presOf" srcId="{15453204-DC46-49D0-838C-2E49ABA44AEB}" destId="{49BBD1FF-F221-4991-8CF8-21C3110986BE}" srcOrd="0" destOrd="1" presId="urn:microsoft.com/office/officeart/2018/2/layout/IconLabelDescriptionList"/>
    <dgm:cxn modelId="{F6D2816F-3F50-4507-8364-EC19B109BFDE}" type="presOf" srcId="{E725A0E3-28BA-43D9-A999-2C7A888030C4}" destId="{2E8A5889-B150-4003-9E33-22E23D6E3EB2}" srcOrd="0" destOrd="1" presId="urn:microsoft.com/office/officeart/2018/2/layout/IconLabelDescriptionList"/>
    <dgm:cxn modelId="{1DDF9E73-E70E-46F6-A07D-61541C98DBA1}" type="presOf" srcId="{B4B671FF-9E0A-440F-A40A-06FC00E57C6E}" destId="{49BBD1FF-F221-4991-8CF8-21C3110986BE}" srcOrd="0" destOrd="0" presId="urn:microsoft.com/office/officeart/2018/2/layout/IconLabelDescriptionList"/>
    <dgm:cxn modelId="{1F4CA153-55BC-4B84-BC57-213FD6E68E96}" srcId="{648BECB7-7F2E-48DA-8BB7-C35D2DACFE82}" destId="{B4B671FF-9E0A-440F-A40A-06FC00E57C6E}" srcOrd="0" destOrd="0" parTransId="{6136C37A-B540-45BE-A706-F6D5B2D8CC18}" sibTransId="{88471DA1-57B6-4101-9318-F418C5AB175F}"/>
    <dgm:cxn modelId="{5EA7AA74-B354-40F9-8BAE-CA88852CD982}" type="presOf" srcId="{D2F9895C-8757-4452-8B78-FE817080296B}" destId="{5E2FEB42-4A52-4C03-B604-37DEB1BAA66A}" srcOrd="0" destOrd="0" presId="urn:microsoft.com/office/officeart/2018/2/layout/IconLabelDescriptionList"/>
    <dgm:cxn modelId="{261AE375-E3DA-4A7B-B888-8A70B0B31113}" srcId="{1C2FAF3E-264A-4EDE-AD78-5A6544E96938}" destId="{5AC1FC0B-E199-4D03-B98F-A5E7FC2EB5DB}" srcOrd="1" destOrd="0" parTransId="{EA219928-C6F1-4718-BD2D-AD59AB7C0811}" sibTransId="{9459D306-28FA-4A13-A42D-AF47DCB00E2F}"/>
    <dgm:cxn modelId="{E0F2AA8E-2DF6-4895-AFBB-8671651DD293}" type="presOf" srcId="{A23AF421-803B-4021-9DBC-E269BBB852AF}" destId="{5ECE01D5-2EAD-4D94-8BE2-27F5E04C3AED}" srcOrd="0" destOrd="0" presId="urn:microsoft.com/office/officeart/2018/2/layout/IconLabelDescriptionList"/>
    <dgm:cxn modelId="{0A1E109F-B443-4F5D-8EE8-5397824F74A4}" srcId="{D2F9895C-8757-4452-8B78-FE817080296B}" destId="{4BC27F45-071E-45BA-9281-A476D7E2B3C2}" srcOrd="2" destOrd="0" parTransId="{3C0D1A96-BA98-4606-AB7A-07A21B28C7AA}" sibTransId="{188658AC-0E2A-4AE6-A5D9-D07530B9788D}"/>
    <dgm:cxn modelId="{24AD92AD-A6DF-4B69-9905-2410E2C6ADEC}" type="presOf" srcId="{779A5B89-E868-432B-B653-B53E842DF56F}" destId="{CC7C780A-272A-4D03-BB56-7219DCEBB3D4}" srcOrd="0" destOrd="0" presId="urn:microsoft.com/office/officeart/2018/2/layout/IconLabelDescriptionList"/>
    <dgm:cxn modelId="{2A4F20B3-1341-4402-989B-E88F543D831D}" type="presOf" srcId="{EE5B5E52-1221-40BA-9D1B-9DD03BC90CC6}" destId="{2E8A5889-B150-4003-9E33-22E23D6E3EB2}" srcOrd="0" destOrd="0" presId="urn:microsoft.com/office/officeart/2018/2/layout/IconLabelDescriptionList"/>
    <dgm:cxn modelId="{75FB1DBF-8350-4ADB-8871-C456091F8DC4}" srcId="{1C2FAF3E-264A-4EDE-AD78-5A6544E96938}" destId="{A23AF421-803B-4021-9DBC-E269BBB852AF}" srcOrd="0" destOrd="0" parTransId="{AC6A6E31-5066-49D9-8421-5A48885145BF}" sibTransId="{5EB923FF-6F88-4DDD-BD41-97F7262C9479}"/>
    <dgm:cxn modelId="{5776CECC-9873-4726-94A2-11B7155BD6B7}" srcId="{D2F9895C-8757-4452-8B78-FE817080296B}" destId="{4B31CB39-DD76-4877-8028-131840C63869}" srcOrd="0" destOrd="0" parTransId="{4B45B523-667C-4350-A50E-84FCC6004D4C}" sibTransId="{02A737F7-4ED0-4681-AE06-6016EAE74FCF}"/>
    <dgm:cxn modelId="{44CD79CE-D98C-49CA-A1B2-D76F9FB460DE}" type="presOf" srcId="{1C2FAF3E-264A-4EDE-AD78-5A6544E96938}" destId="{809283E2-79AF-4ECF-B3E7-A100C0606D75}" srcOrd="0" destOrd="0" presId="urn:microsoft.com/office/officeart/2018/2/layout/IconLabelDescriptionList"/>
    <dgm:cxn modelId="{1AA864E3-B9D3-4E58-BD83-72566829801E}" srcId="{D6AC8219-1E28-49A6-95E4-90AEC14E09B5}" destId="{E725A0E3-28BA-43D9-A999-2C7A888030C4}" srcOrd="1" destOrd="0" parTransId="{B43B9247-1C79-43D0-8AA6-BC9AE255FC21}" sibTransId="{C880343A-ECF6-40A6-8378-16EB24940C32}"/>
    <dgm:cxn modelId="{D3A2CFEE-C585-4E1E-9FCC-0CA4344FD507}" type="presOf" srcId="{5AC1FC0B-E199-4D03-B98F-A5E7FC2EB5DB}" destId="{5ECE01D5-2EAD-4D94-8BE2-27F5E04C3AED}" srcOrd="0" destOrd="1" presId="urn:microsoft.com/office/officeart/2018/2/layout/IconLabelDescriptionList"/>
    <dgm:cxn modelId="{66A520F0-D5A5-466C-BF1E-0ED9E4D99171}" srcId="{4BC27F45-071E-45BA-9281-A476D7E2B3C2}" destId="{99F65199-E161-4ACE-8A5C-B58816842FDD}" srcOrd="1" destOrd="0" parTransId="{AD6CEAD2-5079-481A-A6DB-00A8C5985597}" sibTransId="{03A95DB9-968C-4B4D-AE62-8E56AADF2632}"/>
    <dgm:cxn modelId="{0BA27EF2-4F06-4657-8C18-90944259F8C1}" srcId="{D2F9895C-8757-4452-8B78-FE817080296B}" destId="{D6AC8219-1E28-49A6-95E4-90AEC14E09B5}" srcOrd="3" destOrd="0" parTransId="{F7A1360E-EE71-4E62-A678-0B967EB7DB68}" sibTransId="{5B4058D2-A255-4695-B8DD-E7E89C7FEED9}"/>
    <dgm:cxn modelId="{3C937CF3-5F50-4B48-980C-89D8E55A19A2}" srcId="{D6AC8219-1E28-49A6-95E4-90AEC14E09B5}" destId="{EE5B5E52-1221-40BA-9D1B-9DD03BC90CC6}" srcOrd="0" destOrd="0" parTransId="{183EFD11-B89E-4E7C-8DF6-BB20C2AEF348}" sibTransId="{9DD4F2DC-1496-4CB2-B704-61C13AEC5593}"/>
    <dgm:cxn modelId="{F0E3B9F4-3D66-4943-AF47-ABCDAE24FFD3}" type="presOf" srcId="{99F65199-E161-4ACE-8A5C-B58816842FDD}" destId="{CC7C780A-272A-4D03-BB56-7219DCEBB3D4}" srcOrd="0" destOrd="1" presId="urn:microsoft.com/office/officeart/2018/2/layout/IconLabelDescriptionList"/>
    <dgm:cxn modelId="{48CCF6F4-8E21-4176-94DD-6DE5EA39B7EC}" type="presOf" srcId="{4BC27F45-071E-45BA-9281-A476D7E2B3C2}" destId="{1CFC67C1-6D0C-408B-864A-F117DDA2E9CA}" srcOrd="0" destOrd="0" presId="urn:microsoft.com/office/officeart/2018/2/layout/IconLabelDescriptionList"/>
    <dgm:cxn modelId="{744371AC-E121-486A-8E2C-EA99E154FD6C}" type="presParOf" srcId="{5E2FEB42-4A52-4C03-B604-37DEB1BAA66A}" destId="{AF7C961D-6F99-4834-B6DC-D73C39580C9D}" srcOrd="0" destOrd="0" presId="urn:microsoft.com/office/officeart/2018/2/layout/IconLabelDescriptionList"/>
    <dgm:cxn modelId="{B51A5102-BABC-4F4E-85BD-321B0CFAE45E}" type="presParOf" srcId="{AF7C961D-6F99-4834-B6DC-D73C39580C9D}" destId="{868FC655-CD00-435D-A364-575B064F1B52}" srcOrd="0" destOrd="0" presId="urn:microsoft.com/office/officeart/2018/2/layout/IconLabelDescriptionList"/>
    <dgm:cxn modelId="{FB5FE16B-2816-450E-824E-A8274B2F4DF4}" type="presParOf" srcId="{AF7C961D-6F99-4834-B6DC-D73C39580C9D}" destId="{59CCAF98-0757-4438-9593-1CA5CFBEBA18}" srcOrd="1" destOrd="0" presId="urn:microsoft.com/office/officeart/2018/2/layout/IconLabelDescriptionList"/>
    <dgm:cxn modelId="{3DCEBCAF-B847-47AA-BA3F-62997B062318}" type="presParOf" srcId="{AF7C961D-6F99-4834-B6DC-D73C39580C9D}" destId="{DD9B23F5-7802-407B-A222-AF1939411AC7}" srcOrd="2" destOrd="0" presId="urn:microsoft.com/office/officeart/2018/2/layout/IconLabelDescriptionList"/>
    <dgm:cxn modelId="{41D6ACE1-DBAB-49DD-A79F-6E61D6C05821}" type="presParOf" srcId="{AF7C961D-6F99-4834-B6DC-D73C39580C9D}" destId="{8ED942CD-9912-4E31-AF24-D058490A28D7}" srcOrd="3" destOrd="0" presId="urn:microsoft.com/office/officeart/2018/2/layout/IconLabelDescriptionList"/>
    <dgm:cxn modelId="{46ABBBEF-8E7C-4D3C-A997-F9BC08EAD942}" type="presParOf" srcId="{AF7C961D-6F99-4834-B6DC-D73C39580C9D}" destId="{4E912EE9-1315-4D72-85CC-A9BE338F64E9}" srcOrd="4" destOrd="0" presId="urn:microsoft.com/office/officeart/2018/2/layout/IconLabelDescriptionList"/>
    <dgm:cxn modelId="{709D6359-0131-4CE5-BE70-433EB19BB1CB}" type="presParOf" srcId="{5E2FEB42-4A52-4C03-B604-37DEB1BAA66A}" destId="{5D2B48AD-A596-4357-B541-F2E3E1771E60}" srcOrd="1" destOrd="0" presId="urn:microsoft.com/office/officeart/2018/2/layout/IconLabelDescriptionList"/>
    <dgm:cxn modelId="{E4FE5D67-0971-4C76-B7ED-73F167897ECC}" type="presParOf" srcId="{5E2FEB42-4A52-4C03-B604-37DEB1BAA66A}" destId="{06FAFDAA-2A7C-4C04-8F8C-A7012B8637FC}" srcOrd="2" destOrd="0" presId="urn:microsoft.com/office/officeart/2018/2/layout/IconLabelDescriptionList"/>
    <dgm:cxn modelId="{38F12078-E491-41AF-8108-D82E48166EDB}" type="presParOf" srcId="{06FAFDAA-2A7C-4C04-8F8C-A7012B8637FC}" destId="{2855DAFC-CE8D-443F-AE12-EBBCF6145D4D}" srcOrd="0" destOrd="0" presId="urn:microsoft.com/office/officeart/2018/2/layout/IconLabelDescriptionList"/>
    <dgm:cxn modelId="{97362AE0-59FF-4FA9-A7B7-AD4928E87D98}" type="presParOf" srcId="{06FAFDAA-2A7C-4C04-8F8C-A7012B8637FC}" destId="{E9068468-F49F-44A3-A6D2-254DE3301C6B}" srcOrd="1" destOrd="0" presId="urn:microsoft.com/office/officeart/2018/2/layout/IconLabelDescriptionList"/>
    <dgm:cxn modelId="{BDEF1471-F21B-472A-85C4-CB6EF3B67111}" type="presParOf" srcId="{06FAFDAA-2A7C-4C04-8F8C-A7012B8637FC}" destId="{F5DC64A4-9DCC-4AEE-B044-87B30F1B6CD4}" srcOrd="2" destOrd="0" presId="urn:microsoft.com/office/officeart/2018/2/layout/IconLabelDescriptionList"/>
    <dgm:cxn modelId="{612E35F0-64CC-4E64-BFD7-7E4B8D599C9C}" type="presParOf" srcId="{06FAFDAA-2A7C-4C04-8F8C-A7012B8637FC}" destId="{A8BBD480-E84A-449F-9734-C771813AB2B9}" srcOrd="3" destOrd="0" presId="urn:microsoft.com/office/officeart/2018/2/layout/IconLabelDescriptionList"/>
    <dgm:cxn modelId="{AF6DF3B6-D1F4-4B17-8427-91BB45F69E01}" type="presParOf" srcId="{06FAFDAA-2A7C-4C04-8F8C-A7012B8637FC}" destId="{49BBD1FF-F221-4991-8CF8-21C3110986BE}" srcOrd="4" destOrd="0" presId="urn:microsoft.com/office/officeart/2018/2/layout/IconLabelDescriptionList"/>
    <dgm:cxn modelId="{F68A8496-9E27-4DC4-8E14-294EE4A3D7A2}" type="presParOf" srcId="{5E2FEB42-4A52-4C03-B604-37DEB1BAA66A}" destId="{1DBA833F-CD09-4B1D-A498-1EE743C9FA9D}" srcOrd="3" destOrd="0" presId="urn:microsoft.com/office/officeart/2018/2/layout/IconLabelDescriptionList"/>
    <dgm:cxn modelId="{7A84EE97-8D4C-4727-96F1-080835B33BE8}" type="presParOf" srcId="{5E2FEB42-4A52-4C03-B604-37DEB1BAA66A}" destId="{48F09466-6ED1-431F-AE7F-6D0D39C0EDBD}" srcOrd="4" destOrd="0" presId="urn:microsoft.com/office/officeart/2018/2/layout/IconLabelDescriptionList"/>
    <dgm:cxn modelId="{C72445A2-1EFD-4A87-A07D-DF11D1577114}" type="presParOf" srcId="{48F09466-6ED1-431F-AE7F-6D0D39C0EDBD}" destId="{C8FC09E8-0278-4DC0-9BD4-495599C36FFB}" srcOrd="0" destOrd="0" presId="urn:microsoft.com/office/officeart/2018/2/layout/IconLabelDescriptionList"/>
    <dgm:cxn modelId="{47388382-D205-4258-BCBD-63299E6E479F}" type="presParOf" srcId="{48F09466-6ED1-431F-AE7F-6D0D39C0EDBD}" destId="{C1A37441-C7F1-43B5-A19F-2057837DB8EF}" srcOrd="1" destOrd="0" presId="urn:microsoft.com/office/officeart/2018/2/layout/IconLabelDescriptionList"/>
    <dgm:cxn modelId="{C8CD574C-B03C-41B9-AE67-878CA77D86CE}" type="presParOf" srcId="{48F09466-6ED1-431F-AE7F-6D0D39C0EDBD}" destId="{1CFC67C1-6D0C-408B-864A-F117DDA2E9CA}" srcOrd="2" destOrd="0" presId="urn:microsoft.com/office/officeart/2018/2/layout/IconLabelDescriptionList"/>
    <dgm:cxn modelId="{E174BC8E-03EF-4021-9313-E2D166400F71}" type="presParOf" srcId="{48F09466-6ED1-431F-AE7F-6D0D39C0EDBD}" destId="{65DDBD0B-D4D8-4D28-AFB1-E05BC551FB6E}" srcOrd="3" destOrd="0" presId="urn:microsoft.com/office/officeart/2018/2/layout/IconLabelDescriptionList"/>
    <dgm:cxn modelId="{F36C9C79-E8C3-4E93-9CA7-EA529210C5B0}" type="presParOf" srcId="{48F09466-6ED1-431F-AE7F-6D0D39C0EDBD}" destId="{CC7C780A-272A-4D03-BB56-7219DCEBB3D4}" srcOrd="4" destOrd="0" presId="urn:microsoft.com/office/officeart/2018/2/layout/IconLabelDescriptionList"/>
    <dgm:cxn modelId="{8160CAC0-20DC-4B79-8537-1559FDD80687}" type="presParOf" srcId="{5E2FEB42-4A52-4C03-B604-37DEB1BAA66A}" destId="{118E1C10-C842-439C-B67F-07A3C96DD5A4}" srcOrd="5" destOrd="0" presId="urn:microsoft.com/office/officeart/2018/2/layout/IconLabelDescriptionList"/>
    <dgm:cxn modelId="{90EC49DE-2935-4CA8-BBFA-77FB1ECF76C1}" type="presParOf" srcId="{5E2FEB42-4A52-4C03-B604-37DEB1BAA66A}" destId="{E4AB4098-1650-4816-A318-2EE04BE6C864}" srcOrd="6" destOrd="0" presId="urn:microsoft.com/office/officeart/2018/2/layout/IconLabelDescriptionList"/>
    <dgm:cxn modelId="{C75498E8-E2AF-4628-AB93-2173DE4EFD46}" type="presParOf" srcId="{E4AB4098-1650-4816-A318-2EE04BE6C864}" destId="{8C23AA1E-8307-4098-ABBF-FFE5872C280A}" srcOrd="0" destOrd="0" presId="urn:microsoft.com/office/officeart/2018/2/layout/IconLabelDescriptionList"/>
    <dgm:cxn modelId="{6DBAA360-E445-45B3-8F15-7AEA50A88AAB}" type="presParOf" srcId="{E4AB4098-1650-4816-A318-2EE04BE6C864}" destId="{500FEC7D-9DA3-45A7-B242-110CB6D10288}" srcOrd="1" destOrd="0" presId="urn:microsoft.com/office/officeart/2018/2/layout/IconLabelDescriptionList"/>
    <dgm:cxn modelId="{AB6993AC-DA03-4F90-99A8-7821C64700D1}" type="presParOf" srcId="{E4AB4098-1650-4816-A318-2EE04BE6C864}" destId="{CEF418CF-67D1-4865-9746-9599DF06F3DA}" srcOrd="2" destOrd="0" presId="urn:microsoft.com/office/officeart/2018/2/layout/IconLabelDescriptionList"/>
    <dgm:cxn modelId="{DB46938B-CBAC-443A-B169-91DB8CB99700}" type="presParOf" srcId="{E4AB4098-1650-4816-A318-2EE04BE6C864}" destId="{A913AC1A-F58B-4981-95D6-637ED96DF605}" srcOrd="3" destOrd="0" presId="urn:microsoft.com/office/officeart/2018/2/layout/IconLabelDescriptionList"/>
    <dgm:cxn modelId="{D2815CA4-BE75-4B64-9AB5-32705A26B4F7}" type="presParOf" srcId="{E4AB4098-1650-4816-A318-2EE04BE6C864}" destId="{2E8A5889-B150-4003-9E33-22E23D6E3EB2}" srcOrd="4" destOrd="0" presId="urn:microsoft.com/office/officeart/2018/2/layout/IconLabelDescriptionList"/>
    <dgm:cxn modelId="{DCD4F458-85E3-4575-B19B-080DD45A5317}" type="presParOf" srcId="{5E2FEB42-4A52-4C03-B604-37DEB1BAA66A}" destId="{E31C36FD-AA04-47B4-BCBC-7D98D38418C6}" srcOrd="7" destOrd="0" presId="urn:microsoft.com/office/officeart/2018/2/layout/IconLabelDescriptionList"/>
    <dgm:cxn modelId="{10C28E9A-717F-477A-A12B-EC57023690DD}" type="presParOf" srcId="{5E2FEB42-4A52-4C03-B604-37DEB1BAA66A}" destId="{98176FBC-5CDA-4498-B9B4-51B0B5168880}" srcOrd="8" destOrd="0" presId="urn:microsoft.com/office/officeart/2018/2/layout/IconLabelDescriptionList"/>
    <dgm:cxn modelId="{65AB2597-DF88-4C5E-BE25-E8C2F3EA98FC}" type="presParOf" srcId="{98176FBC-5CDA-4498-B9B4-51B0B5168880}" destId="{17AC0ED0-ABC7-467E-9CEC-77AB374E1E43}" srcOrd="0" destOrd="0" presId="urn:microsoft.com/office/officeart/2018/2/layout/IconLabelDescriptionList"/>
    <dgm:cxn modelId="{319E2474-9CA7-4A02-A637-7533634B274C}" type="presParOf" srcId="{98176FBC-5CDA-4498-B9B4-51B0B5168880}" destId="{D6D08BE1-88F1-4BE6-8A68-3CD05ACD680C}" srcOrd="1" destOrd="0" presId="urn:microsoft.com/office/officeart/2018/2/layout/IconLabelDescriptionList"/>
    <dgm:cxn modelId="{DA248962-8F3D-403A-B434-9E6E6DB6B64F}" type="presParOf" srcId="{98176FBC-5CDA-4498-B9B4-51B0B5168880}" destId="{809283E2-79AF-4ECF-B3E7-A100C0606D75}" srcOrd="2" destOrd="0" presId="urn:microsoft.com/office/officeart/2018/2/layout/IconLabelDescriptionList"/>
    <dgm:cxn modelId="{FF6F94A3-6E1C-44F4-A984-08CDAEF6FA08}" type="presParOf" srcId="{98176FBC-5CDA-4498-B9B4-51B0B5168880}" destId="{3D74B168-3495-47B9-B706-64ACCA09AD8D}" srcOrd="3" destOrd="0" presId="urn:microsoft.com/office/officeart/2018/2/layout/IconLabelDescriptionList"/>
    <dgm:cxn modelId="{123EE88B-E3A3-435C-91BD-7FD9FFB820F5}" type="presParOf" srcId="{98176FBC-5CDA-4498-B9B4-51B0B5168880}" destId="{5ECE01D5-2EAD-4D94-8BE2-27F5E04C3AE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AE2A6F-5CA3-4E5D-AAA6-555CF7DB9C7A}"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02EB11-5B7B-4B41-913D-B937CE661B06}">
      <dgm:prSet/>
      <dgm:spPr/>
      <dgm:t>
        <a:bodyPr/>
        <a:lstStyle/>
        <a:p>
          <a:pPr>
            <a:lnSpc>
              <a:spcPct val="100000"/>
            </a:lnSpc>
            <a:defRPr b="1"/>
          </a:pPr>
          <a:r>
            <a:rPr lang="en-US" b="1">
              <a:latin typeface="Times New Roman"/>
              <a:cs typeface="Times New Roman"/>
            </a:rPr>
            <a:t>2. Economic and Social Indicators</a:t>
          </a:r>
          <a:endParaRPr lang="en-US">
            <a:latin typeface="Times New Roman"/>
            <a:cs typeface="Times New Roman"/>
          </a:endParaRPr>
        </a:p>
      </dgm:t>
    </dgm:pt>
    <dgm:pt modelId="{007BDC78-9B2A-46BC-9CB6-73E6C1FFAFA6}" type="parTrans" cxnId="{0EFA41C9-092A-4005-9922-3C627DBCEA0F}">
      <dgm:prSet/>
      <dgm:spPr/>
      <dgm:t>
        <a:bodyPr/>
        <a:lstStyle/>
        <a:p>
          <a:endParaRPr lang="en-US"/>
        </a:p>
      </dgm:t>
    </dgm:pt>
    <dgm:pt modelId="{53D3FD3E-EC17-4DD0-A85A-D58BA55C5814}" type="sibTrans" cxnId="{0EFA41C9-092A-4005-9922-3C627DBCEA0F}">
      <dgm:prSet/>
      <dgm:spPr/>
      <dgm:t>
        <a:bodyPr/>
        <a:lstStyle/>
        <a:p>
          <a:endParaRPr lang="en-US"/>
        </a:p>
      </dgm:t>
    </dgm:pt>
    <dgm:pt modelId="{F0F4D35C-E065-4740-9933-C9926AC103F0}">
      <dgm:prSet/>
      <dgm:spPr/>
      <dgm:t>
        <a:bodyPr/>
        <a:lstStyle/>
        <a:p>
          <a:pPr>
            <a:lnSpc>
              <a:spcPct val="100000"/>
            </a:lnSpc>
            <a:defRPr b="1"/>
          </a:pPr>
          <a:r>
            <a:rPr lang="en-US" b="1">
              <a:latin typeface="Times New Roman"/>
              <a:cs typeface="Times New Roman"/>
            </a:rPr>
            <a:t>Economic Benefits</a:t>
          </a:r>
          <a:r>
            <a:rPr lang="en-US">
              <a:latin typeface="Times New Roman"/>
              <a:cs typeface="Times New Roman"/>
            </a:rPr>
            <a:t>:</a:t>
          </a:r>
        </a:p>
      </dgm:t>
    </dgm:pt>
    <dgm:pt modelId="{13EF9033-9341-4EDE-A988-D6DA8D94BB89}" type="parTrans" cxnId="{DD551944-4A71-45DD-904F-29944E10C5C6}">
      <dgm:prSet/>
      <dgm:spPr/>
      <dgm:t>
        <a:bodyPr/>
        <a:lstStyle/>
        <a:p>
          <a:endParaRPr lang="en-US"/>
        </a:p>
      </dgm:t>
    </dgm:pt>
    <dgm:pt modelId="{BD7A16C5-B310-40BE-88DA-9B63E0821642}" type="sibTrans" cxnId="{DD551944-4A71-45DD-904F-29944E10C5C6}">
      <dgm:prSet/>
      <dgm:spPr/>
      <dgm:t>
        <a:bodyPr/>
        <a:lstStyle/>
        <a:p>
          <a:endParaRPr lang="en-US"/>
        </a:p>
      </dgm:t>
    </dgm:pt>
    <dgm:pt modelId="{B76F7A1B-E7D4-4F7A-A85B-F2DD95299AAB}">
      <dgm:prSet/>
      <dgm:spPr/>
      <dgm:t>
        <a:bodyPr/>
        <a:lstStyle/>
        <a:p>
          <a:pPr>
            <a:lnSpc>
              <a:spcPct val="100000"/>
            </a:lnSpc>
          </a:pPr>
          <a:r>
            <a:rPr lang="en-US">
              <a:latin typeface="Times New Roman"/>
              <a:cs typeface="Times New Roman"/>
            </a:rPr>
            <a:t>-Cost savings from prevented emissions: $1.4M (2022) → $2.8M (2050).</a:t>
          </a:r>
        </a:p>
      </dgm:t>
    </dgm:pt>
    <dgm:pt modelId="{7386A561-A7DB-4031-A8BA-DBC131CE159F}" type="parTrans" cxnId="{B216F4B0-EF4A-4886-A0B9-4707930A6636}">
      <dgm:prSet/>
      <dgm:spPr/>
      <dgm:t>
        <a:bodyPr/>
        <a:lstStyle/>
        <a:p>
          <a:endParaRPr lang="en-US"/>
        </a:p>
      </dgm:t>
    </dgm:pt>
    <dgm:pt modelId="{C82CC4D1-76DD-4E74-873F-C14EAEC16912}" type="sibTrans" cxnId="{B216F4B0-EF4A-4886-A0B9-4707930A6636}">
      <dgm:prSet/>
      <dgm:spPr/>
      <dgm:t>
        <a:bodyPr/>
        <a:lstStyle/>
        <a:p>
          <a:endParaRPr lang="en-US"/>
        </a:p>
      </dgm:t>
    </dgm:pt>
    <dgm:pt modelId="{888905A0-9CA1-490A-BCF2-CDC2CB9D93FE}">
      <dgm:prSet/>
      <dgm:spPr/>
      <dgm:t>
        <a:bodyPr/>
        <a:lstStyle/>
        <a:p>
          <a:pPr>
            <a:lnSpc>
              <a:spcPct val="100000"/>
            </a:lnSpc>
          </a:pPr>
          <a:r>
            <a:rPr lang="en-US">
              <a:latin typeface="Times New Roman"/>
              <a:cs typeface="Times New Roman"/>
            </a:rPr>
            <a:t>-EV-related jobs: Growth from 40,000 (2022) to 70,000 (2050).</a:t>
          </a:r>
        </a:p>
      </dgm:t>
    </dgm:pt>
    <dgm:pt modelId="{F3955A64-8A68-460D-827D-A12C7575C08C}" type="parTrans" cxnId="{A9591A1F-4AC7-4B4F-ADB7-4704AA0E2017}">
      <dgm:prSet/>
      <dgm:spPr/>
      <dgm:t>
        <a:bodyPr/>
        <a:lstStyle/>
        <a:p>
          <a:endParaRPr lang="en-US"/>
        </a:p>
      </dgm:t>
    </dgm:pt>
    <dgm:pt modelId="{D3D3FFFF-217E-4302-B952-529112DA7FCA}" type="sibTrans" cxnId="{A9591A1F-4AC7-4B4F-ADB7-4704AA0E2017}">
      <dgm:prSet/>
      <dgm:spPr/>
      <dgm:t>
        <a:bodyPr/>
        <a:lstStyle/>
        <a:p>
          <a:endParaRPr lang="en-US"/>
        </a:p>
      </dgm:t>
    </dgm:pt>
    <dgm:pt modelId="{516AA474-0E78-43B3-AD89-9820D615B60E}">
      <dgm:prSet/>
      <dgm:spPr/>
      <dgm:t>
        <a:bodyPr/>
        <a:lstStyle/>
        <a:p>
          <a:pPr>
            <a:lnSpc>
              <a:spcPct val="100000"/>
            </a:lnSpc>
          </a:pPr>
          <a:r>
            <a:rPr lang="en-US">
              <a:latin typeface="Times New Roman"/>
              <a:cs typeface="Times New Roman"/>
            </a:rPr>
            <a:t>-Decline in CV-related employment and infrastructure investments.</a:t>
          </a:r>
        </a:p>
      </dgm:t>
    </dgm:pt>
    <dgm:pt modelId="{DB16CF61-CCCD-4C41-8460-AB5EEE69C6B0}" type="parTrans" cxnId="{E9B221F3-81C8-4E4F-8B94-40E69CCD397C}">
      <dgm:prSet/>
      <dgm:spPr/>
      <dgm:t>
        <a:bodyPr/>
        <a:lstStyle/>
        <a:p>
          <a:endParaRPr lang="en-US"/>
        </a:p>
      </dgm:t>
    </dgm:pt>
    <dgm:pt modelId="{72E69341-E21B-4A8E-9376-42D4F74F8FB4}" type="sibTrans" cxnId="{E9B221F3-81C8-4E4F-8B94-40E69CCD397C}">
      <dgm:prSet/>
      <dgm:spPr/>
      <dgm:t>
        <a:bodyPr/>
        <a:lstStyle/>
        <a:p>
          <a:endParaRPr lang="en-US"/>
        </a:p>
      </dgm:t>
    </dgm:pt>
    <dgm:pt modelId="{016F1B9C-68AE-4850-B8F1-1B2112EB205E}">
      <dgm:prSet/>
      <dgm:spPr/>
      <dgm:t>
        <a:bodyPr/>
        <a:lstStyle/>
        <a:p>
          <a:pPr>
            <a:lnSpc>
              <a:spcPct val="100000"/>
            </a:lnSpc>
            <a:defRPr b="1"/>
          </a:pPr>
          <a:r>
            <a:rPr lang="en-US" b="1">
              <a:latin typeface="Times New Roman"/>
              <a:cs typeface="Times New Roman"/>
            </a:rPr>
            <a:t>Social Advancements</a:t>
          </a:r>
          <a:r>
            <a:rPr lang="en-US">
              <a:latin typeface="Times New Roman"/>
              <a:cs typeface="Times New Roman"/>
            </a:rPr>
            <a:t>:</a:t>
          </a:r>
        </a:p>
      </dgm:t>
    </dgm:pt>
    <dgm:pt modelId="{A74AD264-EE79-47E4-907F-7F200D3218AB}" type="parTrans" cxnId="{2FB5A787-1D56-4F3B-B647-C1F1721ED347}">
      <dgm:prSet/>
      <dgm:spPr/>
      <dgm:t>
        <a:bodyPr/>
        <a:lstStyle/>
        <a:p>
          <a:endParaRPr lang="en-US"/>
        </a:p>
      </dgm:t>
    </dgm:pt>
    <dgm:pt modelId="{AA2E090E-713C-4C7C-A02C-471ADC9BB36E}" type="sibTrans" cxnId="{2FB5A787-1D56-4F3B-B647-C1F1721ED347}">
      <dgm:prSet/>
      <dgm:spPr/>
      <dgm:t>
        <a:bodyPr/>
        <a:lstStyle/>
        <a:p>
          <a:endParaRPr lang="en-US"/>
        </a:p>
      </dgm:t>
    </dgm:pt>
    <dgm:pt modelId="{6E3CBB37-E513-49D8-9BE1-A03967CA5408}">
      <dgm:prSet/>
      <dgm:spPr/>
      <dgm:t>
        <a:bodyPr/>
        <a:lstStyle/>
        <a:p>
          <a:pPr>
            <a:lnSpc>
              <a:spcPct val="100000"/>
            </a:lnSpc>
          </a:pPr>
          <a:r>
            <a:rPr lang="en-US">
              <a:latin typeface="Times New Roman"/>
              <a:cs typeface="Times New Roman"/>
            </a:rPr>
            <a:t>-EV affordability improves by 2030, accessible to most by 2050.</a:t>
          </a:r>
        </a:p>
      </dgm:t>
    </dgm:pt>
    <dgm:pt modelId="{33804C6B-A854-443D-B67F-30A225C3649C}" type="parTrans" cxnId="{69290971-F0B8-404B-B71A-79AB7679A4F4}">
      <dgm:prSet/>
      <dgm:spPr/>
      <dgm:t>
        <a:bodyPr/>
        <a:lstStyle/>
        <a:p>
          <a:endParaRPr lang="en-US"/>
        </a:p>
      </dgm:t>
    </dgm:pt>
    <dgm:pt modelId="{97718B2C-BD58-4A98-9F46-533194C8DAA5}" type="sibTrans" cxnId="{69290971-F0B8-404B-B71A-79AB7679A4F4}">
      <dgm:prSet/>
      <dgm:spPr/>
      <dgm:t>
        <a:bodyPr/>
        <a:lstStyle/>
        <a:p>
          <a:endParaRPr lang="en-US"/>
        </a:p>
      </dgm:t>
    </dgm:pt>
    <dgm:pt modelId="{15F11309-C384-42B1-A408-83F6F09165AA}">
      <dgm:prSet/>
      <dgm:spPr/>
      <dgm:t>
        <a:bodyPr/>
        <a:lstStyle/>
        <a:p>
          <a:pPr>
            <a:lnSpc>
              <a:spcPct val="100000"/>
            </a:lnSpc>
          </a:pPr>
          <a:r>
            <a:rPr lang="en-US">
              <a:latin typeface="Times New Roman"/>
              <a:cs typeface="Times New Roman"/>
            </a:rPr>
            <a:t>-Increased transport diversity with EV dominance in public and private sectors.</a:t>
          </a:r>
        </a:p>
      </dgm:t>
    </dgm:pt>
    <dgm:pt modelId="{F076F707-F97B-4CEF-82F1-D55FC2AB8085}" type="parTrans" cxnId="{0454EC3C-FFB7-479F-ADD0-270B69CE743E}">
      <dgm:prSet/>
      <dgm:spPr/>
      <dgm:t>
        <a:bodyPr/>
        <a:lstStyle/>
        <a:p>
          <a:endParaRPr lang="en-US"/>
        </a:p>
      </dgm:t>
    </dgm:pt>
    <dgm:pt modelId="{484D6BF6-02FE-4244-82B3-9497357EEF33}" type="sibTrans" cxnId="{0454EC3C-FFB7-479F-ADD0-270B69CE743E}">
      <dgm:prSet/>
      <dgm:spPr/>
      <dgm:t>
        <a:bodyPr/>
        <a:lstStyle/>
        <a:p>
          <a:endParaRPr lang="en-US"/>
        </a:p>
      </dgm:t>
    </dgm:pt>
    <dgm:pt modelId="{B3AE25B2-E094-4C36-961F-79E79E53C5CD}">
      <dgm:prSet/>
      <dgm:spPr/>
      <dgm:t>
        <a:bodyPr/>
        <a:lstStyle/>
        <a:p>
          <a:pPr>
            <a:lnSpc>
              <a:spcPct val="100000"/>
            </a:lnSpc>
          </a:pPr>
          <a:r>
            <a:rPr lang="en-US">
              <a:latin typeface="Times New Roman"/>
              <a:cs typeface="Times New Roman"/>
            </a:rPr>
            <a:t>-Traffic safety: Lower accident rates with autonomous EV technologies.</a:t>
          </a:r>
        </a:p>
      </dgm:t>
    </dgm:pt>
    <dgm:pt modelId="{DFC25096-5822-4C41-85FF-1FB3E436CFC3}" type="parTrans" cxnId="{D0612DFC-E279-4299-B9FA-8E0AB45412D9}">
      <dgm:prSet/>
      <dgm:spPr/>
      <dgm:t>
        <a:bodyPr/>
        <a:lstStyle/>
        <a:p>
          <a:endParaRPr lang="en-US"/>
        </a:p>
      </dgm:t>
    </dgm:pt>
    <dgm:pt modelId="{4A5F13D0-4D4A-44EC-96F5-AAB310888198}" type="sibTrans" cxnId="{D0612DFC-E279-4299-B9FA-8E0AB45412D9}">
      <dgm:prSet/>
      <dgm:spPr/>
      <dgm:t>
        <a:bodyPr/>
        <a:lstStyle/>
        <a:p>
          <a:endParaRPr lang="en-US"/>
        </a:p>
      </dgm:t>
    </dgm:pt>
    <dgm:pt modelId="{BFB51AE3-D4B6-41F5-9445-1631CB2DF880}">
      <dgm:prSet/>
      <dgm:spPr/>
      <dgm:t>
        <a:bodyPr/>
        <a:lstStyle/>
        <a:p>
          <a:pPr>
            <a:lnSpc>
              <a:spcPct val="100000"/>
            </a:lnSpc>
          </a:pPr>
          <a:r>
            <a:rPr lang="en-US">
              <a:latin typeface="Times New Roman"/>
              <a:cs typeface="Times New Roman"/>
            </a:rPr>
            <a:t>-Noise pollution: Significant reduction; near-zero by 2050.</a:t>
          </a:r>
        </a:p>
      </dgm:t>
    </dgm:pt>
    <dgm:pt modelId="{25AD7FF7-92AF-4398-AF4B-5438AB7248DB}" type="parTrans" cxnId="{CF9EAC9A-980C-4FA5-B681-B885A1683709}">
      <dgm:prSet/>
      <dgm:spPr/>
      <dgm:t>
        <a:bodyPr/>
        <a:lstStyle/>
        <a:p>
          <a:endParaRPr lang="en-US"/>
        </a:p>
      </dgm:t>
    </dgm:pt>
    <dgm:pt modelId="{77E694FB-6E0B-47E2-8633-2CBDE00BF794}" type="sibTrans" cxnId="{CF9EAC9A-980C-4FA5-B681-B885A1683709}">
      <dgm:prSet/>
      <dgm:spPr/>
      <dgm:t>
        <a:bodyPr/>
        <a:lstStyle/>
        <a:p>
          <a:endParaRPr lang="en-US"/>
        </a:p>
      </dgm:t>
    </dgm:pt>
    <dgm:pt modelId="{44CC5F16-E72B-431F-8B0D-67F1A6876A17}" type="pres">
      <dgm:prSet presAssocID="{53AE2A6F-5CA3-4E5D-AAA6-555CF7DB9C7A}" presName="root" presStyleCnt="0">
        <dgm:presLayoutVars>
          <dgm:dir/>
          <dgm:resizeHandles val="exact"/>
        </dgm:presLayoutVars>
      </dgm:prSet>
      <dgm:spPr/>
    </dgm:pt>
    <dgm:pt modelId="{DB2525A9-ADD1-4F77-A0DB-9C45068CA1B9}" type="pres">
      <dgm:prSet presAssocID="{3A02EB11-5B7B-4B41-913D-B937CE661B06}" presName="compNode" presStyleCnt="0"/>
      <dgm:spPr/>
    </dgm:pt>
    <dgm:pt modelId="{FA68A58D-D6C5-49B7-8F55-4FE530522FB7}" type="pres">
      <dgm:prSet presAssocID="{3A02EB11-5B7B-4B41-913D-B937CE661B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47A39337-5FF6-4244-9A44-28E372DEEDFF}" type="pres">
      <dgm:prSet presAssocID="{3A02EB11-5B7B-4B41-913D-B937CE661B06}" presName="iconSpace" presStyleCnt="0"/>
      <dgm:spPr/>
    </dgm:pt>
    <dgm:pt modelId="{92793E81-939A-4CB0-A72B-5304703E6520}" type="pres">
      <dgm:prSet presAssocID="{3A02EB11-5B7B-4B41-913D-B937CE661B06}" presName="parTx" presStyleLbl="revTx" presStyleIdx="0" presStyleCnt="6">
        <dgm:presLayoutVars>
          <dgm:chMax val="0"/>
          <dgm:chPref val="0"/>
        </dgm:presLayoutVars>
      </dgm:prSet>
      <dgm:spPr/>
    </dgm:pt>
    <dgm:pt modelId="{28666F5C-41FD-4E29-8CFB-DE883D09FD10}" type="pres">
      <dgm:prSet presAssocID="{3A02EB11-5B7B-4B41-913D-B937CE661B06}" presName="txSpace" presStyleCnt="0"/>
      <dgm:spPr/>
    </dgm:pt>
    <dgm:pt modelId="{29727ADE-060A-40F6-9B4A-C5161D6CF807}" type="pres">
      <dgm:prSet presAssocID="{3A02EB11-5B7B-4B41-913D-B937CE661B06}" presName="desTx" presStyleLbl="revTx" presStyleIdx="1" presStyleCnt="6">
        <dgm:presLayoutVars/>
      </dgm:prSet>
      <dgm:spPr/>
    </dgm:pt>
    <dgm:pt modelId="{699AF099-E1E6-4A0F-976D-27614A047F99}" type="pres">
      <dgm:prSet presAssocID="{53D3FD3E-EC17-4DD0-A85A-D58BA55C5814}" presName="sibTrans" presStyleCnt="0"/>
      <dgm:spPr/>
    </dgm:pt>
    <dgm:pt modelId="{2CD0F855-3102-4BFA-AD07-5BB5B44CBC10}" type="pres">
      <dgm:prSet presAssocID="{F0F4D35C-E065-4740-9933-C9926AC103F0}" presName="compNode" presStyleCnt="0"/>
      <dgm:spPr/>
    </dgm:pt>
    <dgm:pt modelId="{C4133BA7-3575-4843-9B22-165F45D302C6}" type="pres">
      <dgm:prSet presAssocID="{F0F4D35C-E065-4740-9933-C9926AC103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gy Bank"/>
        </a:ext>
      </dgm:extLst>
    </dgm:pt>
    <dgm:pt modelId="{046EFC8D-6AE9-450A-B3B9-40F7703F28D4}" type="pres">
      <dgm:prSet presAssocID="{F0F4D35C-E065-4740-9933-C9926AC103F0}" presName="iconSpace" presStyleCnt="0"/>
      <dgm:spPr/>
    </dgm:pt>
    <dgm:pt modelId="{9BF39C9B-4B6B-4A61-926F-1F92FEC69740}" type="pres">
      <dgm:prSet presAssocID="{F0F4D35C-E065-4740-9933-C9926AC103F0}" presName="parTx" presStyleLbl="revTx" presStyleIdx="2" presStyleCnt="6">
        <dgm:presLayoutVars>
          <dgm:chMax val="0"/>
          <dgm:chPref val="0"/>
        </dgm:presLayoutVars>
      </dgm:prSet>
      <dgm:spPr/>
    </dgm:pt>
    <dgm:pt modelId="{9D6F6C3F-22F7-4C70-B4D2-1D35AEF358C6}" type="pres">
      <dgm:prSet presAssocID="{F0F4D35C-E065-4740-9933-C9926AC103F0}" presName="txSpace" presStyleCnt="0"/>
      <dgm:spPr/>
    </dgm:pt>
    <dgm:pt modelId="{A1E35272-86E4-4805-B7C3-D96E7E002183}" type="pres">
      <dgm:prSet presAssocID="{F0F4D35C-E065-4740-9933-C9926AC103F0}" presName="desTx" presStyleLbl="revTx" presStyleIdx="3" presStyleCnt="6">
        <dgm:presLayoutVars/>
      </dgm:prSet>
      <dgm:spPr/>
    </dgm:pt>
    <dgm:pt modelId="{5D1ED15F-E145-4F64-8621-C8455A483666}" type="pres">
      <dgm:prSet presAssocID="{BD7A16C5-B310-40BE-88DA-9B63E0821642}" presName="sibTrans" presStyleCnt="0"/>
      <dgm:spPr/>
    </dgm:pt>
    <dgm:pt modelId="{0D96A7DC-2327-451A-BF04-143548320237}" type="pres">
      <dgm:prSet presAssocID="{016F1B9C-68AE-4850-B8F1-1B2112EB205E}" presName="compNode" presStyleCnt="0"/>
      <dgm:spPr/>
    </dgm:pt>
    <dgm:pt modelId="{9771B5B7-1434-4327-B900-6B06AD8AD708}" type="pres">
      <dgm:prSet presAssocID="{016F1B9C-68AE-4850-B8F1-1B2112EB20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 Car"/>
        </a:ext>
      </dgm:extLst>
    </dgm:pt>
    <dgm:pt modelId="{FB44E41A-08FF-4CB1-A54D-15913F3A61A9}" type="pres">
      <dgm:prSet presAssocID="{016F1B9C-68AE-4850-B8F1-1B2112EB205E}" presName="iconSpace" presStyleCnt="0"/>
      <dgm:spPr/>
    </dgm:pt>
    <dgm:pt modelId="{253B7377-A066-4243-BA05-4CB2CD86553F}" type="pres">
      <dgm:prSet presAssocID="{016F1B9C-68AE-4850-B8F1-1B2112EB205E}" presName="parTx" presStyleLbl="revTx" presStyleIdx="4" presStyleCnt="6">
        <dgm:presLayoutVars>
          <dgm:chMax val="0"/>
          <dgm:chPref val="0"/>
        </dgm:presLayoutVars>
      </dgm:prSet>
      <dgm:spPr/>
    </dgm:pt>
    <dgm:pt modelId="{A025F851-B772-429F-B985-E7B95260FDBA}" type="pres">
      <dgm:prSet presAssocID="{016F1B9C-68AE-4850-B8F1-1B2112EB205E}" presName="txSpace" presStyleCnt="0"/>
      <dgm:spPr/>
    </dgm:pt>
    <dgm:pt modelId="{A5B1773E-46C8-425C-A047-E4789A239DB2}" type="pres">
      <dgm:prSet presAssocID="{016F1B9C-68AE-4850-B8F1-1B2112EB205E}" presName="desTx" presStyleLbl="revTx" presStyleIdx="5" presStyleCnt="6">
        <dgm:presLayoutVars/>
      </dgm:prSet>
      <dgm:spPr/>
    </dgm:pt>
  </dgm:ptLst>
  <dgm:cxnLst>
    <dgm:cxn modelId="{A9591A1F-4AC7-4B4F-ADB7-4704AA0E2017}" srcId="{F0F4D35C-E065-4740-9933-C9926AC103F0}" destId="{888905A0-9CA1-490A-BCF2-CDC2CB9D93FE}" srcOrd="1" destOrd="0" parTransId="{F3955A64-8A68-460D-827D-A12C7575C08C}" sibTransId="{D3D3FFFF-217E-4302-B952-529112DA7FCA}"/>
    <dgm:cxn modelId="{2384C526-EE99-481C-AFBB-AC69509E1670}" type="presOf" srcId="{3A02EB11-5B7B-4B41-913D-B937CE661B06}" destId="{92793E81-939A-4CB0-A72B-5304703E6520}" srcOrd="0" destOrd="0" presId="urn:microsoft.com/office/officeart/2018/5/layout/CenteredIconLabelDescriptionList"/>
    <dgm:cxn modelId="{C849603C-0E2A-4A5D-AD50-06ADF6F3CE0E}" type="presOf" srcId="{F0F4D35C-E065-4740-9933-C9926AC103F0}" destId="{9BF39C9B-4B6B-4A61-926F-1F92FEC69740}" srcOrd="0" destOrd="0" presId="urn:microsoft.com/office/officeart/2018/5/layout/CenteredIconLabelDescriptionList"/>
    <dgm:cxn modelId="{0454EC3C-FFB7-479F-ADD0-270B69CE743E}" srcId="{016F1B9C-68AE-4850-B8F1-1B2112EB205E}" destId="{15F11309-C384-42B1-A408-83F6F09165AA}" srcOrd="1" destOrd="0" parTransId="{F076F707-F97B-4CEF-82F1-D55FC2AB8085}" sibTransId="{484D6BF6-02FE-4244-82B3-9497357EEF33}"/>
    <dgm:cxn modelId="{DD551944-4A71-45DD-904F-29944E10C5C6}" srcId="{53AE2A6F-5CA3-4E5D-AAA6-555CF7DB9C7A}" destId="{F0F4D35C-E065-4740-9933-C9926AC103F0}" srcOrd="1" destOrd="0" parTransId="{13EF9033-9341-4EDE-A988-D6DA8D94BB89}" sibTransId="{BD7A16C5-B310-40BE-88DA-9B63E0821642}"/>
    <dgm:cxn modelId="{932DF465-5064-446B-883E-C20BAC09148F}" type="presOf" srcId="{B76F7A1B-E7D4-4F7A-A85B-F2DD95299AAB}" destId="{A1E35272-86E4-4805-B7C3-D96E7E002183}" srcOrd="0" destOrd="0" presId="urn:microsoft.com/office/officeart/2018/5/layout/CenteredIconLabelDescriptionList"/>
    <dgm:cxn modelId="{B74E016E-1BE5-45C5-B5D8-E73631843EFC}" type="presOf" srcId="{516AA474-0E78-43B3-AD89-9820D615B60E}" destId="{A1E35272-86E4-4805-B7C3-D96E7E002183}" srcOrd="0" destOrd="2" presId="urn:microsoft.com/office/officeart/2018/5/layout/CenteredIconLabelDescriptionList"/>
    <dgm:cxn modelId="{69290971-F0B8-404B-B71A-79AB7679A4F4}" srcId="{016F1B9C-68AE-4850-B8F1-1B2112EB205E}" destId="{6E3CBB37-E513-49D8-9BE1-A03967CA5408}" srcOrd="0" destOrd="0" parTransId="{33804C6B-A854-443D-B67F-30A225C3649C}" sibTransId="{97718B2C-BD58-4A98-9F46-533194C8DAA5}"/>
    <dgm:cxn modelId="{2FB5A787-1D56-4F3B-B647-C1F1721ED347}" srcId="{53AE2A6F-5CA3-4E5D-AAA6-555CF7DB9C7A}" destId="{016F1B9C-68AE-4850-B8F1-1B2112EB205E}" srcOrd="2" destOrd="0" parTransId="{A74AD264-EE79-47E4-907F-7F200D3218AB}" sibTransId="{AA2E090E-713C-4C7C-A02C-471ADC9BB36E}"/>
    <dgm:cxn modelId="{D296698F-1D52-4443-B5DF-8AB00362435B}" type="presOf" srcId="{B3AE25B2-E094-4C36-961F-79E79E53C5CD}" destId="{A5B1773E-46C8-425C-A047-E4789A239DB2}" srcOrd="0" destOrd="2" presId="urn:microsoft.com/office/officeart/2018/5/layout/CenteredIconLabelDescriptionList"/>
    <dgm:cxn modelId="{50C2778F-2A42-455B-A686-C60CC9FA7369}" type="presOf" srcId="{53AE2A6F-5CA3-4E5D-AAA6-555CF7DB9C7A}" destId="{44CC5F16-E72B-431F-8B0D-67F1A6876A17}" srcOrd="0" destOrd="0" presId="urn:microsoft.com/office/officeart/2018/5/layout/CenteredIconLabelDescriptionList"/>
    <dgm:cxn modelId="{CF9EAC9A-980C-4FA5-B681-B885A1683709}" srcId="{016F1B9C-68AE-4850-B8F1-1B2112EB205E}" destId="{BFB51AE3-D4B6-41F5-9445-1631CB2DF880}" srcOrd="3" destOrd="0" parTransId="{25AD7FF7-92AF-4398-AF4B-5438AB7248DB}" sibTransId="{77E694FB-6E0B-47E2-8633-2CBDE00BF794}"/>
    <dgm:cxn modelId="{49E49CA2-90BB-4BC9-BA89-0721CD6C98AF}" type="presOf" srcId="{016F1B9C-68AE-4850-B8F1-1B2112EB205E}" destId="{253B7377-A066-4243-BA05-4CB2CD86553F}" srcOrd="0" destOrd="0" presId="urn:microsoft.com/office/officeart/2018/5/layout/CenteredIconLabelDescriptionList"/>
    <dgm:cxn modelId="{0CF81EA8-1A00-49B1-9E6B-C0A3AA04A75F}" type="presOf" srcId="{15F11309-C384-42B1-A408-83F6F09165AA}" destId="{A5B1773E-46C8-425C-A047-E4789A239DB2}" srcOrd="0" destOrd="1" presId="urn:microsoft.com/office/officeart/2018/5/layout/CenteredIconLabelDescriptionList"/>
    <dgm:cxn modelId="{B216F4B0-EF4A-4886-A0B9-4707930A6636}" srcId="{F0F4D35C-E065-4740-9933-C9926AC103F0}" destId="{B76F7A1B-E7D4-4F7A-A85B-F2DD95299AAB}" srcOrd="0" destOrd="0" parTransId="{7386A561-A7DB-4031-A8BA-DBC131CE159F}" sibTransId="{C82CC4D1-76DD-4E74-873F-C14EAEC16912}"/>
    <dgm:cxn modelId="{B360F1B6-BD61-4E6D-9E6C-10EF6AD1D031}" type="presOf" srcId="{BFB51AE3-D4B6-41F5-9445-1631CB2DF880}" destId="{A5B1773E-46C8-425C-A047-E4789A239DB2}" srcOrd="0" destOrd="3" presId="urn:microsoft.com/office/officeart/2018/5/layout/CenteredIconLabelDescriptionList"/>
    <dgm:cxn modelId="{0EFA41C9-092A-4005-9922-3C627DBCEA0F}" srcId="{53AE2A6F-5CA3-4E5D-AAA6-555CF7DB9C7A}" destId="{3A02EB11-5B7B-4B41-913D-B937CE661B06}" srcOrd="0" destOrd="0" parTransId="{007BDC78-9B2A-46BC-9CB6-73E6C1FFAFA6}" sibTransId="{53D3FD3E-EC17-4DD0-A85A-D58BA55C5814}"/>
    <dgm:cxn modelId="{0F9C30CD-D225-4FF4-9421-CDA59EF7FC6C}" type="presOf" srcId="{888905A0-9CA1-490A-BCF2-CDC2CB9D93FE}" destId="{A1E35272-86E4-4805-B7C3-D96E7E002183}" srcOrd="0" destOrd="1" presId="urn:microsoft.com/office/officeart/2018/5/layout/CenteredIconLabelDescriptionList"/>
    <dgm:cxn modelId="{E9B221F3-81C8-4E4F-8B94-40E69CCD397C}" srcId="{F0F4D35C-E065-4740-9933-C9926AC103F0}" destId="{516AA474-0E78-43B3-AD89-9820D615B60E}" srcOrd="2" destOrd="0" parTransId="{DB16CF61-CCCD-4C41-8460-AB5EEE69C6B0}" sibTransId="{72E69341-E21B-4A8E-9376-42D4F74F8FB4}"/>
    <dgm:cxn modelId="{D0612DFC-E279-4299-B9FA-8E0AB45412D9}" srcId="{016F1B9C-68AE-4850-B8F1-1B2112EB205E}" destId="{B3AE25B2-E094-4C36-961F-79E79E53C5CD}" srcOrd="2" destOrd="0" parTransId="{DFC25096-5822-4C41-85FF-1FB3E436CFC3}" sibTransId="{4A5F13D0-4D4A-44EC-96F5-AAB310888198}"/>
    <dgm:cxn modelId="{BB08D5FC-3AE3-4CAE-9AF2-D268391C1276}" type="presOf" srcId="{6E3CBB37-E513-49D8-9BE1-A03967CA5408}" destId="{A5B1773E-46C8-425C-A047-E4789A239DB2}" srcOrd="0" destOrd="0" presId="urn:microsoft.com/office/officeart/2018/5/layout/CenteredIconLabelDescriptionList"/>
    <dgm:cxn modelId="{BBE56DD4-40A4-4443-A9B7-C5EBA15D3675}" type="presParOf" srcId="{44CC5F16-E72B-431F-8B0D-67F1A6876A17}" destId="{DB2525A9-ADD1-4F77-A0DB-9C45068CA1B9}" srcOrd="0" destOrd="0" presId="urn:microsoft.com/office/officeart/2018/5/layout/CenteredIconLabelDescriptionList"/>
    <dgm:cxn modelId="{A7AF6DB5-1A16-4D1D-A630-581AF8BE59D3}" type="presParOf" srcId="{DB2525A9-ADD1-4F77-A0DB-9C45068CA1B9}" destId="{FA68A58D-D6C5-49B7-8F55-4FE530522FB7}" srcOrd="0" destOrd="0" presId="urn:microsoft.com/office/officeart/2018/5/layout/CenteredIconLabelDescriptionList"/>
    <dgm:cxn modelId="{FBA144B4-8D8E-438B-8AA7-E9BFAAEE9A12}" type="presParOf" srcId="{DB2525A9-ADD1-4F77-A0DB-9C45068CA1B9}" destId="{47A39337-5FF6-4244-9A44-28E372DEEDFF}" srcOrd="1" destOrd="0" presId="urn:microsoft.com/office/officeart/2018/5/layout/CenteredIconLabelDescriptionList"/>
    <dgm:cxn modelId="{BBBF98EA-5BC4-489F-8D17-5FB3F353FC51}" type="presParOf" srcId="{DB2525A9-ADD1-4F77-A0DB-9C45068CA1B9}" destId="{92793E81-939A-4CB0-A72B-5304703E6520}" srcOrd="2" destOrd="0" presId="urn:microsoft.com/office/officeart/2018/5/layout/CenteredIconLabelDescriptionList"/>
    <dgm:cxn modelId="{35BC71ED-EC06-4B9E-BDA1-E3BA1D9D39E5}" type="presParOf" srcId="{DB2525A9-ADD1-4F77-A0DB-9C45068CA1B9}" destId="{28666F5C-41FD-4E29-8CFB-DE883D09FD10}" srcOrd="3" destOrd="0" presId="urn:microsoft.com/office/officeart/2018/5/layout/CenteredIconLabelDescriptionList"/>
    <dgm:cxn modelId="{4BAECB87-89F8-48D1-92F3-FAE62775D45F}" type="presParOf" srcId="{DB2525A9-ADD1-4F77-A0DB-9C45068CA1B9}" destId="{29727ADE-060A-40F6-9B4A-C5161D6CF807}" srcOrd="4" destOrd="0" presId="urn:microsoft.com/office/officeart/2018/5/layout/CenteredIconLabelDescriptionList"/>
    <dgm:cxn modelId="{66A424E1-8129-4687-AAFA-981502F63BE3}" type="presParOf" srcId="{44CC5F16-E72B-431F-8B0D-67F1A6876A17}" destId="{699AF099-E1E6-4A0F-976D-27614A047F99}" srcOrd="1" destOrd="0" presId="urn:microsoft.com/office/officeart/2018/5/layout/CenteredIconLabelDescriptionList"/>
    <dgm:cxn modelId="{4839C241-9A9A-4A0E-AF1C-6A100ADC143B}" type="presParOf" srcId="{44CC5F16-E72B-431F-8B0D-67F1A6876A17}" destId="{2CD0F855-3102-4BFA-AD07-5BB5B44CBC10}" srcOrd="2" destOrd="0" presId="urn:microsoft.com/office/officeart/2018/5/layout/CenteredIconLabelDescriptionList"/>
    <dgm:cxn modelId="{40954163-BA33-4DA0-98C6-5C7B033ABEDE}" type="presParOf" srcId="{2CD0F855-3102-4BFA-AD07-5BB5B44CBC10}" destId="{C4133BA7-3575-4843-9B22-165F45D302C6}" srcOrd="0" destOrd="0" presId="urn:microsoft.com/office/officeart/2018/5/layout/CenteredIconLabelDescriptionList"/>
    <dgm:cxn modelId="{A7616EE8-CE2E-4771-B8BF-0BB9013615F8}" type="presParOf" srcId="{2CD0F855-3102-4BFA-AD07-5BB5B44CBC10}" destId="{046EFC8D-6AE9-450A-B3B9-40F7703F28D4}" srcOrd="1" destOrd="0" presId="urn:microsoft.com/office/officeart/2018/5/layout/CenteredIconLabelDescriptionList"/>
    <dgm:cxn modelId="{2034AE09-02A7-4D38-B688-20B182A27DAE}" type="presParOf" srcId="{2CD0F855-3102-4BFA-AD07-5BB5B44CBC10}" destId="{9BF39C9B-4B6B-4A61-926F-1F92FEC69740}" srcOrd="2" destOrd="0" presId="urn:microsoft.com/office/officeart/2018/5/layout/CenteredIconLabelDescriptionList"/>
    <dgm:cxn modelId="{7E0AE394-5FCE-48D2-AD5A-D36A69E404CF}" type="presParOf" srcId="{2CD0F855-3102-4BFA-AD07-5BB5B44CBC10}" destId="{9D6F6C3F-22F7-4C70-B4D2-1D35AEF358C6}" srcOrd="3" destOrd="0" presId="urn:microsoft.com/office/officeart/2018/5/layout/CenteredIconLabelDescriptionList"/>
    <dgm:cxn modelId="{BD2180C9-E42B-4B7C-BA2A-C164FD46A942}" type="presParOf" srcId="{2CD0F855-3102-4BFA-AD07-5BB5B44CBC10}" destId="{A1E35272-86E4-4805-B7C3-D96E7E002183}" srcOrd="4" destOrd="0" presId="urn:microsoft.com/office/officeart/2018/5/layout/CenteredIconLabelDescriptionList"/>
    <dgm:cxn modelId="{631179BC-056A-4C47-BA26-699831DF6E80}" type="presParOf" srcId="{44CC5F16-E72B-431F-8B0D-67F1A6876A17}" destId="{5D1ED15F-E145-4F64-8621-C8455A483666}" srcOrd="3" destOrd="0" presId="urn:microsoft.com/office/officeart/2018/5/layout/CenteredIconLabelDescriptionList"/>
    <dgm:cxn modelId="{A20CA84D-48B9-42F4-9621-12FF8E0CDAD4}" type="presParOf" srcId="{44CC5F16-E72B-431F-8B0D-67F1A6876A17}" destId="{0D96A7DC-2327-451A-BF04-143548320237}" srcOrd="4" destOrd="0" presId="urn:microsoft.com/office/officeart/2018/5/layout/CenteredIconLabelDescriptionList"/>
    <dgm:cxn modelId="{6EEFAC6D-BDC0-40F2-B0DD-1500ABB73521}" type="presParOf" srcId="{0D96A7DC-2327-451A-BF04-143548320237}" destId="{9771B5B7-1434-4327-B900-6B06AD8AD708}" srcOrd="0" destOrd="0" presId="urn:microsoft.com/office/officeart/2018/5/layout/CenteredIconLabelDescriptionList"/>
    <dgm:cxn modelId="{81E05AC5-3EFA-4DD0-8E54-09F359CAA79A}" type="presParOf" srcId="{0D96A7DC-2327-451A-BF04-143548320237}" destId="{FB44E41A-08FF-4CB1-A54D-15913F3A61A9}" srcOrd="1" destOrd="0" presId="urn:microsoft.com/office/officeart/2018/5/layout/CenteredIconLabelDescriptionList"/>
    <dgm:cxn modelId="{5F2624B4-79F2-411F-B53A-672F2E0CFAB8}" type="presParOf" srcId="{0D96A7DC-2327-451A-BF04-143548320237}" destId="{253B7377-A066-4243-BA05-4CB2CD86553F}" srcOrd="2" destOrd="0" presId="urn:microsoft.com/office/officeart/2018/5/layout/CenteredIconLabelDescriptionList"/>
    <dgm:cxn modelId="{65253399-2BA2-4FA1-89AB-CBE81F8CEE92}" type="presParOf" srcId="{0D96A7DC-2327-451A-BF04-143548320237}" destId="{A025F851-B772-429F-B985-E7B95260FDBA}" srcOrd="3" destOrd="0" presId="urn:microsoft.com/office/officeart/2018/5/layout/CenteredIconLabelDescriptionList"/>
    <dgm:cxn modelId="{FDF7DEB8-817C-402E-9429-EAAE15C6BFBB}" type="presParOf" srcId="{0D96A7DC-2327-451A-BF04-143548320237}" destId="{A5B1773E-46C8-425C-A047-E4789A239DB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B2E3A9-31E2-421E-9664-5043C7FEBD6B}" type="doc">
      <dgm:prSet loTypeId="urn:microsoft.com/office/officeart/2005/8/layout/cycle1" loCatId="cycle" qsTypeId="urn:microsoft.com/office/officeart/2005/8/quickstyle/simple1" qsCatId="simple" csTypeId="urn:microsoft.com/office/officeart/2005/8/colors/colorful5" csCatId="colorful"/>
      <dgm:spPr/>
      <dgm:t>
        <a:bodyPr/>
        <a:lstStyle/>
        <a:p>
          <a:endParaRPr lang="en-US"/>
        </a:p>
      </dgm:t>
    </dgm:pt>
    <dgm:pt modelId="{AC35EFD2-AC80-4089-B059-4888B98B014C}">
      <dgm:prSet/>
      <dgm:spPr/>
      <dgm:t>
        <a:bodyPr/>
        <a:lstStyle/>
        <a:p>
          <a:r>
            <a:rPr lang="en-US" b="1">
              <a:latin typeface="Times New Roman"/>
              <a:cs typeface="Times New Roman"/>
            </a:rPr>
            <a:t>Environmental Benefits</a:t>
          </a:r>
          <a:r>
            <a:rPr lang="en-US">
              <a:latin typeface="Times New Roman"/>
              <a:cs typeface="Times New Roman"/>
            </a:rPr>
            <a:t>:</a:t>
          </a:r>
        </a:p>
      </dgm:t>
    </dgm:pt>
    <dgm:pt modelId="{1FDBBF00-A850-4951-8B0F-B2C44B59116C}" type="parTrans" cxnId="{A5D201D9-D74B-41F7-90FC-205BDB1FC0F8}">
      <dgm:prSet/>
      <dgm:spPr/>
      <dgm:t>
        <a:bodyPr/>
        <a:lstStyle/>
        <a:p>
          <a:endParaRPr lang="en-US"/>
        </a:p>
      </dgm:t>
    </dgm:pt>
    <dgm:pt modelId="{63F23B06-0589-4DE8-AF8B-93864AFA394C}" type="sibTrans" cxnId="{A5D201D9-D74B-41F7-90FC-205BDB1FC0F8}">
      <dgm:prSet/>
      <dgm:spPr/>
      <dgm:t>
        <a:bodyPr/>
        <a:lstStyle/>
        <a:p>
          <a:endParaRPr lang="en-US"/>
        </a:p>
      </dgm:t>
    </dgm:pt>
    <dgm:pt modelId="{88FC2A52-FC2E-4716-9335-262F104E7E79}">
      <dgm:prSet/>
      <dgm:spPr/>
      <dgm:t>
        <a:bodyPr/>
        <a:lstStyle/>
        <a:p>
          <a:r>
            <a:rPr lang="en-US">
              <a:latin typeface="Times New Roman"/>
              <a:cs typeface="Times New Roman"/>
            </a:rPr>
            <a:t>GHG Emissions</a:t>
          </a:r>
        </a:p>
      </dgm:t>
    </dgm:pt>
    <dgm:pt modelId="{227650DC-FCA1-476F-98E0-7FCAAE106282}" type="parTrans" cxnId="{1BCB3CA2-4D05-43AA-9AC4-08374F5129EC}">
      <dgm:prSet/>
      <dgm:spPr/>
      <dgm:t>
        <a:bodyPr/>
        <a:lstStyle/>
        <a:p>
          <a:endParaRPr lang="en-US"/>
        </a:p>
      </dgm:t>
    </dgm:pt>
    <dgm:pt modelId="{022C244B-9ED6-4FA6-BAF9-5F72D766C534}" type="sibTrans" cxnId="{1BCB3CA2-4D05-43AA-9AC4-08374F5129EC}">
      <dgm:prSet/>
      <dgm:spPr/>
      <dgm:t>
        <a:bodyPr/>
        <a:lstStyle/>
        <a:p>
          <a:endParaRPr lang="en-US"/>
        </a:p>
      </dgm:t>
    </dgm:pt>
    <dgm:pt modelId="{70E01B6F-49DD-4061-8D86-548FBFC76F9C}">
      <dgm:prSet/>
      <dgm:spPr/>
      <dgm:t>
        <a:bodyPr/>
        <a:lstStyle/>
        <a:p>
          <a:r>
            <a:rPr lang="en-US">
              <a:latin typeface="Times New Roman"/>
              <a:cs typeface="Times New Roman"/>
            </a:rPr>
            <a:t>Energy Consumption </a:t>
          </a:r>
        </a:p>
      </dgm:t>
    </dgm:pt>
    <dgm:pt modelId="{FEB0BB65-7C65-437D-8B2D-5524BB4D39C2}" type="parTrans" cxnId="{827C0DEF-18DD-4B13-AECE-B17B355DB82A}">
      <dgm:prSet/>
      <dgm:spPr/>
      <dgm:t>
        <a:bodyPr/>
        <a:lstStyle/>
        <a:p>
          <a:endParaRPr lang="en-US"/>
        </a:p>
      </dgm:t>
    </dgm:pt>
    <dgm:pt modelId="{484F15D9-6E23-4CDE-BAA1-DB8FA85614AE}" type="sibTrans" cxnId="{827C0DEF-18DD-4B13-AECE-B17B355DB82A}">
      <dgm:prSet/>
      <dgm:spPr/>
      <dgm:t>
        <a:bodyPr/>
        <a:lstStyle/>
        <a:p>
          <a:endParaRPr lang="en-US"/>
        </a:p>
      </dgm:t>
    </dgm:pt>
    <dgm:pt modelId="{6DE1B392-A022-48C7-B03C-F78FE343B6DE}">
      <dgm:prSet/>
      <dgm:spPr/>
      <dgm:t>
        <a:bodyPr/>
        <a:lstStyle/>
        <a:p>
          <a:r>
            <a:rPr lang="en-US">
              <a:latin typeface="Times New Roman"/>
              <a:cs typeface="Times New Roman"/>
            </a:rPr>
            <a:t>Air Pollution</a:t>
          </a:r>
        </a:p>
      </dgm:t>
    </dgm:pt>
    <dgm:pt modelId="{BA0E35A7-6431-480B-A65F-A4E1F7FD8449}" type="parTrans" cxnId="{976D75C2-F124-4C1F-A195-F0FFF74DA97E}">
      <dgm:prSet/>
      <dgm:spPr/>
      <dgm:t>
        <a:bodyPr/>
        <a:lstStyle/>
        <a:p>
          <a:endParaRPr lang="en-US"/>
        </a:p>
      </dgm:t>
    </dgm:pt>
    <dgm:pt modelId="{31F720C1-5FD6-45D3-A0DC-D9FD2FD2FA98}" type="sibTrans" cxnId="{976D75C2-F124-4C1F-A195-F0FFF74DA97E}">
      <dgm:prSet/>
      <dgm:spPr/>
      <dgm:t>
        <a:bodyPr/>
        <a:lstStyle/>
        <a:p>
          <a:endParaRPr lang="en-US"/>
        </a:p>
      </dgm:t>
    </dgm:pt>
    <dgm:pt modelId="{4B17373B-D217-43A8-9651-4D3C49D754C0}">
      <dgm:prSet/>
      <dgm:spPr/>
      <dgm:t>
        <a:bodyPr/>
        <a:lstStyle/>
        <a:p>
          <a:r>
            <a:rPr lang="en-US">
              <a:latin typeface="Times New Roman"/>
              <a:cs typeface="Times New Roman"/>
            </a:rPr>
            <a:t>Battery Lifecycle</a:t>
          </a:r>
        </a:p>
      </dgm:t>
    </dgm:pt>
    <dgm:pt modelId="{B985EF6D-6A63-41DE-9DAF-B5710CFD1A0C}" type="parTrans" cxnId="{C29C69C5-849B-4D14-B8A5-DC0BB3CD9113}">
      <dgm:prSet/>
      <dgm:spPr/>
      <dgm:t>
        <a:bodyPr/>
        <a:lstStyle/>
        <a:p>
          <a:endParaRPr lang="en-US"/>
        </a:p>
      </dgm:t>
    </dgm:pt>
    <dgm:pt modelId="{4445CECD-BF8D-44BA-91D1-E6E807B4416D}" type="sibTrans" cxnId="{C29C69C5-849B-4D14-B8A5-DC0BB3CD9113}">
      <dgm:prSet/>
      <dgm:spPr/>
      <dgm:t>
        <a:bodyPr/>
        <a:lstStyle/>
        <a:p>
          <a:endParaRPr lang="en-US"/>
        </a:p>
      </dgm:t>
    </dgm:pt>
    <dgm:pt modelId="{248818F3-E3DD-4880-8C4A-D42366D88488}">
      <dgm:prSet/>
      <dgm:spPr/>
      <dgm:t>
        <a:bodyPr/>
        <a:lstStyle/>
        <a:p>
          <a:r>
            <a:rPr lang="en-US" b="1">
              <a:latin typeface="Times New Roman"/>
              <a:cs typeface="Times New Roman"/>
            </a:rPr>
            <a:t>Social Impacts</a:t>
          </a:r>
          <a:r>
            <a:rPr lang="en-US">
              <a:latin typeface="Times New Roman"/>
              <a:cs typeface="Times New Roman"/>
            </a:rPr>
            <a:t>:</a:t>
          </a:r>
        </a:p>
      </dgm:t>
    </dgm:pt>
    <dgm:pt modelId="{ACCAB180-D930-40B5-9C20-782084922D0A}" type="parTrans" cxnId="{FD0E7309-ED3D-4618-BEFD-A0C6D75EBA40}">
      <dgm:prSet/>
      <dgm:spPr/>
      <dgm:t>
        <a:bodyPr/>
        <a:lstStyle/>
        <a:p>
          <a:endParaRPr lang="en-US"/>
        </a:p>
      </dgm:t>
    </dgm:pt>
    <dgm:pt modelId="{A52452EB-2AA0-4DC5-9485-0AD7E2416BD2}" type="sibTrans" cxnId="{FD0E7309-ED3D-4618-BEFD-A0C6D75EBA40}">
      <dgm:prSet/>
      <dgm:spPr/>
      <dgm:t>
        <a:bodyPr/>
        <a:lstStyle/>
        <a:p>
          <a:endParaRPr lang="en-US"/>
        </a:p>
      </dgm:t>
    </dgm:pt>
    <dgm:pt modelId="{D7CA67FD-2BFA-42EF-935C-BB00AC6ACA4F}">
      <dgm:prSet/>
      <dgm:spPr/>
      <dgm:t>
        <a:bodyPr/>
        <a:lstStyle/>
        <a:p>
          <a:r>
            <a:rPr lang="en-US">
              <a:latin typeface="Times New Roman"/>
              <a:cs typeface="Times New Roman"/>
            </a:rPr>
            <a:t>Public Health </a:t>
          </a:r>
        </a:p>
      </dgm:t>
    </dgm:pt>
    <dgm:pt modelId="{C61C0B39-1682-4ED6-BF37-C5BC3731459B}" type="parTrans" cxnId="{45E36459-CE5A-4B3A-A700-9FBF9B78356F}">
      <dgm:prSet/>
      <dgm:spPr/>
      <dgm:t>
        <a:bodyPr/>
        <a:lstStyle/>
        <a:p>
          <a:endParaRPr lang="en-US"/>
        </a:p>
      </dgm:t>
    </dgm:pt>
    <dgm:pt modelId="{191A452B-EA15-44FC-A3E8-FC11DB1B17BA}" type="sibTrans" cxnId="{45E36459-CE5A-4B3A-A700-9FBF9B78356F}">
      <dgm:prSet/>
      <dgm:spPr/>
      <dgm:t>
        <a:bodyPr/>
        <a:lstStyle/>
        <a:p>
          <a:endParaRPr lang="en-US"/>
        </a:p>
      </dgm:t>
    </dgm:pt>
    <dgm:pt modelId="{C1A3D128-FD9F-41A5-9C8F-6F6BB4297FC3}">
      <dgm:prSet/>
      <dgm:spPr/>
      <dgm:t>
        <a:bodyPr/>
        <a:lstStyle/>
        <a:p>
          <a:r>
            <a:rPr lang="en-US">
              <a:latin typeface="Times New Roman"/>
              <a:cs typeface="Times New Roman"/>
            </a:rPr>
            <a:t>Infrastructure Development</a:t>
          </a:r>
        </a:p>
      </dgm:t>
    </dgm:pt>
    <dgm:pt modelId="{130352E1-BF6F-4781-AD00-55E7C6411824}" type="parTrans" cxnId="{17D81C4D-45D4-4986-87E6-7B1477637126}">
      <dgm:prSet/>
      <dgm:spPr/>
      <dgm:t>
        <a:bodyPr/>
        <a:lstStyle/>
        <a:p>
          <a:endParaRPr lang="en-US"/>
        </a:p>
      </dgm:t>
    </dgm:pt>
    <dgm:pt modelId="{1B42FE7E-C2EF-45CB-BAF6-46A4CD8C55A1}" type="sibTrans" cxnId="{17D81C4D-45D4-4986-87E6-7B1477637126}">
      <dgm:prSet/>
      <dgm:spPr/>
      <dgm:t>
        <a:bodyPr/>
        <a:lstStyle/>
        <a:p>
          <a:endParaRPr lang="en-US"/>
        </a:p>
      </dgm:t>
    </dgm:pt>
    <dgm:pt modelId="{64EFDF54-4B97-4846-8B6C-1EB50B22F59B}">
      <dgm:prSet/>
      <dgm:spPr/>
      <dgm:t>
        <a:bodyPr/>
        <a:lstStyle/>
        <a:p>
          <a:r>
            <a:rPr lang="en-US">
              <a:latin typeface="Times New Roman"/>
              <a:cs typeface="Times New Roman"/>
            </a:rPr>
            <a:t>Behavioral Adaptation</a:t>
          </a:r>
        </a:p>
      </dgm:t>
    </dgm:pt>
    <dgm:pt modelId="{F6F5619E-720A-4268-838F-9696B2D033B3}" type="parTrans" cxnId="{927A5324-3E8F-4541-AC84-0DE0837D9D53}">
      <dgm:prSet/>
      <dgm:spPr/>
      <dgm:t>
        <a:bodyPr/>
        <a:lstStyle/>
        <a:p>
          <a:endParaRPr lang="en-US"/>
        </a:p>
      </dgm:t>
    </dgm:pt>
    <dgm:pt modelId="{6CB92160-04A7-431E-B9DC-26B054A2C63B}" type="sibTrans" cxnId="{927A5324-3E8F-4541-AC84-0DE0837D9D53}">
      <dgm:prSet/>
      <dgm:spPr/>
      <dgm:t>
        <a:bodyPr/>
        <a:lstStyle/>
        <a:p>
          <a:endParaRPr lang="en-US"/>
        </a:p>
      </dgm:t>
    </dgm:pt>
    <dgm:pt modelId="{80E3589D-FDFA-4E94-BA36-A67E8858B971}">
      <dgm:prSet/>
      <dgm:spPr/>
      <dgm:t>
        <a:bodyPr/>
        <a:lstStyle/>
        <a:p>
          <a:r>
            <a:rPr lang="en-US">
              <a:latin typeface="Times New Roman"/>
              <a:cs typeface="Times New Roman"/>
            </a:rPr>
            <a:t>Quality of Life</a:t>
          </a:r>
        </a:p>
      </dgm:t>
    </dgm:pt>
    <dgm:pt modelId="{82144192-DDBF-4898-BD32-4C5348879A01}" type="parTrans" cxnId="{32067828-B1B2-4816-8868-F1C687B4A680}">
      <dgm:prSet/>
      <dgm:spPr/>
      <dgm:t>
        <a:bodyPr/>
        <a:lstStyle/>
        <a:p>
          <a:endParaRPr lang="en-US"/>
        </a:p>
      </dgm:t>
    </dgm:pt>
    <dgm:pt modelId="{6B6599F5-BFB1-4F76-84AD-324C8314E696}" type="sibTrans" cxnId="{32067828-B1B2-4816-8868-F1C687B4A680}">
      <dgm:prSet/>
      <dgm:spPr/>
      <dgm:t>
        <a:bodyPr/>
        <a:lstStyle/>
        <a:p>
          <a:endParaRPr lang="en-US"/>
        </a:p>
      </dgm:t>
    </dgm:pt>
    <dgm:pt modelId="{DF2736A0-E534-4785-A39F-2B5E1D18DCB3}">
      <dgm:prSet/>
      <dgm:spPr/>
      <dgm:t>
        <a:bodyPr/>
        <a:lstStyle/>
        <a:p>
          <a:r>
            <a:rPr lang="en-US" b="1">
              <a:latin typeface="Times New Roman"/>
              <a:cs typeface="Times New Roman"/>
            </a:rPr>
            <a:t>Economic Impacts</a:t>
          </a:r>
          <a:r>
            <a:rPr lang="en-US">
              <a:latin typeface="Times New Roman"/>
              <a:cs typeface="Times New Roman"/>
            </a:rPr>
            <a:t>:</a:t>
          </a:r>
        </a:p>
      </dgm:t>
    </dgm:pt>
    <dgm:pt modelId="{A65CDC74-1A93-4478-B30B-B86CEBEFF839}" type="parTrans" cxnId="{3E4A2159-1FA9-4AAA-9101-6BDE308F499F}">
      <dgm:prSet/>
      <dgm:spPr/>
      <dgm:t>
        <a:bodyPr/>
        <a:lstStyle/>
        <a:p>
          <a:endParaRPr lang="en-US"/>
        </a:p>
      </dgm:t>
    </dgm:pt>
    <dgm:pt modelId="{24219DF1-9AC3-4820-A93B-0532CC31464E}" type="sibTrans" cxnId="{3E4A2159-1FA9-4AAA-9101-6BDE308F499F}">
      <dgm:prSet/>
      <dgm:spPr/>
      <dgm:t>
        <a:bodyPr/>
        <a:lstStyle/>
        <a:p>
          <a:endParaRPr lang="en-US"/>
        </a:p>
      </dgm:t>
    </dgm:pt>
    <dgm:pt modelId="{5E978FE8-AC01-41AE-809D-974E8B026E83}">
      <dgm:prSet/>
      <dgm:spPr/>
      <dgm:t>
        <a:bodyPr/>
        <a:lstStyle/>
        <a:p>
          <a:r>
            <a:rPr lang="en-US">
              <a:latin typeface="Times New Roman"/>
              <a:cs typeface="Times New Roman"/>
            </a:rPr>
            <a:t>Cost of Ownership</a:t>
          </a:r>
        </a:p>
      </dgm:t>
    </dgm:pt>
    <dgm:pt modelId="{099AEAE3-D5B9-407A-B7FD-302907D646E8}" type="parTrans" cxnId="{D13C701F-18F0-4B87-A978-92D897CCCBD9}">
      <dgm:prSet/>
      <dgm:spPr/>
      <dgm:t>
        <a:bodyPr/>
        <a:lstStyle/>
        <a:p>
          <a:endParaRPr lang="en-US"/>
        </a:p>
      </dgm:t>
    </dgm:pt>
    <dgm:pt modelId="{03FFB679-9707-4E15-A34D-343F75915DAA}" type="sibTrans" cxnId="{D13C701F-18F0-4B87-A978-92D897CCCBD9}">
      <dgm:prSet/>
      <dgm:spPr/>
      <dgm:t>
        <a:bodyPr/>
        <a:lstStyle/>
        <a:p>
          <a:endParaRPr lang="en-US"/>
        </a:p>
      </dgm:t>
    </dgm:pt>
    <dgm:pt modelId="{28174EC5-0740-40EA-9E29-AF561E5C2D7E}">
      <dgm:prSet/>
      <dgm:spPr/>
      <dgm:t>
        <a:bodyPr/>
        <a:lstStyle/>
        <a:p>
          <a:r>
            <a:rPr lang="en-US">
              <a:latin typeface="Times New Roman"/>
              <a:cs typeface="Times New Roman"/>
            </a:rPr>
            <a:t>Fuel Costs</a:t>
          </a:r>
        </a:p>
      </dgm:t>
    </dgm:pt>
    <dgm:pt modelId="{6585738B-E476-4E68-AA9B-7D4E1ACD1853}" type="parTrans" cxnId="{D0A42F81-0040-4F80-A942-13E4F7F29B0B}">
      <dgm:prSet/>
      <dgm:spPr/>
      <dgm:t>
        <a:bodyPr/>
        <a:lstStyle/>
        <a:p>
          <a:endParaRPr lang="en-US"/>
        </a:p>
      </dgm:t>
    </dgm:pt>
    <dgm:pt modelId="{F48566F9-F96D-4B0E-99AF-A67A1EF498E5}" type="sibTrans" cxnId="{D0A42F81-0040-4F80-A942-13E4F7F29B0B}">
      <dgm:prSet/>
      <dgm:spPr/>
      <dgm:t>
        <a:bodyPr/>
        <a:lstStyle/>
        <a:p>
          <a:endParaRPr lang="en-US"/>
        </a:p>
      </dgm:t>
    </dgm:pt>
    <dgm:pt modelId="{7D198FCF-7DE8-42D1-A84C-3E8592D38669}">
      <dgm:prSet/>
      <dgm:spPr/>
      <dgm:t>
        <a:bodyPr/>
        <a:lstStyle/>
        <a:p>
          <a:r>
            <a:rPr lang="en-US">
              <a:latin typeface="Times New Roman"/>
              <a:cs typeface="Times New Roman"/>
            </a:rPr>
            <a:t>Job Market</a:t>
          </a:r>
        </a:p>
      </dgm:t>
    </dgm:pt>
    <dgm:pt modelId="{0804F7BD-B3F9-4C36-993E-AC332902FECC}" type="parTrans" cxnId="{A934A30F-C1BF-41DE-AA46-448C2CFB5017}">
      <dgm:prSet/>
      <dgm:spPr/>
      <dgm:t>
        <a:bodyPr/>
        <a:lstStyle/>
        <a:p>
          <a:endParaRPr lang="en-US"/>
        </a:p>
      </dgm:t>
    </dgm:pt>
    <dgm:pt modelId="{E740FDED-4825-49A4-9E72-664C9CC27754}" type="sibTrans" cxnId="{A934A30F-C1BF-41DE-AA46-448C2CFB5017}">
      <dgm:prSet/>
      <dgm:spPr/>
      <dgm:t>
        <a:bodyPr/>
        <a:lstStyle/>
        <a:p>
          <a:endParaRPr lang="en-US"/>
        </a:p>
      </dgm:t>
    </dgm:pt>
    <dgm:pt modelId="{E80DD7B3-BBC0-4153-9888-EF04EB0D00ED}">
      <dgm:prSet/>
      <dgm:spPr/>
      <dgm:t>
        <a:bodyPr/>
        <a:lstStyle/>
        <a:p>
          <a:r>
            <a:rPr lang="en-US">
              <a:latin typeface="Times New Roman"/>
              <a:cs typeface="Times New Roman"/>
            </a:rPr>
            <a:t>Energy Security</a:t>
          </a:r>
        </a:p>
      </dgm:t>
    </dgm:pt>
    <dgm:pt modelId="{E6C95D86-259E-4813-8679-86F1DC3E7DF6}" type="parTrans" cxnId="{39ADC232-C2BB-4DB1-B80E-2D64C553D766}">
      <dgm:prSet/>
      <dgm:spPr/>
      <dgm:t>
        <a:bodyPr/>
        <a:lstStyle/>
        <a:p>
          <a:endParaRPr lang="en-US"/>
        </a:p>
      </dgm:t>
    </dgm:pt>
    <dgm:pt modelId="{78BD4A7C-053B-4C99-8D4F-F3C0614EB573}" type="sibTrans" cxnId="{39ADC232-C2BB-4DB1-B80E-2D64C553D766}">
      <dgm:prSet/>
      <dgm:spPr/>
      <dgm:t>
        <a:bodyPr/>
        <a:lstStyle/>
        <a:p>
          <a:endParaRPr lang="en-US"/>
        </a:p>
      </dgm:t>
    </dgm:pt>
    <dgm:pt modelId="{F4F23150-33D4-490F-BE37-C9522CFBCFC5}" type="pres">
      <dgm:prSet presAssocID="{AFB2E3A9-31E2-421E-9664-5043C7FEBD6B}" presName="cycle" presStyleCnt="0">
        <dgm:presLayoutVars>
          <dgm:dir/>
          <dgm:resizeHandles val="exact"/>
        </dgm:presLayoutVars>
      </dgm:prSet>
      <dgm:spPr/>
    </dgm:pt>
    <dgm:pt modelId="{6954800F-BAFF-43C5-9A06-4C3DC4779622}" type="pres">
      <dgm:prSet presAssocID="{AC35EFD2-AC80-4089-B059-4888B98B014C}" presName="dummy" presStyleCnt="0"/>
      <dgm:spPr/>
    </dgm:pt>
    <dgm:pt modelId="{11C96EDC-9A50-4900-8508-563AE9E4FF23}" type="pres">
      <dgm:prSet presAssocID="{AC35EFD2-AC80-4089-B059-4888B98B014C}" presName="node" presStyleLbl="revTx" presStyleIdx="0" presStyleCnt="3">
        <dgm:presLayoutVars>
          <dgm:bulletEnabled val="1"/>
        </dgm:presLayoutVars>
      </dgm:prSet>
      <dgm:spPr/>
    </dgm:pt>
    <dgm:pt modelId="{54649C5F-CB4D-4B4F-ADC3-BC4B849BD62F}" type="pres">
      <dgm:prSet presAssocID="{63F23B06-0589-4DE8-AF8B-93864AFA394C}" presName="sibTrans" presStyleLbl="node1" presStyleIdx="0" presStyleCnt="3"/>
      <dgm:spPr/>
    </dgm:pt>
    <dgm:pt modelId="{071FCC29-89D6-47EE-80C7-C261A73ABF67}" type="pres">
      <dgm:prSet presAssocID="{248818F3-E3DD-4880-8C4A-D42366D88488}" presName="dummy" presStyleCnt="0"/>
      <dgm:spPr/>
    </dgm:pt>
    <dgm:pt modelId="{2BFD842E-4953-40D6-91E8-328711745EA9}" type="pres">
      <dgm:prSet presAssocID="{248818F3-E3DD-4880-8C4A-D42366D88488}" presName="node" presStyleLbl="revTx" presStyleIdx="1" presStyleCnt="3">
        <dgm:presLayoutVars>
          <dgm:bulletEnabled val="1"/>
        </dgm:presLayoutVars>
      </dgm:prSet>
      <dgm:spPr/>
    </dgm:pt>
    <dgm:pt modelId="{10862F55-7C9C-4C62-BA45-11A5A9365B0C}" type="pres">
      <dgm:prSet presAssocID="{A52452EB-2AA0-4DC5-9485-0AD7E2416BD2}" presName="sibTrans" presStyleLbl="node1" presStyleIdx="1" presStyleCnt="3"/>
      <dgm:spPr/>
    </dgm:pt>
    <dgm:pt modelId="{D26E0BE5-81DF-4306-AE99-AA62610F7BDD}" type="pres">
      <dgm:prSet presAssocID="{DF2736A0-E534-4785-A39F-2B5E1D18DCB3}" presName="dummy" presStyleCnt="0"/>
      <dgm:spPr/>
    </dgm:pt>
    <dgm:pt modelId="{F59D81A0-AADA-46F2-A792-0B558CFC55D2}" type="pres">
      <dgm:prSet presAssocID="{DF2736A0-E534-4785-A39F-2B5E1D18DCB3}" presName="node" presStyleLbl="revTx" presStyleIdx="2" presStyleCnt="3">
        <dgm:presLayoutVars>
          <dgm:bulletEnabled val="1"/>
        </dgm:presLayoutVars>
      </dgm:prSet>
      <dgm:spPr/>
    </dgm:pt>
    <dgm:pt modelId="{A0B580A1-218A-409A-B6C6-9468AC5FBE78}" type="pres">
      <dgm:prSet presAssocID="{24219DF1-9AC3-4820-A93B-0532CC31464E}" presName="sibTrans" presStyleLbl="node1" presStyleIdx="2" presStyleCnt="3"/>
      <dgm:spPr/>
    </dgm:pt>
  </dgm:ptLst>
  <dgm:cxnLst>
    <dgm:cxn modelId="{A122D201-2B6C-4532-B8B1-C80841417B29}" type="presOf" srcId="{248818F3-E3DD-4880-8C4A-D42366D88488}" destId="{2BFD842E-4953-40D6-91E8-328711745EA9}" srcOrd="0" destOrd="0" presId="urn:microsoft.com/office/officeart/2005/8/layout/cycle1"/>
    <dgm:cxn modelId="{FD0E7309-ED3D-4618-BEFD-A0C6D75EBA40}" srcId="{AFB2E3A9-31E2-421E-9664-5043C7FEBD6B}" destId="{248818F3-E3DD-4880-8C4A-D42366D88488}" srcOrd="1" destOrd="0" parTransId="{ACCAB180-D930-40B5-9C20-782084922D0A}" sibTransId="{A52452EB-2AA0-4DC5-9485-0AD7E2416BD2}"/>
    <dgm:cxn modelId="{1607440E-798F-4FAD-A414-837B0C81D923}" type="presOf" srcId="{D7CA67FD-2BFA-42EF-935C-BB00AC6ACA4F}" destId="{2BFD842E-4953-40D6-91E8-328711745EA9}" srcOrd="0" destOrd="1" presId="urn:microsoft.com/office/officeart/2005/8/layout/cycle1"/>
    <dgm:cxn modelId="{A934A30F-C1BF-41DE-AA46-448C2CFB5017}" srcId="{DF2736A0-E534-4785-A39F-2B5E1D18DCB3}" destId="{7D198FCF-7DE8-42D1-A84C-3E8592D38669}" srcOrd="2" destOrd="0" parTransId="{0804F7BD-B3F9-4C36-993E-AC332902FECC}" sibTransId="{E740FDED-4825-49A4-9E72-664C9CC27754}"/>
    <dgm:cxn modelId="{FF07DD1D-B360-429E-8F4C-FE72F865C14B}" type="presOf" srcId="{DF2736A0-E534-4785-A39F-2B5E1D18DCB3}" destId="{F59D81A0-AADA-46F2-A792-0B558CFC55D2}" srcOrd="0" destOrd="0" presId="urn:microsoft.com/office/officeart/2005/8/layout/cycle1"/>
    <dgm:cxn modelId="{D13C701F-18F0-4B87-A978-92D897CCCBD9}" srcId="{DF2736A0-E534-4785-A39F-2B5E1D18DCB3}" destId="{5E978FE8-AC01-41AE-809D-974E8B026E83}" srcOrd="0" destOrd="0" parTransId="{099AEAE3-D5B9-407A-B7FD-302907D646E8}" sibTransId="{03FFB679-9707-4E15-A34D-343F75915DAA}"/>
    <dgm:cxn modelId="{927A5324-3E8F-4541-AC84-0DE0837D9D53}" srcId="{248818F3-E3DD-4880-8C4A-D42366D88488}" destId="{64EFDF54-4B97-4846-8B6C-1EB50B22F59B}" srcOrd="2" destOrd="0" parTransId="{F6F5619E-720A-4268-838F-9696B2D033B3}" sibTransId="{6CB92160-04A7-431E-B9DC-26B054A2C63B}"/>
    <dgm:cxn modelId="{32067828-B1B2-4816-8868-F1C687B4A680}" srcId="{248818F3-E3DD-4880-8C4A-D42366D88488}" destId="{80E3589D-FDFA-4E94-BA36-A67E8858B971}" srcOrd="3" destOrd="0" parTransId="{82144192-DDBF-4898-BD32-4C5348879A01}" sibTransId="{6B6599F5-BFB1-4F76-84AD-324C8314E696}"/>
    <dgm:cxn modelId="{DDF4B62F-C36F-44D0-B724-5D79BCDA3662}" type="presOf" srcId="{A52452EB-2AA0-4DC5-9485-0AD7E2416BD2}" destId="{10862F55-7C9C-4C62-BA45-11A5A9365B0C}" srcOrd="0" destOrd="0" presId="urn:microsoft.com/office/officeart/2005/8/layout/cycle1"/>
    <dgm:cxn modelId="{39ADC232-C2BB-4DB1-B80E-2D64C553D766}" srcId="{DF2736A0-E534-4785-A39F-2B5E1D18DCB3}" destId="{E80DD7B3-BBC0-4153-9888-EF04EB0D00ED}" srcOrd="3" destOrd="0" parTransId="{E6C95D86-259E-4813-8679-86F1DC3E7DF6}" sibTransId="{78BD4A7C-053B-4C99-8D4F-F3C0614EB573}"/>
    <dgm:cxn modelId="{15F43440-F342-4B0B-BCD2-398873FEEA34}" type="presOf" srcId="{28174EC5-0740-40EA-9E29-AF561E5C2D7E}" destId="{F59D81A0-AADA-46F2-A792-0B558CFC55D2}" srcOrd="0" destOrd="2" presId="urn:microsoft.com/office/officeart/2005/8/layout/cycle1"/>
    <dgm:cxn modelId="{DB24ED5C-E6CB-4F9A-AA12-B912235AC3E3}" type="presOf" srcId="{7D198FCF-7DE8-42D1-A84C-3E8592D38669}" destId="{F59D81A0-AADA-46F2-A792-0B558CFC55D2}" srcOrd="0" destOrd="3" presId="urn:microsoft.com/office/officeart/2005/8/layout/cycle1"/>
    <dgm:cxn modelId="{93C80D4C-7242-4128-9F4E-68A1F3079C64}" type="presOf" srcId="{80E3589D-FDFA-4E94-BA36-A67E8858B971}" destId="{2BFD842E-4953-40D6-91E8-328711745EA9}" srcOrd="0" destOrd="4" presId="urn:microsoft.com/office/officeart/2005/8/layout/cycle1"/>
    <dgm:cxn modelId="{17D81C4D-45D4-4986-87E6-7B1477637126}" srcId="{248818F3-E3DD-4880-8C4A-D42366D88488}" destId="{C1A3D128-FD9F-41A5-9C8F-6F6BB4297FC3}" srcOrd="1" destOrd="0" parTransId="{130352E1-BF6F-4781-AD00-55E7C6411824}" sibTransId="{1B42FE7E-C2EF-45CB-BAF6-46A4CD8C55A1}"/>
    <dgm:cxn modelId="{4E9B8D6D-FC0F-4D9A-A86C-7DD0F881CF8E}" type="presOf" srcId="{5E978FE8-AC01-41AE-809D-974E8B026E83}" destId="{F59D81A0-AADA-46F2-A792-0B558CFC55D2}" srcOrd="0" destOrd="1" presId="urn:microsoft.com/office/officeart/2005/8/layout/cycle1"/>
    <dgm:cxn modelId="{21EAC54E-2EF8-4680-A2BE-8F4E3BA93E4F}" type="presOf" srcId="{C1A3D128-FD9F-41A5-9C8F-6F6BB4297FC3}" destId="{2BFD842E-4953-40D6-91E8-328711745EA9}" srcOrd="0" destOrd="2" presId="urn:microsoft.com/office/officeart/2005/8/layout/cycle1"/>
    <dgm:cxn modelId="{60D9326F-6F03-4B7E-9B1B-3E76C0FEB62B}" type="presOf" srcId="{63F23B06-0589-4DE8-AF8B-93864AFA394C}" destId="{54649C5F-CB4D-4B4F-ADC3-BC4B849BD62F}" srcOrd="0" destOrd="0" presId="urn:microsoft.com/office/officeart/2005/8/layout/cycle1"/>
    <dgm:cxn modelId="{B6875271-BE11-4BF1-8DB6-C5C75708AA5B}" type="presOf" srcId="{4B17373B-D217-43A8-9651-4D3C49D754C0}" destId="{11C96EDC-9A50-4900-8508-563AE9E4FF23}" srcOrd="0" destOrd="4" presId="urn:microsoft.com/office/officeart/2005/8/layout/cycle1"/>
    <dgm:cxn modelId="{3E4A2159-1FA9-4AAA-9101-6BDE308F499F}" srcId="{AFB2E3A9-31E2-421E-9664-5043C7FEBD6B}" destId="{DF2736A0-E534-4785-A39F-2B5E1D18DCB3}" srcOrd="2" destOrd="0" parTransId="{A65CDC74-1A93-4478-B30B-B86CEBEFF839}" sibTransId="{24219DF1-9AC3-4820-A93B-0532CC31464E}"/>
    <dgm:cxn modelId="{45E36459-CE5A-4B3A-A700-9FBF9B78356F}" srcId="{248818F3-E3DD-4880-8C4A-D42366D88488}" destId="{D7CA67FD-2BFA-42EF-935C-BB00AC6ACA4F}" srcOrd="0" destOrd="0" parTransId="{C61C0B39-1682-4ED6-BF37-C5BC3731459B}" sibTransId="{191A452B-EA15-44FC-A3E8-FC11DB1B17BA}"/>
    <dgm:cxn modelId="{C171A97B-D21F-4BD5-9550-74960D50FACD}" type="presOf" srcId="{E80DD7B3-BBC0-4153-9888-EF04EB0D00ED}" destId="{F59D81A0-AADA-46F2-A792-0B558CFC55D2}" srcOrd="0" destOrd="4" presId="urn:microsoft.com/office/officeart/2005/8/layout/cycle1"/>
    <dgm:cxn modelId="{D0A42F81-0040-4F80-A942-13E4F7F29B0B}" srcId="{DF2736A0-E534-4785-A39F-2B5E1D18DCB3}" destId="{28174EC5-0740-40EA-9E29-AF561E5C2D7E}" srcOrd="1" destOrd="0" parTransId="{6585738B-E476-4E68-AA9B-7D4E1ACD1853}" sibTransId="{F48566F9-F96D-4B0E-99AF-A67A1EF498E5}"/>
    <dgm:cxn modelId="{3EEA0884-70FB-49E3-A215-7A2CBC577317}" type="presOf" srcId="{70E01B6F-49DD-4061-8D86-548FBFC76F9C}" destId="{11C96EDC-9A50-4900-8508-563AE9E4FF23}" srcOrd="0" destOrd="2" presId="urn:microsoft.com/office/officeart/2005/8/layout/cycle1"/>
    <dgm:cxn modelId="{4833B08C-A974-4232-B1E5-47428855B7FF}" type="presOf" srcId="{AC35EFD2-AC80-4089-B059-4888B98B014C}" destId="{11C96EDC-9A50-4900-8508-563AE9E4FF23}" srcOrd="0" destOrd="0" presId="urn:microsoft.com/office/officeart/2005/8/layout/cycle1"/>
    <dgm:cxn modelId="{70B5F88F-633C-4EB3-BE6A-AAB193B40656}" type="presOf" srcId="{88FC2A52-FC2E-4716-9335-262F104E7E79}" destId="{11C96EDC-9A50-4900-8508-563AE9E4FF23}" srcOrd="0" destOrd="1" presId="urn:microsoft.com/office/officeart/2005/8/layout/cycle1"/>
    <dgm:cxn modelId="{0F0EECA1-C00B-4E2A-86E9-DF81AA12E28C}" type="presOf" srcId="{64EFDF54-4B97-4846-8B6C-1EB50B22F59B}" destId="{2BFD842E-4953-40D6-91E8-328711745EA9}" srcOrd="0" destOrd="3" presId="urn:microsoft.com/office/officeart/2005/8/layout/cycle1"/>
    <dgm:cxn modelId="{1BCB3CA2-4D05-43AA-9AC4-08374F5129EC}" srcId="{AC35EFD2-AC80-4089-B059-4888B98B014C}" destId="{88FC2A52-FC2E-4716-9335-262F104E7E79}" srcOrd="0" destOrd="0" parTransId="{227650DC-FCA1-476F-98E0-7FCAAE106282}" sibTransId="{022C244B-9ED6-4FA6-BAF9-5F72D766C534}"/>
    <dgm:cxn modelId="{FF2406AD-974A-4D5C-AC8F-C86DF06A3C8E}" type="presOf" srcId="{24219DF1-9AC3-4820-A93B-0532CC31464E}" destId="{A0B580A1-218A-409A-B6C6-9468AC5FBE78}" srcOrd="0" destOrd="0" presId="urn:microsoft.com/office/officeart/2005/8/layout/cycle1"/>
    <dgm:cxn modelId="{9FE1A8B3-F464-4E8A-A3BE-49EDA798F6C6}" type="presOf" srcId="{AFB2E3A9-31E2-421E-9664-5043C7FEBD6B}" destId="{F4F23150-33D4-490F-BE37-C9522CFBCFC5}" srcOrd="0" destOrd="0" presId="urn:microsoft.com/office/officeart/2005/8/layout/cycle1"/>
    <dgm:cxn modelId="{976D75C2-F124-4C1F-A195-F0FFF74DA97E}" srcId="{AC35EFD2-AC80-4089-B059-4888B98B014C}" destId="{6DE1B392-A022-48C7-B03C-F78FE343B6DE}" srcOrd="2" destOrd="0" parTransId="{BA0E35A7-6431-480B-A65F-A4E1F7FD8449}" sibTransId="{31F720C1-5FD6-45D3-A0DC-D9FD2FD2FA98}"/>
    <dgm:cxn modelId="{C29C69C5-849B-4D14-B8A5-DC0BB3CD9113}" srcId="{AC35EFD2-AC80-4089-B059-4888B98B014C}" destId="{4B17373B-D217-43A8-9651-4D3C49D754C0}" srcOrd="3" destOrd="0" parTransId="{B985EF6D-6A63-41DE-9DAF-B5710CFD1A0C}" sibTransId="{4445CECD-BF8D-44BA-91D1-E6E807B4416D}"/>
    <dgm:cxn modelId="{BD101CC7-80DB-4B0E-91C1-B81ECBC799F1}" type="presOf" srcId="{6DE1B392-A022-48C7-B03C-F78FE343B6DE}" destId="{11C96EDC-9A50-4900-8508-563AE9E4FF23}" srcOrd="0" destOrd="3" presId="urn:microsoft.com/office/officeart/2005/8/layout/cycle1"/>
    <dgm:cxn modelId="{A5D201D9-D74B-41F7-90FC-205BDB1FC0F8}" srcId="{AFB2E3A9-31E2-421E-9664-5043C7FEBD6B}" destId="{AC35EFD2-AC80-4089-B059-4888B98B014C}" srcOrd="0" destOrd="0" parTransId="{1FDBBF00-A850-4951-8B0F-B2C44B59116C}" sibTransId="{63F23B06-0589-4DE8-AF8B-93864AFA394C}"/>
    <dgm:cxn modelId="{827C0DEF-18DD-4B13-AECE-B17B355DB82A}" srcId="{AC35EFD2-AC80-4089-B059-4888B98B014C}" destId="{70E01B6F-49DD-4061-8D86-548FBFC76F9C}" srcOrd="1" destOrd="0" parTransId="{FEB0BB65-7C65-437D-8B2D-5524BB4D39C2}" sibTransId="{484F15D9-6E23-4CDE-BAA1-DB8FA85614AE}"/>
    <dgm:cxn modelId="{B9985C6F-B03A-4CF7-971A-316BCE30BBBB}" type="presParOf" srcId="{F4F23150-33D4-490F-BE37-C9522CFBCFC5}" destId="{6954800F-BAFF-43C5-9A06-4C3DC4779622}" srcOrd="0" destOrd="0" presId="urn:microsoft.com/office/officeart/2005/8/layout/cycle1"/>
    <dgm:cxn modelId="{D01E7602-2DF6-481D-94EA-37A0D4AF6991}" type="presParOf" srcId="{F4F23150-33D4-490F-BE37-C9522CFBCFC5}" destId="{11C96EDC-9A50-4900-8508-563AE9E4FF23}" srcOrd="1" destOrd="0" presId="urn:microsoft.com/office/officeart/2005/8/layout/cycle1"/>
    <dgm:cxn modelId="{9B93AD6E-A35F-4F1F-987A-C08331CEDF4B}" type="presParOf" srcId="{F4F23150-33D4-490F-BE37-C9522CFBCFC5}" destId="{54649C5F-CB4D-4B4F-ADC3-BC4B849BD62F}" srcOrd="2" destOrd="0" presId="urn:microsoft.com/office/officeart/2005/8/layout/cycle1"/>
    <dgm:cxn modelId="{F6E9DA6A-451A-4FA5-B346-0C24C7FB5FD6}" type="presParOf" srcId="{F4F23150-33D4-490F-BE37-C9522CFBCFC5}" destId="{071FCC29-89D6-47EE-80C7-C261A73ABF67}" srcOrd="3" destOrd="0" presId="urn:microsoft.com/office/officeart/2005/8/layout/cycle1"/>
    <dgm:cxn modelId="{0D7FECF2-10D5-4A5D-ABA1-E306D262EFB7}" type="presParOf" srcId="{F4F23150-33D4-490F-BE37-C9522CFBCFC5}" destId="{2BFD842E-4953-40D6-91E8-328711745EA9}" srcOrd="4" destOrd="0" presId="urn:microsoft.com/office/officeart/2005/8/layout/cycle1"/>
    <dgm:cxn modelId="{0C445429-2B68-4A95-9381-9F08FC7F53D3}" type="presParOf" srcId="{F4F23150-33D4-490F-BE37-C9522CFBCFC5}" destId="{10862F55-7C9C-4C62-BA45-11A5A9365B0C}" srcOrd="5" destOrd="0" presId="urn:microsoft.com/office/officeart/2005/8/layout/cycle1"/>
    <dgm:cxn modelId="{785D3309-D6CC-47E9-9E11-8D205399996A}" type="presParOf" srcId="{F4F23150-33D4-490F-BE37-C9522CFBCFC5}" destId="{D26E0BE5-81DF-4306-AE99-AA62610F7BDD}" srcOrd="6" destOrd="0" presId="urn:microsoft.com/office/officeart/2005/8/layout/cycle1"/>
    <dgm:cxn modelId="{4D827B03-D1F2-4B1D-AD06-30D47BF54CE2}" type="presParOf" srcId="{F4F23150-33D4-490F-BE37-C9522CFBCFC5}" destId="{F59D81A0-AADA-46F2-A792-0B558CFC55D2}" srcOrd="7" destOrd="0" presId="urn:microsoft.com/office/officeart/2005/8/layout/cycle1"/>
    <dgm:cxn modelId="{3FD47B49-1E2A-4EDE-AB58-C4F0811AD370}" type="presParOf" srcId="{F4F23150-33D4-490F-BE37-C9522CFBCFC5}" destId="{A0B580A1-218A-409A-B6C6-9468AC5FBE78}"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1918C-224C-4A0F-9A74-C3FDB99C42A1}">
      <dsp:nvSpPr>
        <dsp:cNvPr id="0" name=""/>
        <dsp:cNvSpPr/>
      </dsp:nvSpPr>
      <dsp:spPr>
        <a:xfrm>
          <a:off x="1070032" y="0"/>
          <a:ext cx="1139154" cy="8600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1D6FEF-CFD7-46DA-BBD9-4F7E6F523E42}">
      <dsp:nvSpPr>
        <dsp:cNvPr id="0" name=""/>
        <dsp:cNvSpPr/>
      </dsp:nvSpPr>
      <dsp:spPr>
        <a:xfrm>
          <a:off x="12245" y="979979"/>
          <a:ext cx="3254727" cy="36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kern="1200">
              <a:latin typeface="Times New Roman"/>
              <a:cs typeface="Times New Roman"/>
            </a:rPr>
            <a:t>Social Impacts:</a:t>
          </a:r>
          <a:endParaRPr lang="en-US" sz="2400" kern="1200">
            <a:latin typeface="Times New Roman"/>
            <a:cs typeface="Times New Roman"/>
          </a:endParaRPr>
        </a:p>
      </dsp:txBody>
      <dsp:txXfrm>
        <a:off x="12245" y="979979"/>
        <a:ext cx="3254727" cy="368591"/>
      </dsp:txXfrm>
    </dsp:sp>
    <dsp:sp modelId="{69E12563-FCC1-414F-802D-50FE269ABE4B}">
      <dsp:nvSpPr>
        <dsp:cNvPr id="0" name=""/>
        <dsp:cNvSpPr/>
      </dsp:nvSpPr>
      <dsp:spPr>
        <a:xfrm>
          <a:off x="12245" y="1404353"/>
          <a:ext cx="3254727" cy="2293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imes New Roman"/>
              <a:cs typeface="Times New Roman"/>
            </a:rPr>
            <a:t>-Respiratory and cardiovascular diseases caused by vehicle pollution.</a:t>
          </a:r>
        </a:p>
        <a:p>
          <a:pPr marL="0" lvl="0" indent="0" algn="ctr" defTabSz="755650">
            <a:lnSpc>
              <a:spcPct val="100000"/>
            </a:lnSpc>
            <a:spcBef>
              <a:spcPct val="0"/>
            </a:spcBef>
            <a:spcAft>
              <a:spcPct val="35000"/>
            </a:spcAft>
            <a:buNone/>
          </a:pPr>
          <a:r>
            <a:rPr lang="en-US" sz="1700" kern="1200">
              <a:latin typeface="Times New Roman"/>
              <a:cs typeface="Times New Roman"/>
            </a:rPr>
            <a:t>-Traffic noise increases stress in urban areas and traffic congestion reduces time, causing frustration.</a:t>
          </a:r>
        </a:p>
        <a:p>
          <a:pPr marL="0" lvl="0" indent="0" algn="ctr" defTabSz="755650">
            <a:lnSpc>
              <a:spcPct val="100000"/>
            </a:lnSpc>
            <a:spcBef>
              <a:spcPct val="0"/>
            </a:spcBef>
            <a:spcAft>
              <a:spcPct val="35000"/>
            </a:spcAft>
            <a:buNone/>
          </a:pPr>
          <a:r>
            <a:rPr lang="en-US" sz="1700" kern="1200">
              <a:latin typeface="Times New Roman"/>
              <a:cs typeface="Times New Roman"/>
            </a:rPr>
            <a:t>-Low-income families rely on older, inefficient vehicles, worsening financial and health burdens.</a:t>
          </a:r>
        </a:p>
        <a:p>
          <a:pPr marL="0" lvl="0" indent="0" algn="ctr" defTabSz="755650">
            <a:lnSpc>
              <a:spcPct val="100000"/>
            </a:lnSpc>
            <a:spcBef>
              <a:spcPct val="0"/>
            </a:spcBef>
            <a:spcAft>
              <a:spcPct val="35000"/>
            </a:spcAft>
            <a:buNone/>
          </a:pPr>
          <a:r>
            <a:rPr lang="en-US" sz="1700" kern="1200">
              <a:latin typeface="Times New Roman"/>
              <a:cs typeface="Times New Roman"/>
            </a:rPr>
            <a:t>-Limited public awareness and access to cleaner, affordable alternatives.</a:t>
          </a:r>
        </a:p>
      </dsp:txBody>
      <dsp:txXfrm>
        <a:off x="12245" y="1404353"/>
        <a:ext cx="3254727" cy="2293518"/>
      </dsp:txXfrm>
    </dsp:sp>
    <dsp:sp modelId="{715CDCA1-E827-4490-B0AC-1F1C42757BB4}">
      <dsp:nvSpPr>
        <dsp:cNvPr id="0" name=""/>
        <dsp:cNvSpPr/>
      </dsp:nvSpPr>
      <dsp:spPr>
        <a:xfrm>
          <a:off x="4894337" y="0"/>
          <a:ext cx="1139154" cy="8600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9E955E-D277-401C-AA63-EE0DFC305B20}">
      <dsp:nvSpPr>
        <dsp:cNvPr id="0" name=""/>
        <dsp:cNvSpPr/>
      </dsp:nvSpPr>
      <dsp:spPr>
        <a:xfrm>
          <a:off x="3836550" y="979979"/>
          <a:ext cx="3254727" cy="36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kern="1200">
              <a:latin typeface="Times New Roman"/>
              <a:cs typeface="Times New Roman"/>
            </a:rPr>
            <a:t>Economic Impacts:</a:t>
          </a:r>
          <a:endParaRPr lang="en-US" sz="2400" kern="1200">
            <a:latin typeface="Times New Roman"/>
            <a:cs typeface="Times New Roman"/>
          </a:endParaRPr>
        </a:p>
      </dsp:txBody>
      <dsp:txXfrm>
        <a:off x="3836550" y="979979"/>
        <a:ext cx="3254727" cy="368591"/>
      </dsp:txXfrm>
    </dsp:sp>
    <dsp:sp modelId="{24EB742B-3344-4E40-AEDF-62CD05E83175}">
      <dsp:nvSpPr>
        <dsp:cNvPr id="0" name=""/>
        <dsp:cNvSpPr/>
      </dsp:nvSpPr>
      <dsp:spPr>
        <a:xfrm>
          <a:off x="3836550" y="1404353"/>
          <a:ext cx="3254727" cy="2293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imes New Roman"/>
              <a:cs typeface="Times New Roman"/>
            </a:rPr>
            <a:t>-Rising fuel costs make transportation less affordable and frequent vehicle maintenance adds to household expenses.</a:t>
          </a:r>
        </a:p>
        <a:p>
          <a:pPr marL="0" lvl="0" indent="0" algn="ctr" defTabSz="755650">
            <a:lnSpc>
              <a:spcPct val="100000"/>
            </a:lnSpc>
            <a:spcBef>
              <a:spcPct val="0"/>
            </a:spcBef>
            <a:spcAft>
              <a:spcPct val="35000"/>
            </a:spcAft>
            <a:buNone/>
          </a:pPr>
          <a:r>
            <a:rPr lang="en-US" sz="1700" kern="1200">
              <a:latin typeface="Times New Roman"/>
              <a:cs typeface="Times New Roman"/>
            </a:rPr>
            <a:t>-Carbon taxes increase the cost of driving gas-powered vehicles.</a:t>
          </a:r>
        </a:p>
        <a:p>
          <a:pPr marL="0" lvl="0" indent="0" algn="ctr" defTabSz="755650">
            <a:lnSpc>
              <a:spcPct val="100000"/>
            </a:lnSpc>
            <a:spcBef>
              <a:spcPct val="0"/>
            </a:spcBef>
            <a:spcAft>
              <a:spcPct val="35000"/>
            </a:spcAft>
            <a:buNone/>
          </a:pPr>
          <a:r>
            <a:rPr lang="en-US" sz="1700" kern="1200">
              <a:latin typeface="Times New Roman"/>
              <a:cs typeface="Times New Roman"/>
            </a:rPr>
            <a:t>-Cities spend heavily on roads and gas stations, delaying investments in greener options.</a:t>
          </a:r>
        </a:p>
        <a:p>
          <a:pPr marL="0" lvl="0" indent="0" algn="ctr" defTabSz="755650">
            <a:lnSpc>
              <a:spcPct val="100000"/>
            </a:lnSpc>
            <a:spcBef>
              <a:spcPct val="0"/>
            </a:spcBef>
            <a:spcAft>
              <a:spcPct val="35000"/>
            </a:spcAft>
            <a:buNone/>
          </a:pPr>
          <a:r>
            <a:rPr lang="en-US" sz="1700" kern="1200">
              <a:latin typeface="Times New Roman"/>
              <a:cs typeface="Times New Roman"/>
            </a:rPr>
            <a:t>-Traffic delays impact business productivity and worker efficiency.</a:t>
          </a:r>
        </a:p>
      </dsp:txBody>
      <dsp:txXfrm>
        <a:off x="3836550" y="1404353"/>
        <a:ext cx="3254727" cy="2293518"/>
      </dsp:txXfrm>
    </dsp:sp>
    <dsp:sp modelId="{29ADCD91-7EFF-45B1-9228-93A6B82A7DBE}">
      <dsp:nvSpPr>
        <dsp:cNvPr id="0" name=""/>
        <dsp:cNvSpPr/>
      </dsp:nvSpPr>
      <dsp:spPr>
        <a:xfrm>
          <a:off x="8718642" y="0"/>
          <a:ext cx="1139154" cy="8600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2F660-7887-4C46-AAD4-972810072F28}">
      <dsp:nvSpPr>
        <dsp:cNvPr id="0" name=""/>
        <dsp:cNvSpPr/>
      </dsp:nvSpPr>
      <dsp:spPr>
        <a:xfrm>
          <a:off x="7660855" y="979979"/>
          <a:ext cx="3254727" cy="36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kern="1200">
              <a:latin typeface="Times New Roman"/>
              <a:cs typeface="Times New Roman"/>
            </a:rPr>
            <a:t>Environmental Impacts:</a:t>
          </a:r>
          <a:endParaRPr lang="en-US" sz="2400" kern="1200">
            <a:latin typeface="Times New Roman"/>
            <a:cs typeface="Times New Roman"/>
          </a:endParaRPr>
        </a:p>
      </dsp:txBody>
      <dsp:txXfrm>
        <a:off x="7660855" y="979979"/>
        <a:ext cx="3254727" cy="368591"/>
      </dsp:txXfrm>
    </dsp:sp>
    <dsp:sp modelId="{F367C7BF-A7DF-4DB9-9D96-483C6F450584}">
      <dsp:nvSpPr>
        <dsp:cNvPr id="0" name=""/>
        <dsp:cNvSpPr/>
      </dsp:nvSpPr>
      <dsp:spPr>
        <a:xfrm>
          <a:off x="7660855" y="1404353"/>
          <a:ext cx="3254727" cy="2293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imes New Roman"/>
              <a:cs typeface="Times New Roman"/>
            </a:rPr>
            <a:t>-Greenhouse gases  harm the planet and future generations and its emissions degrade air quality and harm wildlife.</a:t>
          </a:r>
        </a:p>
        <a:p>
          <a:pPr marL="0" lvl="0" indent="0" algn="ctr" defTabSz="755650">
            <a:lnSpc>
              <a:spcPct val="100000"/>
            </a:lnSpc>
            <a:spcBef>
              <a:spcPct val="0"/>
            </a:spcBef>
            <a:spcAft>
              <a:spcPct val="35000"/>
            </a:spcAft>
            <a:buNone/>
          </a:pPr>
          <a:r>
            <a:rPr lang="en-US" sz="1700" kern="1200">
              <a:latin typeface="Times New Roman"/>
              <a:cs typeface="Times New Roman"/>
            </a:rPr>
            <a:t>-Fossil fuel extraction damages ecosystems and causes habitat loss.</a:t>
          </a:r>
        </a:p>
        <a:p>
          <a:pPr marL="0" lvl="0" indent="0" algn="ctr" defTabSz="755650">
            <a:lnSpc>
              <a:spcPct val="100000"/>
            </a:lnSpc>
            <a:spcBef>
              <a:spcPct val="0"/>
            </a:spcBef>
            <a:spcAft>
              <a:spcPct val="35000"/>
            </a:spcAft>
            <a:buNone/>
          </a:pPr>
          <a:r>
            <a:rPr lang="en-US" sz="1700" kern="1200">
              <a:latin typeface="Times New Roman"/>
              <a:cs typeface="Times New Roman"/>
            </a:rPr>
            <a:t>-Roads and parking lots consume land that could be used for parks or housing.</a:t>
          </a:r>
        </a:p>
        <a:p>
          <a:pPr marL="0" lvl="0" indent="0" algn="ctr" defTabSz="755650">
            <a:lnSpc>
              <a:spcPct val="100000"/>
            </a:lnSpc>
            <a:spcBef>
              <a:spcPct val="0"/>
            </a:spcBef>
            <a:spcAft>
              <a:spcPct val="35000"/>
            </a:spcAft>
            <a:buNone/>
          </a:pPr>
          <a:r>
            <a:rPr lang="en-US" sz="1700" kern="1200">
              <a:latin typeface="Times New Roman"/>
              <a:cs typeface="Times New Roman"/>
            </a:rPr>
            <a:t>-ICEV reliance hinders Vancouver’s green city goals and climate change mitigation.</a:t>
          </a:r>
        </a:p>
      </dsp:txBody>
      <dsp:txXfrm>
        <a:off x="7660855" y="1404353"/>
        <a:ext cx="3254727" cy="2293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9AC4B-8C93-49C1-80E7-556768A7C0C2}">
      <dsp:nvSpPr>
        <dsp:cNvPr id="0" name=""/>
        <dsp:cNvSpPr/>
      </dsp:nvSpPr>
      <dsp:spPr>
        <a:xfrm rot="5400000">
          <a:off x="6661382" y="-2944312"/>
          <a:ext cx="487741" cy="6499062"/>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Times New Roman"/>
              <a:cs typeface="Times New Roman"/>
            </a:rPr>
            <a:t>Transportation’s contribution - GHG emissions and Economic reliance - fossil fuels. </a:t>
          </a:r>
        </a:p>
        <a:p>
          <a:pPr marL="114300" lvl="1" indent="-114300" algn="l" defTabSz="533400" rtl="0">
            <a:lnSpc>
              <a:spcPct val="90000"/>
            </a:lnSpc>
            <a:spcBef>
              <a:spcPct val="0"/>
            </a:spcBef>
            <a:spcAft>
              <a:spcPct val="15000"/>
            </a:spcAft>
            <a:buChar char="•"/>
          </a:pPr>
          <a:r>
            <a:rPr lang="en-US" sz="1200" kern="1200">
              <a:latin typeface="Times New Roman"/>
              <a:cs typeface="Times New Roman"/>
            </a:rPr>
            <a:t>Challenges in achieving CleanBC climate action goals and regulating the ICE industry.</a:t>
          </a:r>
        </a:p>
      </dsp:txBody>
      <dsp:txXfrm rot="-5400000">
        <a:off x="3655722" y="85158"/>
        <a:ext cx="6475252" cy="440121"/>
      </dsp:txXfrm>
    </dsp:sp>
    <dsp:sp modelId="{54CC77BC-7132-4401-90A5-3A8E9027DF7B}">
      <dsp:nvSpPr>
        <dsp:cNvPr id="0" name=""/>
        <dsp:cNvSpPr/>
      </dsp:nvSpPr>
      <dsp:spPr>
        <a:xfrm>
          <a:off x="0" y="380"/>
          <a:ext cx="3655722" cy="60967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Times New Roman"/>
              <a:cs typeface="Times New Roman"/>
            </a:rPr>
            <a:t>City of Vancouver, Province of British Columbia, Federal Government, Neighboring Municipalities </a:t>
          </a:r>
        </a:p>
      </dsp:txBody>
      <dsp:txXfrm>
        <a:off x="29762" y="30142"/>
        <a:ext cx="3596198" cy="550153"/>
      </dsp:txXfrm>
    </dsp:sp>
    <dsp:sp modelId="{5314FE70-97D3-48E6-80CC-9DB6D191324A}">
      <dsp:nvSpPr>
        <dsp:cNvPr id="0" name=""/>
        <dsp:cNvSpPr/>
      </dsp:nvSpPr>
      <dsp:spPr>
        <a:xfrm rot="5400000">
          <a:off x="6661382" y="-2304151"/>
          <a:ext cx="487741" cy="6499062"/>
        </a:xfrm>
        <a:prstGeom prst="round2SameRect">
          <a:avLst/>
        </a:prstGeom>
        <a:solidFill>
          <a:schemeClr val="accent2">
            <a:tint val="40000"/>
            <a:alpha val="90000"/>
            <a:hueOff val="1122453"/>
            <a:satOff val="-10372"/>
            <a:lumOff val="-1169"/>
            <a:alphaOff val="0"/>
          </a:schemeClr>
        </a:solidFill>
        <a:ln w="19050" cap="flat" cmpd="sng" algn="ctr">
          <a:solidFill>
            <a:schemeClr val="accent2">
              <a:tint val="40000"/>
              <a:alpha val="90000"/>
              <a:hueOff val="1122453"/>
              <a:satOff val="-10372"/>
              <a:lumOff val="-11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Times New Roman"/>
              <a:cs typeface="Times New Roman"/>
            </a:rPr>
            <a:t>High GHG emission from ICE vehicle</a:t>
          </a:r>
        </a:p>
        <a:p>
          <a:pPr marL="114300" lvl="1" indent="-114300" algn="l" defTabSz="533400" rtl="0">
            <a:lnSpc>
              <a:spcPct val="90000"/>
            </a:lnSpc>
            <a:spcBef>
              <a:spcPct val="0"/>
            </a:spcBef>
            <a:spcAft>
              <a:spcPct val="15000"/>
            </a:spcAft>
            <a:buChar char="•"/>
          </a:pPr>
          <a:r>
            <a:rPr lang="en-US" sz="1200" kern="1200">
              <a:latin typeface="Times New Roman"/>
              <a:cs typeface="Times New Roman"/>
            </a:rPr>
            <a:t>Rising fuel costs- barriers to achieving sustainability goals.</a:t>
          </a:r>
        </a:p>
      </dsp:txBody>
      <dsp:txXfrm rot="-5400000">
        <a:off x="3655722" y="725319"/>
        <a:ext cx="6475252" cy="440121"/>
      </dsp:txXfrm>
    </dsp:sp>
    <dsp:sp modelId="{A2E9EE5C-E821-4614-9853-437275A2A620}">
      <dsp:nvSpPr>
        <dsp:cNvPr id="0" name=""/>
        <dsp:cNvSpPr/>
      </dsp:nvSpPr>
      <dsp:spPr>
        <a:xfrm>
          <a:off x="0" y="640541"/>
          <a:ext cx="3655722" cy="609677"/>
        </a:xfrm>
        <a:prstGeom prst="roundRect">
          <a:avLst/>
        </a:prstGeom>
        <a:solidFill>
          <a:schemeClr val="accent2">
            <a:hueOff val="1073936"/>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a:cs typeface="Times New Roman"/>
            </a:rPr>
            <a:t>Translink</a:t>
          </a:r>
        </a:p>
      </dsp:txBody>
      <dsp:txXfrm>
        <a:off x="29762" y="670303"/>
        <a:ext cx="3596198" cy="550153"/>
      </dsp:txXfrm>
    </dsp:sp>
    <dsp:sp modelId="{0C789B62-790A-48C6-8155-03D00B60C981}">
      <dsp:nvSpPr>
        <dsp:cNvPr id="0" name=""/>
        <dsp:cNvSpPr/>
      </dsp:nvSpPr>
      <dsp:spPr>
        <a:xfrm rot="5400000">
          <a:off x="6661382" y="-1663990"/>
          <a:ext cx="487741" cy="6499062"/>
        </a:xfrm>
        <a:prstGeom prst="round2Same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Times New Roman"/>
              <a:cs typeface="Times New Roman"/>
            </a:rPr>
            <a:t>Public health impacts from air and noise pollution.</a:t>
          </a:r>
        </a:p>
        <a:p>
          <a:pPr marL="114300" lvl="1" indent="-114300" algn="l" defTabSz="533400" rtl="0">
            <a:lnSpc>
              <a:spcPct val="90000"/>
            </a:lnSpc>
            <a:spcBef>
              <a:spcPct val="0"/>
            </a:spcBef>
            <a:spcAft>
              <a:spcPct val="15000"/>
            </a:spcAft>
            <a:buChar char="•"/>
          </a:pPr>
          <a:r>
            <a:rPr lang="en-US" sz="1200" kern="1200">
              <a:latin typeface="Times New Roman"/>
              <a:cs typeface="Times New Roman"/>
            </a:rPr>
            <a:t>Increased healthcare costs and reduced resident quality of life.</a:t>
          </a:r>
        </a:p>
      </dsp:txBody>
      <dsp:txXfrm rot="-5400000">
        <a:off x="3655722" y="1365480"/>
        <a:ext cx="6475252" cy="440121"/>
      </dsp:txXfrm>
    </dsp:sp>
    <dsp:sp modelId="{F6CED962-05D9-4035-8E90-AF335E19A7B8}">
      <dsp:nvSpPr>
        <dsp:cNvPr id="0" name=""/>
        <dsp:cNvSpPr/>
      </dsp:nvSpPr>
      <dsp:spPr>
        <a:xfrm>
          <a:off x="0" y="1280702"/>
          <a:ext cx="3655722" cy="609677"/>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b="1" kern="1200">
              <a:latin typeface="Times New Roman"/>
              <a:cs typeface="Times New Roman"/>
            </a:rPr>
            <a:t>Vancouver Coastal Health</a:t>
          </a:r>
          <a:endParaRPr lang="en-US" sz="1300" kern="1200">
            <a:latin typeface="Times New Roman"/>
            <a:cs typeface="Times New Roman"/>
          </a:endParaRPr>
        </a:p>
      </dsp:txBody>
      <dsp:txXfrm>
        <a:off x="29762" y="1310464"/>
        <a:ext cx="3596198" cy="550153"/>
      </dsp:txXfrm>
    </dsp:sp>
    <dsp:sp modelId="{84D19FDC-7085-4321-B2D5-BC0E648B3324}">
      <dsp:nvSpPr>
        <dsp:cNvPr id="0" name=""/>
        <dsp:cNvSpPr/>
      </dsp:nvSpPr>
      <dsp:spPr>
        <a:xfrm rot="5400000">
          <a:off x="6661382" y="-1023829"/>
          <a:ext cx="487741" cy="6499062"/>
        </a:xfrm>
        <a:prstGeom prst="round2Same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Times New Roman"/>
              <a:ea typeface="Calibri"/>
              <a:cs typeface="Calibri"/>
            </a:rPr>
            <a:t>High fuel and maintenance cost</a:t>
          </a:r>
        </a:p>
        <a:p>
          <a:pPr marL="114300" lvl="1" indent="-114300" algn="l" defTabSz="533400" rtl="0">
            <a:lnSpc>
              <a:spcPct val="90000"/>
            </a:lnSpc>
            <a:spcBef>
              <a:spcPct val="0"/>
            </a:spcBef>
            <a:spcAft>
              <a:spcPct val="15000"/>
            </a:spcAft>
            <a:buChar char="•"/>
          </a:pPr>
          <a:r>
            <a:rPr lang="en-US" sz="1200" kern="1200">
              <a:latin typeface="Times New Roman"/>
              <a:ea typeface="Calibri"/>
              <a:cs typeface="Calibri"/>
            </a:rPr>
            <a:t>Limited</a:t>
          </a:r>
          <a:r>
            <a:rPr lang="en-US" sz="1200" kern="1200">
              <a:latin typeface="Times New Roman"/>
              <a:cs typeface="Times New Roman"/>
            </a:rPr>
            <a:t> access to affordable sustainable transportation</a:t>
          </a:r>
        </a:p>
      </dsp:txBody>
      <dsp:txXfrm rot="-5400000">
        <a:off x="3655722" y="2005641"/>
        <a:ext cx="6475252" cy="440121"/>
      </dsp:txXfrm>
    </dsp:sp>
    <dsp:sp modelId="{A5A8724D-B657-4048-907E-8B76B3B39C07}">
      <dsp:nvSpPr>
        <dsp:cNvPr id="0" name=""/>
        <dsp:cNvSpPr/>
      </dsp:nvSpPr>
      <dsp:spPr>
        <a:xfrm>
          <a:off x="0" y="1920863"/>
          <a:ext cx="3655722" cy="609677"/>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b="1" kern="1200">
              <a:latin typeface="Times New Roman"/>
              <a:ea typeface="Calibri"/>
              <a:cs typeface="Calibri"/>
            </a:rPr>
            <a:t>Residents</a:t>
          </a:r>
          <a:r>
            <a:rPr lang="en-US" sz="1300" b="1" kern="1200">
              <a:latin typeface="Times New Roman"/>
              <a:cs typeface="Times New Roman"/>
            </a:rPr>
            <a:t> &amp; Commuters</a:t>
          </a:r>
        </a:p>
      </dsp:txBody>
      <dsp:txXfrm>
        <a:off x="29762" y="1950625"/>
        <a:ext cx="3596198" cy="550153"/>
      </dsp:txXfrm>
    </dsp:sp>
    <dsp:sp modelId="{DD80AC82-03F7-43FF-B379-E6EF697ED3BC}">
      <dsp:nvSpPr>
        <dsp:cNvPr id="0" name=""/>
        <dsp:cNvSpPr/>
      </dsp:nvSpPr>
      <dsp:spPr>
        <a:xfrm rot="5400000">
          <a:off x="6661382" y="-383668"/>
          <a:ext cx="487741" cy="6499062"/>
        </a:xfrm>
        <a:prstGeom prst="round2Same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Calibri"/>
              <a:ea typeface="Calibri"/>
              <a:cs typeface="Calibri"/>
            </a:rPr>
            <a:t>Rising delivery costs due to ICE reliance</a:t>
          </a:r>
        </a:p>
        <a:p>
          <a:pPr marL="114300" lvl="1" indent="-114300" algn="l" defTabSz="533400">
            <a:lnSpc>
              <a:spcPct val="90000"/>
            </a:lnSpc>
            <a:spcBef>
              <a:spcPct val="0"/>
            </a:spcBef>
            <a:spcAft>
              <a:spcPct val="15000"/>
            </a:spcAft>
            <a:buChar char="•"/>
          </a:pPr>
          <a:r>
            <a:rPr lang="en-US" sz="1200" kern="1200">
              <a:latin typeface="Calibri"/>
              <a:ea typeface="Calibri"/>
              <a:cs typeface="Calibri"/>
            </a:rPr>
            <a:t>Resistance from traditional ICE owners to transition.</a:t>
          </a:r>
          <a:endParaRPr lang="en-US" sz="1200" kern="1200"/>
        </a:p>
      </dsp:txBody>
      <dsp:txXfrm rot="-5400000">
        <a:off x="3655722" y="2645802"/>
        <a:ext cx="6475252" cy="440121"/>
      </dsp:txXfrm>
    </dsp:sp>
    <dsp:sp modelId="{BC703481-9054-4247-8F0A-8824B08FE779}">
      <dsp:nvSpPr>
        <dsp:cNvPr id="0" name=""/>
        <dsp:cNvSpPr/>
      </dsp:nvSpPr>
      <dsp:spPr>
        <a:xfrm>
          <a:off x="0" y="2561024"/>
          <a:ext cx="3655722" cy="609677"/>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ea typeface="Calibri"/>
              <a:cs typeface="Calibri"/>
            </a:rPr>
            <a:t>Businesses &amp; Industry</a:t>
          </a:r>
        </a:p>
      </dsp:txBody>
      <dsp:txXfrm>
        <a:off x="29762" y="2590786"/>
        <a:ext cx="3596198" cy="550153"/>
      </dsp:txXfrm>
    </dsp:sp>
    <dsp:sp modelId="{06307C8B-700E-43E7-A48A-14EB34A24129}">
      <dsp:nvSpPr>
        <dsp:cNvPr id="0" name=""/>
        <dsp:cNvSpPr/>
      </dsp:nvSpPr>
      <dsp:spPr>
        <a:xfrm rot="5400000">
          <a:off x="6661382" y="256492"/>
          <a:ext cx="487741" cy="6499062"/>
        </a:xfrm>
        <a:prstGeom prst="round2SameRect">
          <a:avLst/>
        </a:prstGeom>
        <a:solidFill>
          <a:schemeClr val="accent2">
            <a:tint val="40000"/>
            <a:alpha val="90000"/>
            <a:hueOff val="5612265"/>
            <a:satOff val="-51860"/>
            <a:lumOff val="-5846"/>
            <a:alphaOff val="0"/>
          </a:schemeClr>
        </a:solidFill>
        <a:ln w="19050" cap="flat" cmpd="sng" algn="ctr">
          <a:solidFill>
            <a:schemeClr val="accent2">
              <a:tint val="40000"/>
              <a:alpha val="90000"/>
              <a:hueOff val="5612265"/>
              <a:satOff val="-51860"/>
              <a:lumOff val="-58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Calibri"/>
              <a:ea typeface="Calibri"/>
              <a:cs typeface="Calibri"/>
            </a:rPr>
            <a:t>High claims from ICE vehicle accidents and rising premiums - fossil fuel vehicles. </a:t>
          </a:r>
        </a:p>
        <a:p>
          <a:pPr marL="114300" lvl="1" indent="-114300" algn="l" defTabSz="533400">
            <a:lnSpc>
              <a:spcPct val="90000"/>
            </a:lnSpc>
            <a:spcBef>
              <a:spcPct val="0"/>
            </a:spcBef>
            <a:spcAft>
              <a:spcPct val="15000"/>
            </a:spcAft>
            <a:buChar char="•"/>
          </a:pPr>
          <a:r>
            <a:rPr lang="en-US" sz="1200" kern="1200">
              <a:latin typeface="Calibri"/>
              <a:ea typeface="Calibri"/>
              <a:cs typeface="Calibri"/>
            </a:rPr>
            <a:t>Pressure – promote cleaner alternatives. and resistance - traditional car owners </a:t>
          </a:r>
        </a:p>
      </dsp:txBody>
      <dsp:txXfrm rot="-5400000">
        <a:off x="3655722" y="3285962"/>
        <a:ext cx="6475252" cy="440121"/>
      </dsp:txXfrm>
    </dsp:sp>
    <dsp:sp modelId="{78ACCDAE-2F9C-4341-8DED-0060D4B96850}">
      <dsp:nvSpPr>
        <dsp:cNvPr id="0" name=""/>
        <dsp:cNvSpPr/>
      </dsp:nvSpPr>
      <dsp:spPr>
        <a:xfrm>
          <a:off x="0" y="3201185"/>
          <a:ext cx="3655722" cy="609677"/>
        </a:xfrm>
        <a:prstGeom prst="roundRect">
          <a:avLst/>
        </a:prstGeom>
        <a:solidFill>
          <a:schemeClr val="accent2">
            <a:hueOff val="5369678"/>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ea typeface="Calibri"/>
              <a:cs typeface="Calibri"/>
            </a:rPr>
            <a:t>ICBC(Insurance Corporation of BC) </a:t>
          </a:r>
        </a:p>
      </dsp:txBody>
      <dsp:txXfrm>
        <a:off x="29762" y="3230947"/>
        <a:ext cx="3596198" cy="550153"/>
      </dsp:txXfrm>
    </dsp:sp>
    <dsp:sp modelId="{FC817864-DB1E-4725-9E45-DF3F876B28FC}">
      <dsp:nvSpPr>
        <dsp:cNvPr id="0" name=""/>
        <dsp:cNvSpPr/>
      </dsp:nvSpPr>
      <dsp:spPr>
        <a:xfrm rot="5400000">
          <a:off x="6661382" y="896653"/>
          <a:ext cx="487741" cy="6499062"/>
        </a:xfrm>
        <a:prstGeom prst="round2Same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Calibri"/>
              <a:ea typeface="Calibri"/>
              <a:cs typeface="Calibri"/>
            </a:rPr>
            <a:t>Decreasing demand- ICE vehicles and pressure to comply - emission standards </a:t>
          </a:r>
        </a:p>
        <a:p>
          <a:pPr marL="114300" lvl="1" indent="-114300" algn="l" defTabSz="533400">
            <a:lnSpc>
              <a:spcPct val="90000"/>
            </a:lnSpc>
            <a:spcBef>
              <a:spcPct val="0"/>
            </a:spcBef>
            <a:spcAft>
              <a:spcPct val="15000"/>
            </a:spcAft>
            <a:buChar char="•"/>
          </a:pPr>
          <a:r>
            <a:rPr lang="en-US" sz="1200" kern="1200">
              <a:latin typeface="Calibri"/>
              <a:ea typeface="Calibri"/>
              <a:cs typeface="Calibri"/>
            </a:rPr>
            <a:t>Need for R&amp;D investment in zero-emission technologies and declining ICE market share.</a:t>
          </a:r>
        </a:p>
      </dsp:txBody>
      <dsp:txXfrm rot="-5400000">
        <a:off x="3655722" y="3926123"/>
        <a:ext cx="6475252" cy="440121"/>
      </dsp:txXfrm>
    </dsp:sp>
    <dsp:sp modelId="{C80B0225-F0E1-4FAD-973C-280B007C9217}">
      <dsp:nvSpPr>
        <dsp:cNvPr id="0" name=""/>
        <dsp:cNvSpPr/>
      </dsp:nvSpPr>
      <dsp:spPr>
        <a:xfrm>
          <a:off x="0" y="3841346"/>
          <a:ext cx="3655722" cy="609677"/>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latin typeface="Calibri"/>
              <a:ea typeface="Calibri"/>
              <a:cs typeface="Calibri"/>
            </a:rPr>
            <a:t>Automotive Manufacturers </a:t>
          </a:r>
        </a:p>
      </dsp:txBody>
      <dsp:txXfrm>
        <a:off x="29762" y="3871108"/>
        <a:ext cx="3596198" cy="550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FC655-CD00-435D-A364-575B064F1B52}">
      <dsp:nvSpPr>
        <dsp:cNvPr id="0" name=""/>
        <dsp:cNvSpPr/>
      </dsp:nvSpPr>
      <dsp:spPr>
        <a:xfrm>
          <a:off x="1071" y="1053404"/>
          <a:ext cx="632707" cy="632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9B23F5-7802-407B-A222-AF1939411AC7}">
      <dsp:nvSpPr>
        <dsp:cNvPr id="0" name=""/>
        <dsp:cNvSpPr/>
      </dsp:nvSpPr>
      <dsp:spPr>
        <a:xfrm>
          <a:off x="1071" y="1783002"/>
          <a:ext cx="1807734" cy="41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Times New Roman"/>
              <a:cs typeface="Times New Roman"/>
            </a:rPr>
            <a:t>1.Environmental and Energy Indicators</a:t>
          </a:r>
          <a:endParaRPr lang="en-US" sz="1400" kern="1200">
            <a:latin typeface="Times New Roman"/>
            <a:cs typeface="Times New Roman"/>
          </a:endParaRPr>
        </a:p>
      </dsp:txBody>
      <dsp:txXfrm>
        <a:off x="1071" y="1783002"/>
        <a:ext cx="1807734" cy="415213"/>
      </dsp:txXfrm>
    </dsp:sp>
    <dsp:sp modelId="{4E912EE9-1315-4D72-85CC-A9BE338F64E9}">
      <dsp:nvSpPr>
        <dsp:cNvPr id="0" name=""/>
        <dsp:cNvSpPr/>
      </dsp:nvSpPr>
      <dsp:spPr>
        <a:xfrm>
          <a:off x="1071" y="2243282"/>
          <a:ext cx="1807734" cy="1063403"/>
        </a:xfrm>
        <a:prstGeom prst="rect">
          <a:avLst/>
        </a:prstGeom>
        <a:noFill/>
        <a:ln>
          <a:noFill/>
        </a:ln>
        <a:effectLst/>
      </dsp:spPr>
      <dsp:style>
        <a:lnRef idx="0">
          <a:scrgbClr r="0" g="0" b="0"/>
        </a:lnRef>
        <a:fillRef idx="0">
          <a:scrgbClr r="0" g="0" b="0"/>
        </a:fillRef>
        <a:effectRef idx="0">
          <a:scrgbClr r="0" g="0" b="0"/>
        </a:effectRef>
        <a:fontRef idx="minor"/>
      </dsp:style>
    </dsp:sp>
    <dsp:sp modelId="{2855DAFC-CE8D-443F-AE12-EBBCF6145D4D}">
      <dsp:nvSpPr>
        <dsp:cNvPr id="0" name=""/>
        <dsp:cNvSpPr/>
      </dsp:nvSpPr>
      <dsp:spPr>
        <a:xfrm>
          <a:off x="2125158" y="1053404"/>
          <a:ext cx="632707" cy="632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DC64A4-9DCC-4AEE-B044-87B30F1B6CD4}">
      <dsp:nvSpPr>
        <dsp:cNvPr id="0" name=""/>
        <dsp:cNvSpPr/>
      </dsp:nvSpPr>
      <dsp:spPr>
        <a:xfrm>
          <a:off x="2125158" y="1783002"/>
          <a:ext cx="1807734" cy="41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Times New Roman"/>
              <a:cs typeface="Times New Roman"/>
            </a:rPr>
            <a:t>CO2 Emissions</a:t>
          </a:r>
          <a:r>
            <a:rPr lang="en-US" sz="1400" kern="1200">
              <a:latin typeface="Times New Roman"/>
              <a:cs typeface="Times New Roman"/>
            </a:rPr>
            <a:t>:</a:t>
          </a:r>
        </a:p>
      </dsp:txBody>
      <dsp:txXfrm>
        <a:off x="2125158" y="1783002"/>
        <a:ext cx="1807734" cy="415213"/>
      </dsp:txXfrm>
    </dsp:sp>
    <dsp:sp modelId="{49BBD1FF-F221-4991-8CF8-21C3110986BE}">
      <dsp:nvSpPr>
        <dsp:cNvPr id="0" name=""/>
        <dsp:cNvSpPr/>
      </dsp:nvSpPr>
      <dsp:spPr>
        <a:xfrm>
          <a:off x="2125158" y="2243282"/>
          <a:ext cx="1807734" cy="106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Times New Roman"/>
              <a:cs typeface="Times New Roman"/>
            </a:rPr>
            <a:t>EVs: Decline from 1,000 tons (2022) to 300 tons (2050).</a:t>
          </a:r>
        </a:p>
        <a:p>
          <a:pPr marL="0" lvl="0" indent="0" algn="l" defTabSz="488950">
            <a:lnSpc>
              <a:spcPct val="100000"/>
            </a:lnSpc>
            <a:spcBef>
              <a:spcPct val="0"/>
            </a:spcBef>
            <a:spcAft>
              <a:spcPct val="35000"/>
            </a:spcAft>
            <a:buNone/>
          </a:pPr>
          <a:r>
            <a:rPr lang="en-US" sz="1100" kern="1200">
              <a:latin typeface="Times New Roman"/>
              <a:cs typeface="Times New Roman"/>
            </a:rPr>
            <a:t>CVs: Increase from 15,000 tons (2022) to 25,000 tons (2050).</a:t>
          </a:r>
        </a:p>
      </dsp:txBody>
      <dsp:txXfrm>
        <a:off x="2125158" y="2243282"/>
        <a:ext cx="1807734" cy="1063403"/>
      </dsp:txXfrm>
    </dsp:sp>
    <dsp:sp modelId="{C8FC09E8-0278-4DC0-9BD4-495599C36FFB}">
      <dsp:nvSpPr>
        <dsp:cNvPr id="0" name=""/>
        <dsp:cNvSpPr/>
      </dsp:nvSpPr>
      <dsp:spPr>
        <a:xfrm>
          <a:off x="4249246" y="1053404"/>
          <a:ext cx="632707" cy="632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C67C1-6D0C-408B-864A-F117DDA2E9CA}">
      <dsp:nvSpPr>
        <dsp:cNvPr id="0" name=""/>
        <dsp:cNvSpPr/>
      </dsp:nvSpPr>
      <dsp:spPr>
        <a:xfrm>
          <a:off x="4249246" y="1783002"/>
          <a:ext cx="1807734" cy="41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Times New Roman"/>
              <a:cs typeface="Times New Roman"/>
            </a:rPr>
            <a:t>Air Pollutants</a:t>
          </a:r>
          <a:r>
            <a:rPr lang="en-US" sz="1400" kern="1200">
              <a:latin typeface="Times New Roman"/>
              <a:cs typeface="Times New Roman"/>
            </a:rPr>
            <a:t>:</a:t>
          </a:r>
        </a:p>
      </dsp:txBody>
      <dsp:txXfrm>
        <a:off x="4249246" y="1783002"/>
        <a:ext cx="1807734" cy="415213"/>
      </dsp:txXfrm>
    </dsp:sp>
    <dsp:sp modelId="{CC7C780A-272A-4D03-BB56-7219DCEBB3D4}">
      <dsp:nvSpPr>
        <dsp:cNvPr id="0" name=""/>
        <dsp:cNvSpPr/>
      </dsp:nvSpPr>
      <dsp:spPr>
        <a:xfrm>
          <a:off x="4249246" y="2243282"/>
          <a:ext cx="1807734" cy="106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Times New Roman"/>
              <a:cs typeface="Times New Roman"/>
            </a:rPr>
            <a:t>EVs: Negligible NO₂ and PM emissions by 2050.</a:t>
          </a:r>
        </a:p>
        <a:p>
          <a:pPr marL="0" lvl="0" indent="0" algn="l" defTabSz="488950">
            <a:lnSpc>
              <a:spcPct val="100000"/>
            </a:lnSpc>
            <a:spcBef>
              <a:spcPct val="0"/>
            </a:spcBef>
            <a:spcAft>
              <a:spcPct val="35000"/>
            </a:spcAft>
            <a:buNone/>
          </a:pPr>
          <a:r>
            <a:rPr lang="en-US" sz="1100" kern="1200">
              <a:latin typeface="Times New Roman"/>
              <a:cs typeface="Times New Roman"/>
            </a:rPr>
            <a:t>CVs: Rising NO₂ (75 tons/year) and PM emissions by 2050.</a:t>
          </a:r>
        </a:p>
      </dsp:txBody>
      <dsp:txXfrm>
        <a:off x="4249246" y="2243282"/>
        <a:ext cx="1807734" cy="1063403"/>
      </dsp:txXfrm>
    </dsp:sp>
    <dsp:sp modelId="{8C23AA1E-8307-4098-ABBF-FFE5872C280A}">
      <dsp:nvSpPr>
        <dsp:cNvPr id="0" name=""/>
        <dsp:cNvSpPr/>
      </dsp:nvSpPr>
      <dsp:spPr>
        <a:xfrm>
          <a:off x="6373334" y="1053404"/>
          <a:ext cx="632707" cy="6327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418CF-67D1-4865-9746-9599DF06F3DA}">
      <dsp:nvSpPr>
        <dsp:cNvPr id="0" name=""/>
        <dsp:cNvSpPr/>
      </dsp:nvSpPr>
      <dsp:spPr>
        <a:xfrm>
          <a:off x="6373334" y="1783002"/>
          <a:ext cx="1807734" cy="41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Times New Roman"/>
              <a:cs typeface="Times New Roman"/>
            </a:rPr>
            <a:t>Energy Consumption</a:t>
          </a:r>
          <a:r>
            <a:rPr lang="en-US" sz="1400" kern="1200">
              <a:latin typeface="Times New Roman"/>
              <a:cs typeface="Times New Roman"/>
            </a:rPr>
            <a:t>:</a:t>
          </a:r>
        </a:p>
      </dsp:txBody>
      <dsp:txXfrm>
        <a:off x="6373334" y="1783002"/>
        <a:ext cx="1807734" cy="415213"/>
      </dsp:txXfrm>
    </dsp:sp>
    <dsp:sp modelId="{2E8A5889-B150-4003-9E33-22E23D6E3EB2}">
      <dsp:nvSpPr>
        <dsp:cNvPr id="0" name=""/>
        <dsp:cNvSpPr/>
      </dsp:nvSpPr>
      <dsp:spPr>
        <a:xfrm>
          <a:off x="6373334" y="2243282"/>
          <a:ext cx="1807734" cy="106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Times New Roman"/>
              <a:cs typeface="Times New Roman"/>
            </a:rPr>
            <a:t>EVs: Modest growth from 180,000 MWh (2022) to 240,000 MWh (2050).</a:t>
          </a:r>
        </a:p>
        <a:p>
          <a:pPr marL="0" lvl="0" indent="0" algn="l" defTabSz="488950">
            <a:lnSpc>
              <a:spcPct val="100000"/>
            </a:lnSpc>
            <a:spcBef>
              <a:spcPct val="0"/>
            </a:spcBef>
            <a:spcAft>
              <a:spcPct val="35000"/>
            </a:spcAft>
            <a:buNone/>
          </a:pPr>
          <a:r>
            <a:rPr lang="en-US" sz="1100" kern="1200">
              <a:latin typeface="Times New Roman"/>
              <a:cs typeface="Times New Roman"/>
            </a:rPr>
            <a:t>CVs: Sharp rise from 300,000 MWh (2022) to 450,000 MWh (2050).</a:t>
          </a:r>
        </a:p>
      </dsp:txBody>
      <dsp:txXfrm>
        <a:off x="6373334" y="2243282"/>
        <a:ext cx="1807734" cy="1063403"/>
      </dsp:txXfrm>
    </dsp:sp>
    <dsp:sp modelId="{17AC0ED0-ABC7-467E-9CEC-77AB374E1E43}">
      <dsp:nvSpPr>
        <dsp:cNvPr id="0" name=""/>
        <dsp:cNvSpPr/>
      </dsp:nvSpPr>
      <dsp:spPr>
        <a:xfrm>
          <a:off x="8497422" y="1053404"/>
          <a:ext cx="632707" cy="6327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9283E2-79AF-4ECF-B3E7-A100C0606D75}">
      <dsp:nvSpPr>
        <dsp:cNvPr id="0" name=""/>
        <dsp:cNvSpPr/>
      </dsp:nvSpPr>
      <dsp:spPr>
        <a:xfrm>
          <a:off x="8497422" y="1783002"/>
          <a:ext cx="1807734" cy="41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Times New Roman"/>
              <a:cs typeface="Times New Roman"/>
            </a:rPr>
            <a:t>Efficiency</a:t>
          </a:r>
          <a:r>
            <a:rPr lang="en-US" sz="1400" kern="1200">
              <a:latin typeface="Times New Roman"/>
              <a:cs typeface="Times New Roman"/>
            </a:rPr>
            <a:t>:</a:t>
          </a:r>
        </a:p>
      </dsp:txBody>
      <dsp:txXfrm>
        <a:off x="8497422" y="1783002"/>
        <a:ext cx="1807734" cy="415213"/>
      </dsp:txXfrm>
    </dsp:sp>
    <dsp:sp modelId="{5ECE01D5-2EAD-4D94-8BE2-27F5E04C3AED}">
      <dsp:nvSpPr>
        <dsp:cNvPr id="0" name=""/>
        <dsp:cNvSpPr/>
      </dsp:nvSpPr>
      <dsp:spPr>
        <a:xfrm>
          <a:off x="8497422" y="2243282"/>
          <a:ext cx="1807734" cy="106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Times New Roman"/>
              <a:cs typeface="Times New Roman"/>
            </a:rPr>
            <a:t>EVs: Improved from 0.2 kWh/km to 0.15 kWh/km by 2050.</a:t>
          </a:r>
        </a:p>
        <a:p>
          <a:pPr marL="0" lvl="0" indent="0" algn="l" defTabSz="488950">
            <a:lnSpc>
              <a:spcPct val="100000"/>
            </a:lnSpc>
            <a:spcBef>
              <a:spcPct val="0"/>
            </a:spcBef>
            <a:spcAft>
              <a:spcPct val="35000"/>
            </a:spcAft>
            <a:buNone/>
          </a:pPr>
          <a:r>
            <a:rPr lang="en-US" sz="1100" kern="1200">
              <a:latin typeface="Times New Roman"/>
              <a:cs typeface="Times New Roman"/>
            </a:rPr>
            <a:t>CVs: Reduced fuel efficiency, from 10L/100km (2022) to 7L/100km (2050</a:t>
          </a:r>
          <a:r>
            <a:rPr lang="en-US" sz="1100" kern="1200"/>
            <a:t>).</a:t>
          </a:r>
        </a:p>
      </dsp:txBody>
      <dsp:txXfrm>
        <a:off x="8497422" y="2243282"/>
        <a:ext cx="1807734" cy="1063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8A58D-D6C5-49B7-8F55-4FE530522FB7}">
      <dsp:nvSpPr>
        <dsp:cNvPr id="0" name=""/>
        <dsp:cNvSpPr/>
      </dsp:nvSpPr>
      <dsp:spPr>
        <a:xfrm>
          <a:off x="1061437" y="569059"/>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793E81-939A-4CB0-A72B-5304703E6520}">
      <dsp:nvSpPr>
        <dsp:cNvPr id="0" name=""/>
        <dsp:cNvSpPr/>
      </dsp:nvSpPr>
      <dsp:spPr>
        <a:xfrm>
          <a:off x="1582" y="1865821"/>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kern="1200">
              <a:latin typeface="Times New Roman"/>
              <a:cs typeface="Times New Roman"/>
            </a:rPr>
            <a:t>2. Economic and Social Indicators</a:t>
          </a:r>
          <a:endParaRPr lang="en-US" sz="1700" kern="1200">
            <a:latin typeface="Times New Roman"/>
            <a:cs typeface="Times New Roman"/>
          </a:endParaRPr>
        </a:p>
      </dsp:txBody>
      <dsp:txXfrm>
        <a:off x="1582" y="1865821"/>
        <a:ext cx="3261093" cy="489164"/>
      </dsp:txXfrm>
    </dsp:sp>
    <dsp:sp modelId="{29727ADE-060A-40F6-9B4A-C5161D6CF807}">
      <dsp:nvSpPr>
        <dsp:cNvPr id="0" name=""/>
        <dsp:cNvSpPr/>
      </dsp:nvSpPr>
      <dsp:spPr>
        <a:xfrm>
          <a:off x="1582" y="2427255"/>
          <a:ext cx="3261093" cy="1755290"/>
        </a:xfrm>
        <a:prstGeom prst="rect">
          <a:avLst/>
        </a:prstGeom>
        <a:noFill/>
        <a:ln>
          <a:noFill/>
        </a:ln>
        <a:effectLst/>
      </dsp:spPr>
      <dsp:style>
        <a:lnRef idx="0">
          <a:scrgbClr r="0" g="0" b="0"/>
        </a:lnRef>
        <a:fillRef idx="0">
          <a:scrgbClr r="0" g="0" b="0"/>
        </a:fillRef>
        <a:effectRef idx="0">
          <a:scrgbClr r="0" g="0" b="0"/>
        </a:effectRef>
        <a:fontRef idx="minor"/>
      </dsp:style>
    </dsp:sp>
    <dsp:sp modelId="{C4133BA7-3575-4843-9B22-165F45D302C6}">
      <dsp:nvSpPr>
        <dsp:cNvPr id="0" name=""/>
        <dsp:cNvSpPr/>
      </dsp:nvSpPr>
      <dsp:spPr>
        <a:xfrm>
          <a:off x="4893223" y="569059"/>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F39C9B-4B6B-4A61-926F-1F92FEC69740}">
      <dsp:nvSpPr>
        <dsp:cNvPr id="0" name=""/>
        <dsp:cNvSpPr/>
      </dsp:nvSpPr>
      <dsp:spPr>
        <a:xfrm>
          <a:off x="3833367" y="1865821"/>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kern="1200">
              <a:latin typeface="Times New Roman"/>
              <a:cs typeface="Times New Roman"/>
            </a:rPr>
            <a:t>Economic Benefits</a:t>
          </a:r>
          <a:r>
            <a:rPr lang="en-US" sz="1700" kern="1200">
              <a:latin typeface="Times New Roman"/>
              <a:cs typeface="Times New Roman"/>
            </a:rPr>
            <a:t>:</a:t>
          </a:r>
        </a:p>
      </dsp:txBody>
      <dsp:txXfrm>
        <a:off x="3833367" y="1865821"/>
        <a:ext cx="3261093" cy="489164"/>
      </dsp:txXfrm>
    </dsp:sp>
    <dsp:sp modelId="{A1E35272-86E4-4805-B7C3-D96E7E002183}">
      <dsp:nvSpPr>
        <dsp:cNvPr id="0" name=""/>
        <dsp:cNvSpPr/>
      </dsp:nvSpPr>
      <dsp:spPr>
        <a:xfrm>
          <a:off x="3833367" y="2427255"/>
          <a:ext cx="3261093" cy="1755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latin typeface="Times New Roman"/>
              <a:cs typeface="Times New Roman"/>
            </a:rPr>
            <a:t>-Cost savings from prevented emissions: $1.4M (2022) → $2.8M (2050).</a:t>
          </a:r>
        </a:p>
        <a:p>
          <a:pPr marL="0" lvl="0" indent="0" algn="ctr" defTabSz="577850">
            <a:lnSpc>
              <a:spcPct val="100000"/>
            </a:lnSpc>
            <a:spcBef>
              <a:spcPct val="0"/>
            </a:spcBef>
            <a:spcAft>
              <a:spcPct val="35000"/>
            </a:spcAft>
            <a:buNone/>
          </a:pPr>
          <a:r>
            <a:rPr lang="en-US" sz="1300" kern="1200">
              <a:latin typeface="Times New Roman"/>
              <a:cs typeface="Times New Roman"/>
            </a:rPr>
            <a:t>-EV-related jobs: Growth from 40,000 (2022) to 70,000 (2050).</a:t>
          </a:r>
        </a:p>
        <a:p>
          <a:pPr marL="0" lvl="0" indent="0" algn="ctr" defTabSz="577850">
            <a:lnSpc>
              <a:spcPct val="100000"/>
            </a:lnSpc>
            <a:spcBef>
              <a:spcPct val="0"/>
            </a:spcBef>
            <a:spcAft>
              <a:spcPct val="35000"/>
            </a:spcAft>
            <a:buNone/>
          </a:pPr>
          <a:r>
            <a:rPr lang="en-US" sz="1300" kern="1200">
              <a:latin typeface="Times New Roman"/>
              <a:cs typeface="Times New Roman"/>
            </a:rPr>
            <a:t>-Decline in CV-related employment and infrastructure investments.</a:t>
          </a:r>
        </a:p>
      </dsp:txBody>
      <dsp:txXfrm>
        <a:off x="3833367" y="2427255"/>
        <a:ext cx="3261093" cy="1755290"/>
      </dsp:txXfrm>
    </dsp:sp>
    <dsp:sp modelId="{9771B5B7-1434-4327-B900-6B06AD8AD708}">
      <dsp:nvSpPr>
        <dsp:cNvPr id="0" name=""/>
        <dsp:cNvSpPr/>
      </dsp:nvSpPr>
      <dsp:spPr>
        <a:xfrm>
          <a:off x="8725008" y="569059"/>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B7377-A066-4243-BA05-4CB2CD86553F}">
      <dsp:nvSpPr>
        <dsp:cNvPr id="0" name=""/>
        <dsp:cNvSpPr/>
      </dsp:nvSpPr>
      <dsp:spPr>
        <a:xfrm>
          <a:off x="7665152" y="1865821"/>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kern="1200">
              <a:latin typeface="Times New Roman"/>
              <a:cs typeface="Times New Roman"/>
            </a:rPr>
            <a:t>Social Advancements</a:t>
          </a:r>
          <a:r>
            <a:rPr lang="en-US" sz="1700" kern="1200">
              <a:latin typeface="Times New Roman"/>
              <a:cs typeface="Times New Roman"/>
            </a:rPr>
            <a:t>:</a:t>
          </a:r>
        </a:p>
      </dsp:txBody>
      <dsp:txXfrm>
        <a:off x="7665152" y="1865821"/>
        <a:ext cx="3261093" cy="489164"/>
      </dsp:txXfrm>
    </dsp:sp>
    <dsp:sp modelId="{A5B1773E-46C8-425C-A047-E4789A239DB2}">
      <dsp:nvSpPr>
        <dsp:cNvPr id="0" name=""/>
        <dsp:cNvSpPr/>
      </dsp:nvSpPr>
      <dsp:spPr>
        <a:xfrm>
          <a:off x="7665152" y="2427255"/>
          <a:ext cx="3261093" cy="1755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latin typeface="Times New Roman"/>
              <a:cs typeface="Times New Roman"/>
            </a:rPr>
            <a:t>-EV affordability improves by 2030, accessible to most by 2050.</a:t>
          </a:r>
        </a:p>
        <a:p>
          <a:pPr marL="0" lvl="0" indent="0" algn="ctr" defTabSz="577850">
            <a:lnSpc>
              <a:spcPct val="100000"/>
            </a:lnSpc>
            <a:spcBef>
              <a:spcPct val="0"/>
            </a:spcBef>
            <a:spcAft>
              <a:spcPct val="35000"/>
            </a:spcAft>
            <a:buNone/>
          </a:pPr>
          <a:r>
            <a:rPr lang="en-US" sz="1300" kern="1200">
              <a:latin typeface="Times New Roman"/>
              <a:cs typeface="Times New Roman"/>
            </a:rPr>
            <a:t>-Increased transport diversity with EV dominance in public and private sectors.</a:t>
          </a:r>
        </a:p>
        <a:p>
          <a:pPr marL="0" lvl="0" indent="0" algn="ctr" defTabSz="577850">
            <a:lnSpc>
              <a:spcPct val="100000"/>
            </a:lnSpc>
            <a:spcBef>
              <a:spcPct val="0"/>
            </a:spcBef>
            <a:spcAft>
              <a:spcPct val="35000"/>
            </a:spcAft>
            <a:buNone/>
          </a:pPr>
          <a:r>
            <a:rPr lang="en-US" sz="1300" kern="1200">
              <a:latin typeface="Times New Roman"/>
              <a:cs typeface="Times New Roman"/>
            </a:rPr>
            <a:t>-Traffic safety: Lower accident rates with autonomous EV technologies.</a:t>
          </a:r>
        </a:p>
        <a:p>
          <a:pPr marL="0" lvl="0" indent="0" algn="ctr" defTabSz="577850">
            <a:lnSpc>
              <a:spcPct val="100000"/>
            </a:lnSpc>
            <a:spcBef>
              <a:spcPct val="0"/>
            </a:spcBef>
            <a:spcAft>
              <a:spcPct val="35000"/>
            </a:spcAft>
            <a:buNone/>
          </a:pPr>
          <a:r>
            <a:rPr lang="en-US" sz="1300" kern="1200">
              <a:latin typeface="Times New Roman"/>
              <a:cs typeface="Times New Roman"/>
            </a:rPr>
            <a:t>-Noise pollution: Significant reduction; near-zero by 2050.</a:t>
          </a:r>
        </a:p>
      </dsp:txBody>
      <dsp:txXfrm>
        <a:off x="7665152" y="2427255"/>
        <a:ext cx="3261093" cy="17552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96EDC-9A50-4900-8508-563AE9E4FF23}">
      <dsp:nvSpPr>
        <dsp:cNvPr id="0" name=""/>
        <dsp:cNvSpPr/>
      </dsp:nvSpPr>
      <dsp:spPr>
        <a:xfrm>
          <a:off x="3298255" y="536972"/>
          <a:ext cx="1958838" cy="195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933450">
            <a:lnSpc>
              <a:spcPct val="90000"/>
            </a:lnSpc>
            <a:spcBef>
              <a:spcPct val="0"/>
            </a:spcBef>
            <a:spcAft>
              <a:spcPct val="35000"/>
            </a:spcAft>
            <a:buNone/>
          </a:pPr>
          <a:r>
            <a:rPr lang="en-US" sz="2100" b="1" kern="1200">
              <a:latin typeface="Times New Roman"/>
              <a:cs typeface="Times New Roman"/>
            </a:rPr>
            <a:t>Environmental Benefits</a:t>
          </a:r>
          <a:r>
            <a:rPr lang="en-US" sz="2100" kern="1200">
              <a:latin typeface="Times New Roman"/>
              <a:cs typeface="Times New Roman"/>
            </a:rPr>
            <a:t>:</a:t>
          </a:r>
        </a:p>
        <a:p>
          <a:pPr marL="171450" lvl="1" indent="-171450" algn="l" defTabSz="711200">
            <a:lnSpc>
              <a:spcPct val="90000"/>
            </a:lnSpc>
            <a:spcBef>
              <a:spcPct val="0"/>
            </a:spcBef>
            <a:spcAft>
              <a:spcPct val="15000"/>
            </a:spcAft>
            <a:buChar char="•"/>
          </a:pPr>
          <a:r>
            <a:rPr lang="en-US" sz="1600" kern="1200">
              <a:latin typeface="Times New Roman"/>
              <a:cs typeface="Times New Roman"/>
            </a:rPr>
            <a:t>GHG Emissions</a:t>
          </a:r>
        </a:p>
        <a:p>
          <a:pPr marL="171450" lvl="1" indent="-171450" algn="l" defTabSz="711200">
            <a:lnSpc>
              <a:spcPct val="90000"/>
            </a:lnSpc>
            <a:spcBef>
              <a:spcPct val="0"/>
            </a:spcBef>
            <a:spcAft>
              <a:spcPct val="15000"/>
            </a:spcAft>
            <a:buChar char="•"/>
          </a:pPr>
          <a:r>
            <a:rPr lang="en-US" sz="1600" kern="1200">
              <a:latin typeface="Times New Roman"/>
              <a:cs typeface="Times New Roman"/>
            </a:rPr>
            <a:t>Energy Consumption </a:t>
          </a:r>
        </a:p>
        <a:p>
          <a:pPr marL="171450" lvl="1" indent="-171450" algn="l" defTabSz="711200">
            <a:lnSpc>
              <a:spcPct val="90000"/>
            </a:lnSpc>
            <a:spcBef>
              <a:spcPct val="0"/>
            </a:spcBef>
            <a:spcAft>
              <a:spcPct val="15000"/>
            </a:spcAft>
            <a:buChar char="•"/>
          </a:pPr>
          <a:r>
            <a:rPr lang="en-US" sz="1600" kern="1200">
              <a:latin typeface="Times New Roman"/>
              <a:cs typeface="Times New Roman"/>
            </a:rPr>
            <a:t>Air Pollution</a:t>
          </a:r>
        </a:p>
        <a:p>
          <a:pPr marL="171450" lvl="1" indent="-171450" algn="l" defTabSz="711200">
            <a:lnSpc>
              <a:spcPct val="90000"/>
            </a:lnSpc>
            <a:spcBef>
              <a:spcPct val="0"/>
            </a:spcBef>
            <a:spcAft>
              <a:spcPct val="15000"/>
            </a:spcAft>
            <a:buChar char="•"/>
          </a:pPr>
          <a:r>
            <a:rPr lang="en-US" sz="1600" kern="1200">
              <a:latin typeface="Times New Roman"/>
              <a:cs typeface="Times New Roman"/>
            </a:rPr>
            <a:t>Battery Lifecycle</a:t>
          </a:r>
        </a:p>
      </dsp:txBody>
      <dsp:txXfrm>
        <a:off x="3298255" y="536972"/>
        <a:ext cx="1958838" cy="1958838"/>
      </dsp:txXfrm>
    </dsp:sp>
    <dsp:sp modelId="{54649C5F-CB4D-4B4F-ADC3-BC4B849BD62F}">
      <dsp:nvSpPr>
        <dsp:cNvPr id="0" name=""/>
        <dsp:cNvSpPr/>
      </dsp:nvSpPr>
      <dsp:spPr>
        <a:xfrm>
          <a:off x="311253" y="150666"/>
          <a:ext cx="4635292" cy="4635292"/>
        </a:xfrm>
        <a:prstGeom prst="circularArrow">
          <a:avLst>
            <a:gd name="adj1" fmla="val 8241"/>
            <a:gd name="adj2" fmla="val 575443"/>
            <a:gd name="adj3" fmla="val 2966940"/>
            <a:gd name="adj4" fmla="val 49655"/>
            <a:gd name="adj5" fmla="val 9614"/>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D842E-4953-40D6-91E8-328711745EA9}">
      <dsp:nvSpPr>
        <dsp:cNvPr id="0" name=""/>
        <dsp:cNvSpPr/>
      </dsp:nvSpPr>
      <dsp:spPr>
        <a:xfrm>
          <a:off x="1649480" y="3392734"/>
          <a:ext cx="1958838" cy="195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933450">
            <a:lnSpc>
              <a:spcPct val="90000"/>
            </a:lnSpc>
            <a:spcBef>
              <a:spcPct val="0"/>
            </a:spcBef>
            <a:spcAft>
              <a:spcPct val="35000"/>
            </a:spcAft>
            <a:buNone/>
          </a:pPr>
          <a:r>
            <a:rPr lang="en-US" sz="2100" b="1" kern="1200">
              <a:latin typeface="Times New Roman"/>
              <a:cs typeface="Times New Roman"/>
            </a:rPr>
            <a:t>Social Impacts</a:t>
          </a:r>
          <a:r>
            <a:rPr lang="en-US" sz="2100" kern="1200">
              <a:latin typeface="Times New Roman"/>
              <a:cs typeface="Times New Roman"/>
            </a:rPr>
            <a:t>:</a:t>
          </a:r>
        </a:p>
        <a:p>
          <a:pPr marL="171450" lvl="1" indent="-171450" algn="l" defTabSz="711200">
            <a:lnSpc>
              <a:spcPct val="90000"/>
            </a:lnSpc>
            <a:spcBef>
              <a:spcPct val="0"/>
            </a:spcBef>
            <a:spcAft>
              <a:spcPct val="15000"/>
            </a:spcAft>
            <a:buChar char="•"/>
          </a:pPr>
          <a:r>
            <a:rPr lang="en-US" sz="1600" kern="1200">
              <a:latin typeface="Times New Roman"/>
              <a:cs typeface="Times New Roman"/>
            </a:rPr>
            <a:t>Public Health </a:t>
          </a:r>
        </a:p>
        <a:p>
          <a:pPr marL="171450" lvl="1" indent="-171450" algn="l" defTabSz="711200">
            <a:lnSpc>
              <a:spcPct val="90000"/>
            </a:lnSpc>
            <a:spcBef>
              <a:spcPct val="0"/>
            </a:spcBef>
            <a:spcAft>
              <a:spcPct val="15000"/>
            </a:spcAft>
            <a:buChar char="•"/>
          </a:pPr>
          <a:r>
            <a:rPr lang="en-US" sz="1600" kern="1200">
              <a:latin typeface="Times New Roman"/>
              <a:cs typeface="Times New Roman"/>
            </a:rPr>
            <a:t>Infrastructure Development</a:t>
          </a:r>
        </a:p>
        <a:p>
          <a:pPr marL="171450" lvl="1" indent="-171450" algn="l" defTabSz="711200">
            <a:lnSpc>
              <a:spcPct val="90000"/>
            </a:lnSpc>
            <a:spcBef>
              <a:spcPct val="0"/>
            </a:spcBef>
            <a:spcAft>
              <a:spcPct val="15000"/>
            </a:spcAft>
            <a:buChar char="•"/>
          </a:pPr>
          <a:r>
            <a:rPr lang="en-US" sz="1600" kern="1200">
              <a:latin typeface="Times New Roman"/>
              <a:cs typeface="Times New Roman"/>
            </a:rPr>
            <a:t>Behavioral Adaptation</a:t>
          </a:r>
        </a:p>
        <a:p>
          <a:pPr marL="171450" lvl="1" indent="-171450" algn="l" defTabSz="711200">
            <a:lnSpc>
              <a:spcPct val="90000"/>
            </a:lnSpc>
            <a:spcBef>
              <a:spcPct val="0"/>
            </a:spcBef>
            <a:spcAft>
              <a:spcPct val="15000"/>
            </a:spcAft>
            <a:buChar char="•"/>
          </a:pPr>
          <a:r>
            <a:rPr lang="en-US" sz="1600" kern="1200">
              <a:latin typeface="Times New Roman"/>
              <a:cs typeface="Times New Roman"/>
            </a:rPr>
            <a:t>Quality of Life</a:t>
          </a:r>
        </a:p>
      </dsp:txBody>
      <dsp:txXfrm>
        <a:off x="1649480" y="3392734"/>
        <a:ext cx="1958838" cy="1958838"/>
      </dsp:txXfrm>
    </dsp:sp>
    <dsp:sp modelId="{10862F55-7C9C-4C62-BA45-11A5A9365B0C}">
      <dsp:nvSpPr>
        <dsp:cNvPr id="0" name=""/>
        <dsp:cNvSpPr/>
      </dsp:nvSpPr>
      <dsp:spPr>
        <a:xfrm>
          <a:off x="311253" y="150666"/>
          <a:ext cx="4635292" cy="4635292"/>
        </a:xfrm>
        <a:prstGeom prst="circularArrow">
          <a:avLst>
            <a:gd name="adj1" fmla="val 8241"/>
            <a:gd name="adj2" fmla="val 575443"/>
            <a:gd name="adj3" fmla="val 10174902"/>
            <a:gd name="adj4" fmla="val 7257617"/>
            <a:gd name="adj5" fmla="val 9614"/>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D81A0-AADA-46F2-A792-0B558CFC55D2}">
      <dsp:nvSpPr>
        <dsp:cNvPr id="0" name=""/>
        <dsp:cNvSpPr/>
      </dsp:nvSpPr>
      <dsp:spPr>
        <a:xfrm>
          <a:off x="705" y="536972"/>
          <a:ext cx="1958838" cy="195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933450">
            <a:lnSpc>
              <a:spcPct val="90000"/>
            </a:lnSpc>
            <a:spcBef>
              <a:spcPct val="0"/>
            </a:spcBef>
            <a:spcAft>
              <a:spcPct val="35000"/>
            </a:spcAft>
            <a:buNone/>
          </a:pPr>
          <a:r>
            <a:rPr lang="en-US" sz="2100" b="1" kern="1200">
              <a:latin typeface="Times New Roman"/>
              <a:cs typeface="Times New Roman"/>
            </a:rPr>
            <a:t>Economic Impacts</a:t>
          </a:r>
          <a:r>
            <a:rPr lang="en-US" sz="2100" kern="1200">
              <a:latin typeface="Times New Roman"/>
              <a:cs typeface="Times New Roman"/>
            </a:rPr>
            <a:t>:</a:t>
          </a:r>
        </a:p>
        <a:p>
          <a:pPr marL="171450" lvl="1" indent="-171450" algn="l" defTabSz="711200">
            <a:lnSpc>
              <a:spcPct val="90000"/>
            </a:lnSpc>
            <a:spcBef>
              <a:spcPct val="0"/>
            </a:spcBef>
            <a:spcAft>
              <a:spcPct val="15000"/>
            </a:spcAft>
            <a:buChar char="•"/>
          </a:pPr>
          <a:r>
            <a:rPr lang="en-US" sz="1600" kern="1200">
              <a:latin typeface="Times New Roman"/>
              <a:cs typeface="Times New Roman"/>
            </a:rPr>
            <a:t>Cost of Ownership</a:t>
          </a:r>
        </a:p>
        <a:p>
          <a:pPr marL="171450" lvl="1" indent="-171450" algn="l" defTabSz="711200">
            <a:lnSpc>
              <a:spcPct val="90000"/>
            </a:lnSpc>
            <a:spcBef>
              <a:spcPct val="0"/>
            </a:spcBef>
            <a:spcAft>
              <a:spcPct val="15000"/>
            </a:spcAft>
            <a:buChar char="•"/>
          </a:pPr>
          <a:r>
            <a:rPr lang="en-US" sz="1600" kern="1200">
              <a:latin typeface="Times New Roman"/>
              <a:cs typeface="Times New Roman"/>
            </a:rPr>
            <a:t>Fuel Costs</a:t>
          </a:r>
        </a:p>
        <a:p>
          <a:pPr marL="171450" lvl="1" indent="-171450" algn="l" defTabSz="711200">
            <a:lnSpc>
              <a:spcPct val="90000"/>
            </a:lnSpc>
            <a:spcBef>
              <a:spcPct val="0"/>
            </a:spcBef>
            <a:spcAft>
              <a:spcPct val="15000"/>
            </a:spcAft>
            <a:buChar char="•"/>
          </a:pPr>
          <a:r>
            <a:rPr lang="en-US" sz="1600" kern="1200">
              <a:latin typeface="Times New Roman"/>
              <a:cs typeface="Times New Roman"/>
            </a:rPr>
            <a:t>Job Market</a:t>
          </a:r>
        </a:p>
        <a:p>
          <a:pPr marL="171450" lvl="1" indent="-171450" algn="l" defTabSz="711200">
            <a:lnSpc>
              <a:spcPct val="90000"/>
            </a:lnSpc>
            <a:spcBef>
              <a:spcPct val="0"/>
            </a:spcBef>
            <a:spcAft>
              <a:spcPct val="15000"/>
            </a:spcAft>
            <a:buChar char="•"/>
          </a:pPr>
          <a:r>
            <a:rPr lang="en-US" sz="1600" kern="1200">
              <a:latin typeface="Times New Roman"/>
              <a:cs typeface="Times New Roman"/>
            </a:rPr>
            <a:t>Energy Security</a:t>
          </a:r>
        </a:p>
      </dsp:txBody>
      <dsp:txXfrm>
        <a:off x="705" y="536972"/>
        <a:ext cx="1958838" cy="1958838"/>
      </dsp:txXfrm>
    </dsp:sp>
    <dsp:sp modelId="{A0B580A1-218A-409A-B6C6-9468AC5FBE78}">
      <dsp:nvSpPr>
        <dsp:cNvPr id="0" name=""/>
        <dsp:cNvSpPr/>
      </dsp:nvSpPr>
      <dsp:spPr>
        <a:xfrm>
          <a:off x="311253" y="150666"/>
          <a:ext cx="4635292" cy="4635292"/>
        </a:xfrm>
        <a:prstGeom prst="circularArrow">
          <a:avLst>
            <a:gd name="adj1" fmla="val 8241"/>
            <a:gd name="adj2" fmla="val 575443"/>
            <a:gd name="adj3" fmla="val 16859603"/>
            <a:gd name="adj4" fmla="val 14964955"/>
            <a:gd name="adj5" fmla="val 9614"/>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19C0E-032F-4626-8BB5-C85EB7CD4DAA}"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F7008-E6A2-4305-B425-0B51D6668C26}" type="slidenum">
              <a:rPr lang="en-US" smtClean="0"/>
              <a:t>‹#›</a:t>
            </a:fld>
            <a:endParaRPr lang="en-US"/>
          </a:p>
        </p:txBody>
      </p:sp>
    </p:spTree>
    <p:extLst>
      <p:ext uri="{BB962C8B-B14F-4D97-AF65-F5344CB8AC3E}">
        <p14:creationId xmlns:p14="http://schemas.microsoft.com/office/powerpoint/2010/main" val="289853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Economic Indicators: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Charging Station Density: This metric measures the availability of EV charging stations per unit area. More stations mean easier access and reduced anxiety for EV users.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Commute Travel Time: With reduced traffic congestion and optimized infrastructure, commute times are expected to decrease for EV users.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Vehicle and Infrastructure Costs: EVs are expected to become more affordable over time due to advances in battery technology and economies of scale.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Social Indicators: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Affordability: Policies like subsidies and rebates can make EVs more accessible to a larger segment of the population.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User Satisfaction: Surveys show that EV users report higher satisfaction due to lower maintenance costs and improved driving experience.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200" b="1" dirty="0">
                <a:effectLst/>
                <a:latin typeface="Aptos" panose="020B0004020202020204" pitchFamily="34" charset="0"/>
                <a:ea typeface="Aptos" panose="020B0004020202020204" pitchFamily="34" charset="0"/>
                <a:cs typeface="Times New Roman" panose="02020603050405020304" pitchFamily="18" charset="0"/>
              </a:rPr>
              <a:t>Traffic Safety: EV adoption is linked to reduced traffic accidents due to quieter operations and advancements in autonomous driving technologies.</a:t>
            </a:r>
            <a:endParaRPr lang="en-US" dirty="0"/>
          </a:p>
        </p:txBody>
      </p:sp>
      <p:sp>
        <p:nvSpPr>
          <p:cNvPr id="4" name="Slide Number Placeholder 3"/>
          <p:cNvSpPr>
            <a:spLocks noGrp="1"/>
          </p:cNvSpPr>
          <p:nvPr>
            <p:ph type="sldNum" sz="quarter" idx="5"/>
          </p:nvPr>
        </p:nvSpPr>
        <p:spPr/>
        <p:txBody>
          <a:bodyPr/>
          <a:lstStyle/>
          <a:p>
            <a:fld id="{F61F7008-E6A2-4305-B425-0B51D6668C26}" type="slidenum">
              <a:rPr lang="en-US" smtClean="0"/>
              <a:t>14</a:t>
            </a:fld>
            <a:endParaRPr lang="en-US"/>
          </a:p>
        </p:txBody>
      </p:sp>
    </p:spTree>
    <p:extLst>
      <p:ext uri="{BB962C8B-B14F-4D97-AF65-F5344CB8AC3E}">
        <p14:creationId xmlns:p14="http://schemas.microsoft.com/office/powerpoint/2010/main" val="75877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Benchmarking allows us to compare the current and projected performance of EVs and ICEVs under various scenarios.</a:t>
            </a:r>
            <a:br>
              <a:rPr lang="en-US" sz="1200" b="1" kern="100" dirty="0">
                <a:effectLst/>
                <a:latin typeface="Aptos" panose="020B0004020202020204" pitchFamily="34" charset="0"/>
                <a:ea typeface="Aptos" panose="020B0004020202020204" pitchFamily="34" charset="0"/>
                <a:cs typeface="Times New Roman" panose="02020603050405020304" pitchFamily="18" charset="0"/>
              </a:rPr>
            </a:b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Let’s highlight some key metrics: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Greenhouse Gas Emissions: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 the current scenario, ICEVs emit around 15,000 tons of CO₂ annually, compared to 1,000 tons for EVs. By 2050, with 50% EV adoption, emissions could fall to 300 tons for EVs while ICEV emissions rise to 25,000 tons.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Energy Efficiency: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EVs are far more energy-efficient, consuming just 0.2 kWh/km compared to ICEVs, which require 10 liters of fuel per 100 km. This difference underscores the energy savings potential of EVs.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Economic Benefits: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The total cost of ownership for EVs is projected to become lower than ICEVs by 2030 due to declining battery costs and reduced fuel and maintenance expenses.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Job creation in green sectors, including EV manufacturing and infrastructure development, is expected to increase significantly.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Public Health and Quality of Life: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200" b="1" dirty="0">
                <a:effectLst/>
                <a:latin typeface="Aptos" panose="020B0004020202020204" pitchFamily="34" charset="0"/>
                <a:ea typeface="Aptos" panose="020B0004020202020204" pitchFamily="34" charset="0"/>
                <a:cs typeface="Times New Roman" panose="02020603050405020304" pitchFamily="18" charset="0"/>
              </a:rPr>
              <a:t>EV adoption will lead to cleaner air and quieter streets, contributing to a healthier and more livable urban environment. By 2050, EVs could help reduce respiratory diseases linked to air pollution by up to 30%.</a:t>
            </a:r>
            <a:endParaRPr lang="en-US" dirty="0"/>
          </a:p>
        </p:txBody>
      </p:sp>
      <p:sp>
        <p:nvSpPr>
          <p:cNvPr id="4" name="Slide Number Placeholder 3"/>
          <p:cNvSpPr>
            <a:spLocks noGrp="1"/>
          </p:cNvSpPr>
          <p:nvPr>
            <p:ph type="sldNum" sz="quarter" idx="5"/>
          </p:nvPr>
        </p:nvSpPr>
        <p:spPr/>
        <p:txBody>
          <a:bodyPr/>
          <a:lstStyle/>
          <a:p>
            <a:fld id="{F61F7008-E6A2-4305-B425-0B51D6668C26}" type="slidenum">
              <a:rPr lang="en-US" smtClean="0"/>
              <a:t>15</a:t>
            </a:fld>
            <a:endParaRPr lang="en-US"/>
          </a:p>
        </p:txBody>
      </p:sp>
    </p:spTree>
    <p:extLst>
      <p:ext uri="{BB962C8B-B14F-4D97-AF65-F5344CB8AC3E}">
        <p14:creationId xmlns:p14="http://schemas.microsoft.com/office/powerpoint/2010/main" val="211309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 conclusion, our analysis shows that transitioning to EVs is not just a technical or environmental decision—it is a necessity for the sustainable future of Vancouver.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Environmentally, EVs offer near-zero emissions, drastically reduced air and noise pollution, and lower energy consumption.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Socially, they enhance public health, improve urban livability, and increase transportation accessibility.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Economically, they create jobs, reduce long-term costs for consumers, and support the development of green industries.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However, achieving these benefits requires continued investment in EV infrastructure, policies to make EVs accessible for all, and strategies to address challenges like battery production and disposal. Vancouver has already made great strides in this direction, but there is still work to be done.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b="1" dirty="0">
                <a:effectLst/>
                <a:latin typeface="Aptos" panose="020B0004020202020204" pitchFamily="34" charset="0"/>
                <a:ea typeface="Aptos" panose="020B0004020202020204" pitchFamily="34" charset="0"/>
                <a:cs typeface="Times New Roman" panose="02020603050405020304" pitchFamily="18" charset="0"/>
              </a:rPr>
              <a:t>With collaborative efforts from policymakers, businesses, and communities, Vancouver can position itself as a global leader in sustainable urban mobility. Thank you for your attention. I now welcome any questions or feedback on our findings."*</a:t>
            </a:r>
            <a:endParaRPr lang="en-US" dirty="0"/>
          </a:p>
        </p:txBody>
      </p:sp>
      <p:sp>
        <p:nvSpPr>
          <p:cNvPr id="4" name="Slide Number Placeholder 3"/>
          <p:cNvSpPr>
            <a:spLocks noGrp="1"/>
          </p:cNvSpPr>
          <p:nvPr>
            <p:ph type="sldNum" sz="quarter" idx="5"/>
          </p:nvPr>
        </p:nvSpPr>
        <p:spPr/>
        <p:txBody>
          <a:bodyPr/>
          <a:lstStyle/>
          <a:p>
            <a:fld id="{F61F7008-E6A2-4305-B425-0B51D6668C26}" type="slidenum">
              <a:rPr lang="en-US" smtClean="0"/>
              <a:t>16</a:t>
            </a:fld>
            <a:endParaRPr lang="en-US"/>
          </a:p>
        </p:txBody>
      </p:sp>
    </p:spTree>
    <p:extLst>
      <p:ext uri="{BB962C8B-B14F-4D97-AF65-F5344CB8AC3E}">
        <p14:creationId xmlns:p14="http://schemas.microsoft.com/office/powerpoint/2010/main" val="212169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ngall.com/de/community-png/download/24444"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lass building with plants on the terrace">
            <a:extLst>
              <a:ext uri="{FF2B5EF4-FFF2-40B4-BE49-F238E27FC236}">
                <a16:creationId xmlns:a16="http://schemas.microsoft.com/office/drawing/2014/main" id="{8F935801-765C-E8D0-FA20-59DA4435BE16}"/>
              </a:ext>
            </a:extLst>
          </p:cNvPr>
          <p:cNvPicPr>
            <a:picLocks noChangeAspect="1"/>
          </p:cNvPicPr>
          <p:nvPr/>
        </p:nvPicPr>
        <p:blipFill>
          <a:blip r:embed="rId2">
            <a:alphaModFix amt="50000"/>
          </a:blip>
          <a:srcRect t="7658" r="-2" b="7944"/>
          <a:stretch/>
        </p:blipFill>
        <p:spPr>
          <a:xfrm>
            <a:off x="20" y="1"/>
            <a:ext cx="12191980" cy="6857999"/>
          </a:xfrm>
          <a:prstGeom prst="rect">
            <a:avLst/>
          </a:prstGeom>
        </p:spPr>
      </p:pic>
      <p:sp>
        <p:nvSpPr>
          <p:cNvPr id="2" name="Title 1"/>
          <p:cNvSpPr>
            <a:spLocks noGrp="1"/>
          </p:cNvSpPr>
          <p:nvPr>
            <p:ph type="ctrTitle"/>
          </p:nvPr>
        </p:nvSpPr>
        <p:spPr>
          <a:xfrm>
            <a:off x="1" y="1122362"/>
            <a:ext cx="12191998" cy="2900518"/>
          </a:xfrm>
        </p:spPr>
        <p:txBody>
          <a:bodyPr>
            <a:normAutofit/>
          </a:bodyPr>
          <a:lstStyle/>
          <a:p>
            <a:r>
              <a:rPr lang="en-US" b="1">
                <a:solidFill>
                  <a:srgbClr val="FFFFFF"/>
                </a:solidFill>
                <a:latin typeface="Times New Roman"/>
                <a:cs typeface="Times New Roman"/>
              </a:rPr>
              <a:t>Sustainable Feasibility Analysis between EVs and ICEVs in Vancouver</a:t>
            </a:r>
          </a:p>
        </p:txBody>
      </p:sp>
      <p:sp>
        <p:nvSpPr>
          <p:cNvPr id="3" name="Subtitle 2"/>
          <p:cNvSpPr>
            <a:spLocks noGrp="1"/>
          </p:cNvSpPr>
          <p:nvPr>
            <p:ph type="subTitle" idx="1"/>
          </p:nvPr>
        </p:nvSpPr>
        <p:spPr>
          <a:xfrm>
            <a:off x="7138737" y="4530378"/>
            <a:ext cx="5143500" cy="2331631"/>
          </a:xfrm>
        </p:spPr>
        <p:txBody>
          <a:bodyPr vert="horz" lIns="91440" tIns="45720" rIns="91440" bIns="45720" rtlCol="0" anchor="t">
            <a:noAutofit/>
          </a:bodyPr>
          <a:lstStyle/>
          <a:p>
            <a:pPr algn="just"/>
            <a:r>
              <a:rPr lang="en-US" sz="1600" b="1">
                <a:solidFill>
                  <a:srgbClr val="FFFFFF"/>
                </a:solidFill>
                <a:latin typeface="Times New Roman"/>
                <a:cs typeface="Times New Roman"/>
              </a:rPr>
              <a:t>Group 16 : ALEENA MARY GEORGE  30221225</a:t>
            </a:r>
            <a:endParaRPr lang="en-US" sz="1600" b="1">
              <a:latin typeface="Times New Roman"/>
              <a:cs typeface="Times New Roman"/>
            </a:endParaRPr>
          </a:p>
          <a:p>
            <a:pPr algn="just"/>
            <a:r>
              <a:rPr lang="en-US" sz="1600" b="1">
                <a:solidFill>
                  <a:srgbClr val="FFFFFF"/>
                </a:solidFill>
                <a:latin typeface="Times New Roman"/>
                <a:cs typeface="Times New Roman"/>
              </a:rPr>
              <a:t>                  IRENE SHAJAN   </a:t>
            </a:r>
            <a:r>
              <a:rPr lang="en-US" sz="1600" b="1">
                <a:solidFill>
                  <a:srgbClr val="FFFFFF"/>
                </a:solidFill>
                <a:latin typeface="Times New Roman"/>
                <a:ea typeface="+mn-lt"/>
                <a:cs typeface="+mn-lt"/>
              </a:rPr>
              <a:t>30220382</a:t>
            </a:r>
          </a:p>
          <a:p>
            <a:pPr algn="just"/>
            <a:r>
              <a:rPr lang="en-US" sz="1600" b="1">
                <a:solidFill>
                  <a:srgbClr val="FFFFFF"/>
                </a:solidFill>
                <a:latin typeface="Times New Roman"/>
                <a:ea typeface="+mn-lt"/>
                <a:cs typeface="+mn-lt"/>
              </a:rPr>
              <a:t>                  MONJURUL HAQUE  30261730</a:t>
            </a:r>
            <a:endParaRPr lang="en-US" sz="1600" b="1">
              <a:solidFill>
                <a:srgbClr val="FFFFFF"/>
              </a:solidFill>
              <a:latin typeface="Times New Roman"/>
              <a:cs typeface="Times New Roman"/>
            </a:endParaRPr>
          </a:p>
          <a:p>
            <a:pPr algn="just"/>
            <a:r>
              <a:rPr lang="en-US" sz="1600" b="1">
                <a:solidFill>
                  <a:srgbClr val="FFFFFF"/>
                </a:solidFill>
                <a:latin typeface="Times New Roman"/>
                <a:ea typeface="+mn-lt"/>
                <a:cs typeface="+mn-lt"/>
              </a:rPr>
              <a:t>                  G.K. MD. MUTTAKIN 30246286</a:t>
            </a:r>
            <a:endParaRPr lang="en-US" sz="1600" b="1">
              <a:solidFill>
                <a:srgbClr val="FFFFFF"/>
              </a:solidFill>
              <a:latin typeface="Times New Roman"/>
              <a:cs typeface="Times New Roman"/>
            </a:endParaRPr>
          </a:p>
          <a:p>
            <a:pPr algn="just"/>
            <a:r>
              <a:rPr lang="en-US" sz="1600" b="1">
                <a:solidFill>
                  <a:srgbClr val="FFFFFF"/>
                </a:solidFill>
                <a:latin typeface="Times New Roman"/>
                <a:ea typeface="+mn-lt"/>
                <a:cs typeface="+mn-lt"/>
              </a:rPr>
              <a:t>                 AHMED MASHOOK IQBAL 30267500</a:t>
            </a:r>
            <a:endParaRPr lang="en-US" sz="1600" b="1">
              <a:solidFill>
                <a:srgbClr val="FFFFFF"/>
              </a:solidFill>
              <a:latin typeface="Times New Roman"/>
              <a:cs typeface="Times New Roman"/>
            </a:endParaRPr>
          </a:p>
          <a:p>
            <a:endParaRPr lang="en-US" sz="600">
              <a:solidFill>
                <a:srgbClr val="FFFFFF"/>
              </a:solidFill>
            </a:endParaRPr>
          </a:p>
          <a:p>
            <a:endParaRPr lang="en-US" sz="600">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4E20EB-4439-3838-C316-5563D4311C33}"/>
              </a:ext>
            </a:extLst>
          </p:cNvPr>
          <p:cNvSpPr>
            <a:spLocks noGrp="1"/>
          </p:cNvSpPr>
          <p:nvPr>
            <p:ph idx="1"/>
          </p:nvPr>
        </p:nvSpPr>
        <p:spPr>
          <a:xfrm>
            <a:off x="4403859" y="212600"/>
            <a:ext cx="7012547" cy="6856687"/>
          </a:xfrm>
        </p:spPr>
        <p:txBody>
          <a:bodyPr vert="horz" lIns="91440" tIns="45720" rIns="91440" bIns="45720" rtlCol="0" anchor="ctr">
            <a:noAutofit/>
          </a:bodyPr>
          <a:lstStyle/>
          <a:p>
            <a:pPr>
              <a:buNone/>
            </a:pPr>
            <a:r>
              <a:rPr lang="en-US" sz="1400" b="1">
                <a:latin typeface="Times New Roman"/>
                <a:cs typeface="Times New Roman"/>
              </a:rPr>
              <a:t>Environmental Indicators</a:t>
            </a:r>
            <a:endParaRPr lang="en-US" sz="1400">
              <a:latin typeface="Times New Roman"/>
              <a:cs typeface="Times New Roman"/>
            </a:endParaRPr>
          </a:p>
          <a:p>
            <a:pPr>
              <a:buFont typeface="Arial"/>
              <a:buChar char="•"/>
            </a:pPr>
            <a:r>
              <a:rPr lang="en-US" sz="1400" b="1">
                <a:latin typeface="Times New Roman"/>
                <a:cs typeface="Times New Roman"/>
              </a:rPr>
              <a:t>Greenhouse Gas Emissions:</a:t>
            </a:r>
            <a:r>
              <a:rPr lang="en-US" sz="1400">
                <a:latin typeface="Times New Roman"/>
                <a:cs typeface="Times New Roman"/>
              </a:rPr>
              <a:t> Lower CO₂ emissions = Better.</a:t>
            </a:r>
          </a:p>
          <a:p>
            <a:pPr>
              <a:buFont typeface="Arial"/>
              <a:buChar char="•"/>
            </a:pPr>
            <a:r>
              <a:rPr lang="en-US" sz="1400" b="1">
                <a:latin typeface="Times New Roman"/>
                <a:cs typeface="Times New Roman"/>
              </a:rPr>
              <a:t>Air Pollution Emissions:</a:t>
            </a:r>
            <a:r>
              <a:rPr lang="en-US" sz="1400">
                <a:latin typeface="Times New Roman"/>
                <a:cs typeface="Times New Roman"/>
              </a:rPr>
              <a:t> Reduced PM, NOx, </a:t>
            </a:r>
            <a:r>
              <a:rPr lang="en-US" sz="1400" err="1">
                <a:latin typeface="Times New Roman"/>
                <a:cs typeface="Times New Roman"/>
              </a:rPr>
              <a:t>SOx</a:t>
            </a:r>
            <a:r>
              <a:rPr lang="en-US" sz="1400">
                <a:latin typeface="Times New Roman"/>
                <a:cs typeface="Times New Roman"/>
              </a:rPr>
              <a:t> = Better.</a:t>
            </a:r>
          </a:p>
          <a:p>
            <a:pPr>
              <a:buFont typeface="Arial"/>
              <a:buChar char="•"/>
            </a:pPr>
            <a:r>
              <a:rPr lang="en-US" sz="1400" b="1">
                <a:latin typeface="Times New Roman"/>
                <a:cs typeface="Times New Roman"/>
              </a:rPr>
              <a:t>Battery Production Impact:</a:t>
            </a:r>
            <a:r>
              <a:rPr lang="en-US" sz="1400">
                <a:latin typeface="Times New Roman"/>
                <a:cs typeface="Times New Roman"/>
              </a:rPr>
              <a:t> Minimize emissions/resource use = Better.</a:t>
            </a:r>
          </a:p>
          <a:p>
            <a:pPr>
              <a:buFont typeface="Arial"/>
              <a:buChar char="•"/>
            </a:pPr>
            <a:r>
              <a:rPr lang="en-US" sz="1400" b="1">
                <a:latin typeface="Times New Roman"/>
                <a:cs typeface="Times New Roman"/>
              </a:rPr>
              <a:t>Renewable Energy Usage:</a:t>
            </a:r>
            <a:r>
              <a:rPr lang="en-US" sz="1400">
                <a:latin typeface="Times New Roman"/>
                <a:cs typeface="Times New Roman"/>
              </a:rPr>
              <a:t> Higher % of EVs powered by renewables = Better.</a:t>
            </a:r>
          </a:p>
          <a:p>
            <a:pPr>
              <a:buFont typeface="Arial"/>
              <a:buChar char="•"/>
            </a:pPr>
            <a:r>
              <a:rPr lang="en-US" sz="1400" b="1">
                <a:latin typeface="Times New Roman"/>
                <a:cs typeface="Times New Roman"/>
              </a:rPr>
              <a:t>Noise Pollution Reduction:</a:t>
            </a:r>
            <a:r>
              <a:rPr lang="en-US" sz="1400">
                <a:latin typeface="Times New Roman"/>
                <a:cs typeface="Times New Roman"/>
              </a:rPr>
              <a:t> Decrease noise generated by EVs = Better.</a:t>
            </a:r>
          </a:p>
          <a:p>
            <a:pPr indent="0">
              <a:buNone/>
            </a:pPr>
            <a:endParaRPr lang="en-US" sz="1400">
              <a:latin typeface="Times New Roman"/>
              <a:cs typeface="Times New Roman"/>
            </a:endParaRPr>
          </a:p>
          <a:p>
            <a:pPr>
              <a:buNone/>
            </a:pPr>
            <a:r>
              <a:rPr lang="en-US" sz="1400" b="1">
                <a:latin typeface="Times New Roman"/>
                <a:cs typeface="Times New Roman"/>
              </a:rPr>
              <a:t>Social Indicators</a:t>
            </a:r>
            <a:endParaRPr lang="en-US" sz="1400">
              <a:latin typeface="Times New Roman"/>
              <a:cs typeface="Times New Roman"/>
            </a:endParaRPr>
          </a:p>
          <a:p>
            <a:pPr>
              <a:buFont typeface="Arial"/>
              <a:buChar char="•"/>
            </a:pPr>
            <a:r>
              <a:rPr lang="en-US" sz="1400" b="1">
                <a:latin typeface="Times New Roman"/>
                <a:cs typeface="Times New Roman"/>
              </a:rPr>
              <a:t>Affordability:</a:t>
            </a:r>
            <a:r>
              <a:rPr lang="en-US" sz="1400">
                <a:latin typeface="Times New Roman"/>
                <a:cs typeface="Times New Roman"/>
              </a:rPr>
              <a:t> Lower household budget spent on EVs = Better.</a:t>
            </a:r>
          </a:p>
          <a:p>
            <a:pPr>
              <a:buFont typeface="Arial"/>
              <a:buChar char="•"/>
            </a:pPr>
            <a:r>
              <a:rPr lang="en-US" sz="1400" b="1">
                <a:latin typeface="Times New Roman"/>
                <a:cs typeface="Times New Roman"/>
              </a:rPr>
              <a:t>Transport Diversity:</a:t>
            </a:r>
            <a:r>
              <a:rPr lang="en-US" sz="1400">
                <a:latin typeface="Times New Roman"/>
                <a:cs typeface="Times New Roman"/>
              </a:rPr>
              <a:t> Wider variety of EV options (cars, buses, bikes) = Better.</a:t>
            </a:r>
          </a:p>
          <a:p>
            <a:pPr>
              <a:buFont typeface="Arial"/>
              <a:buChar char="•"/>
            </a:pPr>
            <a:r>
              <a:rPr lang="en-US" sz="1400" b="1">
                <a:latin typeface="Times New Roman"/>
                <a:cs typeface="Times New Roman"/>
              </a:rPr>
              <a:t>Traffic Congestion:</a:t>
            </a:r>
            <a:r>
              <a:rPr lang="en-US" sz="1400">
                <a:latin typeface="Times New Roman"/>
                <a:cs typeface="Times New Roman"/>
              </a:rPr>
              <a:t> Reduced congestion = Better.</a:t>
            </a:r>
          </a:p>
          <a:p>
            <a:pPr>
              <a:buFont typeface="Arial"/>
              <a:buChar char="•"/>
            </a:pPr>
            <a:r>
              <a:rPr lang="en-US" sz="1400" b="1">
                <a:latin typeface="Times New Roman"/>
                <a:cs typeface="Times New Roman"/>
              </a:rPr>
              <a:t>User Satisfaction:</a:t>
            </a:r>
            <a:r>
              <a:rPr lang="en-US" sz="1400">
                <a:latin typeface="Times New Roman"/>
                <a:cs typeface="Times New Roman"/>
              </a:rPr>
              <a:t> Higher satisfaction among EV users = Better.</a:t>
            </a:r>
          </a:p>
          <a:p>
            <a:pPr>
              <a:buFont typeface="Arial"/>
              <a:buChar char="•"/>
            </a:pPr>
            <a:r>
              <a:rPr lang="en-US" sz="1400" b="1">
                <a:latin typeface="Times New Roman"/>
                <a:cs typeface="Times New Roman"/>
              </a:rPr>
              <a:t>Traffic Safety:</a:t>
            </a:r>
            <a:r>
              <a:rPr lang="en-US" sz="1400">
                <a:latin typeface="Times New Roman"/>
                <a:cs typeface="Times New Roman"/>
              </a:rPr>
              <a:t> Fewer crashes and fatalities involving EVs = Better.</a:t>
            </a:r>
          </a:p>
          <a:p>
            <a:pPr indent="0">
              <a:buNone/>
            </a:pPr>
            <a:endParaRPr lang="en-US" sz="1400">
              <a:latin typeface="Times New Roman"/>
              <a:cs typeface="Times New Roman"/>
            </a:endParaRPr>
          </a:p>
          <a:p>
            <a:pPr>
              <a:buNone/>
            </a:pPr>
            <a:r>
              <a:rPr lang="en-US" sz="1400" b="1">
                <a:latin typeface="Times New Roman"/>
                <a:cs typeface="Times New Roman"/>
              </a:rPr>
              <a:t>Economic Indicators</a:t>
            </a:r>
            <a:endParaRPr lang="en-US" sz="1400">
              <a:latin typeface="Times New Roman"/>
              <a:cs typeface="Times New Roman"/>
            </a:endParaRPr>
          </a:p>
          <a:p>
            <a:pPr>
              <a:buFont typeface="Arial"/>
              <a:buChar char="•"/>
            </a:pPr>
            <a:r>
              <a:rPr lang="en-US" sz="1400" b="1">
                <a:latin typeface="Times New Roman"/>
                <a:cs typeface="Times New Roman"/>
              </a:rPr>
              <a:t>Charging Station Density:</a:t>
            </a:r>
            <a:r>
              <a:rPr lang="en-US" sz="1400">
                <a:latin typeface="Times New Roman"/>
                <a:cs typeface="Times New Roman"/>
              </a:rPr>
              <a:t> Increased station availability = Better.</a:t>
            </a:r>
          </a:p>
          <a:p>
            <a:pPr>
              <a:buFont typeface="Arial"/>
              <a:buChar char="•"/>
            </a:pPr>
            <a:r>
              <a:rPr lang="en-US" sz="1400" b="1">
                <a:latin typeface="Times New Roman"/>
                <a:cs typeface="Times New Roman"/>
              </a:rPr>
              <a:t>Commute Travel Time:</a:t>
            </a:r>
            <a:r>
              <a:rPr lang="en-US" sz="1400">
                <a:latin typeface="Times New Roman"/>
                <a:cs typeface="Times New Roman"/>
              </a:rPr>
              <a:t> Reduced commute times = Better.</a:t>
            </a:r>
          </a:p>
          <a:p>
            <a:pPr>
              <a:buFont typeface="Arial"/>
              <a:buChar char="•"/>
            </a:pPr>
            <a:r>
              <a:rPr lang="en-US" sz="1400" b="1">
                <a:latin typeface="Times New Roman"/>
                <a:cs typeface="Times New Roman"/>
              </a:rPr>
              <a:t>Legitimatized Environmental Impact:</a:t>
            </a:r>
            <a:r>
              <a:rPr lang="en-US" sz="1400">
                <a:latin typeface="Times New Roman"/>
                <a:cs typeface="Times New Roman"/>
              </a:rPr>
              <a:t> Lower economic cost of emissions = Better.</a:t>
            </a:r>
          </a:p>
          <a:p>
            <a:pPr>
              <a:buFont typeface="Arial"/>
              <a:buChar char="•"/>
            </a:pPr>
            <a:r>
              <a:rPr lang="en-US" sz="1400" b="1">
                <a:latin typeface="Times New Roman"/>
                <a:cs typeface="Times New Roman"/>
              </a:rPr>
              <a:t>Disposable Income &amp; Savings:</a:t>
            </a:r>
            <a:r>
              <a:rPr lang="en-US" sz="1400">
                <a:latin typeface="Times New Roman"/>
                <a:cs typeface="Times New Roman"/>
              </a:rPr>
              <a:t> Increased savings from lower EV operating costs = Better.</a:t>
            </a:r>
          </a:p>
          <a:p>
            <a:pPr>
              <a:buFont typeface="Arial"/>
              <a:buChar char="•"/>
            </a:pPr>
            <a:r>
              <a:rPr lang="en-US" sz="1400" b="1">
                <a:latin typeface="Times New Roman"/>
                <a:cs typeface="Times New Roman"/>
              </a:rPr>
              <a:t>Vehicle &amp; Infrastructure Costs:</a:t>
            </a:r>
            <a:r>
              <a:rPr lang="en-US" sz="1400">
                <a:latin typeface="Times New Roman"/>
                <a:cs typeface="Times New Roman"/>
              </a:rPr>
              <a:t> Lower costs for ownership, infrastructure, and maintenance = Better.</a:t>
            </a:r>
          </a:p>
          <a:p>
            <a:pPr marL="0" indent="0">
              <a:buNone/>
            </a:pPr>
            <a:endParaRPr lang="en-US" sz="1400">
              <a:latin typeface="Times New Roman"/>
              <a:cs typeface="Times New Roman"/>
            </a:endParaRPr>
          </a:p>
        </p:txBody>
      </p:sp>
      <p:sp>
        <p:nvSpPr>
          <p:cNvPr id="2" name="TextBox 1">
            <a:extLst>
              <a:ext uri="{FF2B5EF4-FFF2-40B4-BE49-F238E27FC236}">
                <a16:creationId xmlns:a16="http://schemas.microsoft.com/office/drawing/2014/main" id="{62F82844-2F69-E04C-3439-91607FCAAF4E}"/>
              </a:ext>
            </a:extLst>
          </p:cNvPr>
          <p:cNvSpPr txBox="1"/>
          <p:nvPr/>
        </p:nvSpPr>
        <p:spPr>
          <a:xfrm>
            <a:off x="152168" y="1816891"/>
            <a:ext cx="3894948"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latin typeface="Times New Roman"/>
                <a:ea typeface="+mn-lt"/>
                <a:cs typeface="+mn-lt"/>
              </a:rPr>
              <a:t>Set of scores measuring sustainability impact for the EV system. </a:t>
            </a:r>
            <a:endParaRPr lang="en-US" sz="3200" b="1">
              <a:solidFill>
                <a:schemeClr val="bg1"/>
              </a:solidFill>
              <a:latin typeface="Times New Roman"/>
              <a:cs typeface="Times New Roman"/>
            </a:endParaRPr>
          </a:p>
        </p:txBody>
      </p:sp>
    </p:spTree>
    <p:extLst>
      <p:ext uri="{BB962C8B-B14F-4D97-AF65-F5344CB8AC3E}">
        <p14:creationId xmlns:p14="http://schemas.microsoft.com/office/powerpoint/2010/main" val="2716958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Rectangle 4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24231-7A77-DC56-7500-6278878B4675}"/>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 </a:t>
            </a:r>
            <a:r>
              <a:rPr lang="en-US" sz="2800" b="1">
                <a:solidFill>
                  <a:srgbClr val="FFFFFF"/>
                </a:solidFill>
              </a:rPr>
              <a:t>Impact of the Sustainable Alternative on the Stakeholders</a:t>
            </a:r>
            <a:r>
              <a:rPr lang="en-US" sz="2800">
                <a:solidFill>
                  <a:srgbClr val="FFFFFF"/>
                </a:solidFill>
              </a:rPr>
              <a:t> </a:t>
            </a:r>
          </a:p>
        </p:txBody>
      </p:sp>
      <p:pic>
        <p:nvPicPr>
          <p:cNvPr id="6" name="Picture 5" descr="A group of people holding a bridge&#10;&#10;Description automatically generated">
            <a:extLst>
              <a:ext uri="{FF2B5EF4-FFF2-40B4-BE49-F238E27FC236}">
                <a16:creationId xmlns:a16="http://schemas.microsoft.com/office/drawing/2014/main" id="{AD4DF5C2-243F-C532-71A7-E0432E1DFFF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5748" y="2660160"/>
            <a:ext cx="5131088" cy="3040169"/>
          </a:xfrm>
          <a:prstGeom prst="rect">
            <a:avLst/>
          </a:prstGeom>
        </p:spPr>
      </p:pic>
      <p:graphicFrame>
        <p:nvGraphicFramePr>
          <p:cNvPr id="5" name="Content Placeholder 4">
            <a:extLst>
              <a:ext uri="{FF2B5EF4-FFF2-40B4-BE49-F238E27FC236}">
                <a16:creationId xmlns:a16="http://schemas.microsoft.com/office/drawing/2014/main" id="{6335E341-1458-0765-7BD3-76CEC3C4EC2E}"/>
              </a:ext>
            </a:extLst>
          </p:cNvPr>
          <p:cNvGraphicFramePr>
            <a:graphicFrameLocks noGrp="1"/>
          </p:cNvGraphicFramePr>
          <p:nvPr>
            <p:ph idx="1"/>
            <p:extLst>
              <p:ext uri="{D42A27DB-BD31-4B8C-83A1-F6EECF244321}">
                <p14:modId xmlns:p14="http://schemas.microsoft.com/office/powerpoint/2010/main" val="2141092794"/>
              </p:ext>
            </p:extLst>
          </p:nvPr>
        </p:nvGraphicFramePr>
        <p:xfrm>
          <a:off x="6345165" y="2268032"/>
          <a:ext cx="5131087" cy="3897398"/>
        </p:xfrm>
        <a:graphic>
          <a:graphicData uri="http://schemas.openxmlformats.org/drawingml/2006/table">
            <a:tbl>
              <a:tblPr firstRow="1" firstCol="1" bandRow="1">
                <a:noFill/>
                <a:tableStyleId>{5C22544A-7EE6-4342-B048-85BDC9FD1C3A}</a:tableStyleId>
              </a:tblPr>
              <a:tblGrid>
                <a:gridCol w="5131087">
                  <a:extLst>
                    <a:ext uri="{9D8B030D-6E8A-4147-A177-3AD203B41FA5}">
                      <a16:colId xmlns:a16="http://schemas.microsoft.com/office/drawing/2014/main" val="318939095"/>
                    </a:ext>
                  </a:extLst>
                </a:gridCol>
              </a:tblGrid>
              <a:tr h="759918">
                <a:tc>
                  <a:txBody>
                    <a:bodyPr/>
                    <a:lstStyle/>
                    <a:p>
                      <a:pPr algn="l"/>
                      <a:r>
                        <a:rPr lang="en-CA" sz="2400" b="1" cap="all" spc="150">
                          <a:solidFill>
                            <a:schemeClr val="tx1">
                              <a:lumMod val="75000"/>
                              <a:lumOff val="25000"/>
                            </a:schemeClr>
                          </a:solidFill>
                          <a:effectLst/>
                          <a:latin typeface="Times New Roman"/>
                          <a:ea typeface="Times New Roman" panose="02020603050405020304" pitchFamily="18" charset="0"/>
                        </a:rPr>
                        <a:t>Stakeholders</a:t>
                      </a:r>
                      <a:endParaRPr lang="en-CA" sz="2400" b="1" cap="all" spc="150">
                        <a:solidFill>
                          <a:schemeClr val="tx1">
                            <a:lumMod val="75000"/>
                            <a:lumOff val="25000"/>
                          </a:schemeClr>
                        </a:solidFill>
                        <a:effectLst/>
                        <a:latin typeface="Times New Roman"/>
                      </a:endParaRPr>
                    </a:p>
                  </a:txBody>
                  <a:tcPr marL="300754" marR="180453" marT="180453" marB="180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43926136"/>
                  </a:ext>
                </a:extLst>
              </a:tr>
              <a:tr h="627496">
                <a:tc>
                  <a:txBody>
                    <a:bodyPr/>
                    <a:lstStyle/>
                    <a:p>
                      <a:pPr algn="l"/>
                      <a:r>
                        <a:rPr lang="en-CA" sz="1800" b="1" cap="none" spc="0">
                          <a:solidFill>
                            <a:schemeClr val="tx1">
                              <a:lumMod val="75000"/>
                              <a:lumOff val="25000"/>
                            </a:schemeClr>
                          </a:solidFill>
                          <a:effectLst/>
                          <a:latin typeface="Times New Roman"/>
                          <a:ea typeface="Times New Roman" panose="02020603050405020304" pitchFamily="18" charset="0"/>
                        </a:rPr>
                        <a:t>Consumers and EV Drivers</a:t>
                      </a:r>
                      <a:endParaRPr lang="en-CA" sz="1800" b="1" cap="none" spc="0">
                        <a:solidFill>
                          <a:schemeClr val="tx1">
                            <a:lumMod val="75000"/>
                            <a:lumOff val="25000"/>
                          </a:schemeClr>
                        </a:solidFill>
                        <a:effectLst/>
                        <a:latin typeface="Times New Roman"/>
                      </a:endParaRPr>
                    </a:p>
                  </a:txBody>
                  <a:tcPr marL="300754" marR="156391" marT="156391" marB="156391" anchor="ctr">
                    <a:lnL w="12700" cmpd="sng">
                      <a:noFill/>
                      <a:prstDash val="solid"/>
                    </a:lnL>
                    <a:lnR w="19050" cap="flat" cmpd="sng" algn="ctr">
                      <a:solidFill>
                        <a:srgbClr val="FFFFFF"/>
                      </a:solidFill>
                      <a:prstDash val="solid"/>
                    </a:lnR>
                    <a:lnT w="12700" cmpd="sng">
                      <a:noFill/>
                      <a:prstDash val="solid"/>
                    </a:lnT>
                    <a:lnB w="19050" cap="flat" cmpd="sng" algn="ctr">
                      <a:solidFill>
                        <a:srgbClr val="FFFFFF"/>
                      </a:solidFill>
                      <a:prstDash val="solid"/>
                    </a:lnB>
                    <a:solidFill>
                      <a:srgbClr val="B4BCBE">
                        <a:alpha val="20000"/>
                      </a:srgbClr>
                    </a:solidFill>
                  </a:tcPr>
                </a:tc>
                <a:extLst>
                  <a:ext uri="{0D108BD9-81ED-4DB2-BD59-A6C34878D82A}">
                    <a16:rowId xmlns:a16="http://schemas.microsoft.com/office/drawing/2014/main" val="71641066"/>
                  </a:ext>
                </a:extLst>
              </a:tr>
              <a:tr h="627496">
                <a:tc>
                  <a:txBody>
                    <a:bodyPr/>
                    <a:lstStyle/>
                    <a:p>
                      <a:pPr algn="l"/>
                      <a:r>
                        <a:rPr lang="en-CA" sz="1800" b="1" cap="none" spc="0">
                          <a:solidFill>
                            <a:schemeClr val="tx1">
                              <a:lumMod val="75000"/>
                              <a:lumOff val="25000"/>
                            </a:schemeClr>
                          </a:solidFill>
                          <a:effectLst/>
                          <a:latin typeface="Times New Roman"/>
                          <a:ea typeface="Times New Roman" panose="02020603050405020304" pitchFamily="18" charset="0"/>
                        </a:rPr>
                        <a:t>Government and Policymakers</a:t>
                      </a:r>
                      <a:endParaRPr lang="en-CA" sz="1800" b="1" cap="none" spc="0">
                        <a:solidFill>
                          <a:schemeClr val="tx1">
                            <a:lumMod val="75000"/>
                            <a:lumOff val="25000"/>
                          </a:schemeClr>
                        </a:solidFill>
                        <a:effectLst/>
                        <a:latin typeface="Times New Roman"/>
                      </a:endParaRPr>
                    </a:p>
                  </a:txBody>
                  <a:tcPr marL="300754" marR="156391" marT="156391" marB="156391" anchor="ctr">
                    <a:lnL w="12700" cmpd="sng">
                      <a:noFill/>
                      <a:prstDash val="solid"/>
                    </a:lnL>
                    <a:lnR w="19050" cap="flat" cmpd="sng" algn="ctr">
                      <a:solidFill>
                        <a:srgbClr val="FFFFFF"/>
                      </a:solidFill>
                      <a:prstDash val="solid"/>
                    </a:lnR>
                    <a:lnT w="19050" cap="flat" cmpd="sng" algn="ctr">
                      <a:solidFill>
                        <a:srgbClr val="FFFFFF"/>
                      </a:solidFill>
                      <a:prstDash val="solid"/>
                    </a:lnT>
                    <a:lnB w="19050" cap="flat" cmpd="sng" algn="ctr">
                      <a:solidFill>
                        <a:srgbClr val="FFFFFF"/>
                      </a:solidFill>
                      <a:prstDash val="solid"/>
                    </a:lnB>
                    <a:solidFill>
                      <a:srgbClr val="B4BCBE">
                        <a:alpha val="20000"/>
                      </a:srgbClr>
                    </a:solidFill>
                  </a:tcPr>
                </a:tc>
                <a:extLst>
                  <a:ext uri="{0D108BD9-81ED-4DB2-BD59-A6C34878D82A}">
                    <a16:rowId xmlns:a16="http://schemas.microsoft.com/office/drawing/2014/main" val="1015332011"/>
                  </a:ext>
                </a:extLst>
              </a:tr>
              <a:tr h="627496">
                <a:tc>
                  <a:txBody>
                    <a:bodyPr/>
                    <a:lstStyle/>
                    <a:p>
                      <a:pPr algn="l"/>
                      <a:r>
                        <a:rPr lang="en-CA" sz="1800" b="1" cap="none" spc="0">
                          <a:solidFill>
                            <a:schemeClr val="tx1">
                              <a:lumMod val="75000"/>
                              <a:lumOff val="25000"/>
                            </a:schemeClr>
                          </a:solidFill>
                          <a:effectLst/>
                          <a:latin typeface="Times New Roman"/>
                          <a:ea typeface="Times New Roman" panose="02020603050405020304" pitchFamily="18" charset="0"/>
                        </a:rPr>
                        <a:t>Local Communities</a:t>
                      </a:r>
                      <a:endParaRPr lang="en-CA" sz="1800" b="1" cap="none" spc="0">
                        <a:solidFill>
                          <a:schemeClr val="tx1">
                            <a:lumMod val="75000"/>
                            <a:lumOff val="25000"/>
                          </a:schemeClr>
                        </a:solidFill>
                        <a:effectLst/>
                        <a:latin typeface="Times New Roman"/>
                      </a:endParaRPr>
                    </a:p>
                  </a:txBody>
                  <a:tcPr marL="300754" marR="156391" marT="156391" marB="156391" anchor="ctr">
                    <a:lnL w="12700" cmpd="sng">
                      <a:noFill/>
                      <a:prstDash val="solid"/>
                    </a:lnL>
                    <a:lnR w="19050" cap="flat" cmpd="sng" algn="ctr">
                      <a:solidFill>
                        <a:srgbClr val="FFFFFF"/>
                      </a:solidFill>
                      <a:prstDash val="solid"/>
                    </a:lnR>
                    <a:lnT w="19050" cap="flat" cmpd="sng" algn="ctr">
                      <a:solidFill>
                        <a:srgbClr val="FFFFFF"/>
                      </a:solidFill>
                      <a:prstDash val="solid"/>
                    </a:lnT>
                    <a:lnB w="19050" cap="flat" cmpd="sng" algn="ctr">
                      <a:solidFill>
                        <a:srgbClr val="FFFFFF"/>
                      </a:solidFill>
                      <a:prstDash val="solid"/>
                    </a:lnB>
                    <a:solidFill>
                      <a:srgbClr val="B4BCBE">
                        <a:alpha val="20000"/>
                      </a:srgbClr>
                    </a:solidFill>
                  </a:tcPr>
                </a:tc>
                <a:extLst>
                  <a:ext uri="{0D108BD9-81ED-4DB2-BD59-A6C34878D82A}">
                    <a16:rowId xmlns:a16="http://schemas.microsoft.com/office/drawing/2014/main" val="1153333689"/>
                  </a:ext>
                </a:extLst>
              </a:tr>
              <a:tr h="627496">
                <a:tc>
                  <a:txBody>
                    <a:bodyPr/>
                    <a:lstStyle/>
                    <a:p>
                      <a:pPr algn="l"/>
                      <a:r>
                        <a:rPr lang="en-CA" sz="1800" b="1" cap="none" spc="0">
                          <a:solidFill>
                            <a:schemeClr val="tx1">
                              <a:lumMod val="75000"/>
                              <a:lumOff val="25000"/>
                            </a:schemeClr>
                          </a:solidFill>
                          <a:effectLst/>
                          <a:latin typeface="Times New Roman"/>
                          <a:ea typeface="Times New Roman" panose="02020603050405020304" pitchFamily="18" charset="0"/>
                        </a:rPr>
                        <a:t>Utility and Energy Providers</a:t>
                      </a:r>
                      <a:endParaRPr lang="en-CA" sz="1800" b="1" cap="none" spc="0">
                        <a:solidFill>
                          <a:schemeClr val="tx1">
                            <a:lumMod val="75000"/>
                            <a:lumOff val="25000"/>
                          </a:schemeClr>
                        </a:solidFill>
                        <a:effectLst/>
                        <a:latin typeface="Times New Roman"/>
                      </a:endParaRPr>
                    </a:p>
                  </a:txBody>
                  <a:tcPr marL="300754" marR="156391" marT="156391" marB="156391" anchor="ctr">
                    <a:lnL w="12700" cmpd="sng">
                      <a:noFill/>
                      <a:prstDash val="solid"/>
                    </a:lnL>
                    <a:lnR w="19050" cap="flat" cmpd="sng" algn="ctr">
                      <a:solidFill>
                        <a:srgbClr val="FFFFFF"/>
                      </a:solidFill>
                      <a:prstDash val="solid"/>
                    </a:lnR>
                    <a:lnT w="19050" cap="flat" cmpd="sng" algn="ctr">
                      <a:solidFill>
                        <a:srgbClr val="FFFFFF"/>
                      </a:solidFill>
                      <a:prstDash val="solid"/>
                    </a:lnT>
                    <a:lnB w="19050" cap="flat" cmpd="sng" algn="ctr">
                      <a:solidFill>
                        <a:srgbClr val="FFFFFF"/>
                      </a:solidFill>
                      <a:prstDash val="solid"/>
                    </a:lnB>
                    <a:solidFill>
                      <a:srgbClr val="B4BCBE">
                        <a:alpha val="20000"/>
                      </a:srgbClr>
                    </a:solidFill>
                  </a:tcPr>
                </a:tc>
                <a:extLst>
                  <a:ext uri="{0D108BD9-81ED-4DB2-BD59-A6C34878D82A}">
                    <a16:rowId xmlns:a16="http://schemas.microsoft.com/office/drawing/2014/main" val="1192764029"/>
                  </a:ext>
                </a:extLst>
              </a:tr>
              <a:tr h="627496">
                <a:tc>
                  <a:txBody>
                    <a:bodyPr/>
                    <a:lstStyle/>
                    <a:p>
                      <a:pPr algn="l"/>
                      <a:r>
                        <a:rPr lang="en-CA" sz="1800" b="1" cap="none" spc="0">
                          <a:solidFill>
                            <a:schemeClr val="tx1">
                              <a:lumMod val="75000"/>
                              <a:lumOff val="25000"/>
                            </a:schemeClr>
                          </a:solidFill>
                          <a:effectLst/>
                          <a:latin typeface="Times New Roman"/>
                          <a:ea typeface="Times New Roman" panose="02020603050405020304" pitchFamily="18" charset="0"/>
                        </a:rPr>
                        <a:t>Environmental Organizations</a:t>
                      </a:r>
                      <a:endParaRPr lang="en-CA" sz="1800" b="1" cap="none" spc="0">
                        <a:solidFill>
                          <a:schemeClr val="tx1">
                            <a:lumMod val="75000"/>
                            <a:lumOff val="25000"/>
                          </a:schemeClr>
                        </a:solidFill>
                        <a:effectLst/>
                        <a:latin typeface="Times New Roman"/>
                      </a:endParaRPr>
                    </a:p>
                  </a:txBody>
                  <a:tcPr marL="300754" marR="156391" marT="156391" marB="156391" anchor="ctr">
                    <a:lnL w="12700" cmpd="sng">
                      <a:noFill/>
                      <a:prstDash val="solid"/>
                    </a:lnL>
                    <a:lnR w="19050" cap="flat" cmpd="sng" algn="ctr">
                      <a:solidFill>
                        <a:srgbClr val="FFFFFF"/>
                      </a:solidFill>
                      <a:prstDash val="solid"/>
                    </a:lnR>
                    <a:lnT w="19050" cap="flat" cmpd="sng" algn="ctr">
                      <a:solidFill>
                        <a:srgbClr val="FFFFFF"/>
                      </a:solidFill>
                      <a:prstDash val="solid"/>
                    </a:lnT>
                    <a:lnB w="12700" cmpd="sng">
                      <a:noFill/>
                      <a:prstDash val="solid"/>
                    </a:lnB>
                    <a:solidFill>
                      <a:srgbClr val="B4BCBE">
                        <a:alpha val="20000"/>
                      </a:srgbClr>
                    </a:solidFill>
                  </a:tcPr>
                </a:tc>
                <a:extLst>
                  <a:ext uri="{0D108BD9-81ED-4DB2-BD59-A6C34878D82A}">
                    <a16:rowId xmlns:a16="http://schemas.microsoft.com/office/drawing/2014/main" val="3373110"/>
                  </a:ext>
                </a:extLst>
              </a:tr>
            </a:tbl>
          </a:graphicData>
        </a:graphic>
      </p:graphicFrame>
    </p:spTree>
    <p:extLst>
      <p:ext uri="{BB962C8B-B14F-4D97-AF65-F5344CB8AC3E}">
        <p14:creationId xmlns:p14="http://schemas.microsoft.com/office/powerpoint/2010/main" val="232450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F16E-A7CE-FBEA-70AA-E020D32EC82B}"/>
              </a:ext>
            </a:extLst>
          </p:cNvPr>
          <p:cNvSpPr>
            <a:spLocks noGrp="1"/>
          </p:cNvSpPr>
          <p:nvPr>
            <p:ph type="title"/>
          </p:nvPr>
        </p:nvSpPr>
        <p:spPr/>
        <p:txBody>
          <a:bodyPr/>
          <a:lstStyle/>
          <a:p>
            <a:r>
              <a:rPr lang="en-US" sz="3600" b="1">
                <a:latin typeface="Times New Roman"/>
                <a:cs typeface="Times New Roman"/>
              </a:rPr>
              <a:t>Positive and Negative Disruptions of EV Adoption:</a:t>
            </a:r>
          </a:p>
          <a:p>
            <a:endParaRPr lang="en-US" sz="3600" b="1">
              <a:latin typeface="Times New Roman"/>
              <a:cs typeface="Times New Roman"/>
            </a:endParaRPr>
          </a:p>
        </p:txBody>
      </p:sp>
      <p:sp>
        <p:nvSpPr>
          <p:cNvPr id="3" name="Text Placeholder 2">
            <a:extLst>
              <a:ext uri="{FF2B5EF4-FFF2-40B4-BE49-F238E27FC236}">
                <a16:creationId xmlns:a16="http://schemas.microsoft.com/office/drawing/2014/main" id="{1537E4AC-C663-3F6B-E95B-CC56AF207C13}"/>
              </a:ext>
            </a:extLst>
          </p:cNvPr>
          <p:cNvSpPr>
            <a:spLocks noGrp="1"/>
          </p:cNvSpPr>
          <p:nvPr>
            <p:ph type="body" idx="1"/>
          </p:nvPr>
        </p:nvSpPr>
        <p:spPr>
          <a:xfrm>
            <a:off x="839788" y="1681163"/>
            <a:ext cx="5157787" cy="588589"/>
          </a:xfrm>
        </p:spPr>
        <p:txBody>
          <a:bodyPr/>
          <a:lstStyle/>
          <a:p>
            <a:pPr algn="ctr"/>
            <a:r>
              <a:rPr lang="en-US" sz="1600">
                <a:latin typeface="Times New Roman"/>
                <a:cs typeface="Arial"/>
              </a:rPr>
              <a:t>Positive Disruptions:</a:t>
            </a:r>
            <a:endParaRPr lang="en-US" sz="1600" b="0">
              <a:latin typeface="Times New Roman"/>
              <a:cs typeface="Arial"/>
            </a:endParaRPr>
          </a:p>
          <a:p>
            <a:endParaRPr lang="en-US" sz="1400">
              <a:latin typeface="Times New Roman"/>
              <a:cs typeface="Times New Roman"/>
            </a:endParaRPr>
          </a:p>
        </p:txBody>
      </p:sp>
      <p:sp>
        <p:nvSpPr>
          <p:cNvPr id="4" name="Content Placeholder 3">
            <a:extLst>
              <a:ext uri="{FF2B5EF4-FFF2-40B4-BE49-F238E27FC236}">
                <a16:creationId xmlns:a16="http://schemas.microsoft.com/office/drawing/2014/main" id="{0E4896E2-90E9-3684-E014-7CA56376AB88}"/>
              </a:ext>
            </a:extLst>
          </p:cNvPr>
          <p:cNvSpPr>
            <a:spLocks noGrp="1"/>
          </p:cNvSpPr>
          <p:nvPr>
            <p:ph sz="half" idx="2"/>
          </p:nvPr>
        </p:nvSpPr>
        <p:spPr/>
        <p:txBody>
          <a:bodyPr vert="horz" lIns="91440" tIns="45720" rIns="91440" bIns="45720" rtlCol="0" anchor="t">
            <a:noAutofit/>
          </a:bodyPr>
          <a:lstStyle/>
          <a:p>
            <a:pPr lvl="1"/>
            <a:r>
              <a:rPr lang="en-US" sz="1100">
                <a:latin typeface="Times New Roman"/>
                <a:cs typeface="Arial"/>
              </a:rPr>
              <a:t>Reduction in greenhouse gas (GHG) emissions.</a:t>
            </a:r>
          </a:p>
          <a:p>
            <a:pPr lvl="1"/>
            <a:r>
              <a:rPr lang="en-US" sz="1100">
                <a:latin typeface="Times New Roman"/>
                <a:cs typeface="Arial"/>
              </a:rPr>
              <a:t>Decrease in local air and noise pollution.</a:t>
            </a:r>
          </a:p>
          <a:p>
            <a:pPr lvl="1"/>
            <a:r>
              <a:rPr lang="en-US" sz="1100">
                <a:latin typeface="Times New Roman"/>
                <a:cs typeface="Arial"/>
              </a:rPr>
              <a:t>Reduction in soil and water contamination.</a:t>
            </a:r>
          </a:p>
          <a:p>
            <a:pPr lvl="1"/>
            <a:r>
              <a:rPr lang="en-US" sz="1100">
                <a:latin typeface="Times New Roman"/>
                <a:cs typeface="Arial"/>
              </a:rPr>
              <a:t>Mitigation of global climate change.</a:t>
            </a:r>
          </a:p>
          <a:p>
            <a:pPr lvl="1"/>
            <a:endParaRPr lang="en-US" sz="1100">
              <a:latin typeface="Times New Roman"/>
              <a:cs typeface="Arial"/>
            </a:endParaRPr>
          </a:p>
          <a:p>
            <a:pPr lvl="1"/>
            <a:endParaRPr lang="en-US" sz="1100">
              <a:latin typeface="Times New Roman"/>
              <a:cs typeface="Arial"/>
            </a:endParaRPr>
          </a:p>
          <a:p>
            <a:pPr lvl="1"/>
            <a:r>
              <a:rPr lang="en-US" sz="1100">
                <a:latin typeface="Times New Roman"/>
                <a:cs typeface="Arial"/>
              </a:rPr>
              <a:t>Improved public health.</a:t>
            </a:r>
          </a:p>
          <a:p>
            <a:pPr lvl="1"/>
            <a:r>
              <a:rPr lang="en-US" sz="1100">
                <a:latin typeface="Times New Roman"/>
                <a:cs typeface="Arial"/>
              </a:rPr>
              <a:t>Promotion of sustainable urban lifestyles.</a:t>
            </a:r>
          </a:p>
          <a:p>
            <a:pPr lvl="1"/>
            <a:r>
              <a:rPr lang="en-US" sz="1100">
                <a:latin typeface="Times New Roman"/>
                <a:cs typeface="Arial"/>
              </a:rPr>
              <a:t>Enhanced quality of life and city aesthetics.</a:t>
            </a:r>
          </a:p>
          <a:p>
            <a:pPr lvl="1"/>
            <a:r>
              <a:rPr lang="en-US" sz="1100">
                <a:latin typeface="Times New Roman"/>
                <a:cs typeface="Arial"/>
              </a:rPr>
              <a:t>Greater mobility and accessibility.</a:t>
            </a:r>
          </a:p>
          <a:p>
            <a:pPr lvl="1"/>
            <a:endParaRPr lang="en-US" sz="1100">
              <a:latin typeface="Times New Roman"/>
              <a:cs typeface="Arial"/>
            </a:endParaRPr>
          </a:p>
          <a:p>
            <a:pPr lvl="1"/>
            <a:endParaRPr lang="en-US" sz="1100">
              <a:latin typeface="Times New Roman"/>
              <a:cs typeface="Arial"/>
            </a:endParaRPr>
          </a:p>
          <a:p>
            <a:pPr lvl="1"/>
            <a:r>
              <a:rPr lang="en-US" sz="1100">
                <a:latin typeface="Times New Roman"/>
                <a:cs typeface="Arial"/>
              </a:rPr>
              <a:t>Growth in industries.</a:t>
            </a:r>
          </a:p>
          <a:p>
            <a:pPr lvl="1"/>
            <a:r>
              <a:rPr lang="en-US" sz="1100">
                <a:latin typeface="Times New Roman"/>
                <a:cs typeface="Arial"/>
              </a:rPr>
              <a:t>Increased demand for skilled labor.</a:t>
            </a:r>
          </a:p>
          <a:p>
            <a:pPr lvl="1"/>
            <a:r>
              <a:rPr lang="en-US" sz="1100">
                <a:latin typeface="Times New Roman"/>
                <a:cs typeface="Arial"/>
              </a:rPr>
              <a:t>Revenue growth from government investments.</a:t>
            </a:r>
          </a:p>
          <a:p>
            <a:pPr lvl="1"/>
            <a:r>
              <a:rPr lang="en-US" sz="1100">
                <a:latin typeface="Times New Roman"/>
                <a:cs typeface="Arial"/>
              </a:rPr>
              <a:t>Economic boost from EV tourism tied to green branding.</a:t>
            </a:r>
          </a:p>
          <a:p>
            <a:pPr lvl="1"/>
            <a:endParaRPr lang="en-US" sz="1100">
              <a:latin typeface="Times New Roman"/>
              <a:cs typeface="Arial"/>
            </a:endParaRPr>
          </a:p>
          <a:p>
            <a:pPr marL="457200" lvl="1" indent="0">
              <a:buNone/>
            </a:pPr>
            <a:endParaRPr lang="en-US" sz="1100">
              <a:latin typeface="Times New Roman"/>
              <a:cs typeface="Arial"/>
            </a:endParaRPr>
          </a:p>
          <a:p>
            <a:endParaRPr lang="en-US" sz="1100">
              <a:latin typeface="Times New Roman"/>
              <a:cs typeface="Times New Roman"/>
            </a:endParaRPr>
          </a:p>
        </p:txBody>
      </p:sp>
      <p:sp>
        <p:nvSpPr>
          <p:cNvPr id="5" name="Text Placeholder 4">
            <a:extLst>
              <a:ext uri="{FF2B5EF4-FFF2-40B4-BE49-F238E27FC236}">
                <a16:creationId xmlns:a16="http://schemas.microsoft.com/office/drawing/2014/main" id="{F567D4C9-92EE-CA42-7442-131EA11EDB4C}"/>
              </a:ext>
            </a:extLst>
          </p:cNvPr>
          <p:cNvSpPr>
            <a:spLocks noGrp="1"/>
          </p:cNvSpPr>
          <p:nvPr>
            <p:ph type="body" sz="quarter" idx="3"/>
          </p:nvPr>
        </p:nvSpPr>
        <p:spPr>
          <a:xfrm>
            <a:off x="6104966" y="1681163"/>
            <a:ext cx="5250422" cy="711854"/>
          </a:xfrm>
        </p:spPr>
        <p:txBody>
          <a:bodyPr/>
          <a:lstStyle/>
          <a:p>
            <a:pPr algn="ctr"/>
            <a:r>
              <a:rPr lang="en-US" sz="1600">
                <a:latin typeface="Times New Roman"/>
                <a:cs typeface="Arial"/>
              </a:rPr>
              <a:t>Negative Disruptions:</a:t>
            </a:r>
            <a:endParaRPr lang="en-US" sz="1600" b="0">
              <a:latin typeface="Times New Roman"/>
              <a:cs typeface="Arial"/>
            </a:endParaRPr>
          </a:p>
          <a:p>
            <a:endParaRPr lang="en-US"/>
          </a:p>
        </p:txBody>
      </p:sp>
      <p:sp>
        <p:nvSpPr>
          <p:cNvPr id="6" name="Content Placeholder 5">
            <a:extLst>
              <a:ext uri="{FF2B5EF4-FFF2-40B4-BE49-F238E27FC236}">
                <a16:creationId xmlns:a16="http://schemas.microsoft.com/office/drawing/2014/main" id="{5C35C427-CA69-1E31-3870-D98B3477F34C}"/>
              </a:ext>
            </a:extLst>
          </p:cNvPr>
          <p:cNvSpPr>
            <a:spLocks noGrp="1"/>
          </p:cNvSpPr>
          <p:nvPr>
            <p:ph sz="quarter" idx="4"/>
          </p:nvPr>
        </p:nvSpPr>
        <p:spPr/>
        <p:txBody>
          <a:bodyPr vert="horz" lIns="91440" tIns="45720" rIns="91440" bIns="45720" rtlCol="0" anchor="t">
            <a:noAutofit/>
          </a:bodyPr>
          <a:lstStyle/>
          <a:p>
            <a:pPr lvl="1"/>
            <a:r>
              <a:rPr lang="en-US" sz="1200">
                <a:latin typeface="Times New Roman"/>
                <a:cs typeface="Arial"/>
              </a:rPr>
              <a:t>Temporary emissions increase during implementation phase</a:t>
            </a:r>
          </a:p>
          <a:p>
            <a:pPr lvl="1"/>
            <a:r>
              <a:rPr lang="en-US" sz="1200">
                <a:latin typeface="Times New Roman"/>
                <a:cs typeface="Arial"/>
              </a:rPr>
              <a:t>Environmental challenges from mining materials for EV batteries.</a:t>
            </a:r>
          </a:p>
          <a:p>
            <a:pPr lvl="1"/>
            <a:r>
              <a:rPr lang="en-US" sz="1200">
                <a:latin typeface="Times New Roman"/>
                <a:cs typeface="Arial"/>
              </a:rPr>
              <a:t>Recycling and disposal issues related to EV batteries.</a:t>
            </a:r>
          </a:p>
          <a:p>
            <a:pPr lvl="1"/>
            <a:endParaRPr lang="en-US" sz="1200">
              <a:latin typeface="Times New Roman"/>
              <a:cs typeface="Arial"/>
            </a:endParaRPr>
          </a:p>
          <a:p>
            <a:pPr lvl="1"/>
            <a:endParaRPr lang="en-US" sz="1200">
              <a:latin typeface="Times New Roman"/>
              <a:cs typeface="Arial"/>
            </a:endParaRPr>
          </a:p>
          <a:p>
            <a:pPr lvl="1"/>
            <a:r>
              <a:rPr lang="en-US" sz="1200">
                <a:latin typeface="Times New Roman"/>
                <a:cs typeface="Arial"/>
              </a:rPr>
              <a:t>Temporary disruptions during EV infrastructure construction.</a:t>
            </a:r>
          </a:p>
          <a:p>
            <a:pPr lvl="1"/>
            <a:r>
              <a:rPr lang="en-US" sz="1200">
                <a:latin typeface="Times New Roman"/>
                <a:cs typeface="Arial"/>
              </a:rPr>
              <a:t>Adjustment challenges for workers.</a:t>
            </a:r>
          </a:p>
          <a:p>
            <a:pPr lvl="1"/>
            <a:r>
              <a:rPr lang="en-US" sz="1200">
                <a:latin typeface="Times New Roman"/>
                <a:cs typeface="Arial"/>
              </a:rPr>
              <a:t>Accessibility gaps in underserved areas.</a:t>
            </a:r>
          </a:p>
          <a:p>
            <a:pPr lvl="1"/>
            <a:endParaRPr lang="en-US" sz="1200">
              <a:latin typeface="Times New Roman"/>
              <a:cs typeface="Arial"/>
            </a:endParaRPr>
          </a:p>
          <a:p>
            <a:pPr marL="457200" lvl="1" indent="0">
              <a:buNone/>
            </a:pPr>
            <a:endParaRPr lang="en-US" sz="1200">
              <a:latin typeface="Times New Roman"/>
              <a:cs typeface="Arial"/>
            </a:endParaRPr>
          </a:p>
          <a:p>
            <a:pPr marL="457200" lvl="1" indent="0">
              <a:buNone/>
            </a:pPr>
            <a:endParaRPr lang="en-US" sz="1200">
              <a:latin typeface="Times New Roman"/>
              <a:cs typeface="Arial"/>
            </a:endParaRPr>
          </a:p>
          <a:p>
            <a:pPr lvl="1"/>
            <a:r>
              <a:rPr lang="en-US" sz="1200">
                <a:latin typeface="Times New Roman"/>
                <a:cs typeface="Arial"/>
              </a:rPr>
              <a:t>Short-term financial burdens for governments.</a:t>
            </a:r>
          </a:p>
          <a:p>
            <a:pPr lvl="1"/>
            <a:r>
              <a:rPr lang="en-US" sz="1200">
                <a:latin typeface="Times New Roman"/>
                <a:cs typeface="Arial"/>
              </a:rPr>
              <a:t>High upfront costs for consumers.</a:t>
            </a:r>
          </a:p>
          <a:p>
            <a:pPr lvl="1"/>
            <a:r>
              <a:rPr lang="en-US" sz="1200">
                <a:latin typeface="Times New Roman"/>
                <a:cs typeface="Arial"/>
              </a:rPr>
              <a:t>Affordability challenges.</a:t>
            </a:r>
          </a:p>
          <a:p>
            <a:pPr lvl="1"/>
            <a:endParaRPr lang="en-US" sz="1200">
              <a:latin typeface="Times New Roman"/>
              <a:cs typeface="Arial"/>
            </a:endParaRPr>
          </a:p>
          <a:p>
            <a:pPr lvl="1"/>
            <a:endParaRPr lang="en-US" sz="1200">
              <a:latin typeface="Times New Roman"/>
              <a:cs typeface="Arial"/>
            </a:endParaRPr>
          </a:p>
          <a:p>
            <a:pPr lvl="1"/>
            <a:endParaRPr lang="en-US" sz="1200">
              <a:latin typeface="Times New Roman"/>
              <a:cs typeface="Arial"/>
            </a:endParaRPr>
          </a:p>
          <a:p>
            <a:pPr lvl="1"/>
            <a:endParaRPr lang="en-US" sz="1200">
              <a:latin typeface="Times New Roman"/>
              <a:cs typeface="Arial"/>
            </a:endParaRPr>
          </a:p>
          <a:p>
            <a:pPr lvl="1"/>
            <a:endParaRPr lang="en-US" sz="1200">
              <a:latin typeface="Times New Roman"/>
              <a:cs typeface="Arial"/>
            </a:endParaRPr>
          </a:p>
          <a:p>
            <a:pPr lvl="1"/>
            <a:endParaRPr lang="en-US" sz="1200">
              <a:latin typeface="Times New Roman"/>
              <a:cs typeface="Arial"/>
            </a:endParaRPr>
          </a:p>
          <a:p>
            <a:endParaRPr lang="en-US" sz="1200">
              <a:latin typeface="Times New Roman"/>
              <a:cs typeface="Times New Roman"/>
            </a:endParaRPr>
          </a:p>
          <a:p>
            <a:endParaRPr lang="en-US" sz="1200">
              <a:latin typeface="Times New Roman"/>
              <a:cs typeface="Times New Roman"/>
            </a:endParaRPr>
          </a:p>
          <a:p>
            <a:pPr marL="0" indent="0">
              <a:buNone/>
            </a:pPr>
            <a:endParaRPr lang="en-US" sz="1200">
              <a:latin typeface="Times New Roman"/>
              <a:cs typeface="Times New Roman"/>
            </a:endParaRPr>
          </a:p>
        </p:txBody>
      </p:sp>
      <p:sp>
        <p:nvSpPr>
          <p:cNvPr id="7" name="TextBox 6">
            <a:extLst>
              <a:ext uri="{FF2B5EF4-FFF2-40B4-BE49-F238E27FC236}">
                <a16:creationId xmlns:a16="http://schemas.microsoft.com/office/drawing/2014/main" id="{B4D467E4-6A40-8682-23D0-E758BB92DA50}"/>
              </a:ext>
            </a:extLst>
          </p:cNvPr>
          <p:cNvSpPr txBox="1"/>
          <p:nvPr/>
        </p:nvSpPr>
        <p:spPr>
          <a:xfrm>
            <a:off x="4359611" y="3425577"/>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imes New Roman"/>
                <a:cs typeface="Times New Roman"/>
              </a:rPr>
              <a:t>Social perspective</a:t>
            </a:r>
          </a:p>
        </p:txBody>
      </p:sp>
      <p:sp>
        <p:nvSpPr>
          <p:cNvPr id="8" name="TextBox 7">
            <a:extLst>
              <a:ext uri="{FF2B5EF4-FFF2-40B4-BE49-F238E27FC236}">
                <a16:creationId xmlns:a16="http://schemas.microsoft.com/office/drawing/2014/main" id="{6C307402-8203-E136-B7D8-2B868F28C23B}"/>
              </a:ext>
            </a:extLst>
          </p:cNvPr>
          <p:cNvSpPr txBox="1"/>
          <p:nvPr/>
        </p:nvSpPr>
        <p:spPr>
          <a:xfrm>
            <a:off x="4476354" y="461327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imes New Roman"/>
                <a:ea typeface="+mn-lt"/>
                <a:cs typeface="+mn-lt"/>
              </a:rPr>
              <a:t>Economic perspective</a:t>
            </a:r>
          </a:p>
        </p:txBody>
      </p:sp>
      <p:sp>
        <p:nvSpPr>
          <p:cNvPr id="9" name="TextBox 8">
            <a:extLst>
              <a:ext uri="{FF2B5EF4-FFF2-40B4-BE49-F238E27FC236}">
                <a16:creationId xmlns:a16="http://schemas.microsoft.com/office/drawing/2014/main" id="{48AAAE67-0C46-38FA-EAF1-F59B4C593494}"/>
              </a:ext>
            </a:extLst>
          </p:cNvPr>
          <p:cNvSpPr txBox="1"/>
          <p:nvPr/>
        </p:nvSpPr>
        <p:spPr>
          <a:xfrm>
            <a:off x="4623725" y="216444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imes New Roman"/>
                <a:cs typeface="Times New Roman"/>
              </a:rPr>
              <a:t>Enviromental perspective</a:t>
            </a:r>
            <a:endParaRPr lang="en-US" sz="1600">
              <a:latin typeface="Times New Roman"/>
              <a:cs typeface="Times New Roman"/>
            </a:endParaRPr>
          </a:p>
        </p:txBody>
      </p:sp>
    </p:spTree>
    <p:extLst>
      <p:ext uri="{BB962C8B-B14F-4D97-AF65-F5344CB8AC3E}">
        <p14:creationId xmlns:p14="http://schemas.microsoft.com/office/powerpoint/2010/main" val="16260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48785A1B-B64A-D242-2344-A7BC824F7645}"/>
              </a:ext>
            </a:extLst>
          </p:cNvPr>
          <p:cNvGraphicFramePr>
            <a:graphicFrameLocks noGrp="1"/>
          </p:cNvGraphicFramePr>
          <p:nvPr>
            <p:ph idx="1"/>
            <p:extLst>
              <p:ext uri="{D42A27DB-BD31-4B8C-83A1-F6EECF244321}">
                <p14:modId xmlns:p14="http://schemas.microsoft.com/office/powerpoint/2010/main" val="2192816584"/>
              </p:ext>
            </p:extLst>
          </p:nvPr>
        </p:nvGraphicFramePr>
        <p:xfrm>
          <a:off x="773340" y="1989909"/>
          <a:ext cx="10306228" cy="4360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TextBox 28">
            <a:extLst>
              <a:ext uri="{FF2B5EF4-FFF2-40B4-BE49-F238E27FC236}">
                <a16:creationId xmlns:a16="http://schemas.microsoft.com/office/drawing/2014/main" id="{CA7667F2-46D9-DE82-1336-123C1E75F7F7}"/>
              </a:ext>
            </a:extLst>
          </p:cNvPr>
          <p:cNvSpPr txBox="1"/>
          <p:nvPr/>
        </p:nvSpPr>
        <p:spPr>
          <a:xfrm>
            <a:off x="2720702" y="714102"/>
            <a:ext cx="6259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600" b="1">
                <a:latin typeface="Times New Roman"/>
                <a:cs typeface="Times New Roman"/>
              </a:rPr>
              <a:t>Measurement of Indicators </a:t>
            </a:r>
            <a:endParaRPr lang="en-US" sz="3600">
              <a:latin typeface="Times New Roman"/>
              <a:cs typeface="Times New Roman"/>
            </a:endParaRPr>
          </a:p>
        </p:txBody>
      </p:sp>
    </p:spTree>
    <p:extLst>
      <p:ext uri="{BB962C8B-B14F-4D97-AF65-F5344CB8AC3E}">
        <p14:creationId xmlns:p14="http://schemas.microsoft.com/office/powerpoint/2010/main" val="3835369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DD503D1-B290-6858-B4F4-1601E1A5CE45}"/>
              </a:ext>
            </a:extLst>
          </p:cNvPr>
          <p:cNvGraphicFramePr>
            <a:graphicFrameLocks noGrp="1"/>
          </p:cNvGraphicFramePr>
          <p:nvPr>
            <p:ph idx="1"/>
            <p:extLst>
              <p:ext uri="{D42A27DB-BD31-4B8C-83A1-F6EECF244321}">
                <p14:modId xmlns:p14="http://schemas.microsoft.com/office/powerpoint/2010/main" val="3262732935"/>
              </p:ext>
            </p:extLst>
          </p:nvPr>
        </p:nvGraphicFramePr>
        <p:xfrm>
          <a:off x="532296" y="2000819"/>
          <a:ext cx="10927829" cy="4751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39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7CCC60B-4D42-4FE4-BCB2-A713F52D0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E15C26D-5C4E-B867-CD7C-176D9D2996F1}"/>
              </a:ext>
            </a:extLst>
          </p:cNvPr>
          <p:cNvSpPr txBox="1"/>
          <p:nvPr/>
        </p:nvSpPr>
        <p:spPr>
          <a:xfrm>
            <a:off x="6985647" y="602011"/>
            <a:ext cx="4368151" cy="39332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200" b="1" kern="1200">
                <a:latin typeface="Times New Roman"/>
                <a:ea typeface="+mj-ea"/>
                <a:cs typeface="Times New Roman"/>
              </a:rPr>
              <a:t>Benchmarking Performance Indicators</a:t>
            </a:r>
          </a:p>
        </p:txBody>
      </p:sp>
      <p:graphicFrame>
        <p:nvGraphicFramePr>
          <p:cNvPr id="7" name="TextBox 4">
            <a:extLst>
              <a:ext uri="{FF2B5EF4-FFF2-40B4-BE49-F238E27FC236}">
                <a16:creationId xmlns:a16="http://schemas.microsoft.com/office/drawing/2014/main" id="{DF1D94E5-75E3-D80F-4259-6F0EFF4D941F}"/>
              </a:ext>
            </a:extLst>
          </p:cNvPr>
          <p:cNvGraphicFramePr/>
          <p:nvPr>
            <p:extLst>
              <p:ext uri="{D42A27DB-BD31-4B8C-83A1-F6EECF244321}">
                <p14:modId xmlns:p14="http://schemas.microsoft.com/office/powerpoint/2010/main" val="3725041604"/>
              </p:ext>
            </p:extLst>
          </p:nvPr>
        </p:nvGraphicFramePr>
        <p:xfrm>
          <a:off x="838200" y="621792"/>
          <a:ext cx="525780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884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1C0C1-BB6A-6BA3-9A8C-F5011DE18122}"/>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a:cs typeface="Times New Roman"/>
              </a:rPr>
              <a:t>CONCLUSIONS</a:t>
            </a:r>
          </a:p>
        </p:txBody>
      </p:sp>
      <p:sp>
        <p:nvSpPr>
          <p:cNvPr id="21" name="Content Placeholder 2">
            <a:extLst>
              <a:ext uri="{FF2B5EF4-FFF2-40B4-BE49-F238E27FC236}">
                <a16:creationId xmlns:a16="http://schemas.microsoft.com/office/drawing/2014/main" id="{101CC5AD-ED17-CCFE-6BE9-8149A846E136}"/>
              </a:ext>
            </a:extLst>
          </p:cNvPr>
          <p:cNvSpPr>
            <a:spLocks noGrp="1"/>
          </p:cNvSpPr>
          <p:nvPr>
            <p:ph idx="1"/>
          </p:nvPr>
        </p:nvSpPr>
        <p:spPr>
          <a:xfrm>
            <a:off x="609599" y="2002512"/>
            <a:ext cx="10431602" cy="4445357"/>
          </a:xfrm>
        </p:spPr>
        <p:txBody>
          <a:bodyPr vert="horz" lIns="91440" tIns="45720" rIns="91440" bIns="45720" rtlCol="0" anchor="ctr">
            <a:noAutofit/>
          </a:bodyPr>
          <a:lstStyle/>
          <a:p>
            <a:r>
              <a:rPr lang="en-US" sz="2400" b="1">
                <a:latin typeface="Times New Roman"/>
                <a:cs typeface="Times New Roman"/>
              </a:rPr>
              <a:t>Sustainability of EVs in British Columbia</a:t>
            </a:r>
            <a:endParaRPr lang="en-US" sz="2400">
              <a:latin typeface="Times New Roman"/>
              <a:cs typeface="Times New Roman"/>
            </a:endParaRPr>
          </a:p>
          <a:p>
            <a:r>
              <a:rPr lang="en-US" sz="2400" b="1">
                <a:latin typeface="Times New Roman"/>
                <a:ea typeface="+mn-lt"/>
                <a:cs typeface="+mn-lt"/>
              </a:rPr>
              <a:t>Key Benefits:</a:t>
            </a:r>
            <a:endParaRPr lang="en-US" sz="2400">
              <a:latin typeface="Times New Roman"/>
              <a:cs typeface="Times New Roman"/>
            </a:endParaRPr>
          </a:p>
          <a:p>
            <a:pPr lvl="1"/>
            <a:r>
              <a:rPr lang="en-US">
                <a:latin typeface="Times New Roman"/>
                <a:ea typeface="+mn-lt"/>
                <a:cs typeface="+mn-lt"/>
              </a:rPr>
              <a:t>Lower GHG emissions and improved air quality.</a:t>
            </a:r>
            <a:endParaRPr lang="en-US">
              <a:latin typeface="Times New Roman"/>
              <a:cs typeface="Times New Roman"/>
            </a:endParaRPr>
          </a:p>
          <a:p>
            <a:pPr lvl="1"/>
            <a:r>
              <a:rPr lang="en-US">
                <a:latin typeface="Times New Roman"/>
                <a:ea typeface="+mn-lt"/>
                <a:cs typeface="+mn-lt"/>
              </a:rPr>
              <a:t>Long-term cost savings and job creation in green sectors.</a:t>
            </a:r>
            <a:endParaRPr lang="en-US">
              <a:latin typeface="Times New Roman"/>
              <a:cs typeface="Times New Roman"/>
            </a:endParaRPr>
          </a:p>
          <a:p>
            <a:pPr lvl="1"/>
            <a:r>
              <a:rPr lang="en-US">
                <a:latin typeface="Times New Roman"/>
                <a:ea typeface="+mn-lt"/>
                <a:cs typeface="+mn-lt"/>
              </a:rPr>
              <a:t>Enhanced public health and quality of life.</a:t>
            </a:r>
            <a:endParaRPr lang="en-US">
              <a:latin typeface="Times New Roman"/>
              <a:cs typeface="Times New Roman"/>
            </a:endParaRPr>
          </a:p>
          <a:p>
            <a:r>
              <a:rPr lang="en-US" sz="2400" b="1">
                <a:latin typeface="Times New Roman"/>
                <a:ea typeface="+mn-lt"/>
                <a:cs typeface="+mn-lt"/>
              </a:rPr>
              <a:t>Alignment with Goals:</a:t>
            </a:r>
            <a:endParaRPr lang="en-US" sz="2400">
              <a:latin typeface="Times New Roman"/>
              <a:cs typeface="Times New Roman"/>
            </a:endParaRPr>
          </a:p>
          <a:p>
            <a:pPr lvl="1"/>
            <a:r>
              <a:rPr lang="en-US">
                <a:latin typeface="Times New Roman"/>
                <a:ea typeface="+mn-lt"/>
                <a:cs typeface="+mn-lt"/>
              </a:rPr>
              <a:t>Supports net-zero emissions and energy efficiency targets.</a:t>
            </a:r>
            <a:endParaRPr lang="en-US">
              <a:latin typeface="Times New Roman"/>
              <a:cs typeface="Times New Roman"/>
            </a:endParaRPr>
          </a:p>
          <a:p>
            <a:r>
              <a:rPr lang="en-US" sz="2400" b="1">
                <a:latin typeface="Times New Roman"/>
                <a:ea typeface="+mn-lt"/>
                <a:cs typeface="+mn-lt"/>
              </a:rPr>
              <a:t>Call to Action:</a:t>
            </a:r>
            <a:endParaRPr lang="en-US" sz="2400">
              <a:latin typeface="Times New Roman"/>
              <a:cs typeface="Times New Roman"/>
            </a:endParaRPr>
          </a:p>
          <a:p>
            <a:pPr lvl="1"/>
            <a:r>
              <a:rPr lang="en-US">
                <a:latin typeface="Times New Roman"/>
                <a:ea typeface="+mn-lt"/>
                <a:cs typeface="+mn-lt"/>
              </a:rPr>
              <a:t>Invest in EV infrastructure and incentives to lead in sustainable transportation.</a:t>
            </a:r>
            <a:endParaRPr lang="en-US">
              <a:latin typeface="Times New Roman"/>
            </a:endParaRPr>
          </a:p>
          <a:p>
            <a:endParaRPr lang="en-US" sz="2000"/>
          </a:p>
        </p:txBody>
      </p:sp>
    </p:spTree>
    <p:extLst>
      <p:ext uri="{BB962C8B-B14F-4D97-AF65-F5344CB8AC3E}">
        <p14:creationId xmlns:p14="http://schemas.microsoft.com/office/powerpoint/2010/main" val="417621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C408A-C9AC-4342-D6FF-F8289DF11F1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CONTENTS </a:t>
            </a:r>
          </a:p>
        </p:txBody>
      </p:sp>
      <p:sp>
        <p:nvSpPr>
          <p:cNvPr id="3" name="Content Placeholder 2">
            <a:extLst>
              <a:ext uri="{FF2B5EF4-FFF2-40B4-BE49-F238E27FC236}">
                <a16:creationId xmlns:a16="http://schemas.microsoft.com/office/drawing/2014/main" id="{C4D7B6B8-159A-FE5B-62ED-8D3C48EA7E8D}"/>
              </a:ext>
            </a:extLst>
          </p:cNvPr>
          <p:cNvSpPr>
            <a:spLocks noGrp="1"/>
          </p:cNvSpPr>
          <p:nvPr>
            <p:ph idx="1"/>
          </p:nvPr>
        </p:nvSpPr>
        <p:spPr>
          <a:xfrm>
            <a:off x="311425" y="1854371"/>
            <a:ext cx="11568291" cy="4633096"/>
          </a:xfrm>
        </p:spPr>
        <p:txBody>
          <a:bodyPr vert="horz" lIns="91440" tIns="45720" rIns="91440" bIns="45720" rtlCol="0" anchor="ctr">
            <a:noAutofit/>
          </a:bodyPr>
          <a:lstStyle/>
          <a:p>
            <a:r>
              <a:rPr lang="en-US" sz="2400" dirty="0">
                <a:latin typeface="Times New Roman"/>
                <a:cs typeface="Times New Roman"/>
              </a:rPr>
              <a:t>Introduction </a:t>
            </a:r>
          </a:p>
          <a:p>
            <a:pPr>
              <a:spcBef>
                <a:spcPct val="0"/>
              </a:spcBef>
            </a:pPr>
            <a:r>
              <a:rPr lang="en-US" sz="2400" dirty="0">
                <a:latin typeface="Times New Roman"/>
                <a:ea typeface="+mn-lt"/>
                <a:cs typeface="+mn-lt"/>
              </a:rPr>
              <a:t>Importance of Comparing ICEVs and EVs</a:t>
            </a:r>
          </a:p>
          <a:p>
            <a:pPr>
              <a:spcBef>
                <a:spcPct val="0"/>
              </a:spcBef>
            </a:pPr>
            <a:r>
              <a:rPr lang="en-US" sz="2400" dirty="0">
                <a:latin typeface="Times New Roman"/>
                <a:ea typeface="+mn-lt"/>
                <a:cs typeface="Times New Roman"/>
              </a:rPr>
              <a:t>Social, Economic, and Environmental Issues (The Do-Nothing Scenario)</a:t>
            </a:r>
          </a:p>
          <a:p>
            <a:pPr>
              <a:spcBef>
                <a:spcPct val="0"/>
              </a:spcBef>
            </a:pPr>
            <a:r>
              <a:rPr lang="en-US" sz="2400" dirty="0">
                <a:latin typeface="Times New Roman"/>
                <a:ea typeface="+mn-lt"/>
                <a:cs typeface="+mn-lt"/>
              </a:rPr>
              <a:t>Analysis from Stakeholders’ Perspective</a:t>
            </a:r>
          </a:p>
          <a:p>
            <a:pPr>
              <a:spcBef>
                <a:spcPct val="0"/>
              </a:spcBef>
            </a:pPr>
            <a:r>
              <a:rPr lang="en-US" sz="2400" dirty="0">
                <a:latin typeface="Times New Roman"/>
                <a:ea typeface="+mn-lt"/>
                <a:cs typeface="Times New Roman"/>
              </a:rPr>
              <a:t>Existing Solution for Sustainable Transportation</a:t>
            </a:r>
          </a:p>
          <a:p>
            <a:pPr>
              <a:spcBef>
                <a:spcPct val="0"/>
              </a:spcBef>
            </a:pPr>
            <a:r>
              <a:rPr lang="en-US" sz="2400" dirty="0">
                <a:latin typeface="Times New Roman"/>
                <a:ea typeface="+mn-lt"/>
                <a:cs typeface="Times New Roman"/>
              </a:rPr>
              <a:t>The Proposed Alternative for Measuring Sustainability</a:t>
            </a:r>
          </a:p>
          <a:p>
            <a:pPr>
              <a:spcBef>
                <a:spcPct val="0"/>
              </a:spcBef>
            </a:pPr>
            <a:r>
              <a:rPr lang="en-US" sz="2400" dirty="0">
                <a:latin typeface="Times New Roman"/>
                <a:ea typeface="+mn-lt"/>
                <a:cs typeface="Times New Roman"/>
              </a:rPr>
              <a:t>Sustainability Impact Factors</a:t>
            </a:r>
          </a:p>
          <a:p>
            <a:pPr>
              <a:spcBef>
                <a:spcPct val="0"/>
              </a:spcBef>
            </a:pPr>
            <a:r>
              <a:rPr lang="en-US" sz="2400" dirty="0">
                <a:latin typeface="Times New Roman"/>
                <a:ea typeface="+mn-lt"/>
                <a:cs typeface="+mn-lt"/>
              </a:rPr>
              <a:t>Set of scores measuring sustainability impact for the EV system. </a:t>
            </a:r>
          </a:p>
          <a:p>
            <a:pPr>
              <a:spcBef>
                <a:spcPct val="0"/>
              </a:spcBef>
            </a:pPr>
            <a:r>
              <a:rPr lang="en-US" sz="2400" dirty="0">
                <a:latin typeface="Times New Roman"/>
                <a:ea typeface="+mn-lt"/>
                <a:cs typeface="+mn-lt"/>
              </a:rPr>
              <a:t>Impact of the Sustainable Alternative on the Stakeholders</a:t>
            </a:r>
          </a:p>
          <a:p>
            <a:pPr>
              <a:spcBef>
                <a:spcPct val="0"/>
              </a:spcBef>
            </a:pPr>
            <a:r>
              <a:rPr lang="en-US" sz="2400" dirty="0">
                <a:latin typeface="Times New Roman"/>
                <a:cs typeface="Times New Roman"/>
              </a:rPr>
              <a:t>Positive and Negative Disruptions of EV Adoption</a:t>
            </a:r>
          </a:p>
          <a:p>
            <a:pPr>
              <a:spcBef>
                <a:spcPct val="0"/>
              </a:spcBef>
            </a:pPr>
            <a:r>
              <a:rPr lang="en-US" sz="2400" dirty="0">
                <a:latin typeface="Times New Roman"/>
                <a:cs typeface="Times New Roman"/>
              </a:rPr>
              <a:t>Measurement of Indicators </a:t>
            </a:r>
          </a:p>
          <a:p>
            <a:pPr>
              <a:spcBef>
                <a:spcPct val="0"/>
              </a:spcBef>
            </a:pPr>
            <a:r>
              <a:rPr lang="en-US" sz="2400" dirty="0">
                <a:latin typeface="Times New Roman"/>
                <a:cs typeface="Times New Roman"/>
              </a:rPr>
              <a:t>Benchmarking Performance Indicators</a:t>
            </a:r>
          </a:p>
          <a:p>
            <a:pPr>
              <a:spcBef>
                <a:spcPct val="0"/>
              </a:spcBef>
            </a:pPr>
            <a:r>
              <a:rPr lang="en-US" sz="2400" dirty="0">
                <a:latin typeface="Times New Roman"/>
                <a:ea typeface="+mn-lt"/>
                <a:cs typeface="+mn-lt"/>
              </a:rPr>
              <a:t>Conclusion</a:t>
            </a:r>
          </a:p>
        </p:txBody>
      </p:sp>
    </p:spTree>
    <p:extLst>
      <p:ext uri="{BB962C8B-B14F-4D97-AF65-F5344CB8AC3E}">
        <p14:creationId xmlns:p14="http://schemas.microsoft.com/office/powerpoint/2010/main" val="85670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8936E-A950-C952-3A75-B70917662201}"/>
              </a:ext>
            </a:extLst>
          </p:cNvPr>
          <p:cNvSpPr>
            <a:spLocks noGrp="1"/>
          </p:cNvSpPr>
          <p:nvPr>
            <p:ph type="title"/>
          </p:nvPr>
        </p:nvSpPr>
        <p:spPr>
          <a:xfrm>
            <a:off x="4553733" y="36835"/>
            <a:ext cx="6798541" cy="1675623"/>
          </a:xfrm>
        </p:spPr>
        <p:txBody>
          <a:bodyPr anchor="b">
            <a:normAutofit/>
          </a:bodyPr>
          <a:lstStyle/>
          <a:p>
            <a:r>
              <a:rPr lang="en-US" sz="4000" b="1">
                <a:latin typeface="Times New Roman"/>
                <a:cs typeface="Times New Roman"/>
              </a:rPr>
              <a:t>INTRODUCTION </a:t>
            </a:r>
          </a:p>
        </p:txBody>
      </p:sp>
      <p:pic>
        <p:nvPicPr>
          <p:cNvPr id="35" name="Picture 34" descr="Cars in a traffic jam">
            <a:extLst>
              <a:ext uri="{FF2B5EF4-FFF2-40B4-BE49-F238E27FC236}">
                <a16:creationId xmlns:a16="http://schemas.microsoft.com/office/drawing/2014/main" id="{72406E5B-342E-F5A8-99BD-CA29CA278319}"/>
              </a:ext>
            </a:extLst>
          </p:cNvPr>
          <p:cNvPicPr>
            <a:picLocks noChangeAspect="1"/>
          </p:cNvPicPr>
          <p:nvPr/>
        </p:nvPicPr>
        <p:blipFill>
          <a:blip r:embed="rId2"/>
          <a:srcRect l="30026" r="30263" b="-5"/>
          <a:stretch/>
        </p:blipFill>
        <p:spPr>
          <a:xfrm>
            <a:off x="1" y="10"/>
            <a:ext cx="4196496" cy="6857990"/>
          </a:xfrm>
          <a:prstGeom prst="rect">
            <a:avLst/>
          </a:prstGeom>
          <a:effectLst/>
        </p:spPr>
      </p:pic>
      <p:sp>
        <p:nvSpPr>
          <p:cNvPr id="36" name="Content Placeholder 2">
            <a:extLst>
              <a:ext uri="{FF2B5EF4-FFF2-40B4-BE49-F238E27FC236}">
                <a16:creationId xmlns:a16="http://schemas.microsoft.com/office/drawing/2014/main" id="{904610FD-9D66-672B-F6E4-73027362E400}"/>
              </a:ext>
            </a:extLst>
          </p:cNvPr>
          <p:cNvSpPr>
            <a:spLocks noGrp="1"/>
          </p:cNvSpPr>
          <p:nvPr>
            <p:ph idx="1"/>
          </p:nvPr>
        </p:nvSpPr>
        <p:spPr>
          <a:xfrm>
            <a:off x="4553734" y="2083259"/>
            <a:ext cx="6798539" cy="3771477"/>
          </a:xfrm>
        </p:spPr>
        <p:txBody>
          <a:bodyPr vert="horz" lIns="91440" tIns="45720" rIns="91440" bIns="45720" rtlCol="0">
            <a:normAutofit/>
          </a:bodyPr>
          <a:lstStyle/>
          <a:p>
            <a:r>
              <a:rPr lang="en-US" sz="1400" b="1">
                <a:latin typeface="Times New Roman"/>
                <a:ea typeface="+mn-lt"/>
                <a:cs typeface="+mn-lt"/>
              </a:rPr>
              <a:t>Importance of Sustainability:</a:t>
            </a:r>
            <a:r>
              <a:rPr lang="en-US" sz="1400">
                <a:latin typeface="Times New Roman"/>
                <a:ea typeface="+mn-lt"/>
                <a:cs typeface="+mn-lt"/>
              </a:rPr>
              <a:t> Ensures ecological balance, social equity, and economic prosperity.</a:t>
            </a:r>
            <a:endParaRPr lang="en-US" sz="1400">
              <a:latin typeface="Times New Roman"/>
              <a:cs typeface="Times New Roman"/>
            </a:endParaRPr>
          </a:p>
          <a:p>
            <a:r>
              <a:rPr lang="en-US" sz="1400" b="1">
                <a:latin typeface="Times New Roman"/>
                <a:ea typeface="+mn-lt"/>
                <a:cs typeface="+mn-lt"/>
              </a:rPr>
              <a:t>Transportation Sector Impact:</a:t>
            </a:r>
            <a:endParaRPr lang="en-US" sz="1400">
              <a:latin typeface="Times New Roman"/>
              <a:cs typeface="Times New Roman"/>
            </a:endParaRPr>
          </a:p>
          <a:p>
            <a:pPr lvl="1"/>
            <a:r>
              <a:rPr lang="en-US" sz="1400">
                <a:latin typeface="Times New Roman"/>
                <a:ea typeface="+mn-lt"/>
                <a:cs typeface="+mn-lt"/>
              </a:rPr>
              <a:t>Major contributor to global GHG emissions, especially ICE vehicles.</a:t>
            </a:r>
            <a:endParaRPr lang="en-US" sz="1400">
              <a:latin typeface="Times New Roman"/>
              <a:cs typeface="Times New Roman"/>
            </a:endParaRPr>
          </a:p>
          <a:p>
            <a:pPr lvl="1"/>
            <a:r>
              <a:rPr lang="en-US" sz="1400">
                <a:latin typeface="Times New Roman"/>
                <a:ea typeface="+mn-lt"/>
                <a:cs typeface="+mn-lt"/>
              </a:rPr>
              <a:t>Accounts for 22% of Canada’s emissions .</a:t>
            </a:r>
            <a:endParaRPr lang="en-US" sz="1400">
              <a:latin typeface="Times New Roman"/>
              <a:cs typeface="Times New Roman"/>
            </a:endParaRPr>
          </a:p>
          <a:p>
            <a:pPr lvl="1"/>
            <a:r>
              <a:rPr lang="en-US" sz="1400">
                <a:latin typeface="Times New Roman"/>
                <a:ea typeface="+mn-lt"/>
                <a:cs typeface="+mn-lt"/>
              </a:rPr>
              <a:t>In Metro Vancouver: 35% of emissions from fossil fuel-powered vehicles.</a:t>
            </a:r>
            <a:endParaRPr lang="en-US" sz="1400">
              <a:latin typeface="Times New Roman"/>
              <a:cs typeface="Times New Roman"/>
            </a:endParaRPr>
          </a:p>
          <a:p>
            <a:r>
              <a:rPr lang="en-US" sz="1400" b="1">
                <a:latin typeface="Times New Roman"/>
                <a:ea typeface="+mn-lt"/>
                <a:cs typeface="+mn-lt"/>
              </a:rPr>
              <a:t>Electric Vehicles (EVs) as a Solution:</a:t>
            </a:r>
            <a:endParaRPr lang="en-US" sz="1400">
              <a:latin typeface="Times New Roman"/>
              <a:cs typeface="Times New Roman"/>
            </a:endParaRPr>
          </a:p>
          <a:p>
            <a:pPr lvl="1"/>
            <a:r>
              <a:rPr lang="en-US" sz="1400">
                <a:latin typeface="Times New Roman"/>
                <a:ea typeface="+mn-lt"/>
                <a:cs typeface="+mn-lt"/>
              </a:rPr>
              <a:t>Reduce GHG emissions and energy consumption.</a:t>
            </a:r>
            <a:endParaRPr lang="en-US" sz="1400">
              <a:latin typeface="Times New Roman"/>
              <a:cs typeface="Times New Roman"/>
            </a:endParaRPr>
          </a:p>
          <a:p>
            <a:pPr lvl="1"/>
            <a:r>
              <a:rPr lang="en-US" sz="1400">
                <a:latin typeface="Times New Roman"/>
                <a:ea typeface="+mn-lt"/>
                <a:cs typeface="+mn-lt"/>
              </a:rPr>
              <a:t>Optimize life-cycle costs and infrastructure use.</a:t>
            </a:r>
            <a:endParaRPr lang="en-US" sz="1400">
              <a:latin typeface="Times New Roman"/>
              <a:cs typeface="Times New Roman"/>
            </a:endParaRPr>
          </a:p>
          <a:p>
            <a:r>
              <a:rPr lang="en-US" sz="1400" b="1">
                <a:latin typeface="Times New Roman"/>
                <a:ea typeface="+mn-lt"/>
                <a:cs typeface="+mn-lt"/>
              </a:rPr>
              <a:t>Study Focus:</a:t>
            </a:r>
            <a:endParaRPr lang="en-US" sz="1400">
              <a:latin typeface="Times New Roman"/>
              <a:cs typeface="Times New Roman"/>
            </a:endParaRPr>
          </a:p>
          <a:p>
            <a:pPr lvl="1"/>
            <a:r>
              <a:rPr lang="en-US" sz="1400">
                <a:latin typeface="Times New Roman"/>
                <a:ea typeface="+mn-lt"/>
                <a:cs typeface="+mn-lt"/>
              </a:rPr>
              <a:t>Comparative analysis of EVs vs. ICE vehicles in Vancouver.</a:t>
            </a:r>
            <a:endParaRPr lang="en-US" sz="1400">
              <a:latin typeface="Times New Roman"/>
              <a:cs typeface="Times New Roman"/>
            </a:endParaRPr>
          </a:p>
          <a:p>
            <a:pPr lvl="1"/>
            <a:r>
              <a:rPr lang="en-US" sz="1400">
                <a:latin typeface="Times New Roman"/>
                <a:ea typeface="+mn-lt"/>
                <a:cs typeface="+mn-lt"/>
              </a:rPr>
              <a:t>Factors: Emissions, energy, infrastructure, and societal impacts.</a:t>
            </a:r>
          </a:p>
          <a:p>
            <a:pPr lvl="1"/>
            <a:r>
              <a:rPr lang="en-US" sz="1400" b="1">
                <a:latin typeface="Times New Roman"/>
                <a:ea typeface="+mn-lt"/>
                <a:cs typeface="+mn-lt"/>
              </a:rPr>
              <a:t>Goal:</a:t>
            </a:r>
            <a:r>
              <a:rPr lang="en-US" sz="1400">
                <a:latin typeface="Times New Roman"/>
                <a:ea typeface="+mn-lt"/>
                <a:cs typeface="+mn-lt"/>
              </a:rPr>
              <a:t> Provide recommendations for sustainable urban transportation.</a:t>
            </a:r>
            <a:endParaRPr lang="en-US" sz="1400">
              <a:latin typeface="Times New Roman"/>
            </a:endParaRPr>
          </a:p>
        </p:txBody>
      </p:sp>
    </p:spTree>
    <p:extLst>
      <p:ext uri="{BB962C8B-B14F-4D97-AF65-F5344CB8AC3E}">
        <p14:creationId xmlns:p14="http://schemas.microsoft.com/office/powerpoint/2010/main" val="397702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2B425-00C6-EAC2-D8A6-61F8B5C2652C}"/>
              </a:ext>
            </a:extLst>
          </p:cNvPr>
          <p:cNvSpPr>
            <a:spLocks noGrp="1"/>
          </p:cNvSpPr>
          <p:nvPr>
            <p:ph type="title"/>
          </p:nvPr>
        </p:nvSpPr>
        <p:spPr>
          <a:xfrm>
            <a:off x="1382485" y="555795"/>
            <a:ext cx="9895951" cy="1033669"/>
          </a:xfrm>
        </p:spPr>
        <p:txBody>
          <a:bodyPr>
            <a:normAutofit/>
          </a:bodyPr>
          <a:lstStyle/>
          <a:p>
            <a:r>
              <a:rPr lang="en-US" sz="4000" b="1">
                <a:solidFill>
                  <a:srgbClr val="FFFFFF"/>
                </a:solidFill>
                <a:latin typeface="Times New Roman"/>
                <a:cs typeface="Times New Roman"/>
              </a:rPr>
              <a:t> Importance of Comparing ICEVs and EVs</a:t>
            </a:r>
            <a:endParaRPr lang="en-US" sz="4000">
              <a:solidFill>
                <a:srgbClr val="FFFFFF"/>
              </a:solidFill>
              <a:latin typeface="Times New Roman"/>
              <a:cs typeface="Times New Roman"/>
            </a:endParaRPr>
          </a:p>
          <a:p>
            <a:endParaRPr lang="en-US" sz="4000">
              <a:solidFill>
                <a:srgbClr val="FFFFFF"/>
              </a:solidFill>
            </a:endParaRPr>
          </a:p>
        </p:txBody>
      </p:sp>
      <p:sp>
        <p:nvSpPr>
          <p:cNvPr id="3" name="Content Placeholder 2">
            <a:extLst>
              <a:ext uri="{FF2B5EF4-FFF2-40B4-BE49-F238E27FC236}">
                <a16:creationId xmlns:a16="http://schemas.microsoft.com/office/drawing/2014/main" id="{BB1E89B6-5397-5B1A-A755-8832716A9667}"/>
              </a:ext>
            </a:extLst>
          </p:cNvPr>
          <p:cNvSpPr>
            <a:spLocks noGrp="1"/>
          </p:cNvSpPr>
          <p:nvPr>
            <p:ph idx="1"/>
          </p:nvPr>
        </p:nvSpPr>
        <p:spPr>
          <a:xfrm>
            <a:off x="761999" y="1871883"/>
            <a:ext cx="10333631" cy="4869900"/>
          </a:xfrm>
        </p:spPr>
        <p:txBody>
          <a:bodyPr vert="horz" lIns="91440" tIns="45720" rIns="91440" bIns="45720" rtlCol="0" anchor="ctr">
            <a:noAutofit/>
          </a:bodyPr>
          <a:lstStyle/>
          <a:p>
            <a:r>
              <a:rPr lang="en-US" sz="1600" b="1">
                <a:latin typeface="Times New Roman"/>
                <a:ea typeface="Calibri"/>
                <a:cs typeface="Times New Roman"/>
              </a:rPr>
              <a:t>Vancouver’s Leadership in Sustainability:</a:t>
            </a:r>
            <a:endParaRPr lang="en-US" sz="1600">
              <a:latin typeface="Times New Roman"/>
              <a:ea typeface="Calibri"/>
              <a:cs typeface="Times New Roman"/>
            </a:endParaRPr>
          </a:p>
          <a:p>
            <a:pPr lvl="1"/>
            <a:r>
              <a:rPr lang="en-US" sz="1600">
                <a:latin typeface="Times New Roman"/>
                <a:ea typeface="Calibri"/>
                <a:cs typeface="Times New Roman"/>
              </a:rPr>
              <a:t>Committed to reducing GHG emissions through policy activism.</a:t>
            </a:r>
          </a:p>
          <a:p>
            <a:pPr lvl="1"/>
            <a:r>
              <a:rPr lang="en-US" sz="1600">
                <a:latin typeface="Times New Roman"/>
                <a:ea typeface="Calibri"/>
                <a:cs typeface="Times New Roman"/>
              </a:rPr>
              <a:t>Transportation sector: ~40% of area’s emissions.</a:t>
            </a:r>
          </a:p>
          <a:p>
            <a:pPr lvl="1"/>
            <a:r>
              <a:rPr lang="en-US" sz="1600">
                <a:latin typeface="Times New Roman"/>
                <a:ea typeface="Calibri"/>
                <a:cs typeface="Times New Roman"/>
              </a:rPr>
              <a:t>Transition to clean energy as a key step toward GHG reduction.</a:t>
            </a:r>
          </a:p>
          <a:p>
            <a:r>
              <a:rPr lang="en-US" sz="1600" b="1">
                <a:latin typeface="Times New Roman"/>
                <a:ea typeface="Calibri"/>
                <a:cs typeface="Times New Roman"/>
              </a:rPr>
              <a:t>EVs v/s ICEVs:</a:t>
            </a:r>
            <a:endParaRPr lang="en-US" sz="1600">
              <a:latin typeface="Times New Roman"/>
              <a:ea typeface="Calibri"/>
              <a:cs typeface="Times New Roman"/>
            </a:endParaRPr>
          </a:p>
          <a:p>
            <a:pPr lvl="1"/>
            <a:r>
              <a:rPr lang="en-US" sz="1600" b="1">
                <a:latin typeface="Times New Roman"/>
                <a:ea typeface="Calibri"/>
                <a:cs typeface="Times New Roman"/>
              </a:rPr>
              <a:t>EV Advantages:</a:t>
            </a:r>
            <a:endParaRPr lang="en-US" sz="1600">
              <a:latin typeface="Times New Roman"/>
              <a:ea typeface="Calibri"/>
              <a:cs typeface="Times New Roman"/>
            </a:endParaRPr>
          </a:p>
          <a:p>
            <a:pPr lvl="2"/>
            <a:r>
              <a:rPr lang="en-US" sz="1600">
                <a:latin typeface="Times New Roman"/>
                <a:ea typeface="Calibri"/>
                <a:cs typeface="Times New Roman"/>
              </a:rPr>
              <a:t>Powered by B.C.’s hydroelectricity, enabling cleaner energy use.</a:t>
            </a:r>
          </a:p>
          <a:p>
            <a:pPr lvl="2"/>
            <a:r>
              <a:rPr lang="en-US" sz="1600">
                <a:latin typeface="Times New Roman"/>
                <a:ea typeface="Calibri"/>
                <a:cs typeface="Times New Roman"/>
              </a:rPr>
              <a:t>Lower emissions: Minimal CO</a:t>
            </a:r>
            <a:r>
              <a:rPr lang="en-US" sz="1600" baseline="-25000">
                <a:latin typeface="Times New Roman"/>
                <a:ea typeface="Calibri"/>
                <a:cs typeface="Times New Roman"/>
              </a:rPr>
              <a:t>2 </a:t>
            </a:r>
            <a:r>
              <a:rPr lang="en-US" sz="1600">
                <a:latin typeface="Times New Roman"/>
                <a:ea typeface="Calibri"/>
                <a:cs typeface="Times New Roman"/>
              </a:rPr>
              <a:t>and air pollutants.</a:t>
            </a:r>
          </a:p>
          <a:p>
            <a:pPr lvl="1"/>
            <a:r>
              <a:rPr lang="en-US" sz="1600" b="1">
                <a:latin typeface="Times New Roman"/>
                <a:ea typeface="Calibri"/>
                <a:cs typeface="Times New Roman"/>
              </a:rPr>
              <a:t>ICEV Disadvantages:</a:t>
            </a:r>
            <a:endParaRPr lang="en-US" sz="1600">
              <a:latin typeface="Times New Roman"/>
              <a:ea typeface="Calibri"/>
              <a:cs typeface="Times New Roman"/>
            </a:endParaRPr>
          </a:p>
          <a:p>
            <a:pPr lvl="2"/>
            <a:r>
              <a:rPr lang="en-US" sz="1600">
                <a:latin typeface="Times New Roman"/>
                <a:ea typeface="Calibri"/>
                <a:cs typeface="Times New Roman"/>
              </a:rPr>
              <a:t>Significant CO</a:t>
            </a:r>
            <a:r>
              <a:rPr lang="en-US" sz="1600" baseline="-25000">
                <a:latin typeface="Times New Roman"/>
                <a:ea typeface="Calibri"/>
                <a:cs typeface="Times New Roman"/>
              </a:rPr>
              <a:t>2 </a:t>
            </a:r>
            <a:r>
              <a:rPr lang="en-US" sz="1600">
                <a:latin typeface="Times New Roman"/>
                <a:ea typeface="Calibri"/>
                <a:cs typeface="Times New Roman"/>
              </a:rPr>
              <a:t>and nitrogen oxide emissions.</a:t>
            </a:r>
          </a:p>
          <a:p>
            <a:pPr lvl="2"/>
            <a:r>
              <a:rPr lang="en-US" sz="1600">
                <a:latin typeface="Times New Roman"/>
                <a:ea typeface="Calibri"/>
                <a:cs typeface="Times New Roman"/>
              </a:rPr>
              <a:t>Health impacts: Chronic respiratory and cardiovascular issues.</a:t>
            </a:r>
          </a:p>
          <a:p>
            <a:r>
              <a:rPr lang="en-US" sz="1600" b="1">
                <a:latin typeface="Times New Roman"/>
                <a:ea typeface="Calibri"/>
                <a:cs typeface="Times New Roman"/>
              </a:rPr>
              <a:t>Supporting Policies:</a:t>
            </a:r>
            <a:endParaRPr lang="en-US" sz="1600">
              <a:latin typeface="Times New Roman"/>
              <a:ea typeface="Calibri"/>
              <a:cs typeface="Times New Roman"/>
            </a:endParaRPr>
          </a:p>
          <a:p>
            <a:pPr lvl="1"/>
            <a:r>
              <a:rPr lang="en-US" sz="1600">
                <a:latin typeface="Times New Roman"/>
                <a:ea typeface="Calibri"/>
                <a:cs typeface="Times New Roman"/>
              </a:rPr>
              <a:t>Climate Emergency Action Plan: Net-zero carbon by 2050.</a:t>
            </a:r>
          </a:p>
          <a:p>
            <a:pPr lvl="1"/>
            <a:r>
              <a:rPr lang="en-US" sz="1600">
                <a:latin typeface="Times New Roman"/>
                <a:ea typeface="Calibri"/>
                <a:cs typeface="Times New Roman"/>
              </a:rPr>
              <a:t>ZEV Act &amp; CleanBC Go Electric Program: Subsidies and EV charging infrastructure.</a:t>
            </a:r>
          </a:p>
          <a:p>
            <a:r>
              <a:rPr lang="en-US" sz="1600" b="1">
                <a:latin typeface="Times New Roman"/>
                <a:ea typeface="Calibri"/>
                <a:cs typeface="Times New Roman"/>
              </a:rPr>
              <a:t>Impact of Transition:</a:t>
            </a:r>
            <a:endParaRPr lang="en-US" sz="1600">
              <a:latin typeface="Times New Roman"/>
              <a:ea typeface="Calibri"/>
              <a:cs typeface="Times New Roman"/>
            </a:endParaRPr>
          </a:p>
          <a:p>
            <a:pPr lvl="1"/>
            <a:r>
              <a:rPr lang="en-US" sz="1600">
                <a:latin typeface="Times New Roman"/>
                <a:ea typeface="Calibri"/>
                <a:cs typeface="Times New Roman"/>
              </a:rPr>
              <a:t>Reduced emissions and carbon footprint and enhanced public health and quality of life.</a:t>
            </a:r>
          </a:p>
          <a:p>
            <a:pPr lvl="1"/>
            <a:r>
              <a:rPr lang="en-US" sz="1600">
                <a:latin typeface="Times New Roman"/>
                <a:ea typeface="Calibri"/>
                <a:cs typeface="Times New Roman"/>
              </a:rPr>
              <a:t>Positioning Vancouver as a leader in sustainable urban mobility.</a:t>
            </a:r>
          </a:p>
          <a:p>
            <a:endParaRPr lang="en-US" sz="1000">
              <a:latin typeface="Times New Roman"/>
              <a:ea typeface="Calibri"/>
              <a:cs typeface="Times New Roman"/>
            </a:endParaRPr>
          </a:p>
        </p:txBody>
      </p:sp>
    </p:spTree>
    <p:extLst>
      <p:ext uri="{BB962C8B-B14F-4D97-AF65-F5344CB8AC3E}">
        <p14:creationId xmlns:p14="http://schemas.microsoft.com/office/powerpoint/2010/main" val="92889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9B352-7B00-4779-0E80-F81201CC4881}"/>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latin typeface="Times New Roman"/>
                <a:ea typeface="+mj-lt"/>
                <a:cs typeface="+mj-lt"/>
              </a:rPr>
              <a:t>Social, Economic, and Environmental Issues (The Do-Nothing Scenario)</a:t>
            </a:r>
            <a:endParaRPr lang="en-US" sz="4000" b="1">
              <a:solidFill>
                <a:srgbClr val="FFFFFF"/>
              </a:solidFill>
              <a:latin typeface="Times New Roman"/>
            </a:endParaRPr>
          </a:p>
        </p:txBody>
      </p:sp>
      <p:graphicFrame>
        <p:nvGraphicFramePr>
          <p:cNvPr id="12" name="Content Placeholder 2">
            <a:extLst>
              <a:ext uri="{FF2B5EF4-FFF2-40B4-BE49-F238E27FC236}">
                <a16:creationId xmlns:a16="http://schemas.microsoft.com/office/drawing/2014/main" id="{7316FF93-FD0D-C59F-9849-E482726FA6E6}"/>
              </a:ext>
            </a:extLst>
          </p:cNvPr>
          <p:cNvGraphicFramePr>
            <a:graphicFrameLocks noGrp="1"/>
          </p:cNvGraphicFramePr>
          <p:nvPr>
            <p:ph idx="1"/>
            <p:extLst>
              <p:ext uri="{D42A27DB-BD31-4B8C-83A1-F6EECF244321}">
                <p14:modId xmlns:p14="http://schemas.microsoft.com/office/powerpoint/2010/main" val="2623141054"/>
              </p:ext>
            </p:extLst>
          </p:nvPr>
        </p:nvGraphicFramePr>
        <p:xfrm>
          <a:off x="535199" y="2169665"/>
          <a:ext cx="10927829" cy="369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95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098A0-B2D6-6AE1-17BD-CC677E06BC0E}"/>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latin typeface="Times New Roman"/>
                <a:ea typeface="+mj-lt"/>
                <a:cs typeface="+mj-lt"/>
              </a:rPr>
              <a:t>Analysis from Stakeholders’ Perspective</a:t>
            </a:r>
            <a:endParaRPr lang="en-US" sz="4000" b="1">
              <a:solidFill>
                <a:srgbClr val="FFFFFF"/>
              </a:solidFill>
              <a:latin typeface="Times New Roman"/>
            </a:endParaRPr>
          </a:p>
        </p:txBody>
      </p:sp>
      <p:graphicFrame>
        <p:nvGraphicFramePr>
          <p:cNvPr id="4" name="Content Placeholder 3">
            <a:extLst>
              <a:ext uri="{FF2B5EF4-FFF2-40B4-BE49-F238E27FC236}">
                <a16:creationId xmlns:a16="http://schemas.microsoft.com/office/drawing/2014/main" id="{EC3CFDB3-177E-FE79-E24E-18B1871D47DB}"/>
              </a:ext>
            </a:extLst>
          </p:cNvPr>
          <p:cNvGraphicFramePr>
            <a:graphicFrameLocks noGrp="1"/>
          </p:cNvGraphicFramePr>
          <p:nvPr>
            <p:ph idx="1"/>
            <p:extLst>
              <p:ext uri="{D42A27DB-BD31-4B8C-83A1-F6EECF244321}">
                <p14:modId xmlns:p14="http://schemas.microsoft.com/office/powerpoint/2010/main" val="562303059"/>
              </p:ext>
            </p:extLst>
          </p:nvPr>
        </p:nvGraphicFramePr>
        <p:xfrm>
          <a:off x="1383969" y="2284675"/>
          <a:ext cx="10154785" cy="4451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46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EA0A0-B360-3CD5-C9E1-A676CE4D7511}"/>
              </a:ext>
            </a:extLst>
          </p:cNvPr>
          <p:cNvSpPr>
            <a:spLocks noGrp="1"/>
          </p:cNvSpPr>
          <p:nvPr>
            <p:ph type="title"/>
          </p:nvPr>
        </p:nvSpPr>
        <p:spPr>
          <a:xfrm>
            <a:off x="502500" y="251162"/>
            <a:ext cx="6712182" cy="1112465"/>
          </a:xfrm>
        </p:spPr>
        <p:txBody>
          <a:bodyPr>
            <a:normAutofit/>
          </a:bodyPr>
          <a:lstStyle/>
          <a:p>
            <a:r>
              <a:rPr lang="en-US" sz="3300" b="1">
                <a:solidFill>
                  <a:schemeClr val="tx2"/>
                </a:solidFill>
                <a:latin typeface="Times New Roman"/>
                <a:ea typeface="+mj-lt"/>
                <a:cs typeface="+mj-lt"/>
              </a:rPr>
              <a:t>Existing Solution for Sustainable Transportation</a:t>
            </a:r>
            <a:endParaRPr lang="en-US" sz="3300" b="1">
              <a:solidFill>
                <a:schemeClr val="tx2"/>
              </a:solidFill>
              <a:latin typeface="Times New Roman"/>
              <a:cs typeface="Times New Roman"/>
            </a:endParaRPr>
          </a:p>
          <a:p>
            <a:endParaRPr lang="en-US" sz="3300">
              <a:solidFill>
                <a:schemeClr val="tx2"/>
              </a:solidFill>
            </a:endParaRPr>
          </a:p>
        </p:txBody>
      </p:sp>
      <p:sp>
        <p:nvSpPr>
          <p:cNvPr id="3" name="Content Placeholder 2">
            <a:extLst>
              <a:ext uri="{FF2B5EF4-FFF2-40B4-BE49-F238E27FC236}">
                <a16:creationId xmlns:a16="http://schemas.microsoft.com/office/drawing/2014/main" id="{DDDA19BB-CD00-AA6F-0B37-B3C473014316}"/>
              </a:ext>
            </a:extLst>
          </p:cNvPr>
          <p:cNvSpPr>
            <a:spLocks noGrp="1"/>
          </p:cNvSpPr>
          <p:nvPr>
            <p:ph idx="1"/>
          </p:nvPr>
        </p:nvSpPr>
        <p:spPr>
          <a:xfrm>
            <a:off x="502500" y="1134165"/>
            <a:ext cx="7316128" cy="5912150"/>
          </a:xfrm>
        </p:spPr>
        <p:txBody>
          <a:bodyPr vert="horz" lIns="91440" tIns="45720" rIns="91440" bIns="45720" rtlCol="0" anchor="ctr">
            <a:noAutofit/>
          </a:bodyPr>
          <a:lstStyle/>
          <a:p>
            <a:pPr>
              <a:buNone/>
            </a:pPr>
            <a:r>
              <a:rPr lang="en-US" sz="1400" b="1">
                <a:solidFill>
                  <a:schemeClr val="tx2"/>
                </a:solidFill>
                <a:latin typeface="Times New Roman"/>
                <a:cs typeface="Times New Roman"/>
              </a:rPr>
              <a:t>Enhanced EV Charging Infrastructure</a:t>
            </a:r>
            <a:endParaRPr lang="en-US" sz="1400">
              <a:solidFill>
                <a:schemeClr val="tx2"/>
              </a:solidFill>
              <a:latin typeface="Times New Roman"/>
              <a:cs typeface="Times New Roman"/>
            </a:endParaRPr>
          </a:p>
          <a:p>
            <a:pPr>
              <a:buFont typeface="Arial"/>
              <a:buChar char="•"/>
            </a:pPr>
            <a:r>
              <a:rPr lang="en-US" sz="1400">
                <a:solidFill>
                  <a:schemeClr val="tx2"/>
                </a:solidFill>
                <a:latin typeface="Times New Roman"/>
                <a:cs typeface="Times New Roman"/>
              </a:rPr>
              <a:t>Installation of EV charging stations </a:t>
            </a:r>
            <a:r>
              <a:rPr lang="en-US" sz="1400" err="1">
                <a:solidFill>
                  <a:schemeClr val="tx2"/>
                </a:solidFill>
                <a:latin typeface="Times New Roman"/>
                <a:cs typeface="Times New Roman"/>
              </a:rPr>
              <a:t>in:Parking</a:t>
            </a:r>
            <a:r>
              <a:rPr lang="en-US" sz="1400">
                <a:solidFill>
                  <a:schemeClr val="tx2"/>
                </a:solidFill>
                <a:latin typeface="Times New Roman"/>
                <a:cs typeface="Times New Roman"/>
              </a:rPr>
              <a:t> lots, Commercial districts, City streets.</a:t>
            </a:r>
          </a:p>
          <a:p>
            <a:pPr>
              <a:buFont typeface="Arial"/>
              <a:buChar char="•"/>
            </a:pPr>
            <a:r>
              <a:rPr lang="en-US" sz="1400">
                <a:solidFill>
                  <a:schemeClr val="tx2"/>
                </a:solidFill>
                <a:latin typeface="Times New Roman"/>
                <a:cs typeface="Times New Roman"/>
              </a:rPr>
              <a:t>Incentives via </a:t>
            </a:r>
            <a:r>
              <a:rPr lang="en-US" sz="1400" b="1">
                <a:solidFill>
                  <a:schemeClr val="tx2"/>
                </a:solidFill>
                <a:latin typeface="Times New Roman"/>
                <a:cs typeface="Times New Roman"/>
              </a:rPr>
              <a:t>CleanBC Go Electric Program</a:t>
            </a:r>
            <a:r>
              <a:rPr lang="en-US" sz="1400">
                <a:solidFill>
                  <a:schemeClr val="tx2"/>
                </a:solidFill>
                <a:latin typeface="Times New Roman"/>
                <a:cs typeface="Times New Roman"/>
              </a:rPr>
              <a:t>: Rebates for home charging stations </a:t>
            </a:r>
          </a:p>
          <a:p>
            <a:pPr marL="0" indent="0">
              <a:buNone/>
            </a:pPr>
            <a:r>
              <a:rPr lang="en-US" sz="1400">
                <a:solidFill>
                  <a:schemeClr val="tx2"/>
                </a:solidFill>
                <a:latin typeface="Times New Roman"/>
                <a:cs typeface="Times New Roman"/>
              </a:rPr>
              <a:t>     and subsidies reducing upfront EV costs.</a:t>
            </a:r>
            <a:endParaRPr lang="en-US">
              <a:solidFill>
                <a:schemeClr val="tx2"/>
              </a:solidFill>
            </a:endParaRPr>
          </a:p>
          <a:p>
            <a:pPr>
              <a:buNone/>
            </a:pPr>
            <a:r>
              <a:rPr lang="en-US" sz="1400" b="1">
                <a:solidFill>
                  <a:schemeClr val="tx2"/>
                </a:solidFill>
                <a:latin typeface="Times New Roman"/>
                <a:cs typeface="Times New Roman"/>
              </a:rPr>
              <a:t> EV-Friendly Regulations and Development</a:t>
            </a:r>
            <a:endParaRPr lang="en-US" sz="1400">
              <a:solidFill>
                <a:schemeClr val="tx2"/>
              </a:solidFill>
              <a:latin typeface="Times New Roman"/>
              <a:cs typeface="Times New Roman"/>
            </a:endParaRPr>
          </a:p>
          <a:p>
            <a:pPr>
              <a:buFont typeface="Arial"/>
              <a:buChar char="•"/>
            </a:pPr>
            <a:r>
              <a:rPr lang="en-US" sz="1400">
                <a:solidFill>
                  <a:schemeClr val="tx2"/>
                </a:solidFill>
                <a:latin typeface="Times New Roman"/>
                <a:cs typeface="Times New Roman"/>
              </a:rPr>
              <a:t>New construction mandates include EV charging infrastructure.</a:t>
            </a:r>
          </a:p>
          <a:p>
            <a:pPr>
              <a:buFont typeface="Arial"/>
              <a:buChar char="•"/>
            </a:pPr>
            <a:r>
              <a:rPr lang="en-US" sz="1400">
                <a:solidFill>
                  <a:schemeClr val="tx2"/>
                </a:solidFill>
                <a:latin typeface="Times New Roman"/>
                <a:cs typeface="Times New Roman"/>
              </a:rPr>
              <a:t>Supportive policies encourage EV adoption.</a:t>
            </a:r>
          </a:p>
          <a:p>
            <a:pPr marL="0" indent="0">
              <a:buNone/>
            </a:pPr>
            <a:r>
              <a:rPr lang="en-US" sz="1400" b="1">
                <a:solidFill>
                  <a:schemeClr val="tx2"/>
                </a:solidFill>
                <a:latin typeface="Times New Roman"/>
                <a:cs typeface="Times New Roman"/>
              </a:rPr>
              <a:t> Promoting Sustainable Transportation</a:t>
            </a:r>
            <a:endParaRPr lang="en-US" sz="1400">
              <a:solidFill>
                <a:schemeClr val="tx2"/>
              </a:solidFill>
              <a:latin typeface="Times New Roman"/>
              <a:cs typeface="Times New Roman"/>
            </a:endParaRPr>
          </a:p>
          <a:p>
            <a:pPr>
              <a:buFont typeface="Arial"/>
              <a:buChar char="•"/>
            </a:pPr>
            <a:r>
              <a:rPr lang="en-US" sz="1400">
                <a:solidFill>
                  <a:schemeClr val="tx2"/>
                </a:solidFill>
                <a:latin typeface="Times New Roman"/>
                <a:cs typeface="Times New Roman"/>
              </a:rPr>
              <a:t>Introduction of "Mobility Hubs": Combine EV charging, bike-share programs, and </a:t>
            </a:r>
          </a:p>
          <a:p>
            <a:pPr marL="0" indent="0">
              <a:buNone/>
            </a:pPr>
            <a:r>
              <a:rPr lang="en-US" sz="1400">
                <a:solidFill>
                  <a:schemeClr val="tx2"/>
                </a:solidFill>
                <a:latin typeface="Times New Roman"/>
                <a:cs typeface="Times New Roman"/>
              </a:rPr>
              <a:t>     transit stops and facilitate a shift to cycling, walking, and public transportation.</a:t>
            </a:r>
            <a:endParaRPr lang="en-US">
              <a:solidFill>
                <a:schemeClr val="tx2"/>
              </a:solidFill>
            </a:endParaRPr>
          </a:p>
          <a:p>
            <a:pPr>
              <a:buNone/>
            </a:pPr>
            <a:r>
              <a:rPr lang="en-US" sz="1400" b="1">
                <a:solidFill>
                  <a:schemeClr val="tx2"/>
                </a:solidFill>
                <a:latin typeface="Times New Roman"/>
                <a:cs typeface="Times New Roman"/>
              </a:rPr>
              <a:t>Carbon Taxes as Motivation</a:t>
            </a:r>
            <a:endParaRPr lang="en-US" sz="1400">
              <a:solidFill>
                <a:schemeClr val="tx2"/>
              </a:solidFill>
              <a:latin typeface="Times New Roman"/>
              <a:cs typeface="Times New Roman"/>
            </a:endParaRPr>
          </a:p>
          <a:p>
            <a:pPr>
              <a:buFont typeface="Arial"/>
              <a:buChar char="•"/>
            </a:pPr>
            <a:r>
              <a:rPr lang="en-US" sz="1400">
                <a:solidFill>
                  <a:schemeClr val="tx2"/>
                </a:solidFill>
                <a:latin typeface="Times New Roman"/>
                <a:ea typeface="+mn-lt"/>
                <a:cs typeface="+mn-lt"/>
              </a:rPr>
              <a:t>Increased cost of carbon emissions encourages cleaner transportation.</a:t>
            </a:r>
            <a:endParaRPr lang="en-US" sz="1400">
              <a:solidFill>
                <a:schemeClr val="tx2"/>
              </a:solidFill>
              <a:latin typeface="Times New Roman"/>
              <a:cs typeface="Times New Roman"/>
            </a:endParaRPr>
          </a:p>
          <a:p>
            <a:pPr>
              <a:buFont typeface="Arial"/>
              <a:buChar char="•"/>
            </a:pPr>
            <a:r>
              <a:rPr lang="en-US" sz="1400">
                <a:solidFill>
                  <a:schemeClr val="tx2"/>
                </a:solidFill>
                <a:latin typeface="Times New Roman"/>
                <a:ea typeface="+mn-lt"/>
                <a:cs typeface="+mn-lt"/>
              </a:rPr>
              <a:t>Incentivizes families to choose EVs over gas-powered vehicles.</a:t>
            </a:r>
            <a:endParaRPr lang="en-US" sz="1400">
              <a:solidFill>
                <a:schemeClr val="tx2"/>
              </a:solidFill>
              <a:latin typeface="Times New Roman"/>
              <a:cs typeface="Times New Roman"/>
            </a:endParaRPr>
          </a:p>
          <a:p>
            <a:pPr marL="0" indent="0">
              <a:buNone/>
            </a:pPr>
            <a:r>
              <a:rPr lang="en-US" sz="1400" b="1">
                <a:solidFill>
                  <a:schemeClr val="tx2"/>
                </a:solidFill>
                <a:latin typeface="Times New Roman"/>
                <a:cs typeface="Times New Roman"/>
              </a:rPr>
              <a:t> Public Education Initiatives</a:t>
            </a:r>
            <a:endParaRPr lang="en-US" sz="1400">
              <a:solidFill>
                <a:schemeClr val="tx2"/>
              </a:solidFill>
              <a:latin typeface="Times New Roman"/>
              <a:cs typeface="Times New Roman"/>
            </a:endParaRPr>
          </a:p>
          <a:p>
            <a:pPr>
              <a:buFont typeface="Arial"/>
              <a:buChar char="•"/>
            </a:pPr>
            <a:r>
              <a:rPr lang="en-US" sz="1400">
                <a:solidFill>
                  <a:schemeClr val="tx2"/>
                </a:solidFill>
                <a:latin typeface="Times New Roman"/>
                <a:ea typeface="+mn-lt"/>
                <a:cs typeface="+mn-lt"/>
              </a:rPr>
              <a:t>Campaigns dispel myths about EVs and highlight their benefits.</a:t>
            </a:r>
            <a:endParaRPr lang="en-US" sz="1400">
              <a:solidFill>
                <a:schemeClr val="tx2"/>
              </a:solidFill>
              <a:latin typeface="Times New Roman"/>
              <a:cs typeface="Times New Roman"/>
            </a:endParaRPr>
          </a:p>
          <a:p>
            <a:pPr>
              <a:buFont typeface="Arial"/>
              <a:buChar char="•"/>
            </a:pPr>
            <a:r>
              <a:rPr lang="en-US" sz="1400">
                <a:solidFill>
                  <a:schemeClr val="tx2"/>
                </a:solidFill>
                <a:latin typeface="Times New Roman"/>
                <a:ea typeface="+mn-lt"/>
                <a:cs typeface="+mn-lt"/>
              </a:rPr>
              <a:t>Simplifies the transition for hesitant drivers.</a:t>
            </a:r>
            <a:endParaRPr lang="en-US" sz="1400">
              <a:solidFill>
                <a:schemeClr val="tx2"/>
              </a:solidFill>
              <a:latin typeface="Times New Roman"/>
              <a:cs typeface="Times New Roman"/>
            </a:endParaRPr>
          </a:p>
          <a:p>
            <a:pPr marL="0" indent="0">
              <a:buNone/>
            </a:pPr>
            <a:endParaRPr lang="en-US" sz="700">
              <a:solidFill>
                <a:schemeClr val="tx2"/>
              </a:solidFill>
              <a:latin typeface="Times New Roman"/>
              <a:cs typeface="Times New Roman"/>
            </a:endParaRPr>
          </a:p>
          <a:p>
            <a:pPr marL="0" indent="0">
              <a:buNone/>
            </a:pPr>
            <a:endParaRPr lang="en-US" sz="7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Electric Car">
            <a:extLst>
              <a:ext uri="{FF2B5EF4-FFF2-40B4-BE49-F238E27FC236}">
                <a16:creationId xmlns:a16="http://schemas.microsoft.com/office/drawing/2014/main" id="{BAC27380-03C9-602C-8978-40E7AA0217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50458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6" name="Group 4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33D1D0F-FF53-1D83-5FD3-35F81945F9A5}"/>
              </a:ext>
            </a:extLst>
          </p:cNvPr>
          <p:cNvSpPr>
            <a:spLocks noGrp="1"/>
          </p:cNvSpPr>
          <p:nvPr>
            <p:ph type="title"/>
          </p:nvPr>
        </p:nvSpPr>
        <p:spPr>
          <a:xfrm>
            <a:off x="-386080" y="1148506"/>
            <a:ext cx="5755640" cy="4371974"/>
          </a:xfrm>
        </p:spPr>
        <p:txBody>
          <a:bodyPr>
            <a:normAutofit/>
          </a:bodyPr>
          <a:lstStyle/>
          <a:p>
            <a:pPr algn="ctr"/>
            <a:br>
              <a:rPr lang="en-US" sz="3600" b="1" dirty="0">
                <a:latin typeface="Times New Roman"/>
                <a:ea typeface="+mj-lt"/>
                <a:cs typeface="+mj-lt"/>
              </a:rPr>
            </a:br>
            <a:r>
              <a:rPr lang="en-US" sz="3600" b="1" dirty="0">
                <a:latin typeface="Times New Roman"/>
                <a:ea typeface="+mj-lt"/>
                <a:cs typeface="+mj-lt"/>
              </a:rPr>
              <a:t>Proposed</a:t>
            </a:r>
            <a:br>
              <a:rPr lang="en-US" sz="3600" b="1" dirty="0">
                <a:latin typeface="Times New Roman"/>
                <a:ea typeface="+mj-lt"/>
                <a:cs typeface="+mj-lt"/>
              </a:rPr>
            </a:br>
            <a:r>
              <a:rPr lang="en-US" sz="3600" b="1" dirty="0">
                <a:latin typeface="Times New Roman"/>
                <a:ea typeface="+mj-lt"/>
                <a:cs typeface="+mj-lt"/>
              </a:rPr>
              <a:t> Alternative  </a:t>
            </a:r>
            <a:br>
              <a:rPr lang="en-US" sz="3600" b="1" dirty="0">
                <a:latin typeface="Times New Roman"/>
                <a:ea typeface="+mj-lt"/>
                <a:cs typeface="+mj-lt"/>
              </a:rPr>
            </a:br>
            <a:r>
              <a:rPr lang="en-US" sz="3600" b="1" dirty="0">
                <a:latin typeface="Times New Roman"/>
                <a:ea typeface="+mj-lt"/>
                <a:cs typeface="+mj-lt"/>
              </a:rPr>
              <a:t>for </a:t>
            </a:r>
            <a:br>
              <a:rPr lang="en-US" sz="3600" b="1" dirty="0">
                <a:latin typeface="Times New Roman"/>
                <a:ea typeface="+mj-lt"/>
                <a:cs typeface="+mj-lt"/>
              </a:rPr>
            </a:br>
            <a:r>
              <a:rPr lang="en-US" sz="3600" b="1" dirty="0">
                <a:latin typeface="Times New Roman"/>
                <a:ea typeface="+mj-lt"/>
                <a:cs typeface="+mj-lt"/>
              </a:rPr>
              <a:t>Measuring </a:t>
            </a:r>
            <a:br>
              <a:rPr lang="en-US" sz="3600" b="1" dirty="0">
                <a:latin typeface="Times New Roman"/>
                <a:ea typeface="+mj-lt"/>
                <a:cs typeface="+mj-lt"/>
              </a:rPr>
            </a:br>
            <a:r>
              <a:rPr lang="en-US" sz="3600" b="1" dirty="0">
                <a:latin typeface="Times New Roman"/>
                <a:ea typeface="+mj-lt"/>
                <a:cs typeface="+mj-lt"/>
              </a:rPr>
              <a:t>Sustainability</a:t>
            </a:r>
            <a:endParaRPr lang="en-US" sz="3600" b="1" dirty="0">
              <a:latin typeface="Times New Roman"/>
              <a:cs typeface="Times New Roman"/>
            </a:endParaRPr>
          </a:p>
          <a:p>
            <a:endParaRPr lang="en-US" sz="3600">
              <a:solidFill>
                <a:schemeClr val="tx2"/>
              </a:solidFill>
            </a:endParaRPr>
          </a:p>
        </p:txBody>
      </p:sp>
      <p:sp>
        <p:nvSpPr>
          <p:cNvPr id="5" name="TextBox 4">
            <a:extLst>
              <a:ext uri="{FF2B5EF4-FFF2-40B4-BE49-F238E27FC236}">
                <a16:creationId xmlns:a16="http://schemas.microsoft.com/office/drawing/2014/main" id="{494088E1-6183-FAB7-7D55-B991B5AB7CFD}"/>
              </a:ext>
            </a:extLst>
          </p:cNvPr>
          <p:cNvSpPr txBox="1"/>
          <p:nvPr/>
        </p:nvSpPr>
        <p:spPr>
          <a:xfrm>
            <a:off x="5192463" y="272850"/>
            <a:ext cx="56474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cs typeface="Times New Roman"/>
              </a:rPr>
              <a:t>Key Sustainability Goals:</a:t>
            </a:r>
            <a:endParaRPr lang="en-US" sz="2400"/>
          </a:p>
        </p:txBody>
      </p:sp>
      <p:pic>
        <p:nvPicPr>
          <p:cNvPr id="6" name="Picture 5" descr="Diagram of a diagram of social sustainability&#10;&#10;Description automatically generated">
            <a:extLst>
              <a:ext uri="{FF2B5EF4-FFF2-40B4-BE49-F238E27FC236}">
                <a16:creationId xmlns:a16="http://schemas.microsoft.com/office/drawing/2014/main" id="{69A4C42C-E39E-E9D4-6135-66858EF5DD80}"/>
              </a:ext>
            </a:extLst>
          </p:cNvPr>
          <p:cNvPicPr>
            <a:picLocks noChangeAspect="1"/>
          </p:cNvPicPr>
          <p:nvPr/>
        </p:nvPicPr>
        <p:blipFill>
          <a:blip r:embed="rId2"/>
          <a:stretch>
            <a:fillRect/>
          </a:stretch>
        </p:blipFill>
        <p:spPr>
          <a:xfrm>
            <a:off x="5362755" y="4144274"/>
            <a:ext cx="3594340" cy="1818736"/>
          </a:xfrm>
          <a:prstGeom prst="rect">
            <a:avLst/>
          </a:prstGeom>
        </p:spPr>
      </p:pic>
      <p:pic>
        <p:nvPicPr>
          <p:cNvPr id="8" name="Picture 7" descr="A green earth with leaves and a heart&#10;&#10;Description automatically generated">
            <a:extLst>
              <a:ext uri="{FF2B5EF4-FFF2-40B4-BE49-F238E27FC236}">
                <a16:creationId xmlns:a16="http://schemas.microsoft.com/office/drawing/2014/main" id="{1240F387-82E9-80AD-B531-5FD33DD83494}"/>
              </a:ext>
            </a:extLst>
          </p:cNvPr>
          <p:cNvPicPr>
            <a:picLocks noChangeAspect="1"/>
          </p:cNvPicPr>
          <p:nvPr/>
        </p:nvPicPr>
        <p:blipFill>
          <a:blip r:embed="rId3"/>
          <a:stretch>
            <a:fillRect/>
          </a:stretch>
        </p:blipFill>
        <p:spPr>
          <a:xfrm>
            <a:off x="5190227" y="1325235"/>
            <a:ext cx="4456983" cy="1849642"/>
          </a:xfrm>
          <a:prstGeom prst="rect">
            <a:avLst/>
          </a:prstGeom>
        </p:spPr>
      </p:pic>
      <p:sp>
        <p:nvSpPr>
          <p:cNvPr id="11" name="TextBox 10">
            <a:extLst>
              <a:ext uri="{FF2B5EF4-FFF2-40B4-BE49-F238E27FC236}">
                <a16:creationId xmlns:a16="http://schemas.microsoft.com/office/drawing/2014/main" id="{D393088E-4BB7-F1BE-AA07-A4FEC27D3767}"/>
              </a:ext>
            </a:extLst>
          </p:cNvPr>
          <p:cNvSpPr txBox="1"/>
          <p:nvPr/>
        </p:nvSpPr>
        <p:spPr>
          <a:xfrm>
            <a:off x="5190226" y="96328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a:cs typeface="Times New Roman"/>
              </a:rPr>
              <a:t>Environmental</a:t>
            </a:r>
          </a:p>
        </p:txBody>
      </p:sp>
      <p:sp>
        <p:nvSpPr>
          <p:cNvPr id="12" name="TextBox 11">
            <a:extLst>
              <a:ext uri="{FF2B5EF4-FFF2-40B4-BE49-F238E27FC236}">
                <a16:creationId xmlns:a16="http://schemas.microsoft.com/office/drawing/2014/main" id="{A2E30902-D8FB-84A1-9640-B58CB5F6EB2E}"/>
              </a:ext>
            </a:extLst>
          </p:cNvPr>
          <p:cNvSpPr txBox="1"/>
          <p:nvPr/>
        </p:nvSpPr>
        <p:spPr>
          <a:xfrm>
            <a:off x="5362755" y="343618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a:cs typeface="Times New Roman"/>
              </a:rPr>
              <a:t>Social</a:t>
            </a:r>
          </a:p>
        </p:txBody>
      </p:sp>
      <p:sp>
        <p:nvSpPr>
          <p:cNvPr id="15" name="TextBox 14">
            <a:extLst>
              <a:ext uri="{FF2B5EF4-FFF2-40B4-BE49-F238E27FC236}">
                <a16:creationId xmlns:a16="http://schemas.microsoft.com/office/drawing/2014/main" id="{AFE5CB76-EAAE-62E4-8EBE-3FD780085661}"/>
              </a:ext>
            </a:extLst>
          </p:cNvPr>
          <p:cNvSpPr txBox="1"/>
          <p:nvPr/>
        </p:nvSpPr>
        <p:spPr>
          <a:xfrm>
            <a:off x="9906000" y="225724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a:cs typeface="Times New Roman"/>
              </a:rPr>
              <a:t>Economic</a:t>
            </a:r>
          </a:p>
        </p:txBody>
      </p:sp>
      <p:pic>
        <p:nvPicPr>
          <p:cNvPr id="22" name="Content Placeholder 21" descr="A graph with arrow pointing up&#10;&#10;Description automatically generated">
            <a:extLst>
              <a:ext uri="{FF2B5EF4-FFF2-40B4-BE49-F238E27FC236}">
                <a16:creationId xmlns:a16="http://schemas.microsoft.com/office/drawing/2014/main" id="{20C4EF78-4DCE-6245-D857-1ABC16FA7BC5}"/>
              </a:ext>
            </a:extLst>
          </p:cNvPr>
          <p:cNvPicPr>
            <a:picLocks noGrp="1" noChangeAspect="1"/>
          </p:cNvPicPr>
          <p:nvPr>
            <p:ph idx="1"/>
          </p:nvPr>
        </p:nvPicPr>
        <p:blipFill>
          <a:blip r:embed="rId4"/>
          <a:stretch>
            <a:fillRect/>
          </a:stretch>
        </p:blipFill>
        <p:spPr>
          <a:xfrm>
            <a:off x="9645770" y="2864045"/>
            <a:ext cx="1972575" cy="1958198"/>
          </a:xfrm>
        </p:spPr>
      </p:pic>
    </p:spTree>
    <p:extLst>
      <p:ext uri="{BB962C8B-B14F-4D97-AF65-F5344CB8AC3E}">
        <p14:creationId xmlns:p14="http://schemas.microsoft.com/office/powerpoint/2010/main" val="126783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5D695-0A85-B6D9-3F36-900750151152}"/>
              </a:ext>
            </a:extLst>
          </p:cNvPr>
          <p:cNvSpPr>
            <a:spLocks noGrp="1"/>
          </p:cNvSpPr>
          <p:nvPr>
            <p:ph idx="1"/>
          </p:nvPr>
        </p:nvSpPr>
        <p:spPr>
          <a:xfrm>
            <a:off x="5747658" y="589279"/>
            <a:ext cx="5542387" cy="5407887"/>
          </a:xfrm>
        </p:spPr>
        <p:txBody>
          <a:bodyPr vert="horz" lIns="91440" tIns="45720" rIns="91440" bIns="45720" rtlCol="0" anchor="t">
            <a:noAutofit/>
          </a:bodyPr>
          <a:lstStyle/>
          <a:p>
            <a:pPr>
              <a:buNone/>
            </a:pPr>
            <a:r>
              <a:rPr lang="en-US" sz="1600" b="1">
                <a:latin typeface="Times New Roman"/>
                <a:cs typeface="Times New Roman"/>
              </a:rPr>
              <a:t>                                                         </a:t>
            </a:r>
          </a:p>
          <a:p>
            <a:pPr>
              <a:buNone/>
            </a:pPr>
            <a:r>
              <a:rPr lang="en-US" sz="1600" b="1">
                <a:latin typeface="Times New Roman"/>
                <a:cs typeface="Times New Roman"/>
              </a:rPr>
              <a:t>Economic</a:t>
            </a:r>
          </a:p>
          <a:p>
            <a:pPr>
              <a:buFont typeface="Arial"/>
              <a:buChar char="•"/>
            </a:pPr>
            <a:r>
              <a:rPr lang="en-US" sz="1600">
                <a:latin typeface="Times New Roman"/>
                <a:cs typeface="Times New Roman"/>
              </a:rPr>
              <a:t>Personal Mobility for Ev's</a:t>
            </a:r>
          </a:p>
          <a:p>
            <a:pPr>
              <a:buFont typeface="Arial"/>
              <a:buChar char="•"/>
            </a:pPr>
            <a:r>
              <a:rPr lang="en-US" sz="1600">
                <a:latin typeface="Times New Roman"/>
                <a:cs typeface="Times New Roman"/>
              </a:rPr>
              <a:t>Commute Travel Time and Reliability </a:t>
            </a:r>
          </a:p>
          <a:p>
            <a:pPr>
              <a:buFont typeface="Arial"/>
              <a:buChar char="•"/>
            </a:pPr>
            <a:r>
              <a:rPr lang="en-US" sz="1600">
                <a:latin typeface="Times New Roman"/>
                <a:cs typeface="Times New Roman"/>
              </a:rPr>
              <a:t>Charging Station Density</a:t>
            </a:r>
          </a:p>
          <a:p>
            <a:pPr>
              <a:buFont typeface="Arial"/>
              <a:buChar char="•"/>
            </a:pPr>
            <a:r>
              <a:rPr lang="en-US" sz="1600">
                <a:latin typeface="Times New Roman"/>
                <a:cs typeface="Times New Roman"/>
              </a:rPr>
              <a:t>Vehicle and Infrastructure Costs</a:t>
            </a:r>
          </a:p>
          <a:p>
            <a:pPr marL="0" indent="0">
              <a:buNone/>
            </a:pPr>
            <a:r>
              <a:rPr lang="en-US" sz="1600" b="1">
                <a:latin typeface="Times New Roman"/>
                <a:cs typeface="Times New Roman"/>
              </a:rPr>
              <a:t>Social</a:t>
            </a:r>
          </a:p>
          <a:p>
            <a:pPr>
              <a:buFont typeface="Arial"/>
              <a:buChar char="•"/>
            </a:pPr>
            <a:r>
              <a:rPr lang="en-US" sz="1600">
                <a:latin typeface="Times New Roman"/>
                <a:cs typeface="Times New Roman"/>
              </a:rPr>
              <a:t>Affordability of EV's</a:t>
            </a:r>
          </a:p>
          <a:p>
            <a:pPr>
              <a:buFont typeface="Arial"/>
              <a:buChar char="•"/>
            </a:pPr>
            <a:r>
              <a:rPr lang="en-US" sz="1600">
                <a:latin typeface="Times New Roman"/>
                <a:cs typeface="Times New Roman"/>
              </a:rPr>
              <a:t>Equitable Access to EVs</a:t>
            </a:r>
          </a:p>
          <a:p>
            <a:pPr>
              <a:buFont typeface="Arial"/>
              <a:buChar char="•"/>
            </a:pPr>
            <a:r>
              <a:rPr lang="en-US" sz="1600">
                <a:latin typeface="Times New Roman"/>
                <a:cs typeface="Times New Roman"/>
              </a:rPr>
              <a:t>Public Satisfaction with EV Infrastructure</a:t>
            </a:r>
          </a:p>
          <a:p>
            <a:pPr marL="0" indent="0">
              <a:buNone/>
            </a:pPr>
            <a:r>
              <a:rPr lang="en-US" sz="1600" b="1">
                <a:latin typeface="Times New Roman"/>
                <a:cs typeface="Times New Roman"/>
              </a:rPr>
              <a:t>Environmental</a:t>
            </a:r>
          </a:p>
          <a:p>
            <a:pPr>
              <a:buFont typeface="Arial"/>
              <a:buChar char="•"/>
            </a:pPr>
            <a:r>
              <a:rPr lang="en-US" sz="1600">
                <a:latin typeface="Times New Roman"/>
                <a:cs typeface="Times New Roman"/>
              </a:rPr>
              <a:t>Energy Consumption per Capita</a:t>
            </a:r>
          </a:p>
          <a:p>
            <a:pPr>
              <a:buFont typeface="Arial"/>
              <a:buChar char="•"/>
            </a:pPr>
            <a:r>
              <a:rPr lang="en-US" sz="1600">
                <a:latin typeface="Times New Roman"/>
                <a:cs typeface="Times New Roman"/>
              </a:rPr>
              <a:t>Air Pollution Emissions Reduction</a:t>
            </a:r>
          </a:p>
          <a:p>
            <a:pPr>
              <a:buFont typeface="Arial"/>
              <a:buChar char="•"/>
            </a:pPr>
            <a:r>
              <a:rPr lang="en-US" sz="1600">
                <a:latin typeface="Times New Roman"/>
                <a:cs typeface="Times New Roman"/>
              </a:rPr>
              <a:t>Greenhouse Gas Emissions</a:t>
            </a:r>
          </a:p>
          <a:p>
            <a:pPr>
              <a:buFont typeface="Arial"/>
              <a:buChar char="•"/>
            </a:pPr>
            <a:r>
              <a:rPr lang="en-US" sz="1600">
                <a:latin typeface="Times New Roman"/>
                <a:cs typeface="Times New Roman"/>
              </a:rPr>
              <a:t>Noise Pollution Reduction</a:t>
            </a:r>
          </a:p>
          <a:p>
            <a:pPr marL="0" indent="0">
              <a:buNone/>
            </a:pPr>
            <a:endParaRPr lang="en-US" sz="1600">
              <a:latin typeface="Times New Roman"/>
              <a:cs typeface="Times New Roman"/>
            </a:endParaRPr>
          </a:p>
        </p:txBody>
      </p:sp>
      <p:sp>
        <p:nvSpPr>
          <p:cNvPr id="300" name="TextBox 299">
            <a:extLst>
              <a:ext uri="{FF2B5EF4-FFF2-40B4-BE49-F238E27FC236}">
                <a16:creationId xmlns:a16="http://schemas.microsoft.com/office/drawing/2014/main" id="{C4C7A3BE-D303-03FD-381C-18B2F0C711A3}"/>
              </a:ext>
            </a:extLst>
          </p:cNvPr>
          <p:cNvSpPr txBox="1"/>
          <p:nvPr/>
        </p:nvSpPr>
        <p:spPr>
          <a:xfrm>
            <a:off x="436880" y="2085340"/>
            <a:ext cx="36957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cs typeface="Times New Roman"/>
              </a:rPr>
              <a:t>Sustainability Impact Factors</a:t>
            </a:r>
            <a:endParaRPr lang="en-US" sz="3600"/>
          </a:p>
        </p:txBody>
      </p:sp>
    </p:spTree>
    <p:extLst>
      <p:ext uri="{BB962C8B-B14F-4D97-AF65-F5344CB8AC3E}">
        <p14:creationId xmlns:p14="http://schemas.microsoft.com/office/powerpoint/2010/main" val="130002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2212</Words>
  <Application>Microsoft Office PowerPoint</Application>
  <PresentationFormat>Widescreen</PresentationFormat>
  <Paragraphs>276</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Calibri</vt:lpstr>
      <vt:lpstr>Courier New</vt:lpstr>
      <vt:lpstr>Symbol</vt:lpstr>
      <vt:lpstr>Times New Roman</vt:lpstr>
      <vt:lpstr>office theme</vt:lpstr>
      <vt:lpstr>Sustainable Feasibility Analysis between EVs and ICEVs in Vancouver</vt:lpstr>
      <vt:lpstr>CONTENTS </vt:lpstr>
      <vt:lpstr>INTRODUCTION </vt:lpstr>
      <vt:lpstr> Importance of Comparing ICEVs and EVs </vt:lpstr>
      <vt:lpstr>Social, Economic, and Environmental Issues (The Do-Nothing Scenario)</vt:lpstr>
      <vt:lpstr>Analysis from Stakeholders’ Perspective</vt:lpstr>
      <vt:lpstr>Existing Solution for Sustainable Transportation </vt:lpstr>
      <vt:lpstr> Proposed  Alternative   for  Measuring  Sustainability </vt:lpstr>
      <vt:lpstr>PowerPoint Presentation</vt:lpstr>
      <vt:lpstr>PowerPoint Presentation</vt:lpstr>
      <vt:lpstr> Impact of the Sustainable Alternative on the Stakeholders </vt:lpstr>
      <vt:lpstr>Positive and Negative Disruptions of EV Adoption: </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Ahmed Mashook Iqbal</cp:lastModifiedBy>
  <cp:revision>10</cp:revision>
  <dcterms:created xsi:type="dcterms:W3CDTF">2024-11-29T05:04:16Z</dcterms:created>
  <dcterms:modified xsi:type="dcterms:W3CDTF">2024-11-30T06:31:13Z</dcterms:modified>
</cp:coreProperties>
</file>