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18"/>
  </p:notesMasterIdLst>
  <p:sldIdLst>
    <p:sldId id="275" r:id="rId3"/>
    <p:sldId id="289" r:id="rId4"/>
    <p:sldId id="274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54215" autoAdjust="0"/>
  </p:normalViewPr>
  <p:slideViewPr>
    <p:cSldViewPr>
      <p:cViewPr varScale="1">
        <p:scale>
          <a:sx n="74" d="100"/>
          <a:sy n="74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6935C-46C2-45D0-9298-9B90F857580E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15612-8A0B-493C-8FA8-564018B9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7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8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495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5" y="3480594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41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277815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7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7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5102527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1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1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3" y="1630823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7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3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20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7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8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20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76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79" userDrawn="1">
          <p15:clr>
            <a:srgbClr val="F26B43"/>
          </p15:clr>
        </p15:guide>
        <p15:guide id="0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4.jpeg"/><Relationship Id="rId12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5.jpg"/><Relationship Id="rId1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0.png"/><Relationship Id="rId5" Type="http://schemas.openxmlformats.org/officeDocument/2006/relationships/image" Target="../media/image7.jpg"/><Relationship Id="rId10" Type="http://schemas.openxmlformats.org/officeDocument/2006/relationships/image" Target="../media/image29.png"/><Relationship Id="rId4" Type="http://schemas.openxmlformats.org/officeDocument/2006/relationships/image" Target="../media/image5.jp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532" y="1164523"/>
            <a:ext cx="8612936" cy="45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8290" y="1765161"/>
            <a:ext cx="3203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Implementation Issues</a:t>
            </a:r>
            <a:endParaRPr lang="en-US" sz="2400" b="1" dirty="0">
              <a:ln w="190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8096" y="2584086"/>
            <a:ext cx="327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Mutual Information Estimation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9851" y="3171857"/>
            <a:ext cx="203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Multiple Classifiers</a:t>
            </a:r>
          </a:p>
        </p:txBody>
      </p:sp>
    </p:spTree>
    <p:extLst>
      <p:ext uri="{BB962C8B-B14F-4D97-AF65-F5344CB8AC3E}">
        <p14:creationId xmlns:p14="http://schemas.microsoft.com/office/powerpoint/2010/main" val="143384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165" y="1166333"/>
            <a:ext cx="5505670" cy="4319587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15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1150234"/>
            <a:ext cx="2445429" cy="463667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" name="Group 9"/>
          <p:cNvGrpSpPr/>
          <p:nvPr/>
        </p:nvGrpSpPr>
        <p:grpSpPr>
          <a:xfrm>
            <a:off x="4800600" y="1150234"/>
            <a:ext cx="2819400" cy="4558544"/>
            <a:chOff x="5037980" y="1398777"/>
            <a:chExt cx="2819400" cy="45585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37980" y="1398777"/>
              <a:ext cx="2733675" cy="22479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37980" y="3766571"/>
              <a:ext cx="2819400" cy="219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04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49119"/>
            <a:ext cx="5591359" cy="471954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12" y="1570590"/>
            <a:ext cx="6353175" cy="3876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992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129" y="170319"/>
            <a:ext cx="7620000" cy="7602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ranNastaliq" panose="02020505000000020003" pitchFamily="18" charset="0"/>
                <a:cs typeface="IranNastaliq" panose="02020505000000020003" pitchFamily="18" charset="0"/>
              </a:rPr>
              <a:t>یادگیری آماری:</a:t>
            </a:r>
          </a:p>
          <a:p>
            <a:pPr algn="ctr"/>
            <a:r>
              <a:rPr lang="fa-I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تدوین و تحقیق:                                                                                                                                                               محمد حسن شماخی</a:t>
            </a:r>
          </a:p>
          <a:p>
            <a:pPr algn="r"/>
            <a:r>
              <a:rPr lang="fa-IR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ranNastaliq" panose="02020505000000020003" pitchFamily="18" charset="0"/>
                <a:cs typeface="IranNastaliq" panose="02020505000000020003" pitchFamily="18" charset="0"/>
              </a:rPr>
              <a:t>		    </a:t>
            </a:r>
          </a:p>
          <a:p>
            <a:pPr algn="r"/>
            <a:r>
              <a:rPr lang="fa-I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</a:t>
            </a:r>
            <a:r>
              <a:rPr lang="fa-IR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ranNastaliq" panose="02020505000000020003" pitchFamily="18" charset="0"/>
                <a:cs typeface="IranNastaliq" panose="02020505000000020003" pitchFamily="18" charset="0"/>
              </a:rPr>
              <a:t>منابع:</a:t>
            </a:r>
          </a:p>
          <a:p>
            <a:pPr algn="r"/>
            <a:endParaRPr lang="fa-I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[1] A.A.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Alizadeh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 et al., “Distinct Types of Diffuse Large B-Cell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Lymphoma Identified by Gene Expression Profiling,” Nature,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vol. 403, pp. 503-511, 2000.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[2] C.J.C. Burges, “A Tutorial on Support Vector Machines for Pattern</a:t>
            </a:r>
          </a:p>
          <a:p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Recognition,”Knowledge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 Discovery and Data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Mining,vol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. 2, pp. 1-43, 1998.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[3] T. Cover and J.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Thomas,Elements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 of Information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Theory.New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 York: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Wiley, 1991.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[4] T.M. Cover, “The Best Two Independent Measurements Are Not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the Two Best,” IEEE Trans. Systems, Man, and Cybernetics, vol. 4,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pp. 116-117, 1974.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[5] C. Ding and H.C. Peng, “Minimum Redundancy Feature Selection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from Microarray Gene Expression Data,” Proc. Second IEEE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Computational Systems Bioinformatics </a:t>
            </a:r>
            <a:r>
              <a:rPr lang="en-US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Conf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.,pp. 523-528, Aug. 2003</a:t>
            </a:r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dine Kirnberg Alternate" panose="02000505020000020002" pitchFamily="2" charset="0"/>
                <a:cs typeface="IranNastaliq" panose="02020505000000020003" pitchFamily="18" charset="0"/>
              </a:rPr>
              <a:t>.</a:t>
            </a:r>
            <a:endParaRPr lang="fa-IR" sz="2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dine Kirnberg Alternate" panose="02000505020000020002" pitchFamily="2" charset="0"/>
              <a:cs typeface="IranNastaliq" panose="02020505000000020003" pitchFamily="18" charset="0"/>
            </a:endParaRPr>
          </a:p>
          <a:p>
            <a:pPr algn="r"/>
            <a:endParaRPr lang="fa-I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dine Kirnberg Alternate" panose="02000505020000020002" pitchFamily="2" charset="0"/>
              <a:cs typeface="IranNastaliq" panose="02020505000000020003" pitchFamily="18" charset="0"/>
            </a:endParaRPr>
          </a:p>
          <a:p>
            <a:pPr algn="r"/>
            <a:endParaRPr lang="en-US" sz="2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dine Kirnberg Alternate" panose="02000505020000020002" pitchFamily="2" charset="0"/>
              <a:cs typeface="IranNastaliq" panose="020205050000000200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88344" y="2967335"/>
            <a:ext cx="11673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بهار </a:t>
            </a:r>
            <a:r>
              <a:rPr lang="fa-I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12   Yagut_shsmrt" panose="00000700000000000000" pitchFamily="2" charset="-78"/>
              </a:rPr>
              <a:t>9</a:t>
            </a:r>
            <a:r>
              <a:rPr lang="fa-I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ranNastaliq" panose="02020505000000020003" pitchFamily="18" charset="0"/>
                <a:cs typeface="12   Yagut_shsmrt" panose="00000700000000000000" pitchFamily="2" charset="-78"/>
              </a:rPr>
              <a:t>4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IranNastaliq" panose="02020505000000020003" pitchFamily="18" charset="0"/>
              <a:cs typeface="12   Yagut_shsmrt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58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1246979"/>
            <a:ext cx="4333461" cy="4364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9917" y="1905001"/>
            <a:ext cx="8664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 Selection Based on Mutual Information: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900" y="2703732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Criteria of Max-Dependency, Max-Relevance and Min-Redundancy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2159" y="3281065"/>
            <a:ext cx="405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Hanchuan</a:t>
            </a:r>
            <a:r>
              <a:rPr lang="en-US" sz="1600" b="1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Peng, </a:t>
            </a:r>
            <a:r>
              <a:rPr lang="en-US" sz="1600" b="1" dirty="0" err="1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Fuhui</a:t>
            </a:r>
            <a:r>
              <a:rPr lang="en-US" sz="1600" b="1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Long, and Chris 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0113" y="4536526"/>
            <a:ext cx="1434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AUGUST 2005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542" y="1542873"/>
            <a:ext cx="2993172" cy="41721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438400"/>
            <a:ext cx="3762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9218" y="1447800"/>
            <a:ext cx="7125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aximal </a:t>
            </a:r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statistical dependency criterion based on mutual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61235" y="2343165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difficulty in directly implementing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8908" y="4544864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minimal-redundancy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94886" y="45720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9929" y="4572000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maximal-relevance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5869" y="3331086"/>
            <a:ext cx="3846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maximal-relevance (1</a:t>
            </a:r>
            <a:r>
              <a:rPr lang="en-US" b="1" baseline="3000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</a:t>
            </a:r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Order </a:t>
            </a:r>
            <a:r>
              <a:rPr lang="en-US" b="1" dirty="0" err="1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mRMR</a:t>
            </a:r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2869941">
            <a:off x="4575766" y="3728405"/>
            <a:ext cx="685800" cy="6096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0" grpId="0"/>
      <p:bldP spid="9" grpId="0"/>
      <p:bldP spid="13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92142" y="1851885"/>
                <a:ext cx="303897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;...;</m:t>
                      </m:r>
                      <m:r>
                        <a:rPr lang="en-US" sz="24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42" y="1851885"/>
                <a:ext cx="303897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7457" y="2764341"/>
                <a:ext cx="546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57" y="2764341"/>
                <a:ext cx="54649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04552" y="2764341"/>
                <a:ext cx="554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1" i="1" smtClean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52" y="2764341"/>
                <a:ext cx="55489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66552" y="2811410"/>
                <a:ext cx="101425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2" y="2811410"/>
                <a:ext cx="1014252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66800" y="3516868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Minimal classification </a:t>
            </a:r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8574" y="4213988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aximal </a:t>
            </a:r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statistical dependency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1711" y="421398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with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35886" y="4218228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6659" y="4791677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Maximal dependency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4704" y="4791677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</a:t>
            </a:r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nsupervise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613952" y="2992354"/>
            <a:ext cx="91440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2504" y="5008022"/>
            <a:ext cx="91440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92142" y="4161487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upervise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87542" y="4377832"/>
            <a:ext cx="91440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07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1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385" y="1816167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Maximal dependency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8195" y="1816167"/>
            <a:ext cx="204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Maximal relevance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5707" y="2728171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correlation</a:t>
            </a:r>
            <a:endParaRPr lang="en-US" b="1" dirty="0">
              <a:ln w="190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3863" y="2728171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19600" y="3197430"/>
                <a:ext cx="4072782" cy="692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1" i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1" i="0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1" i="0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1" i="0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1" i="0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1" i="0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n w="1905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97430"/>
                <a:ext cx="4072782" cy="692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732" y="3204226"/>
                <a:ext cx="4080925" cy="678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1600" b="1" i="0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1" i="0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1" i="0">
                          <a:ln w="127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>
                              <a:ln w="1270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600" b="1" i="1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1" i="0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0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1" i="1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1" i="1">
                                              <a:ln w="12700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1" i="0">
                                              <a:ln w="12700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1" i="0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b="1" i="1">
                                  <a:ln w="1270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1" i="0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n w="1270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b="1" i="1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1" i="1">
                                              <a:ln w="12700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1" i="0">
                                              <a:ln w="12700">
                                                <a:solidFill>
                                                  <a:schemeClr val="accent2"/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chemeClr val="accent2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1" i="1">
                                                  <a:ln w="12700">
                                                    <a:solidFill>
                                                      <a:schemeClr val="accent2"/>
                                                    </a:solidFill>
                                                    <a:prstDash val="solid"/>
                                                  </a:ln>
                                                  <a:solidFill>
                                                    <a:schemeClr val="accent2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1" i="0">
                                          <a:ln w="12700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2" y="3204226"/>
                <a:ext cx="4080925" cy="6785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54897" y="4295832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Minimal redundancy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274071" y="1995146"/>
            <a:ext cx="774124" cy="1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6200000">
            <a:off x="4018672" y="934330"/>
            <a:ext cx="365971" cy="3221710"/>
          </a:xfrm>
          <a:prstGeom prst="rightBrace">
            <a:avLst>
              <a:gd name="adj1" fmla="val 8333"/>
              <a:gd name="adj2" fmla="val 77825"/>
            </a:avLst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30969" y="4343374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PCA</a:t>
            </a:r>
            <a:endParaRPr lang="en-US" b="1" dirty="0">
              <a:ln w="190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79400" y="4528040"/>
            <a:ext cx="987800" cy="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9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3" grpId="0"/>
      <p:bldP spid="10" grpId="0"/>
      <p:bldP spid="11" grpId="0"/>
      <p:bldP spid="13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0910" y="2073346"/>
                <a:ext cx="3281090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1" i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10" y="2073346"/>
                <a:ext cx="3281090" cy="800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47213" y="2045518"/>
                <a:ext cx="3382401" cy="82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𝑚𝑖𝑛𝑅</m:t>
                      </m:r>
                      <m:d>
                        <m:d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0" smtClean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1" i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0">
                                  <a:ln w="19050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n w="19050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13" y="2045518"/>
                <a:ext cx="3382401" cy="8285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068826" y="1336033"/>
            <a:ext cx="17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Max-Relevance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333758"/>
            <a:ext cx="187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Min-Redundancy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20980" y="4214737"/>
                <a:ext cx="2643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1" i="0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n w="19050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1" i="0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n w="1905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1" dirty="0">
                  <a:ln w="19050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80" y="4214737"/>
                <a:ext cx="264341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92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6234"/>
            <a:ext cx="1143000" cy="120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" y="312034"/>
            <a:ext cx="1102389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5" y="5957321"/>
            <a:ext cx="2819400" cy="75571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/>
        </p:nvSpPr>
        <p:spPr bwMode="auto">
          <a:xfrm>
            <a:off x="3124200" y="647907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Multimedia Signal Processing Research Lab.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2CBC5"/>
              </a:clrFrom>
              <a:clrTo>
                <a:srgbClr val="D2CBC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6000"/>
          <a:stretch/>
        </p:blipFill>
        <p:spPr>
          <a:xfrm>
            <a:off x="304800" y="5791200"/>
            <a:ext cx="2895600" cy="8100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4566" y="1918238"/>
            <a:ext cx="375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Selecting the Candidate Feature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0873" y="2975440"/>
            <a:ext cx="3696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Selecting Compact Feature Subsets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4012338"/>
            <a:ext cx="30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90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Characteristic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74067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  <p:bldP spid="9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5CB17076-A6A5-4CA9-B609-3A373E7EBB2A}" vid="{3439082C-9FCC-4FA7-8487-7891D74D7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B11C09-0405-4555-B2C3-3F743C175B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12   Yagut_shsmrt</vt:lpstr>
      <vt:lpstr>Adine Kirnberg Alternate</vt:lpstr>
      <vt:lpstr>Arial</vt:lpstr>
      <vt:lpstr>Calibri</vt:lpstr>
      <vt:lpstr>Cambria Math</vt:lpstr>
      <vt:lpstr>Consolas</vt:lpstr>
      <vt:lpstr>Corbel</vt:lpstr>
      <vt:lpstr>IranNastaliq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2015-05-23T09:39:55Z</dcterms:created>
  <dcterms:modified xsi:type="dcterms:W3CDTF">2015-05-24T06:47:01Z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TC020116349991</vt:lpwstr>
  </property>
</Properties>
</file>