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5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6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4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1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7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8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EA30A-6439-4516-A35D-69AF336C921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D62C12-C7AC-4255-A97F-E58C7499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2D470-0AFE-6DFF-DB75-ED9BD0B58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Experimental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721B0-2B4B-B477-DFF7-E3927D61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Michael Surface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1195-3A79-FA9E-AF5F-7134A787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AE2A-18E8-DFDB-B551-3B73B7CE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the amount of flour in a cookie mixture change the appearance of a cookie?</a:t>
            </a:r>
          </a:p>
          <a:p>
            <a:r>
              <a:rPr lang="en-US" dirty="0"/>
              <a:t>Latin-Square Design</a:t>
            </a:r>
          </a:p>
          <a:p>
            <a:pPr lvl="1"/>
            <a:r>
              <a:rPr lang="en-US" dirty="0"/>
              <a:t>Treatment: Amount of flour</a:t>
            </a:r>
          </a:p>
          <a:p>
            <a:pPr lvl="1"/>
            <a:r>
              <a:rPr lang="en-US" dirty="0"/>
              <a:t>Block 1(Row): Batches</a:t>
            </a:r>
          </a:p>
          <a:p>
            <a:pPr lvl="1"/>
            <a:r>
              <a:rPr lang="en-US" dirty="0"/>
              <a:t>Block 2(Column): Flavor of cookie</a:t>
            </a:r>
          </a:p>
          <a:p>
            <a:pPr lvl="1"/>
            <a:r>
              <a:rPr lang="en-US" dirty="0"/>
              <a:t>Experimental Unit: Average of 3 cookies for each combination of blocks and treatment</a:t>
            </a:r>
          </a:p>
          <a:p>
            <a:pPr lvl="1"/>
            <a:r>
              <a:rPr lang="en-US" dirty="0"/>
              <a:t>Response Variable: Radius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87B5-532D-7E77-8383-EA16590A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BC354-3843-DD79-2B0A-4FAF663F3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65965"/>
              </p:ext>
            </p:extLst>
          </p:nvPr>
        </p:nvGraphicFramePr>
        <p:xfrm>
          <a:off x="1295400" y="2557463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50881769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93763814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4257227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8078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Oatmeal Raisin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1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                   (1 ½ Cup)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        (3/4 Cup)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                   (2 ¼ Cup)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9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8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2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187C3-537E-4A01-FA1A-9726CF08AB1A}"/>
              </a:ext>
            </a:extLst>
          </p:cNvPr>
          <p:cNvSpPr txBox="1"/>
          <p:nvPr/>
        </p:nvSpPr>
        <p:spPr>
          <a:xfrm>
            <a:off x="1295400" y="4269492"/>
            <a:ext cx="960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Minitab to randomize the order of mixing cookies within each batch</a:t>
            </a:r>
          </a:p>
        </p:txBody>
      </p:sp>
    </p:spTree>
    <p:extLst>
      <p:ext uri="{BB962C8B-B14F-4D97-AF65-F5344CB8AC3E}">
        <p14:creationId xmlns:p14="http://schemas.microsoft.com/office/powerpoint/2010/main" val="165999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2EC-8F8E-C33B-70B2-126FB7D3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0A6362-BE0A-4D36-FCCC-E87EB72D75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88B0A4-2437-B8EB-53C2-D80FFFA0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Flour A = ¾ Cup</a:t>
            </a:r>
          </a:p>
          <a:p>
            <a:r>
              <a:rPr lang="en-US" dirty="0"/>
              <a:t>Flour B = 1 ½ Cup</a:t>
            </a:r>
          </a:p>
          <a:p>
            <a:r>
              <a:rPr lang="en-US" dirty="0"/>
              <a:t>Flour C = 2 ¼ Cup</a:t>
            </a:r>
          </a:p>
        </p:txBody>
      </p:sp>
    </p:spTree>
    <p:extLst>
      <p:ext uri="{BB962C8B-B14F-4D97-AF65-F5344CB8AC3E}">
        <p14:creationId xmlns:p14="http://schemas.microsoft.com/office/powerpoint/2010/main" val="21979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6C61-6943-9156-101B-8B19CEF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13E2E-D5EA-0A5E-69C8-36B1FEB3D1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Test For Treatment</a:t>
                </a: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…=  </m:t>
                    </m:r>
                    <m:sSub>
                      <m:sSubPr>
                        <m:ctrlP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1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2286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1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  <m:r>
                      <a:rPr lang="en-US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   </m:t>
                    </m:r>
                    <m:sSub>
                      <m:sSubPr>
                        <m:ctrlP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least</m:t>
                    </m:r>
                    <m: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one</m:t>
                    </m:r>
                    <m:r>
                      <a:rPr lang="en-US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2286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b="0" i="1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2400" b="0" i="1" smtClean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𝑇𝑟𝑒𝑎𝑡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2400" b="0" i="1" dirty="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51</m:t>
                    </m:r>
                    <m:r>
                      <a:rPr lang="en-US" sz="2400" b="0" i="1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dirty="0" smtClean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98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2286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P-VALUE: p=0.0189  </a:t>
                </a:r>
                <a:endParaRPr lang="en-US" sz="2400" b="0" dirty="0">
                  <a:effectLst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13E2E-D5EA-0A5E-69C8-36B1FEB3D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8407-9719-6CCE-42F8-CBBE49548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2400" dirty="0"/>
              <a:t>Test For Flavor/Batch Oder</a:t>
            </a:r>
          </a:p>
          <a:p>
            <a:r>
              <a:rPr lang="en-US" sz="2000" u="sng" dirty="0">
                <a:ea typeface="Cambria Math" panose="02040503050406030204" pitchFamily="18" charset="0"/>
              </a:rPr>
              <a:t>Flavor</a:t>
            </a:r>
            <a:r>
              <a:rPr lang="en-US" sz="2000" dirty="0">
                <a:ea typeface="Cambria Math" panose="02040503050406030204" pitchFamily="18" charset="0"/>
              </a:rPr>
              <a:t>: 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TS: F=18.07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P-VALUE: p=0.0524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u="sng" dirty="0">
                <a:ea typeface="Cambria Math" panose="02040503050406030204" pitchFamily="18" charset="0"/>
              </a:rPr>
              <a:t>Batch</a:t>
            </a:r>
            <a:r>
              <a:rPr lang="en-US" sz="2000" dirty="0">
                <a:ea typeface="Cambria Math" panose="02040503050406030204" pitchFamily="18" charset="0"/>
              </a:rPr>
              <a:t>: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TS: F=1.58</a:t>
            </a:r>
          </a:p>
          <a:p>
            <a:r>
              <a:rPr lang="en-US" sz="2000" dirty="0">
                <a:ea typeface="Cambria Math" panose="02040503050406030204" pitchFamily="18" charset="0"/>
              </a:rPr>
              <a:t>P-VALUE: p=0.3883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428B-7A97-4C75-9C57-1E97C592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D833-E80B-3857-7E44-4B2524B4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Procedure at the 5% Significance Level</a:t>
            </a:r>
          </a:p>
          <a:p>
            <a:pPr marL="457200" lvl="1" indent="0">
              <a:buNone/>
            </a:pPr>
            <a:r>
              <a:rPr lang="en-US" dirty="0"/>
              <a:t>Flour Amount(cups)		¾		       1 ½			2 ¼ 	</a:t>
            </a:r>
          </a:p>
          <a:p>
            <a:pPr marL="457200" lvl="1" indent="0">
              <a:buNone/>
            </a:pPr>
            <a:r>
              <a:rPr lang="en-US" dirty="0"/>
              <a:t>Mean(inches)			      1.69			1.41			1.12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0BCCDC-8168-AFB4-6458-5DEAFAF7DCCF}"/>
              </a:ext>
            </a:extLst>
          </p:cNvPr>
          <p:cNvCxnSpPr/>
          <p:nvPr/>
        </p:nvCxnSpPr>
        <p:spPr>
          <a:xfrm>
            <a:off x="4551374" y="3891356"/>
            <a:ext cx="181505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51A69-C059-5FB1-F17C-F6ECA8E2FEE6}"/>
              </a:ext>
            </a:extLst>
          </p:cNvPr>
          <p:cNvCxnSpPr/>
          <p:nvPr/>
        </p:nvCxnSpPr>
        <p:spPr>
          <a:xfrm>
            <a:off x="6043290" y="4152614"/>
            <a:ext cx="17600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B977-87BC-7C37-9C52-D767B1CE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61828-AF3E-36AC-25AD-48E2AD57C131}"/>
              </a:ext>
            </a:extLst>
          </p:cNvPr>
          <p:cNvSpPr txBox="1"/>
          <p:nvPr/>
        </p:nvSpPr>
        <p:spPr>
          <a:xfrm>
            <a:off x="2341257" y="3591585"/>
            <a:ext cx="251014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i="0" u="none" strike="noStrike" baseline="0" dirty="0">
                <a:solidFill>
                  <a:srgbClr val="056EB2"/>
                </a:solidFill>
                <a:latin typeface="Segoe UI" panose="020B0502040204020203" pitchFamily="34" charset="0"/>
              </a:rPr>
              <a:t>Results</a:t>
            </a:r>
          </a:p>
          <a:p>
            <a:pPr algn="l" rtl="0"/>
            <a:r>
              <a:rPr lang="en-US" sz="8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Maximum</a:t>
            </a:r>
            <a:br>
              <a:rPr lang="en-US" sz="8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8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Difference	Sample Size	Power	</a:t>
            </a:r>
            <a:endParaRPr lang="en-US" sz="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 rtl="0"/>
            <a:r>
              <a:rPr lang="en-US" sz="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0.5667	9	1	</a:t>
            </a:r>
          </a:p>
          <a:p>
            <a:pPr algn="l" rtl="0"/>
            <a:r>
              <a:rPr lang="en-US" sz="800" b="0" i="1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The sample size is for each level.</a:t>
            </a:r>
          </a:p>
          <a:p>
            <a:pPr marR="4800" algn="l" rtl="0"/>
            <a:endParaRPr lang="en-US" sz="1800" b="0" i="0" u="none" strike="noStrike" baseline="0" dirty="0">
              <a:solidFill>
                <a:srgbClr val="056EB2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69EB5-D53F-3BA3-726F-5145AD5E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67" y="2653906"/>
            <a:ext cx="4521200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2B7E-0346-D2FF-1E47-13F80070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A919-8C5E-6589-16CC-4DA03370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flour results in a larger radius for cookies</a:t>
            </a:r>
          </a:p>
          <a:p>
            <a:r>
              <a:rPr lang="en-US" dirty="0"/>
              <a:t>Flour amount was significant for this experiment</a:t>
            </a:r>
          </a:p>
          <a:p>
            <a:r>
              <a:rPr lang="en-US" dirty="0"/>
              <a:t>The blocks of time order for baking and flavor type were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65927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654</TotalTime>
  <Words>296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Open Sans</vt:lpstr>
      <vt:lpstr>Segoe UI</vt:lpstr>
      <vt:lpstr>Organic</vt:lpstr>
      <vt:lpstr>Experimental Design Project</vt:lpstr>
      <vt:lpstr>Purpose</vt:lpstr>
      <vt:lpstr>Randomization</vt:lpstr>
      <vt:lpstr>Results</vt:lpstr>
      <vt:lpstr>Tests for Significance</vt:lpstr>
      <vt:lpstr>Tukey Comparison</vt:lpstr>
      <vt:lpstr>Power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Project</dc:title>
  <dc:creator>Surface, Michael H.</dc:creator>
  <cp:lastModifiedBy>Surface, Michael H.</cp:lastModifiedBy>
  <cp:revision>4</cp:revision>
  <dcterms:created xsi:type="dcterms:W3CDTF">2022-11-29T12:08:51Z</dcterms:created>
  <dcterms:modified xsi:type="dcterms:W3CDTF">2022-11-29T23:03:00Z</dcterms:modified>
</cp:coreProperties>
</file>