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7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2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4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00E4-AC7D-4770-8108-1954C2D910FD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0952-7903-41AE-9598-F1F24247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77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84847"/>
            <a:ext cx="11582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altLang="pt-BR" sz="1800" b="1" dirty="0">
                <a:latin typeface="+mn-lt"/>
              </a:rPr>
              <a:t>Exercício 10</a:t>
            </a:r>
            <a:r>
              <a:rPr lang="pt-BR" altLang="pt-BR" sz="1800" dirty="0">
                <a:latin typeface="+mn-lt"/>
              </a:rPr>
              <a:t>: </a:t>
            </a:r>
            <a:r>
              <a:rPr lang="pt-BR" dirty="0"/>
              <a:t>O dispositivo da figura abaixo deve ser freado de 1000 rpm até zero em dois segundos. Determine a pressão atuante durante a frenagem e a potência dissipada em cada pastilha do freio a disco (pressão uniforme), admitindo que o motor elétrico acoplado ao eixo de entrada não desliga durante o processo de frenagem.</a:t>
            </a:r>
          </a:p>
          <a:p>
            <a:pPr marL="0" lvl="1"/>
            <a:endParaRPr lang="pt-BR" dirty="0"/>
          </a:p>
          <a:p>
            <a:pPr marL="0" lvl="1"/>
            <a:r>
              <a:rPr lang="pt-BR" sz="2000" b="1" dirty="0"/>
              <a:t>Dados:</a:t>
            </a:r>
          </a:p>
          <a:p>
            <a:pPr marL="0" lvl="1"/>
            <a:r>
              <a:rPr lang="pt-BR" sz="2000" dirty="0"/>
              <a:t>• Todos os elementos são de aço carbono;</a:t>
            </a:r>
          </a:p>
          <a:p>
            <a:pPr marL="0" lvl="1"/>
            <a:r>
              <a:rPr lang="pt-BR" sz="2000" dirty="0"/>
              <a:t>• Todas as dimensões em mm;</a:t>
            </a:r>
          </a:p>
          <a:p>
            <a:pPr marL="0" lvl="1"/>
            <a:r>
              <a:rPr lang="pt-BR" sz="2000" dirty="0"/>
              <a:t>• Somente o anel interno dos rolamentos gira;</a:t>
            </a:r>
          </a:p>
          <a:p>
            <a:pPr marL="0" lvl="1"/>
            <a:r>
              <a:rPr lang="pt-BR" sz="2000" dirty="0"/>
              <a:t>• 3 jogos de pastilhas de  metal sinterizado;</a:t>
            </a:r>
          </a:p>
          <a:p>
            <a:pPr marL="0" lvl="1"/>
            <a:r>
              <a:rPr lang="pt-BR" sz="2000" dirty="0"/>
              <a:t>• Admitir que o contato é a seco;</a:t>
            </a:r>
          </a:p>
          <a:p>
            <a:pPr marL="0" lvl="1"/>
            <a:r>
              <a:rPr lang="pt-BR" sz="2000" dirty="0"/>
              <a:t>• Rotação do eixo: 1000 rpm</a:t>
            </a:r>
          </a:p>
          <a:p>
            <a:pPr marL="0" lvl="1"/>
            <a:r>
              <a:rPr lang="pt-BR" sz="2000" dirty="0"/>
              <a:t>• Raio interno da pastilha = 50 mm</a:t>
            </a:r>
          </a:p>
          <a:p>
            <a:pPr marL="0" lvl="1"/>
            <a:r>
              <a:rPr lang="pt-BR" sz="2000" dirty="0"/>
              <a:t>• Raio externo da pastilha = 95 mm</a:t>
            </a:r>
          </a:p>
          <a:p>
            <a:pPr marL="0" lvl="1"/>
            <a:r>
              <a:rPr lang="pt-BR" sz="2000" dirty="0"/>
              <a:t>• Ângulo de abertura das pastilhas = 60º</a:t>
            </a:r>
          </a:p>
          <a:p>
            <a:pPr marL="0" lvl="1"/>
            <a:r>
              <a:rPr lang="pt-BR" sz="2000" dirty="0"/>
              <a:t>• Raio do disco de freio = 100 mm</a:t>
            </a:r>
          </a:p>
          <a:p>
            <a:pPr marL="0" lvl="1"/>
            <a:r>
              <a:rPr lang="pt-BR" sz="2000" dirty="0"/>
              <a:t>• Espessura do disco de freio = 5 mm</a:t>
            </a:r>
          </a:p>
          <a:p>
            <a:pPr marL="0" lvl="1"/>
            <a:r>
              <a:rPr lang="pt-BR" sz="2000" dirty="0"/>
              <a:t>• O momento </a:t>
            </a:r>
            <a:r>
              <a:rPr lang="pt-BR" sz="2000" dirty="0" err="1"/>
              <a:t>torçor</a:t>
            </a:r>
            <a:r>
              <a:rPr lang="pt-BR" sz="2000" dirty="0"/>
              <a:t> no eixo da engrenagem maciça é de 60 </a:t>
            </a:r>
            <a:r>
              <a:rPr lang="pt-BR" sz="2000" dirty="0" err="1"/>
              <a:t>N.m</a:t>
            </a:r>
            <a:endParaRPr lang="pt-BR" sz="2000" dirty="0"/>
          </a:p>
          <a:p>
            <a:pPr marL="0" lvl="1"/>
            <a:r>
              <a:rPr lang="pt-BR" sz="2000" dirty="0"/>
              <a:t>• A inércia do </a:t>
            </a:r>
            <a:r>
              <a:rPr lang="pt-BR" sz="2000" b="1" dirty="0"/>
              <a:t>restante</a:t>
            </a:r>
            <a:r>
              <a:rPr lang="pt-BR" sz="2000" dirty="0"/>
              <a:t> do equipamento (o qual gira a 200 rpm) é de 2,04 Kg.m2</a:t>
            </a:r>
          </a:p>
          <a:p>
            <a:pPr marL="0" lvl="1"/>
            <a:endParaRPr lang="pt-BR" sz="2000" dirty="0"/>
          </a:p>
          <a:p>
            <a:pPr marL="0"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07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08050" y="360997"/>
                <a:ext cx="7730067" cy="4544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pt-BR" altLang="pt-BR" sz="1800" b="1" dirty="0">
                    <a:latin typeface="+mn-lt"/>
                  </a:rPr>
                  <a:t>Dados do enunciado:</a:t>
                </a:r>
              </a:p>
              <a:p>
                <a:pPr marL="0" lvl="1"/>
                <a:endParaRPr lang="pt-BR" b="1" dirty="0"/>
              </a:p>
              <a:p>
                <a:pPr marL="0" lvl="1"/>
                <a:r>
                  <a:rPr lang="pt-BR" sz="2000" dirty="0"/>
                  <a:t>Velocidade do motor: 1000 rpm</a:t>
                </a:r>
              </a:p>
              <a:p>
                <a:pPr marL="0" lvl="1"/>
                <a:r>
                  <a:rPr lang="pt-BR" sz="2000" dirty="0"/>
                  <a:t>Velocidade do restante do equipamento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sz="2000" dirty="0"/>
                  <a:t>: 200 rpm</a:t>
                </a:r>
              </a:p>
              <a:p>
                <a:pPr marL="0" lvl="1"/>
                <a:r>
                  <a:rPr lang="pt-BR" sz="2000" dirty="0"/>
                  <a:t>Inercia do restante do equipamento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sz="2000" dirty="0"/>
                  <a:t>: 2,04 Kg.m</a:t>
                </a:r>
                <a:r>
                  <a:rPr lang="pt-BR" sz="2000" baseline="30000" dirty="0"/>
                  <a:t>2</a:t>
                </a:r>
              </a:p>
              <a:p>
                <a:pPr marL="0" lvl="1"/>
                <a:r>
                  <a:rPr lang="pt-BR" sz="2000" dirty="0"/>
                  <a:t>Tempo para aceleração t: 2 segundos</a:t>
                </a:r>
              </a:p>
              <a:p>
                <a:pPr marL="0" lvl="1"/>
                <a:r>
                  <a:rPr lang="pt-BR" sz="2000" dirty="0"/>
                  <a:t>Densidade do aço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2000" dirty="0"/>
                  <a:t>: 7850 Kg/m</a:t>
                </a:r>
                <a:r>
                  <a:rPr lang="pt-BR" sz="2000" baseline="30000" dirty="0"/>
                  <a:t>3</a:t>
                </a:r>
              </a:p>
              <a:p>
                <a:pPr marL="0" lvl="1"/>
                <a:endParaRPr lang="pt-BR" sz="2000" baseline="30000" dirty="0"/>
              </a:p>
              <a:p>
                <a:pPr marL="0" lvl="1"/>
                <a:r>
                  <a:rPr lang="pt-BR" sz="2000" b="1" dirty="0"/>
                  <a:t>Dimensionamento da pastilha Modelo </a:t>
                </a:r>
                <a:r>
                  <a:rPr lang="pt-BR" sz="2000" b="1" dirty="0" err="1"/>
                  <a:t>pressao</a:t>
                </a:r>
                <a:r>
                  <a:rPr lang="pt-BR" sz="2000" b="1" dirty="0"/>
                  <a:t> uniforme</a:t>
                </a:r>
              </a:p>
              <a:p>
                <a:pPr marL="0" lvl="1"/>
                <a:endParaRPr lang="pt-BR" sz="2000" dirty="0"/>
              </a:p>
              <a:p>
                <a:pPr marL="0" lvl="1"/>
                <a:r>
                  <a:rPr lang="pt-BR" sz="2000" dirty="0"/>
                  <a:t>Número de pastilhas z: 3</a:t>
                </a:r>
              </a:p>
              <a:p>
                <a:pPr marL="0" lvl="1"/>
                <a:r>
                  <a:rPr lang="pt-BR" sz="2000" dirty="0"/>
                  <a:t>Coeficiente de atrito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000" dirty="0"/>
                  <a:t>: 0,3</a:t>
                </a:r>
              </a:p>
              <a:p>
                <a:pPr marL="0" lvl="1"/>
                <a:r>
                  <a:rPr lang="pt-BR" sz="2000" dirty="0"/>
                  <a:t>Ângulo de abertura das pastilhas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2000" dirty="0"/>
                  <a:t>60</a:t>
                </a:r>
                <a:r>
                  <a:rPr lang="pt-BR" sz="2000" baseline="30000" dirty="0"/>
                  <a:t>o</a:t>
                </a:r>
              </a:p>
              <a:p>
                <a:pPr marL="0" lvl="1"/>
                <a:r>
                  <a:rPr lang="pt-BR" sz="2000" dirty="0"/>
                  <a:t>Raio interno da pastilha Re= 50 mm</a:t>
                </a:r>
              </a:p>
              <a:p>
                <a:pPr marL="0" lvl="1"/>
                <a:r>
                  <a:rPr lang="pt-BR" sz="2000" dirty="0"/>
                  <a:t>Raio externo da pastilha Ri= 95 mm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050" y="360997"/>
                <a:ext cx="7730067" cy="4544834"/>
              </a:xfrm>
              <a:prstGeom prst="rect">
                <a:avLst/>
              </a:prstGeom>
              <a:blipFill>
                <a:blip r:embed="rId2"/>
                <a:stretch>
                  <a:fillRect l="-789" t="-670" b="-1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422656"/>
                  </p:ext>
                </p:extLst>
              </p:nvPr>
            </p:nvGraphicFramePr>
            <p:xfrm>
              <a:off x="342900" y="741997"/>
              <a:ext cx="11087100" cy="5828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1300">
                      <a:extLst>
                        <a:ext uri="{9D8B030D-6E8A-4147-A177-3AD203B41FA5}">
                          <a16:colId xmlns:a16="http://schemas.microsoft.com/office/drawing/2014/main" val="49797008"/>
                        </a:ext>
                      </a:extLst>
                    </a:gridCol>
                    <a:gridCol w="2616200">
                      <a:extLst>
                        <a:ext uri="{9D8B030D-6E8A-4147-A177-3AD203B41FA5}">
                          <a16:colId xmlns:a16="http://schemas.microsoft.com/office/drawing/2014/main" val="2336153865"/>
                        </a:ext>
                      </a:extLst>
                    </a:gridCol>
                    <a:gridCol w="3149600">
                      <a:extLst>
                        <a:ext uri="{9D8B030D-6E8A-4147-A177-3AD203B41FA5}">
                          <a16:colId xmlns:a16="http://schemas.microsoft.com/office/drawing/2014/main" val="3150368240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lvl="1"/>
                          <a:r>
                            <a:rPr lang="pt-BR" altLang="pt-BR" sz="1800" b="1" dirty="0">
                              <a:latin typeface="+mn-lt"/>
                            </a:rPr>
                            <a:t>Dados do enunciado: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0928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Valor</a:t>
                          </a:r>
                          <a:r>
                            <a:rPr lang="pt-BR" baseline="0" dirty="0"/>
                            <a:t> informado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Valor no SI: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042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Velocidade do motor</a:t>
                          </a:r>
                          <a:r>
                            <a:rPr lang="pt-BR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𝑚𝑜𝑡𝑜𝑟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1000 rpm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100,72</a:t>
                          </a:r>
                          <a:r>
                            <a:rPr lang="pt-BR" sz="1800" baseline="0" dirty="0"/>
                            <a:t> </a:t>
                          </a:r>
                          <a:r>
                            <a:rPr lang="pt-BR" sz="1800" baseline="0" dirty="0" err="1"/>
                            <a:t>rad</a:t>
                          </a:r>
                          <a:r>
                            <a:rPr lang="pt-BR" sz="1800" baseline="0" dirty="0"/>
                            <a:t>/s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691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Velocidade do restante do equipamento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𝑟𝑒𝑠𝑡𝑎𝑛𝑡𝑒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200 rpm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20,94 </a:t>
                          </a:r>
                          <a:r>
                            <a:rPr lang="pt-BR" dirty="0" err="1"/>
                            <a:t>rad</a:t>
                          </a:r>
                          <a:r>
                            <a:rPr lang="pt-BR" dirty="0"/>
                            <a:t>/s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959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Inercia do restante do equipamento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𝑟𝑒𝑠𝑡𝑎𝑛𝑡𝑒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2,04 Kg.m</a:t>
                          </a:r>
                          <a:r>
                            <a:rPr lang="pt-BR" sz="1800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2,04 Kg.m</a:t>
                          </a:r>
                          <a:r>
                            <a:rPr lang="pt-BR" sz="18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784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Tempo para aceleração 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2 segundos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2 segundos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156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Densidade do aço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1"/>
                          <a:r>
                            <a:rPr lang="pt-BR" sz="2000" dirty="0"/>
                            <a:t>7850 Kg/m</a:t>
                          </a:r>
                          <a:r>
                            <a:rPr lang="pt-BR" sz="2000" baseline="30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7850 Kg/m</a:t>
                          </a:r>
                          <a:r>
                            <a:rPr lang="pt-BR" sz="1800" baseline="300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47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Torque de engrenagem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𝑒𝑛𝑔𝑟𝑒𝑛𝑎𝑔𝑒𝑚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60N.m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60N.m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3943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Desaceleração</a:t>
                          </a:r>
                          <a:r>
                            <a:rPr lang="pt-BR" baseline="0" dirty="0"/>
                            <a:t> do sistema </a:t>
                          </a:r>
                          <a14:m>
                            <m:oMath xmlns:m="http://schemas.openxmlformats.org/officeDocument/2006/math"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pt-BR" dirty="0"/>
                            <a:t> =</a:t>
                          </a:r>
                          <a:r>
                            <a:rPr lang="pt-BR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𝑚𝑜𝑡𝑜𝑟</m:t>
                                      </m:r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dirty="0"/>
                                    <m:t> </m:t>
                                  </m:r>
                                </m:num>
                                <m:den>
                                  <m:r>
                                    <a:rPr lang="pt-BR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1000 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𝑟𝑝𝑚</m:t>
                                    </m:r>
                                  </m:num>
                                  <m:den>
                                    <m:r>
                                      <a:rPr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2 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𝑠𝑒𝑔𝑢𝑛𝑑𝑜𝑠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52,36 </a:t>
                          </a:r>
                          <a:r>
                            <a:rPr lang="pt-BR" sz="180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rad</a:t>
                          </a:r>
                          <a:r>
                            <a:rPr lang="pt-BR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/s²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020795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/>
                            <a:t>Dimensionamento da pastilha Modelo pressão uniforme</a:t>
                          </a:r>
                          <a:r>
                            <a:rPr lang="pt-BR" sz="1800" b="0" dirty="0"/>
                            <a:t>:</a:t>
                          </a:r>
                          <a:endParaRPr lang="pt-BR" sz="1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4997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Número de pastilhas z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559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Coeficiente de atrito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0,3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72316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Ângulo de abertura das pastilhas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60</a:t>
                          </a:r>
                          <a:r>
                            <a:rPr lang="pt-BR" sz="1800" baseline="300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1,0472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09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Raio interno da pastilha Ri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50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1184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800" dirty="0"/>
                            <a:t>Raio externo da pastilha Re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/>
                            <a:t>95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95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422656"/>
                  </p:ext>
                </p:extLst>
              </p:nvPr>
            </p:nvGraphicFramePr>
            <p:xfrm>
              <a:off x="342900" y="741997"/>
              <a:ext cx="11087100" cy="58284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1300">
                      <a:extLst>
                        <a:ext uri="{9D8B030D-6E8A-4147-A177-3AD203B41FA5}">
                          <a16:colId xmlns:a16="http://schemas.microsoft.com/office/drawing/2014/main" val="49797008"/>
                        </a:ext>
                      </a:extLst>
                    </a:gridCol>
                    <a:gridCol w="2616200">
                      <a:extLst>
                        <a:ext uri="{9D8B030D-6E8A-4147-A177-3AD203B41FA5}">
                          <a16:colId xmlns:a16="http://schemas.microsoft.com/office/drawing/2014/main" val="2336153865"/>
                        </a:ext>
                      </a:extLst>
                    </a:gridCol>
                    <a:gridCol w="3149600">
                      <a:extLst>
                        <a:ext uri="{9D8B030D-6E8A-4147-A177-3AD203B41FA5}">
                          <a16:colId xmlns:a16="http://schemas.microsoft.com/office/drawing/2014/main" val="3150368240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marL="0" lvl="1"/>
                          <a:r>
                            <a:rPr lang="pt-BR" altLang="pt-BR" sz="1800" b="1" dirty="0" smtClean="0">
                              <a:latin typeface="+mn-lt"/>
                            </a:rPr>
                            <a:t>Dados do enunciado:</a:t>
                          </a:r>
                          <a:endParaRPr lang="pt-BR" altLang="pt-BR" sz="1800" b="1" dirty="0" smtClean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0928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Valor</a:t>
                          </a:r>
                          <a:r>
                            <a:rPr lang="pt-BR" baseline="0" dirty="0" smtClean="0"/>
                            <a:t> informado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Valor no SI: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1042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208333" r="-108706" b="-13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1000 rpm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smtClean="0"/>
                            <a:t>100,72</a:t>
                          </a:r>
                          <a:r>
                            <a:rPr lang="pt-BR" sz="1800" baseline="0" dirty="0" smtClean="0"/>
                            <a:t> </a:t>
                          </a:r>
                          <a:r>
                            <a:rPr lang="pt-BR" sz="1800" baseline="0" dirty="0" err="1" smtClean="0"/>
                            <a:t>rad</a:t>
                          </a:r>
                          <a:r>
                            <a:rPr lang="pt-BR" sz="1800" baseline="0" dirty="0" smtClean="0"/>
                            <a:t>/s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691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308333" r="-108706" b="-1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200 rpm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20,94 </a:t>
                          </a:r>
                          <a:r>
                            <a:rPr lang="pt-BR" dirty="0" err="1" smtClean="0"/>
                            <a:t>rad</a:t>
                          </a:r>
                          <a:r>
                            <a:rPr lang="pt-BR" dirty="0" smtClean="0"/>
                            <a:t>/s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959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408333" r="-108706" b="-1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2,04 Kg.m</a:t>
                          </a:r>
                          <a:r>
                            <a:rPr lang="pt-BR" sz="1800" baseline="30000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2,04 Kg.m</a:t>
                          </a:r>
                          <a:r>
                            <a:rPr lang="pt-BR" sz="1800" baseline="30000" dirty="0" smtClean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7846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sz="1800" dirty="0" smtClean="0"/>
                            <a:t>Tempo para aceleração 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2 segundos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2 segundos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1566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561538" r="-108706" b="-84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1"/>
                          <a:r>
                            <a:rPr lang="pt-BR" sz="2000" dirty="0" smtClean="0"/>
                            <a:t>7850 Kg/m</a:t>
                          </a:r>
                          <a:r>
                            <a:rPr lang="pt-BR" sz="2000" baseline="30000" dirty="0" smtClean="0"/>
                            <a:t>3</a:t>
                          </a:r>
                          <a:endParaRPr lang="pt-BR" sz="2000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7850 Kg/m</a:t>
                          </a:r>
                          <a:r>
                            <a:rPr lang="pt-BR" sz="1800" baseline="30000" dirty="0" smtClean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4759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671875" r="-108706" b="-7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60N.m</a:t>
                          </a:r>
                          <a:endParaRPr lang="pt-BR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60N.m</a:t>
                          </a:r>
                          <a:endParaRPr lang="pt-BR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394309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457407" r="-108706" b="-3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3730" t="-457407" r="-121212" b="-3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52,36 </a:t>
                          </a:r>
                          <a:r>
                            <a:rPr lang="pt-BR" sz="180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rad</a:t>
                          </a:r>
                          <a:r>
                            <a:rPr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/s²</a:t>
                          </a:r>
                          <a:endParaRPr lang="pt-BR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020795"/>
                      </a:ext>
                    </a:extLst>
                  </a:tr>
                  <a:tr h="36576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 smtClean="0"/>
                            <a:t>Dimensionamento da pastilha Modelo pressão uniforme</a:t>
                          </a:r>
                          <a:r>
                            <a:rPr lang="pt-BR" sz="1800" b="0" dirty="0" smtClean="0"/>
                            <a:t>:</a:t>
                          </a:r>
                          <a:endParaRPr lang="pt-BR" sz="1800" b="1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499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sz="1800" dirty="0" smtClean="0"/>
                            <a:t>Número de pastilhas z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55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1203333" r="-10870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smtClean="0"/>
                            <a:t>0,3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0,3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7231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5" t="-1303333" r="-10870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60</a:t>
                          </a:r>
                          <a:r>
                            <a:rPr lang="pt-BR" sz="1800" baseline="30000" dirty="0" smtClean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1,0472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096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sz="1800" dirty="0" smtClean="0"/>
                            <a:t>Raio interno da pastilha Ri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50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0,05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118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pt-BR" sz="1800" dirty="0" smtClean="0"/>
                            <a:t>Raio externo da pastilha Re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dirty="0" smtClean="0"/>
                            <a:t>95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0,095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9953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50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30200" y="132397"/>
                <a:ext cx="8064500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Acoplamento (cilindro oco)</a:t>
                </a:r>
              </a:p>
              <a:p>
                <a:r>
                  <a:rPr lang="pt-BR" dirty="0"/>
                  <a:t>R=76.2/(2*1000)</a:t>
                </a:r>
              </a:p>
              <a:p>
                <a:r>
                  <a:rPr lang="pt-BR" dirty="0"/>
                  <a:t>r=31.2/(2*1000)</a:t>
                </a:r>
              </a:p>
              <a:p>
                <a:r>
                  <a:rPr lang="pt-BR" dirty="0"/>
                  <a:t>L=57.2/1000</a:t>
                </a:r>
              </a:p>
              <a:p>
                <a:r>
                  <a:rPr lang="pt-BR" dirty="0"/>
                  <a:t>V=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*(R²-r²)*L= 2.17x10</a:t>
                </a:r>
                <a:r>
                  <a:rPr lang="pt-BR" baseline="30000" dirty="0"/>
                  <a:t>-4 </a:t>
                </a:r>
                <a:r>
                  <a:rPr lang="pt-BR" dirty="0"/>
                  <a:t>m</a:t>
                </a:r>
                <a:r>
                  <a:rPr lang="pt-BR" baseline="30000" dirty="0"/>
                  <a:t>3</a:t>
                </a:r>
              </a:p>
              <a:p>
                <a:r>
                  <a:rPr lang="pt-BR" dirty="0"/>
                  <a:t>M=V*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/>
                  <a:t> =1.70 Kg</a:t>
                </a:r>
              </a:p>
              <a:p>
                <a:r>
                  <a:rPr lang="pt-BR" dirty="0"/>
                  <a:t>Inercia=M*(R²+r²)/2=0.00144 Kg.m²</a:t>
                </a:r>
              </a:p>
              <a:p>
                <a:endParaRPr lang="pt-BR" dirty="0"/>
              </a:p>
              <a:p>
                <a:r>
                  <a:rPr lang="pt-BR" b="1" dirty="0"/>
                  <a:t>Rolamento (cilindro oco)</a:t>
                </a:r>
              </a:p>
              <a:p>
                <a:r>
                  <a:rPr lang="pt-BR" dirty="0"/>
                  <a:t>R=50.8/(2*1000) </a:t>
                </a:r>
              </a:p>
              <a:p>
                <a:r>
                  <a:rPr lang="pt-BR" dirty="0"/>
                  <a:t>r=31.2/(2*1000)</a:t>
                </a:r>
              </a:p>
              <a:p>
                <a:r>
                  <a:rPr lang="pt-BR" dirty="0"/>
                  <a:t>L=45/1000</a:t>
                </a:r>
              </a:p>
              <a:p>
                <a:r>
                  <a:rPr lang="pt-BR" dirty="0"/>
                  <a:t>V=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*(R²-r²)*L=5.68x10</a:t>
                </a:r>
                <a:r>
                  <a:rPr lang="pt-BR" baseline="30000" dirty="0"/>
                  <a:t>-5 </a:t>
                </a:r>
                <a:r>
                  <a:rPr lang="pt-BR" dirty="0"/>
                  <a:t>m</a:t>
                </a:r>
                <a:r>
                  <a:rPr lang="pt-BR" baseline="30000" dirty="0"/>
                  <a:t>3</a:t>
                </a:r>
              </a:p>
              <a:p>
                <a:r>
                  <a:rPr lang="pt-BR" dirty="0"/>
                  <a:t>M=V*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/>
                  <a:t>=0.445904623641023 Kg</a:t>
                </a:r>
              </a:p>
              <a:p>
                <a:r>
                  <a:rPr lang="pt-BR" dirty="0"/>
                  <a:t>Inercia=M*(R²+r²)/2=1.980x10</a:t>
                </a:r>
                <a:r>
                  <a:rPr lang="pt-BR" baseline="30000" dirty="0"/>
                  <a:t>-4</a:t>
                </a:r>
                <a:r>
                  <a:rPr lang="pt-BR" dirty="0"/>
                  <a:t> Kg.m²</a:t>
                </a:r>
              </a:p>
              <a:p>
                <a:r>
                  <a:rPr lang="pt-BR" dirty="0"/>
                  <a:t> </a:t>
                </a:r>
              </a:p>
              <a:p>
                <a:r>
                  <a:rPr lang="pt-BR" b="1" dirty="0"/>
                  <a:t>Engrenagem (cilindro oco)</a:t>
                </a:r>
              </a:p>
              <a:p>
                <a:r>
                  <a:rPr lang="pt-BR" dirty="0"/>
                  <a:t>R=304.8/(2*1000) </a:t>
                </a:r>
              </a:p>
              <a:p>
                <a:r>
                  <a:rPr lang="pt-BR" dirty="0"/>
                  <a:t>r=31.2/(2*1000)</a:t>
                </a:r>
              </a:p>
              <a:p>
                <a:r>
                  <a:rPr lang="pt-BR" dirty="0"/>
                  <a:t>L=76.2/1000</a:t>
                </a:r>
              </a:p>
              <a:p>
                <a:r>
                  <a:rPr lang="pt-BR" dirty="0"/>
                  <a:t>V=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*(R²-r²)*L=0.005</a:t>
                </a:r>
                <a:r>
                  <a:rPr lang="pt-BR" baseline="30000" dirty="0"/>
                  <a:t> </a:t>
                </a:r>
                <a:r>
                  <a:rPr lang="pt-BR" dirty="0"/>
                  <a:t>m</a:t>
                </a:r>
                <a:r>
                  <a:rPr lang="pt-BR" baseline="30000" dirty="0"/>
                  <a:t>3</a:t>
                </a:r>
              </a:p>
              <a:p>
                <a:r>
                  <a:rPr lang="pt-BR" dirty="0"/>
                  <a:t>M=V*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/>
                  <a:t>=43.188674950743824 Kg</a:t>
                </a:r>
              </a:p>
              <a:p>
                <a:r>
                  <a:rPr lang="pt-BR" dirty="0"/>
                  <a:t>Inercia=M*(R²+r²)/2=0.5068 Kg.m²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132397"/>
                <a:ext cx="8064500" cy="6463308"/>
              </a:xfrm>
              <a:prstGeom prst="rect">
                <a:avLst/>
              </a:prstGeom>
              <a:blipFill>
                <a:blip r:embed="rId2"/>
                <a:stretch>
                  <a:fillRect l="-605" t="-566" b="-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803900" y="360997"/>
                <a:ext cx="4953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Eixo (cilindro maciço)</a:t>
                </a:r>
              </a:p>
              <a:p>
                <a:r>
                  <a:rPr lang="pt-BR" dirty="0"/>
                  <a:t>R=31.2/(2*1000)</a:t>
                </a:r>
              </a:p>
              <a:p>
                <a:r>
                  <a:rPr lang="pt-BR" dirty="0"/>
                  <a:t>L=431.8/1000</a:t>
                </a:r>
              </a:p>
              <a:p>
                <a:r>
                  <a:rPr lang="pt-BR" dirty="0"/>
                  <a:t>V=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*R²L =3.30x10</a:t>
                </a:r>
                <a:r>
                  <a:rPr lang="pt-BR" baseline="30000" dirty="0"/>
                  <a:t>-4 </a:t>
                </a:r>
                <a:r>
                  <a:rPr lang="pt-BR" dirty="0"/>
                  <a:t>m</a:t>
                </a:r>
                <a:r>
                  <a:rPr lang="pt-BR" baseline="30000" dirty="0"/>
                  <a:t>3</a:t>
                </a:r>
              </a:p>
              <a:p>
                <a:r>
                  <a:rPr lang="pt-BR" dirty="0"/>
                  <a:t>M=V*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/>
                  <a:t>=2.59 Kg</a:t>
                </a:r>
              </a:p>
              <a:p>
                <a:r>
                  <a:rPr lang="pt-BR" dirty="0"/>
                  <a:t>Inercia=M*(R²)/2=3.153x10</a:t>
                </a:r>
                <a:r>
                  <a:rPr lang="pt-BR" baseline="30000" dirty="0"/>
                  <a:t>-4</a:t>
                </a:r>
                <a:r>
                  <a:rPr lang="pt-BR" dirty="0"/>
                  <a:t> Kg.m²</a:t>
                </a:r>
              </a:p>
              <a:p>
                <a:endParaRPr lang="pt-BR" dirty="0"/>
              </a:p>
              <a:p>
                <a:r>
                  <a:rPr lang="pt-BR" b="1" dirty="0"/>
                  <a:t>Disco do freio (Disco fino)</a:t>
                </a:r>
              </a:p>
              <a:p>
                <a:r>
                  <a:rPr lang="pt-BR" dirty="0"/>
                  <a:t>R=100/1000</a:t>
                </a:r>
              </a:p>
              <a:p>
                <a:r>
                  <a:rPr lang="pt-BR" dirty="0"/>
                  <a:t>L=5/1000</a:t>
                </a:r>
              </a:p>
              <a:p>
                <a:r>
                  <a:rPr lang="pt-BR" dirty="0"/>
                  <a:t>V=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*R²L=1.57x10</a:t>
                </a:r>
                <a:r>
                  <a:rPr lang="pt-BR" baseline="30000" dirty="0"/>
                  <a:t>-4 </a:t>
                </a:r>
                <a:r>
                  <a:rPr lang="pt-BR" dirty="0"/>
                  <a:t>m</a:t>
                </a:r>
                <a:r>
                  <a:rPr lang="pt-BR" baseline="30000" dirty="0"/>
                  <a:t>3</a:t>
                </a:r>
              </a:p>
              <a:p>
                <a:r>
                  <a:rPr lang="pt-BR" dirty="0"/>
                  <a:t>M=V*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/>
                  <a:t>=1.233075116533994 Kg</a:t>
                </a:r>
              </a:p>
              <a:p>
                <a:r>
                  <a:rPr lang="pt-BR" dirty="0"/>
                  <a:t>Inercia=M*(R²)/2=0.0061 Kg.m²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00" y="360997"/>
                <a:ext cx="4953000" cy="3693319"/>
              </a:xfrm>
              <a:prstGeom prst="rect">
                <a:avLst/>
              </a:prstGeom>
              <a:blipFill>
                <a:blip r:embed="rId3"/>
                <a:stretch>
                  <a:fillRect l="-984" t="-825" b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4925" y="0"/>
                <a:ext cx="11544300" cy="645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Inercia das peças:</a:t>
                </a:r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𝑎𝑐𝑜𝑝𝑙𝑎𝑚𝑒𝑛𝑡𝑜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𝑟𝑜𝑙𝑎𝑚𝑒𝑛𝑡𝑜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𝑒𝑛𝑔𝑟𝑒𝑛𝑎𝑔𝑒𝑚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𝑒𝑖𝑥𝑜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𝑑𝑖𝑠𝑐𝑜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 smtClean="0"/>
                      <m:t>0.00144 </m:t>
                    </m:r>
                    <m:r>
                      <m:rPr>
                        <m:nor/>
                      </m:rPr>
                      <a:rPr lang="pt-BR" dirty="0" smtClean="0"/>
                      <m:t>Kg</m:t>
                    </m:r>
                    <m:r>
                      <m:rPr>
                        <m:nor/>
                      </m:rPr>
                      <a:rPr lang="pt-BR" dirty="0" smtClean="0"/>
                      <m:t>.</m:t>
                    </m:r>
                    <m:r>
                      <m:rPr>
                        <m:nor/>
                      </m:rPr>
                      <a:rPr lang="pt-BR" dirty="0" smtClean="0"/>
                      <m:t>m</m:t>
                    </m:r>
                    <m:r>
                      <m:rPr>
                        <m:nor/>
                      </m:rPr>
                      <a:rPr lang="pt-BR" dirty="0" smtClean="0"/>
                      <m:t>²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1.980</m:t>
                    </m:r>
                    <m:r>
                      <m:rPr>
                        <m:nor/>
                      </m:rPr>
                      <a:rPr lang="pt-BR" dirty="0" smtClean="0"/>
                      <m:t>x</m:t>
                    </m:r>
                    <m:r>
                      <m:rPr>
                        <m:nor/>
                      </m:rPr>
                      <a:rPr lang="pt-BR" dirty="0" smtClean="0"/>
                      <m:t>10−4 </m:t>
                    </m:r>
                    <m:r>
                      <m:rPr>
                        <m:nor/>
                      </m:rPr>
                      <a:rPr lang="pt-BR" dirty="0" smtClean="0"/>
                      <m:t>Kg</m:t>
                    </m:r>
                    <m:r>
                      <m:rPr>
                        <m:nor/>
                      </m:rPr>
                      <a:rPr lang="pt-BR" dirty="0" smtClean="0"/>
                      <m:t>.</m:t>
                    </m:r>
                    <m:r>
                      <m:rPr>
                        <m:nor/>
                      </m:rPr>
                      <a:rPr lang="pt-BR" dirty="0" smtClean="0"/>
                      <m:t>m</m:t>
                    </m:r>
                    <m:r>
                      <m:rPr>
                        <m:nor/>
                      </m:rPr>
                      <a:rPr lang="pt-BR" dirty="0" smtClean="0"/>
                      <m:t>²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0.5068 </m:t>
                    </m:r>
                    <m:r>
                      <m:rPr>
                        <m:nor/>
                      </m:rPr>
                      <a:rPr lang="pt-BR" dirty="0" smtClean="0"/>
                      <m:t>Kg</m:t>
                    </m:r>
                    <m:r>
                      <m:rPr>
                        <m:nor/>
                      </m:rPr>
                      <a:rPr lang="pt-BR" dirty="0" smtClean="0"/>
                      <m:t>.</m:t>
                    </m:r>
                    <m:r>
                      <m:rPr>
                        <m:nor/>
                      </m:rPr>
                      <a:rPr lang="pt-BR" dirty="0" smtClean="0"/>
                      <m:t>m</m:t>
                    </m:r>
                    <m:r>
                      <m:rPr>
                        <m:nor/>
                      </m:rPr>
                      <a:rPr lang="pt-BR" dirty="0" smtClean="0"/>
                      <m:t>²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3.153</m:t>
                    </m:r>
                    <m:r>
                      <m:rPr>
                        <m:nor/>
                      </m:rPr>
                      <a:rPr lang="pt-BR" dirty="0" smtClean="0"/>
                      <m:t>x</m:t>
                    </m:r>
                    <m:r>
                      <m:rPr>
                        <m:nor/>
                      </m:rPr>
                      <a:rPr lang="pt-BR" dirty="0" smtClean="0"/>
                      <m:t>10−4 </m:t>
                    </m:r>
                    <m:r>
                      <m:rPr>
                        <m:nor/>
                      </m:rPr>
                      <a:rPr lang="pt-BR" dirty="0" smtClean="0"/>
                      <m:t>Kg</m:t>
                    </m:r>
                    <m:r>
                      <m:rPr>
                        <m:nor/>
                      </m:rPr>
                      <a:rPr lang="pt-BR" dirty="0" smtClean="0"/>
                      <m:t>.</m:t>
                    </m:r>
                    <m:r>
                      <m:rPr>
                        <m:nor/>
                      </m:rPr>
                      <a:rPr lang="pt-BR" dirty="0" smtClean="0"/>
                      <m:t>m</m:t>
                    </m:r>
                    <m:r>
                      <m:rPr>
                        <m:nor/>
                      </m:rPr>
                      <a:rPr lang="pt-BR" dirty="0" smtClean="0"/>
                      <m:t>²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dirty="0" smtClean="0"/>
                      <m:t>0.0061 </m:t>
                    </m:r>
                    <m:r>
                      <m:rPr>
                        <m:nor/>
                      </m:rPr>
                      <a:rPr lang="pt-BR" dirty="0" smtClean="0"/>
                      <m:t>Kg</m:t>
                    </m:r>
                    <m:r>
                      <m:rPr>
                        <m:nor/>
                      </m:rPr>
                      <a:rPr lang="pt-BR" dirty="0" smtClean="0"/>
                      <m:t>.</m:t>
                    </m:r>
                    <m:r>
                      <m:rPr>
                        <m:nor/>
                      </m:rPr>
                      <a:rPr lang="pt-BR" dirty="0" smtClean="0"/>
                      <m:t>m</m:t>
                    </m:r>
                    <m:r>
                      <m:rPr>
                        <m:nor/>
                      </m:rPr>
                      <a:rPr lang="pt-BR" dirty="0" smtClean="0"/>
                      <m:t>²</m:t>
                    </m:r>
                  </m:oMath>
                </a14:m>
                <a:r>
                  <a:rPr lang="pt-B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pt-BR" dirty="0"/>
                  <a:t>= 0,5965 kg.m²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6,96</m:t>
                    </m:r>
                  </m:oMath>
                </a14:m>
                <a:r>
                  <a:rPr lang="pt-BR" b="0" dirty="0"/>
                  <a:t> N.m</a:t>
                </a:r>
              </a:p>
              <a:p>
                <a:endParaRPr lang="pt-BR" b="0" dirty="0"/>
              </a:p>
              <a:p>
                <a:r>
                  <a:rPr lang="pt-BR" b="1" dirty="0"/>
                  <a:t>Correção da inércia do restante do equipamento: (Lembrar que: </a:t>
                </a:r>
                <a:r>
                  <a:rPr lang="pt-BR" dirty="0">
                    <a:solidFill>
                      <a:srgbClr val="000000"/>
                    </a:solidFill>
                  </a:rPr>
                  <a:t>m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/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1" dirty="0"/>
                  <a:t> para eixo com diferente rotação)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𝑐𝑜𝑟𝑟𝑖𝑔𝑖𝑑𝑜</m:t>
                        </m:r>
                      </m:sub>
                    </m:sSub>
                  </m:oMath>
                </a14:m>
                <a:r>
                  <a:rPr lang="pt-BR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𝑟𝑒𝑠𝑡𝑎𝑛𝑡𝑒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𝑚𝑜𝑡𝑜𝑟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𝑐𝑜𝑟𝑟𝑖𝑔𝑖𝑑𝑜</m:t>
                        </m:r>
                      </m:sub>
                    </m:sSub>
                  </m:oMath>
                </a14:m>
                <a:r>
                  <a:rPr lang="pt-BR" b="1" dirty="0"/>
                  <a:t>=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,04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𝑐𝑜𝑟𝑟𝑖𝑔𝑖𝑑𝑜</m:t>
                        </m:r>
                      </m:sub>
                    </m:sSub>
                  </m:oMath>
                </a14:m>
                <a:r>
                  <a:rPr lang="pt-BR" b="1" dirty="0"/>
                  <a:t>=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,0816</m:t>
                    </m:r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Kg.m²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𝑟𝑒𝑠𝑡𝑎𝑚𝑡𝑒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𝑟𝑒𝑠𝑡𝑎𝑛𝑡𝑒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𝑐𝑜𝑟𝑟𝑖𝑔𝑖𝑑𝑜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𝑠𝑖𝑠𝑡𝑒𝑚𝑎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,27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0" dirty="0" err="1"/>
                  <a:t>N.m</a:t>
                </a:r>
                <a:endParaRPr lang="pt-BR" b="0" dirty="0"/>
              </a:p>
              <a:p>
                <a:endParaRPr lang="pt-BR" dirty="0"/>
              </a:p>
              <a:p>
                <a:r>
                  <a:rPr lang="pt-BR" b="1" dirty="0"/>
                  <a:t>Torque do conjunto (Desaceleração) e potencia: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pt-BR" dirty="0"/>
                  <a:t>=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𝑠𝑖𝑠𝑡𝑒𝑚𝑎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𝑒𝑛𝑔𝑟𝑒𝑛𝑎𝑔𝑒𝑚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pt-BR" dirty="0"/>
                  <a:t>= 91.23 </a:t>
                </a:r>
                <a:r>
                  <a:rPr lang="pt-BR" dirty="0" err="1"/>
                  <a:t>N.m</a:t>
                </a: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pt-B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𝑚𝑜𝑡𝑜𝑟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pt-BR" dirty="0"/>
                  <a:t>= 9554 Watts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5" y="0"/>
                <a:ext cx="11544300" cy="6457793"/>
              </a:xfrm>
              <a:prstGeom prst="rect">
                <a:avLst/>
              </a:prstGeom>
              <a:blipFill>
                <a:blip r:embed="rId2"/>
                <a:stretch>
                  <a:fillRect l="-475" t="-472" b="-5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6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8267" y="371738"/>
            <a:ext cx="27177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Modelo pressão uniforme:</a:t>
            </a:r>
          </a:p>
          <a:p>
            <a:endParaRPr lang="pt-BR" b="1" dirty="0"/>
          </a:p>
          <a:p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38076" y="1151216"/>
                <a:ext cx="4732664" cy="2793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pt-B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𝑧</m:t>
                    </m:r>
                    <m:r>
                      <a:rPr lang="en-US" altLang="pt-B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.</m:t>
                    </m:r>
                    <m:r>
                      <a:rPr lang="en-US" alt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alt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.</m:t>
                    </m:r>
                    <m:r>
                      <a:rPr lang="en-US" alt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altLang="pt-BR" i="1" dirty="0">
                        <a:latin typeface="Cambria Math" panose="02040503050406030204" pitchFamily="18" charset="0"/>
                        <a:sym typeface="Symbol" pitchFamily="18" charset="2"/>
                      </a:rPr>
                      <m:t>.</m:t>
                    </m:r>
                    <m:d>
                      <m:dPr>
                        <m:ctrlPr>
                          <a:rPr lang="en-US" altLang="pt-BR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pt-BR" i="1" dirty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f>
                      <m:fPr>
                        <m:ctrlPr>
                          <a:rPr lang="en-US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pt-BR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altLang="pt-BR" dirty="0">
                    <a:sym typeface="Symbol" pitchFamily="18" charset="2"/>
                  </a:rPr>
                  <a:t> - Torque</a:t>
                </a:r>
              </a:p>
              <a:p>
                <a:endParaRPr lang="pt-BR" altLang="pt-BR" dirty="0">
                  <a:sym typeface="Symbol" pitchFamily="18" charset="2"/>
                </a:endParaRPr>
              </a:p>
              <a:p>
                <a:r>
                  <a:rPr lang="en-US" altLang="pt-BR" dirty="0">
                    <a:solidFill>
                      <a:srgbClr val="0070C0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pt-BR" altLang="pt-BR" dirty="0">
                    <a:sym typeface="Symbol" pitchFamily="18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num>
                      <m:den>
                        <m:r>
                          <a:rPr lang="en-US" altLang="pt-BR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𝑧</m:t>
                        </m:r>
                        <m:r>
                          <a:rPr lang="en-US" altLang="pt-BR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.</m:t>
                        </m:r>
                        <m:r>
                          <a:rPr lang="en-US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  <m:r>
                          <a:rPr lang="en-US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.</m:t>
                        </m:r>
                        <m:d>
                          <m:dPr>
                            <m:ctrlPr>
                              <a:rPr lang="en-US" altLang="pt-BR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pt-BR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. </m:t>
                        </m:r>
                        <m:f>
                          <m:fPr>
                            <m:ctrlP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pt-BR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pt-B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pt-B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pt-B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pt-B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pt-B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pt-B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endParaRPr lang="pt-BR" altLang="pt-BR" dirty="0">
                  <a:sym typeface="Symbol" pitchFamily="18" charset="2"/>
                </a:endParaRPr>
              </a:p>
              <a:p>
                <a:endParaRPr lang="pt-BR" altLang="pt-BR" dirty="0"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pt-BR" altLang="pt-BR" dirty="0">
                    <a:sym typeface="Symbol" pitchFamily="18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 smtClean="0"/>
                          <m:t>91.23</m:t>
                        </m:r>
                      </m:num>
                      <m:den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  <m:r>
                          <a:rPr lang="en-US" altLang="pt-BR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.</m:t>
                        </m:r>
                        <m:r>
                          <a:rPr lang="pt-BR" alt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0,3</m:t>
                        </m:r>
                        <m:r>
                          <a:rPr lang="en-US" alt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.</m:t>
                        </m:r>
                        <m:r>
                          <a:rPr lang="en-US" altLang="pt-BR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1,0472 </m:t>
                        </m:r>
                        <m:r>
                          <a:rPr lang="en-US" altLang="pt-BR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. </m:t>
                        </m:r>
                        <m:f>
                          <m:fPr>
                            <m:ctrlP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pt-BR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pt-B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0,095 </m:t>
                                    </m:r>
                                  </m:e>
                                  <m:sup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pt-B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0,05 </m:t>
                                    </m:r>
                                  </m:e>
                                  <m:sup>
                                    <m:r>
                                      <a:rPr lang="en-US" altLang="pt-B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pt-B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r>
                  <a:rPr lang="pt-BR" altLang="pt-BR" dirty="0">
                    <a:sym typeface="Symbol" pitchFamily="18" charset="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pt-BR" altLang="pt-BR" dirty="0">
                    <a:sym typeface="Symbol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lang="pt-BR" altLang="pt-B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3.9</m:t>
                    </m:r>
                    <m:r>
                      <a:rPr lang="pt-BR" altLang="pt-BR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7</m:t>
                    </m:r>
                  </m:oMath>
                </a14:m>
                <a:r>
                  <a:rPr lang="pt-BR" altLang="pt-BR" dirty="0">
                    <a:sym typeface="Symbol" pitchFamily="18" charset="2"/>
                  </a:rPr>
                  <a:t>x10</a:t>
                </a:r>
                <a:r>
                  <a:rPr lang="pt-BR" altLang="pt-BR" baseline="30000" dirty="0">
                    <a:sym typeface="Symbol" pitchFamily="18" charset="2"/>
                  </a:rPr>
                  <a:t>5</a:t>
                </a:r>
                <a:r>
                  <a:rPr lang="pt-BR" altLang="pt-BR" dirty="0">
                    <a:sym typeface="Symbol" pitchFamily="18" charset="2"/>
                  </a:rPr>
                  <a:t>Pa	</a:t>
                </a:r>
              </a:p>
              <a:p>
                <a:r>
                  <a:rPr lang="pt-BR" altLang="pt-BR" dirty="0">
                    <a:sym typeface="Symbol" pitchFamily="18" charset="2"/>
                  </a:rPr>
                  <a:t>	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76" y="1151216"/>
                <a:ext cx="4732664" cy="2793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80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802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 203-04</dc:creator>
  <cp:lastModifiedBy>Marcos</cp:lastModifiedBy>
  <cp:revision>13</cp:revision>
  <dcterms:created xsi:type="dcterms:W3CDTF">2022-10-18T16:20:51Z</dcterms:created>
  <dcterms:modified xsi:type="dcterms:W3CDTF">2022-10-21T18:44:55Z</dcterms:modified>
</cp:coreProperties>
</file>