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2" r:id="rId9"/>
    <p:sldId id="263" r:id="rId10"/>
    <p:sldId id="265" r:id="rId11"/>
    <p:sldId id="269" r:id="rId12"/>
    <p:sldId id="266" r:id="rId13"/>
    <p:sldId id="267" r:id="rId14"/>
    <p:sldId id="268"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2A496D-A6B3-432B-92ED-250D369D3AAC}" v="1142" dt="2024-07-18T12:15:28.4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18/07/2024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18/07/2024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18/07/2024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18/07/2024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18/07/2024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18/07/2024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18/07/2024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18/07/2024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18/07/2024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18/07/2024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18/07/2024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18/07/2024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mhtattersall/LinearRegress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House Prices</a:t>
            </a:r>
          </a:p>
        </p:txBody>
      </p:sp>
      <p:sp>
        <p:nvSpPr>
          <p:cNvPr id="3" name="Subtitle 2"/>
          <p:cNvSpPr>
            <a:spLocks noGrp="1"/>
          </p:cNvSpPr>
          <p:nvPr>
            <p:ph type="subTitle" idx="1"/>
          </p:nvPr>
        </p:nvSpPr>
        <p:spPr/>
        <p:txBody>
          <a:bodyPr vert="horz" lIns="91440" tIns="45720" rIns="91440" bIns="45720" rtlCol="0" anchor="t">
            <a:normAutofit/>
          </a:bodyPr>
          <a:lstStyle/>
          <a:p>
            <a:r>
              <a:rPr lang="en-GB" dirty="0"/>
              <a:t>Linear Regression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37807-3265-6068-39A3-66FE641E6B30}"/>
              </a:ext>
            </a:extLst>
          </p:cNvPr>
          <p:cNvSpPr>
            <a:spLocks noGrp="1"/>
          </p:cNvSpPr>
          <p:nvPr>
            <p:ph type="title"/>
          </p:nvPr>
        </p:nvSpPr>
        <p:spPr/>
        <p:txBody>
          <a:bodyPr/>
          <a:lstStyle/>
          <a:p>
            <a:r>
              <a:rPr lang="en-GB" dirty="0"/>
              <a:t>Experimentation</a:t>
            </a:r>
          </a:p>
        </p:txBody>
      </p:sp>
      <p:sp>
        <p:nvSpPr>
          <p:cNvPr id="3" name="Content Placeholder 2">
            <a:extLst>
              <a:ext uri="{FF2B5EF4-FFF2-40B4-BE49-F238E27FC236}">
                <a16:creationId xmlns:a16="http://schemas.microsoft.com/office/drawing/2014/main" id="{59EE4264-8E75-731E-230A-DF1436CE554F}"/>
              </a:ext>
            </a:extLst>
          </p:cNvPr>
          <p:cNvSpPr>
            <a:spLocks noGrp="1"/>
          </p:cNvSpPr>
          <p:nvPr>
            <p:ph idx="1"/>
          </p:nvPr>
        </p:nvSpPr>
        <p:spPr/>
        <p:txBody>
          <a:bodyPr vert="horz" lIns="91440" tIns="45720" rIns="91440" bIns="45720" rtlCol="0" anchor="t">
            <a:normAutofit/>
          </a:bodyPr>
          <a:lstStyle/>
          <a:p>
            <a:r>
              <a:rPr lang="en-GB" dirty="0"/>
              <a:t>Train models with sets of 5, 8 and 12 independent variables:</a:t>
            </a:r>
            <a:endParaRPr lang="en-US" dirty="0"/>
          </a:p>
          <a:p>
            <a:pPr lvl="1">
              <a:buFont typeface="Courier New" panose="020B0604020202020204" pitchFamily="34" charset="0"/>
              <a:buChar char="o"/>
            </a:pPr>
            <a:r>
              <a:rPr lang="en-GB" dirty="0"/>
              <a:t>Model 1 is the top 5 columns </a:t>
            </a:r>
          </a:p>
          <a:p>
            <a:pPr lvl="1">
              <a:buFont typeface="Courier New" panose="020B0604020202020204" pitchFamily="34" charset="0"/>
              <a:buChar char="o"/>
            </a:pPr>
            <a:r>
              <a:rPr lang="en-GB" dirty="0"/>
              <a:t>Model 2 is the top 8 columns </a:t>
            </a:r>
          </a:p>
          <a:p>
            <a:pPr lvl="1">
              <a:buFont typeface="Courier New" panose="020B0604020202020204" pitchFamily="34" charset="0"/>
              <a:buChar char="o"/>
            </a:pPr>
            <a:r>
              <a:rPr lang="en-GB" dirty="0"/>
              <a:t>Model 3 is the top 12 columns</a:t>
            </a:r>
            <a:endParaRPr lang="en-GB"/>
          </a:p>
          <a:p>
            <a:r>
              <a:rPr lang="en-GB" dirty="0"/>
              <a:t>In each case alternate the target variable between real money values and the natural logarithm of these values </a:t>
            </a:r>
            <a:endParaRPr lang="en-GB"/>
          </a:p>
          <a:p>
            <a:r>
              <a:rPr lang="en-GB" dirty="0"/>
              <a:t>Calculate an R-Squared score for each model </a:t>
            </a:r>
          </a:p>
          <a:p>
            <a:r>
              <a:rPr lang="en-GB" dirty="0"/>
              <a:t>Test the most accurate trained model against unseen data </a:t>
            </a:r>
            <a:endParaRPr lang="en-GB"/>
          </a:p>
        </p:txBody>
      </p:sp>
    </p:spTree>
    <p:extLst>
      <p:ext uri="{BB962C8B-B14F-4D97-AF65-F5344CB8AC3E}">
        <p14:creationId xmlns:p14="http://schemas.microsoft.com/office/powerpoint/2010/main" val="1134330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47B26-F867-579D-A76E-F6EAF6F460B1}"/>
              </a:ext>
            </a:extLst>
          </p:cNvPr>
          <p:cNvSpPr>
            <a:spLocks noGrp="1"/>
          </p:cNvSpPr>
          <p:nvPr>
            <p:ph type="title"/>
          </p:nvPr>
        </p:nvSpPr>
        <p:spPr/>
        <p:txBody>
          <a:bodyPr/>
          <a:lstStyle/>
          <a:p>
            <a:r>
              <a:rPr lang="en-GB" dirty="0"/>
              <a:t>R-squared</a:t>
            </a:r>
          </a:p>
        </p:txBody>
      </p:sp>
      <p:sp>
        <p:nvSpPr>
          <p:cNvPr id="3" name="Content Placeholder 2">
            <a:extLst>
              <a:ext uri="{FF2B5EF4-FFF2-40B4-BE49-F238E27FC236}">
                <a16:creationId xmlns:a16="http://schemas.microsoft.com/office/drawing/2014/main" id="{BC87B03A-AB25-1F93-B8B4-AD47DC29E892}"/>
              </a:ext>
            </a:extLst>
          </p:cNvPr>
          <p:cNvSpPr>
            <a:spLocks noGrp="1"/>
          </p:cNvSpPr>
          <p:nvPr>
            <p:ph idx="1"/>
          </p:nvPr>
        </p:nvSpPr>
        <p:spPr/>
        <p:txBody>
          <a:bodyPr vert="horz" lIns="91440" tIns="45720" rIns="91440" bIns="45720" rtlCol="0" anchor="t">
            <a:normAutofit lnSpcReduction="10000"/>
          </a:bodyPr>
          <a:lstStyle/>
          <a:p>
            <a:r>
              <a:rPr lang="en-GB" dirty="0">
                <a:ea typeface="+mn-lt"/>
                <a:cs typeface="+mn-lt"/>
              </a:rPr>
              <a:t>The scikit-learn implementation of linear regression uses the method of Ordinary Least Squares to minimize the residual sum of squares between the observed targets in the dataset, and the targets predicted by the linear approximation. </a:t>
            </a:r>
          </a:p>
          <a:p>
            <a:r>
              <a:rPr lang="en-GB" dirty="0">
                <a:ea typeface="+mn-lt"/>
                <a:cs typeface="+mn-lt"/>
              </a:rPr>
              <a:t>The score() function computes the co-</a:t>
            </a:r>
            <a:r>
              <a:rPr lang="en-GB" dirty="0" err="1">
                <a:ea typeface="+mn-lt"/>
                <a:cs typeface="+mn-lt"/>
              </a:rPr>
              <a:t>efficent</a:t>
            </a:r>
            <a:r>
              <a:rPr lang="en-GB" dirty="0">
                <a:ea typeface="+mn-lt"/>
                <a:cs typeface="+mn-lt"/>
              </a:rPr>
              <a:t> of determination (R-squared) of the model, which indicates the proportion of the variance in the target variable that is explained by the trained linear regression model. </a:t>
            </a:r>
          </a:p>
          <a:p>
            <a:r>
              <a:rPr lang="en-GB" dirty="0">
                <a:ea typeface="+mn-lt"/>
                <a:cs typeface="+mn-lt"/>
              </a:rPr>
              <a:t>The best possible score is 1.0. A constant model that always predicts the expected value of y, disregarding the input features, would get a score of 0.0.</a:t>
            </a:r>
            <a:endParaRPr lang="en-GB"/>
          </a:p>
        </p:txBody>
      </p:sp>
    </p:spTree>
    <p:extLst>
      <p:ext uri="{BB962C8B-B14F-4D97-AF65-F5344CB8AC3E}">
        <p14:creationId xmlns:p14="http://schemas.microsoft.com/office/powerpoint/2010/main" val="567964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C2B7-97DA-9CF8-ED0D-46B2AF29C727}"/>
              </a:ext>
            </a:extLst>
          </p:cNvPr>
          <p:cNvSpPr>
            <a:spLocks noGrp="1"/>
          </p:cNvSpPr>
          <p:nvPr>
            <p:ph type="title"/>
          </p:nvPr>
        </p:nvSpPr>
        <p:spPr/>
        <p:txBody>
          <a:bodyPr/>
          <a:lstStyle/>
          <a:p>
            <a:r>
              <a:rPr lang="en-GB" dirty="0"/>
              <a:t>Training</a:t>
            </a:r>
          </a:p>
        </p:txBody>
      </p:sp>
      <p:sp>
        <p:nvSpPr>
          <p:cNvPr id="3" name="Content Placeholder 2">
            <a:extLst>
              <a:ext uri="{FF2B5EF4-FFF2-40B4-BE49-F238E27FC236}">
                <a16:creationId xmlns:a16="http://schemas.microsoft.com/office/drawing/2014/main" id="{146C6508-76B2-CC72-59B2-9E0377413B91}"/>
              </a:ext>
            </a:extLst>
          </p:cNvPr>
          <p:cNvSpPr>
            <a:spLocks noGrp="1"/>
          </p:cNvSpPr>
          <p:nvPr>
            <p:ph idx="1"/>
          </p:nvPr>
        </p:nvSpPr>
        <p:spPr/>
        <p:txBody>
          <a:bodyPr vert="horz" lIns="91440" tIns="45720" rIns="91440" bIns="45720" rtlCol="0" anchor="t">
            <a:normAutofit/>
          </a:bodyPr>
          <a:lstStyle/>
          <a:p>
            <a:r>
              <a:rPr lang="en-GB" dirty="0">
                <a:ea typeface="+mn-lt"/>
                <a:cs typeface="+mn-lt"/>
              </a:rPr>
              <a:t>The R-Squared scores of each model are shown below:</a:t>
            </a:r>
            <a:endParaRPr lang="en-GB" dirty="0"/>
          </a:p>
        </p:txBody>
      </p:sp>
      <p:pic>
        <p:nvPicPr>
          <p:cNvPr id="4" name="Picture 3" descr="A screenshot of a graph&#10;&#10;Description automatically generated">
            <a:extLst>
              <a:ext uri="{FF2B5EF4-FFF2-40B4-BE49-F238E27FC236}">
                <a16:creationId xmlns:a16="http://schemas.microsoft.com/office/drawing/2014/main" id="{32EED2E0-098B-1D09-EEBD-6D54C99E6FAC}"/>
              </a:ext>
            </a:extLst>
          </p:cNvPr>
          <p:cNvPicPr>
            <a:picLocks noChangeAspect="1"/>
          </p:cNvPicPr>
          <p:nvPr/>
        </p:nvPicPr>
        <p:blipFill>
          <a:blip r:embed="rId2"/>
          <a:stretch>
            <a:fillRect/>
          </a:stretch>
        </p:blipFill>
        <p:spPr>
          <a:xfrm>
            <a:off x="3537460" y="2594055"/>
            <a:ext cx="5114925" cy="3838575"/>
          </a:xfrm>
          <a:prstGeom prst="rect">
            <a:avLst/>
          </a:prstGeom>
        </p:spPr>
      </p:pic>
    </p:spTree>
    <p:extLst>
      <p:ext uri="{BB962C8B-B14F-4D97-AF65-F5344CB8AC3E}">
        <p14:creationId xmlns:p14="http://schemas.microsoft.com/office/powerpoint/2010/main" val="2062849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B48D-034D-7010-BFF1-254B51330FF4}"/>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A432325F-D866-08D6-7EF4-5102F41E268F}"/>
              </a:ext>
            </a:extLst>
          </p:cNvPr>
          <p:cNvSpPr>
            <a:spLocks noGrp="1"/>
          </p:cNvSpPr>
          <p:nvPr>
            <p:ph idx="1"/>
          </p:nvPr>
        </p:nvSpPr>
        <p:spPr/>
        <p:txBody>
          <a:bodyPr vert="horz" lIns="91440" tIns="45720" rIns="91440" bIns="45720" rtlCol="0" anchor="t">
            <a:normAutofit/>
          </a:bodyPr>
          <a:lstStyle/>
          <a:p>
            <a:r>
              <a:rPr lang="en-GB" dirty="0">
                <a:ea typeface="+mn-lt"/>
                <a:cs typeface="+mn-lt"/>
              </a:rPr>
              <a:t>Model 3 with natural logarithm values is the most accurate model in training </a:t>
            </a:r>
            <a:endParaRPr lang="en-GB" dirty="0"/>
          </a:p>
        </p:txBody>
      </p:sp>
      <p:pic>
        <p:nvPicPr>
          <p:cNvPr id="4" name="Picture 3">
            <a:extLst>
              <a:ext uri="{FF2B5EF4-FFF2-40B4-BE49-F238E27FC236}">
                <a16:creationId xmlns:a16="http://schemas.microsoft.com/office/drawing/2014/main" id="{3B1D1CDD-7458-03DE-F326-43DC1A28966B}"/>
              </a:ext>
            </a:extLst>
          </p:cNvPr>
          <p:cNvPicPr>
            <a:picLocks noChangeAspect="1"/>
          </p:cNvPicPr>
          <p:nvPr/>
        </p:nvPicPr>
        <p:blipFill>
          <a:blip r:embed="rId2"/>
          <a:stretch>
            <a:fillRect/>
          </a:stretch>
        </p:blipFill>
        <p:spPr>
          <a:xfrm>
            <a:off x="1678207" y="2907808"/>
            <a:ext cx="8467725" cy="3267075"/>
          </a:xfrm>
          <a:prstGeom prst="rect">
            <a:avLst/>
          </a:prstGeom>
        </p:spPr>
      </p:pic>
    </p:spTree>
    <p:extLst>
      <p:ext uri="{BB962C8B-B14F-4D97-AF65-F5344CB8AC3E}">
        <p14:creationId xmlns:p14="http://schemas.microsoft.com/office/powerpoint/2010/main" val="1141994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8426D-FF36-DB6B-B594-BB6038CCEF17}"/>
              </a:ext>
            </a:extLst>
          </p:cNvPr>
          <p:cNvSpPr>
            <a:spLocks noGrp="1"/>
          </p:cNvSpPr>
          <p:nvPr>
            <p:ph type="title"/>
          </p:nvPr>
        </p:nvSpPr>
        <p:spPr/>
        <p:txBody>
          <a:bodyPr/>
          <a:lstStyle/>
          <a:p>
            <a:r>
              <a:rPr lang="en-GB" dirty="0"/>
              <a:t>Testing &amp; Conclusion</a:t>
            </a:r>
          </a:p>
        </p:txBody>
      </p:sp>
      <p:sp>
        <p:nvSpPr>
          <p:cNvPr id="3" name="Content Placeholder 2">
            <a:extLst>
              <a:ext uri="{FF2B5EF4-FFF2-40B4-BE49-F238E27FC236}">
                <a16:creationId xmlns:a16="http://schemas.microsoft.com/office/drawing/2014/main" id="{F7CF6F23-59CD-1CD8-1DA9-0BECCC041EE9}"/>
              </a:ext>
            </a:extLst>
          </p:cNvPr>
          <p:cNvSpPr>
            <a:spLocks noGrp="1"/>
          </p:cNvSpPr>
          <p:nvPr>
            <p:ph idx="1"/>
          </p:nvPr>
        </p:nvSpPr>
        <p:spPr/>
        <p:txBody>
          <a:bodyPr vert="horz" lIns="91440" tIns="45720" rIns="91440" bIns="45720" rtlCol="0" anchor="t">
            <a:normAutofit/>
          </a:bodyPr>
          <a:lstStyle/>
          <a:p>
            <a:r>
              <a:rPr lang="en-GB" dirty="0"/>
              <a:t>The R-Squared score of the best model against unseen test data is 0.816. This compares to the R-Squared score of 0.860 against training data.</a:t>
            </a:r>
          </a:p>
          <a:p>
            <a:r>
              <a:rPr lang="en-GB"/>
              <a:t>The accuracy of the model has declined from the training phase to the test phase. This may indicate overfitting of the trained model to random fluctuations in the training data.</a:t>
            </a:r>
          </a:p>
          <a:p>
            <a:r>
              <a:rPr lang="en-GB"/>
              <a:t>However, the score of 0.816 indicates a high proportion of the variance in target variable is explained by the trained linear regression model.</a:t>
            </a:r>
          </a:p>
          <a:p>
            <a:endParaRPr lang="en-GB" dirty="0"/>
          </a:p>
        </p:txBody>
      </p:sp>
    </p:spTree>
    <p:extLst>
      <p:ext uri="{BB962C8B-B14F-4D97-AF65-F5344CB8AC3E}">
        <p14:creationId xmlns:p14="http://schemas.microsoft.com/office/powerpoint/2010/main" val="1488747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8859-A49C-AE60-4469-65C3204908F6}"/>
              </a:ext>
            </a:extLst>
          </p:cNvPr>
          <p:cNvSpPr>
            <a:spLocks noGrp="1"/>
          </p:cNvSpPr>
          <p:nvPr>
            <p:ph type="title"/>
          </p:nvPr>
        </p:nvSpPr>
        <p:spPr/>
        <p:txBody>
          <a:bodyPr/>
          <a:lstStyle/>
          <a:p>
            <a:r>
              <a:rPr lang="en-GB" dirty="0"/>
              <a:t>Model to Predict House Prices</a:t>
            </a:r>
          </a:p>
        </p:txBody>
      </p:sp>
      <p:sp>
        <p:nvSpPr>
          <p:cNvPr id="3" name="Content Placeholder 2">
            <a:extLst>
              <a:ext uri="{FF2B5EF4-FFF2-40B4-BE49-F238E27FC236}">
                <a16:creationId xmlns:a16="http://schemas.microsoft.com/office/drawing/2014/main" id="{17D40284-DBE8-FB5D-2160-44B58DDC8A79}"/>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GB">
                <a:ea typeface="+mn-lt"/>
                <a:cs typeface="+mn-lt"/>
              </a:rPr>
              <a:t>This project is concerned with predicting house prices with linear regression:</a:t>
            </a:r>
            <a:endParaRPr lang="en-GB" sz="1200" dirty="0"/>
          </a:p>
          <a:p>
            <a:endParaRPr lang="en-GB" sz="1200" dirty="0"/>
          </a:p>
          <a:p>
            <a:r>
              <a:rPr lang="en-GB" dirty="0">
                <a:ea typeface="+mn-lt"/>
                <a:cs typeface="+mn-lt"/>
              </a:rPr>
              <a:t>The independent variables are the features of houses</a:t>
            </a:r>
            <a:endParaRPr lang="en-GB" dirty="0"/>
          </a:p>
          <a:p>
            <a:r>
              <a:rPr lang="en-GB" dirty="0">
                <a:ea typeface="+mn-lt"/>
                <a:cs typeface="+mn-lt"/>
              </a:rPr>
              <a:t>The dependent variable is the actual price of sold houses</a:t>
            </a:r>
          </a:p>
          <a:p>
            <a:endParaRPr lang="en-GB"/>
          </a:p>
          <a:p>
            <a:pPr marL="0" indent="0">
              <a:buNone/>
            </a:pPr>
            <a:r>
              <a:rPr lang="en-GB" dirty="0">
                <a:ea typeface="+mn-lt"/>
                <a:cs typeface="+mn-lt"/>
              </a:rPr>
              <a:t>Experiment by training different models with various sets of independent variables and by alternating the dependent variable between real money value and natural logarithm values</a:t>
            </a:r>
            <a:endParaRPr lang="en-GB" dirty="0"/>
          </a:p>
          <a:p>
            <a:endParaRPr lang="en-GB"/>
          </a:p>
          <a:p>
            <a:pPr marL="0" indent="0">
              <a:buNone/>
            </a:pPr>
            <a:r>
              <a:rPr lang="en-GB" dirty="0">
                <a:ea typeface="+mn-lt"/>
                <a:cs typeface="+mn-lt"/>
              </a:rPr>
              <a:t>The best trained model is tested against unseen data</a:t>
            </a:r>
            <a:endParaRPr lang="en-GB" dirty="0"/>
          </a:p>
          <a:p>
            <a:endParaRPr lang="en-GB" dirty="0"/>
          </a:p>
          <a:p>
            <a:pPr marL="0" indent="0">
              <a:buNone/>
            </a:pPr>
            <a:endParaRPr lang="en-GB" dirty="0"/>
          </a:p>
        </p:txBody>
      </p:sp>
    </p:spTree>
    <p:extLst>
      <p:ext uri="{BB962C8B-B14F-4D97-AF65-F5344CB8AC3E}">
        <p14:creationId xmlns:p14="http://schemas.microsoft.com/office/powerpoint/2010/main" val="2108819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47438-0EF6-DDFD-2DC7-FE9B4136E0A7}"/>
              </a:ext>
            </a:extLst>
          </p:cNvPr>
          <p:cNvSpPr>
            <a:spLocks noGrp="1"/>
          </p:cNvSpPr>
          <p:nvPr>
            <p:ph type="title"/>
          </p:nvPr>
        </p:nvSpPr>
        <p:spPr/>
        <p:txBody>
          <a:bodyPr/>
          <a:lstStyle/>
          <a:p>
            <a:r>
              <a:rPr lang="en-GB" dirty="0"/>
              <a:t>Data</a:t>
            </a:r>
          </a:p>
        </p:txBody>
      </p:sp>
      <p:sp>
        <p:nvSpPr>
          <p:cNvPr id="3" name="Content Placeholder 2">
            <a:extLst>
              <a:ext uri="{FF2B5EF4-FFF2-40B4-BE49-F238E27FC236}">
                <a16:creationId xmlns:a16="http://schemas.microsoft.com/office/drawing/2014/main" id="{F43D370B-F7F9-AF31-C4D4-17EF1E54FCA6}"/>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GB" dirty="0">
                <a:ea typeface="+mn-lt"/>
                <a:cs typeface="+mn-lt"/>
              </a:rPr>
              <a:t>The training data is 100 rows x 82 columns of house price data, including:</a:t>
            </a:r>
            <a:endParaRPr lang="en-US" dirty="0"/>
          </a:p>
          <a:p>
            <a:endParaRPr lang="en-GB"/>
          </a:p>
          <a:p>
            <a:r>
              <a:rPr lang="en-GB" dirty="0">
                <a:ea typeface="+mn-lt"/>
                <a:cs typeface="+mn-lt"/>
              </a:rPr>
              <a:t>a </a:t>
            </a:r>
            <a:r>
              <a:rPr lang="en-GB" dirty="0" err="1">
                <a:ea typeface="+mn-lt"/>
                <a:cs typeface="+mn-lt"/>
              </a:rPr>
              <a:t>SalePrice</a:t>
            </a:r>
            <a:r>
              <a:rPr lang="en-GB" dirty="0">
                <a:ea typeface="+mn-lt"/>
                <a:cs typeface="+mn-lt"/>
              </a:rPr>
              <a:t> column (the dependent variable) </a:t>
            </a:r>
            <a:endParaRPr lang="en-GB" dirty="0"/>
          </a:p>
          <a:p>
            <a:r>
              <a:rPr lang="en-GB" dirty="0">
                <a:ea typeface="+mn-lt"/>
                <a:cs typeface="+mn-lt"/>
              </a:rPr>
              <a:t>79 columns of house features (dependent variables)</a:t>
            </a:r>
            <a:endParaRPr lang="en-GB" dirty="0"/>
          </a:p>
          <a:p>
            <a:r>
              <a:rPr lang="en-GB" dirty="0">
                <a:ea typeface="+mn-lt"/>
                <a:cs typeface="+mn-lt"/>
              </a:rPr>
              <a:t>2 index columns </a:t>
            </a:r>
            <a:endParaRPr lang="en-GB" dirty="0"/>
          </a:p>
          <a:p>
            <a:endParaRPr lang="en-US"/>
          </a:p>
          <a:p>
            <a:pPr marL="0" indent="0">
              <a:buNone/>
            </a:pPr>
            <a:r>
              <a:rPr lang="en-GB" dirty="0">
                <a:ea typeface="+mn-lt"/>
                <a:cs typeface="+mn-lt"/>
              </a:rPr>
              <a:t>The test data is a further set of 100 rows x 82 columns of house price data. It is unseen data used to test a trained linear regression model.</a:t>
            </a:r>
            <a:endParaRPr lang="en-GB" dirty="0"/>
          </a:p>
          <a:p>
            <a:pPr marL="0" indent="0">
              <a:buNone/>
            </a:pPr>
            <a:r>
              <a:rPr lang="en-GB" dirty="0">
                <a:ea typeface="+mn-lt"/>
                <a:cs typeface="+mn-lt"/>
              </a:rPr>
              <a:t>The train/test split is 50:50</a:t>
            </a:r>
            <a:endParaRPr lang="en-GB" dirty="0"/>
          </a:p>
          <a:p>
            <a:pPr marL="0" indent="0">
              <a:buNone/>
            </a:pPr>
            <a:r>
              <a:rPr lang="en-GB" dirty="0">
                <a:ea typeface="+mn-lt"/>
                <a:cs typeface="+mn-lt"/>
              </a:rPr>
              <a:t>The data is loaded as .csv files</a:t>
            </a:r>
          </a:p>
        </p:txBody>
      </p:sp>
    </p:spTree>
    <p:extLst>
      <p:ext uri="{BB962C8B-B14F-4D97-AF65-F5344CB8AC3E}">
        <p14:creationId xmlns:p14="http://schemas.microsoft.com/office/powerpoint/2010/main" val="2063850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FE201-6C4F-1FEC-150F-D7550B796BBC}"/>
              </a:ext>
            </a:extLst>
          </p:cNvPr>
          <p:cNvSpPr>
            <a:spLocks noGrp="1"/>
          </p:cNvSpPr>
          <p:nvPr>
            <p:ph type="title"/>
          </p:nvPr>
        </p:nvSpPr>
        <p:spPr/>
        <p:txBody>
          <a:bodyPr/>
          <a:lstStyle/>
          <a:p>
            <a:r>
              <a:rPr lang="en-GB" dirty="0"/>
              <a:t>Code</a:t>
            </a:r>
          </a:p>
        </p:txBody>
      </p:sp>
      <p:sp>
        <p:nvSpPr>
          <p:cNvPr id="3" name="Content Placeholder 2">
            <a:extLst>
              <a:ext uri="{FF2B5EF4-FFF2-40B4-BE49-F238E27FC236}">
                <a16:creationId xmlns:a16="http://schemas.microsoft.com/office/drawing/2014/main" id="{D495F7F9-1692-256E-951D-0A99C2401992}"/>
              </a:ext>
            </a:extLst>
          </p:cNvPr>
          <p:cNvSpPr>
            <a:spLocks noGrp="1"/>
          </p:cNvSpPr>
          <p:nvPr>
            <p:ph idx="1"/>
          </p:nvPr>
        </p:nvSpPr>
        <p:spPr/>
        <p:txBody>
          <a:bodyPr vert="horz" lIns="91440" tIns="45720" rIns="91440" bIns="45720" rtlCol="0" anchor="t">
            <a:normAutofit/>
          </a:bodyPr>
          <a:lstStyle/>
          <a:p>
            <a:r>
              <a:rPr lang="en-GB" dirty="0"/>
              <a:t>My code is available at: </a:t>
            </a:r>
            <a:r>
              <a:rPr lang="en-GB" dirty="0">
                <a:ea typeface="+mn-lt"/>
                <a:cs typeface="+mn-lt"/>
              </a:rPr>
              <a:t> </a:t>
            </a:r>
            <a:r>
              <a:rPr lang="en-GB" dirty="0">
                <a:ea typeface="+mn-lt"/>
                <a:cs typeface="+mn-lt"/>
                <a:hlinkClick r:id="rId2"/>
              </a:rPr>
              <a:t>https://github.com/mhtattersall/LinearRegression</a:t>
            </a:r>
            <a:endParaRPr lang="en-GB" dirty="0">
              <a:ea typeface="+mn-lt"/>
              <a:cs typeface="+mn-lt"/>
            </a:endParaRPr>
          </a:p>
          <a:p>
            <a:r>
              <a:rPr lang="en-GB" dirty="0"/>
              <a:t>Python</a:t>
            </a:r>
          </a:p>
          <a:p>
            <a:r>
              <a:rPr lang="en-GB" dirty="0"/>
              <a:t>Modules - pandas, </a:t>
            </a:r>
            <a:r>
              <a:rPr lang="en-GB" dirty="0" err="1"/>
              <a:t>numpy</a:t>
            </a:r>
            <a:r>
              <a:rPr lang="en-GB" dirty="0"/>
              <a:t>, matplotlib, scikit-learn</a:t>
            </a:r>
          </a:p>
        </p:txBody>
      </p:sp>
    </p:spTree>
    <p:extLst>
      <p:ext uri="{BB962C8B-B14F-4D97-AF65-F5344CB8AC3E}">
        <p14:creationId xmlns:p14="http://schemas.microsoft.com/office/powerpoint/2010/main" val="860603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4A2B5-C2B7-F5CC-8E62-2F1A1E9292D7}"/>
              </a:ext>
            </a:extLst>
          </p:cNvPr>
          <p:cNvSpPr>
            <a:spLocks noGrp="1"/>
          </p:cNvSpPr>
          <p:nvPr>
            <p:ph type="title"/>
          </p:nvPr>
        </p:nvSpPr>
        <p:spPr/>
        <p:txBody>
          <a:bodyPr/>
          <a:lstStyle/>
          <a:p>
            <a:r>
              <a:rPr lang="en-GB" dirty="0"/>
              <a:t>Read data</a:t>
            </a:r>
          </a:p>
        </p:txBody>
      </p:sp>
      <p:pic>
        <p:nvPicPr>
          <p:cNvPr id="8" name="Content Placeholder 7" descr="A close-up of a text&#10;&#10;Description automatically generated">
            <a:extLst>
              <a:ext uri="{FF2B5EF4-FFF2-40B4-BE49-F238E27FC236}">
                <a16:creationId xmlns:a16="http://schemas.microsoft.com/office/drawing/2014/main" id="{F58C3BD3-27D8-E4A0-71B5-277E116CF395}"/>
              </a:ext>
            </a:extLst>
          </p:cNvPr>
          <p:cNvPicPr>
            <a:picLocks noGrp="1" noChangeAspect="1"/>
          </p:cNvPicPr>
          <p:nvPr>
            <p:ph idx="1"/>
          </p:nvPr>
        </p:nvPicPr>
        <p:blipFill>
          <a:blip r:embed="rId2"/>
          <a:stretch>
            <a:fillRect/>
          </a:stretch>
        </p:blipFill>
        <p:spPr>
          <a:xfrm>
            <a:off x="831056" y="1572419"/>
            <a:ext cx="5314950" cy="571500"/>
          </a:xfrm>
        </p:spPr>
      </p:pic>
      <p:pic>
        <p:nvPicPr>
          <p:cNvPr id="10" name="Picture 9" descr="A black text on a white background&#10;&#10;Description automatically generated">
            <a:extLst>
              <a:ext uri="{FF2B5EF4-FFF2-40B4-BE49-F238E27FC236}">
                <a16:creationId xmlns:a16="http://schemas.microsoft.com/office/drawing/2014/main" id="{1BBA0E04-0BD8-EF9F-BB03-6FFE4EFE1C2B}"/>
              </a:ext>
            </a:extLst>
          </p:cNvPr>
          <p:cNvPicPr>
            <a:picLocks noChangeAspect="1"/>
          </p:cNvPicPr>
          <p:nvPr/>
        </p:nvPicPr>
        <p:blipFill>
          <a:blip r:embed="rId3"/>
          <a:stretch>
            <a:fillRect/>
          </a:stretch>
        </p:blipFill>
        <p:spPr>
          <a:xfrm>
            <a:off x="6586537" y="1583531"/>
            <a:ext cx="1781175" cy="666750"/>
          </a:xfrm>
          <a:prstGeom prst="rect">
            <a:avLst/>
          </a:prstGeom>
        </p:spPr>
      </p:pic>
      <p:pic>
        <p:nvPicPr>
          <p:cNvPr id="11" name="Picture 10" descr="A close up of a text&#10;&#10;Description automatically generated">
            <a:extLst>
              <a:ext uri="{FF2B5EF4-FFF2-40B4-BE49-F238E27FC236}">
                <a16:creationId xmlns:a16="http://schemas.microsoft.com/office/drawing/2014/main" id="{30E97E8A-39F8-5DC5-9927-07240B5FF1BA}"/>
              </a:ext>
            </a:extLst>
          </p:cNvPr>
          <p:cNvPicPr>
            <a:picLocks noChangeAspect="1"/>
          </p:cNvPicPr>
          <p:nvPr/>
        </p:nvPicPr>
        <p:blipFill>
          <a:blip r:embed="rId4"/>
          <a:stretch>
            <a:fillRect/>
          </a:stretch>
        </p:blipFill>
        <p:spPr>
          <a:xfrm>
            <a:off x="8729662" y="1578769"/>
            <a:ext cx="1685925" cy="723900"/>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08152A39-FEB7-A473-A200-E94A52975744}"/>
              </a:ext>
            </a:extLst>
          </p:cNvPr>
          <p:cNvPicPr>
            <a:picLocks noChangeAspect="1"/>
          </p:cNvPicPr>
          <p:nvPr/>
        </p:nvPicPr>
        <p:blipFill>
          <a:blip r:embed="rId5"/>
          <a:stretch>
            <a:fillRect/>
          </a:stretch>
        </p:blipFill>
        <p:spPr>
          <a:xfrm>
            <a:off x="838200" y="2483643"/>
            <a:ext cx="10777538" cy="1890713"/>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FF663156-F5D9-5A03-2418-1E2CED588D3D}"/>
              </a:ext>
            </a:extLst>
          </p:cNvPr>
          <p:cNvPicPr>
            <a:picLocks noChangeAspect="1"/>
          </p:cNvPicPr>
          <p:nvPr/>
        </p:nvPicPr>
        <p:blipFill>
          <a:blip r:embed="rId6"/>
          <a:stretch>
            <a:fillRect/>
          </a:stretch>
        </p:blipFill>
        <p:spPr>
          <a:xfrm>
            <a:off x="928687" y="4360068"/>
            <a:ext cx="10691813" cy="1793082"/>
          </a:xfrm>
          <a:prstGeom prst="rect">
            <a:avLst/>
          </a:prstGeom>
        </p:spPr>
      </p:pic>
    </p:spTree>
    <p:extLst>
      <p:ext uri="{BB962C8B-B14F-4D97-AF65-F5344CB8AC3E}">
        <p14:creationId xmlns:p14="http://schemas.microsoft.com/office/powerpoint/2010/main" val="325523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2FD3-DF0D-F585-5A5D-6CF06DDACB51}"/>
              </a:ext>
            </a:extLst>
          </p:cNvPr>
          <p:cNvSpPr>
            <a:spLocks noGrp="1"/>
          </p:cNvSpPr>
          <p:nvPr>
            <p:ph type="title"/>
          </p:nvPr>
        </p:nvSpPr>
        <p:spPr/>
        <p:txBody>
          <a:bodyPr/>
          <a:lstStyle/>
          <a:p>
            <a:r>
              <a:rPr lang="en-GB" dirty="0"/>
              <a:t>Exploration</a:t>
            </a:r>
          </a:p>
        </p:txBody>
      </p:sp>
      <p:sp>
        <p:nvSpPr>
          <p:cNvPr id="3" name="Content Placeholder 2">
            <a:extLst>
              <a:ext uri="{FF2B5EF4-FFF2-40B4-BE49-F238E27FC236}">
                <a16:creationId xmlns:a16="http://schemas.microsoft.com/office/drawing/2014/main" id="{7D2C9A66-DBDC-DC4A-A665-D6D93ED9926D}"/>
              </a:ext>
            </a:extLst>
          </p:cNvPr>
          <p:cNvSpPr>
            <a:spLocks noGrp="1"/>
          </p:cNvSpPr>
          <p:nvPr>
            <p:ph idx="1"/>
          </p:nvPr>
        </p:nvSpPr>
        <p:spPr/>
        <p:txBody>
          <a:bodyPr vert="horz" lIns="91440" tIns="45720" rIns="91440" bIns="45720" rtlCol="0" anchor="t">
            <a:normAutofit/>
          </a:bodyPr>
          <a:lstStyle/>
          <a:p>
            <a:r>
              <a:rPr lang="en-GB" dirty="0"/>
              <a:t>The </a:t>
            </a:r>
            <a:r>
              <a:rPr lang="en-GB" dirty="0" err="1"/>
              <a:t>SalePrice</a:t>
            </a:r>
            <a:r>
              <a:rPr lang="en-GB" dirty="0"/>
              <a:t> target variable has a skewed distribution</a:t>
            </a:r>
            <a:endParaRPr lang="en-US" dirty="0"/>
          </a:p>
          <a:p>
            <a:r>
              <a:rPr lang="en-GB" dirty="0"/>
              <a:t>The natural logarithm of </a:t>
            </a:r>
            <a:r>
              <a:rPr lang="en-GB" dirty="0" err="1"/>
              <a:t>SalePrice</a:t>
            </a:r>
            <a:r>
              <a:rPr lang="en-GB" dirty="0"/>
              <a:t> appears to be normally distributed and its skewness is reduced to -0.1</a:t>
            </a:r>
          </a:p>
          <a:p>
            <a:endParaRPr lang="en-GB" dirty="0"/>
          </a:p>
        </p:txBody>
      </p:sp>
      <p:pic>
        <p:nvPicPr>
          <p:cNvPr id="5" name="Picture 4" descr="A comparison of a graph&#10;&#10;Description automatically generated">
            <a:extLst>
              <a:ext uri="{FF2B5EF4-FFF2-40B4-BE49-F238E27FC236}">
                <a16:creationId xmlns:a16="http://schemas.microsoft.com/office/drawing/2014/main" id="{F5E97B0E-A686-D090-A0DE-0B725A09C415}"/>
              </a:ext>
            </a:extLst>
          </p:cNvPr>
          <p:cNvPicPr>
            <a:picLocks noChangeAspect="1"/>
          </p:cNvPicPr>
          <p:nvPr/>
        </p:nvPicPr>
        <p:blipFill>
          <a:blip r:embed="rId2"/>
          <a:stretch>
            <a:fillRect/>
          </a:stretch>
        </p:blipFill>
        <p:spPr>
          <a:xfrm>
            <a:off x="1475171" y="3164380"/>
            <a:ext cx="7962900" cy="2876550"/>
          </a:xfrm>
          <a:prstGeom prst="rect">
            <a:avLst/>
          </a:prstGeom>
        </p:spPr>
      </p:pic>
    </p:spTree>
    <p:extLst>
      <p:ext uri="{BB962C8B-B14F-4D97-AF65-F5344CB8AC3E}">
        <p14:creationId xmlns:p14="http://schemas.microsoft.com/office/powerpoint/2010/main" val="1487815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7C66-3EAA-A7FB-B94D-A87ECB4A933D}"/>
              </a:ext>
            </a:extLst>
          </p:cNvPr>
          <p:cNvSpPr>
            <a:spLocks noGrp="1"/>
          </p:cNvSpPr>
          <p:nvPr>
            <p:ph type="title"/>
          </p:nvPr>
        </p:nvSpPr>
        <p:spPr/>
        <p:txBody>
          <a:bodyPr/>
          <a:lstStyle/>
          <a:p>
            <a:r>
              <a:rPr lang="en-GB" dirty="0"/>
              <a:t>Target variable</a:t>
            </a:r>
          </a:p>
        </p:txBody>
      </p:sp>
      <p:sp>
        <p:nvSpPr>
          <p:cNvPr id="3" name="Content Placeholder 2">
            <a:extLst>
              <a:ext uri="{FF2B5EF4-FFF2-40B4-BE49-F238E27FC236}">
                <a16:creationId xmlns:a16="http://schemas.microsoft.com/office/drawing/2014/main" id="{76D321FA-E987-0D18-A199-E6AFB200AA48}"/>
              </a:ext>
            </a:extLst>
          </p:cNvPr>
          <p:cNvSpPr>
            <a:spLocks noGrp="1"/>
          </p:cNvSpPr>
          <p:nvPr>
            <p:ph idx="1"/>
          </p:nvPr>
        </p:nvSpPr>
        <p:spPr/>
        <p:txBody>
          <a:bodyPr vert="horz" lIns="91440" tIns="45720" rIns="91440" bIns="45720" rtlCol="0" anchor="t">
            <a:normAutofit/>
          </a:bodyPr>
          <a:lstStyle/>
          <a:p>
            <a:r>
              <a:rPr lang="en-GB" dirty="0"/>
              <a:t>We use the </a:t>
            </a:r>
            <a:r>
              <a:rPr lang="en-GB" dirty="0" err="1"/>
              <a:t>numpy</a:t>
            </a:r>
            <a:r>
              <a:rPr lang="en-GB" dirty="0"/>
              <a:t> log() function to transform the </a:t>
            </a:r>
            <a:r>
              <a:rPr lang="en-GB" dirty="0" err="1"/>
              <a:t>SalePrice</a:t>
            </a:r>
            <a:r>
              <a:rPr lang="en-GB" dirty="0"/>
              <a:t> column. </a:t>
            </a:r>
            <a:endParaRPr lang="en-US" dirty="0"/>
          </a:p>
          <a:p>
            <a:r>
              <a:rPr lang="en-GB" dirty="0"/>
              <a:t>This logarithmic transformation may improve the performance of the linear regression. </a:t>
            </a:r>
          </a:p>
          <a:p>
            <a:r>
              <a:rPr lang="en-GB" dirty="0"/>
              <a:t>When logarithmic values are predicted by our trained model they can be transformed into real money values using the </a:t>
            </a:r>
            <a:r>
              <a:rPr lang="en-GB" err="1"/>
              <a:t>numpy</a:t>
            </a:r>
            <a:r>
              <a:rPr lang="en-GB" dirty="0"/>
              <a:t> exponential function exp().</a:t>
            </a:r>
          </a:p>
          <a:p>
            <a:r>
              <a:rPr lang="en-GB" dirty="0"/>
              <a:t>We experiment with both real money values and the natural logarithm of these values as the target variable.</a:t>
            </a:r>
          </a:p>
        </p:txBody>
      </p:sp>
    </p:spTree>
    <p:extLst>
      <p:ext uri="{BB962C8B-B14F-4D97-AF65-F5344CB8AC3E}">
        <p14:creationId xmlns:p14="http://schemas.microsoft.com/office/powerpoint/2010/main" val="870816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8970C-3A7B-FD0E-7652-BCBCE5E2336C}"/>
              </a:ext>
            </a:extLst>
          </p:cNvPr>
          <p:cNvSpPr>
            <a:spLocks noGrp="1"/>
          </p:cNvSpPr>
          <p:nvPr>
            <p:ph type="title"/>
          </p:nvPr>
        </p:nvSpPr>
        <p:spPr/>
        <p:txBody>
          <a:bodyPr/>
          <a:lstStyle/>
          <a:p>
            <a:r>
              <a:rPr lang="en-GB" dirty="0"/>
              <a:t>Data Preparation</a:t>
            </a:r>
          </a:p>
        </p:txBody>
      </p:sp>
      <p:sp>
        <p:nvSpPr>
          <p:cNvPr id="6" name="Content Placeholder 5">
            <a:extLst>
              <a:ext uri="{FF2B5EF4-FFF2-40B4-BE49-F238E27FC236}">
                <a16:creationId xmlns:a16="http://schemas.microsoft.com/office/drawing/2014/main" id="{CE3CEFB8-82BE-8E56-1C92-7E4C0F1BD318}"/>
              </a:ext>
            </a:extLst>
          </p:cNvPr>
          <p:cNvSpPr>
            <a:spLocks noGrp="1"/>
          </p:cNvSpPr>
          <p:nvPr>
            <p:ph idx="1"/>
          </p:nvPr>
        </p:nvSpPr>
        <p:spPr/>
        <p:txBody>
          <a:bodyPr vert="horz" lIns="91440" tIns="45720" rIns="91440" bIns="45720" rtlCol="0" anchor="t">
            <a:normAutofit fontScale="92500" lnSpcReduction="10000"/>
          </a:bodyPr>
          <a:lstStyle/>
          <a:p>
            <a:r>
              <a:rPr lang="en-GB" dirty="0">
                <a:ea typeface="+mn-lt"/>
                <a:cs typeface="+mn-lt"/>
              </a:rPr>
              <a:t>Selecting the numeric columns with </a:t>
            </a:r>
            <a:r>
              <a:rPr lang="en-GB" dirty="0" err="1">
                <a:ea typeface="+mn-lt"/>
                <a:cs typeface="+mn-lt"/>
              </a:rPr>
              <a:t>select_dtypes</a:t>
            </a:r>
            <a:r>
              <a:rPr lang="en-GB" dirty="0">
                <a:ea typeface="+mn-lt"/>
                <a:cs typeface="+mn-lt"/>
              </a:rPr>
              <a:t>() method</a:t>
            </a:r>
            <a:endParaRPr lang="en-US" dirty="0"/>
          </a:p>
          <a:p>
            <a:r>
              <a:rPr lang="en-GB" dirty="0">
                <a:ea typeface="+mn-lt"/>
                <a:cs typeface="+mn-lt"/>
              </a:rPr>
              <a:t>Checking the columns with null values with the </a:t>
            </a:r>
            <a:r>
              <a:rPr lang="en-GB" dirty="0" err="1">
                <a:ea typeface="+mn-lt"/>
                <a:cs typeface="+mn-lt"/>
              </a:rPr>
              <a:t>isnull</a:t>
            </a:r>
            <a:r>
              <a:rPr lang="en-GB" dirty="0">
                <a:ea typeface="+mn-lt"/>
                <a:cs typeface="+mn-lt"/>
              </a:rPr>
              <a:t>() method</a:t>
            </a:r>
            <a:endParaRPr lang="en-GB"/>
          </a:p>
          <a:p>
            <a:r>
              <a:rPr lang="en-GB" dirty="0">
                <a:ea typeface="+mn-lt"/>
                <a:cs typeface="+mn-lt"/>
              </a:rPr>
              <a:t>Interpolating to fill missing values with the interpolate() method</a:t>
            </a:r>
            <a:endParaRPr lang="en-GB"/>
          </a:p>
          <a:p>
            <a:r>
              <a:rPr lang="en-GB" dirty="0">
                <a:ea typeface="+mn-lt"/>
                <a:cs typeface="+mn-lt"/>
              </a:rPr>
              <a:t>Computing the pairwise correlation coefficient between pairs of columns with the </a:t>
            </a:r>
            <a:r>
              <a:rPr lang="en-GB" dirty="0" err="1">
                <a:ea typeface="+mn-lt"/>
                <a:cs typeface="+mn-lt"/>
              </a:rPr>
              <a:t>corr</a:t>
            </a:r>
            <a:r>
              <a:rPr lang="en-GB" dirty="0">
                <a:ea typeface="+mn-lt"/>
                <a:cs typeface="+mn-lt"/>
              </a:rPr>
              <a:t>() method  </a:t>
            </a:r>
            <a:endParaRPr lang="en-GB"/>
          </a:p>
          <a:p>
            <a:r>
              <a:rPr lang="en-GB" dirty="0">
                <a:ea typeface="+mn-lt"/>
                <a:cs typeface="+mn-lt"/>
              </a:rPr>
              <a:t>Checking for missing values with the </a:t>
            </a:r>
            <a:r>
              <a:rPr lang="en-GB" dirty="0" err="1">
                <a:ea typeface="+mn-lt"/>
                <a:cs typeface="+mn-lt"/>
              </a:rPr>
              <a:t>isnull</a:t>
            </a:r>
            <a:r>
              <a:rPr lang="en-GB" dirty="0">
                <a:ea typeface="+mn-lt"/>
                <a:cs typeface="+mn-lt"/>
              </a:rPr>
              <a:t>() method </a:t>
            </a:r>
            <a:endParaRPr lang="en-GB"/>
          </a:p>
          <a:p>
            <a:r>
              <a:rPr lang="en-GB" dirty="0">
                <a:ea typeface="+mn-lt"/>
                <a:cs typeface="+mn-lt"/>
              </a:rPr>
              <a:t>Dropping columns with missing values with the </a:t>
            </a:r>
            <a:r>
              <a:rPr lang="en-GB" dirty="0" err="1">
                <a:ea typeface="+mn-lt"/>
                <a:cs typeface="+mn-lt"/>
              </a:rPr>
              <a:t>dropna</a:t>
            </a:r>
            <a:r>
              <a:rPr lang="en-GB" dirty="0">
                <a:ea typeface="+mn-lt"/>
                <a:cs typeface="+mn-lt"/>
              </a:rPr>
              <a:t>() method </a:t>
            </a:r>
            <a:endParaRPr lang="en-GB"/>
          </a:p>
          <a:p>
            <a:r>
              <a:rPr lang="en-GB" dirty="0">
                <a:ea typeface="+mn-lt"/>
                <a:cs typeface="+mn-lt"/>
              </a:rPr>
              <a:t>Selecting data with the </a:t>
            </a:r>
            <a:r>
              <a:rPr lang="en-GB" dirty="0" err="1">
                <a:ea typeface="+mn-lt"/>
                <a:cs typeface="+mn-lt"/>
              </a:rPr>
              <a:t>iloc</a:t>
            </a:r>
            <a:r>
              <a:rPr lang="en-GB" dirty="0">
                <a:ea typeface="+mn-lt"/>
                <a:cs typeface="+mn-lt"/>
              </a:rPr>
              <a:t>[] function</a:t>
            </a:r>
            <a:endParaRPr lang="en-GB" dirty="0"/>
          </a:p>
          <a:p>
            <a:r>
              <a:rPr lang="en-GB" dirty="0">
                <a:ea typeface="+mn-lt"/>
                <a:cs typeface="+mn-lt"/>
              </a:rPr>
              <a:t>Calculating the mean average of a Series with the mean() function </a:t>
            </a:r>
            <a:endParaRPr lang="en-GB" dirty="0"/>
          </a:p>
          <a:p>
            <a:r>
              <a:rPr lang="en-GB" dirty="0">
                <a:ea typeface="+mn-lt"/>
                <a:cs typeface="+mn-lt"/>
              </a:rPr>
              <a:t>Fill missing values in a Series with the </a:t>
            </a:r>
            <a:r>
              <a:rPr lang="en-GB" dirty="0" err="1">
                <a:ea typeface="+mn-lt"/>
                <a:cs typeface="+mn-lt"/>
              </a:rPr>
              <a:t>fillna</a:t>
            </a:r>
            <a:r>
              <a:rPr lang="en-GB" dirty="0">
                <a:ea typeface="+mn-lt"/>
                <a:cs typeface="+mn-lt"/>
              </a:rPr>
              <a:t>() method to </a:t>
            </a:r>
            <a:endParaRPr lang="en-GB" dirty="0"/>
          </a:p>
          <a:p>
            <a:endParaRPr lang="en-GB" dirty="0"/>
          </a:p>
        </p:txBody>
      </p:sp>
    </p:spTree>
    <p:extLst>
      <p:ext uri="{BB962C8B-B14F-4D97-AF65-F5344CB8AC3E}">
        <p14:creationId xmlns:p14="http://schemas.microsoft.com/office/powerpoint/2010/main" val="1944785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ED37E-F10E-11BB-CD1E-8C204934D443}"/>
              </a:ext>
            </a:extLst>
          </p:cNvPr>
          <p:cNvSpPr>
            <a:spLocks noGrp="1"/>
          </p:cNvSpPr>
          <p:nvPr>
            <p:ph type="title"/>
          </p:nvPr>
        </p:nvSpPr>
        <p:spPr/>
        <p:txBody>
          <a:bodyPr/>
          <a:lstStyle/>
          <a:p>
            <a:r>
              <a:rPr lang="en-GB" dirty="0"/>
              <a:t>Correlation</a:t>
            </a:r>
          </a:p>
        </p:txBody>
      </p:sp>
      <p:sp>
        <p:nvSpPr>
          <p:cNvPr id="3" name="Content Placeholder 2">
            <a:extLst>
              <a:ext uri="{FF2B5EF4-FFF2-40B4-BE49-F238E27FC236}">
                <a16:creationId xmlns:a16="http://schemas.microsoft.com/office/drawing/2014/main" id="{558DDD9A-58BE-7B64-8617-E85EB5223491}"/>
              </a:ext>
            </a:extLst>
          </p:cNvPr>
          <p:cNvSpPr>
            <a:spLocks noGrp="1"/>
          </p:cNvSpPr>
          <p:nvPr>
            <p:ph idx="1"/>
          </p:nvPr>
        </p:nvSpPr>
        <p:spPr>
          <a:xfrm>
            <a:off x="838200" y="1825625"/>
            <a:ext cx="5365532" cy="4351338"/>
          </a:xfrm>
        </p:spPr>
        <p:txBody>
          <a:bodyPr vert="horz" lIns="91440" tIns="45720" rIns="91440" bIns="45720" rtlCol="0" anchor="t">
            <a:normAutofit/>
          </a:bodyPr>
          <a:lstStyle/>
          <a:p>
            <a:r>
              <a:rPr lang="en-GB" dirty="0"/>
              <a:t>We use the pandas </a:t>
            </a:r>
            <a:r>
              <a:rPr lang="en-GB" dirty="0" err="1"/>
              <a:t>corr</a:t>
            </a:r>
            <a:r>
              <a:rPr lang="en-GB" dirty="0"/>
              <a:t>() function to calculate the correlation coefficient between every pair of columns in the 'interpolated' </a:t>
            </a:r>
            <a:r>
              <a:rPr lang="en-GB" dirty="0" err="1"/>
              <a:t>DataFrame</a:t>
            </a:r>
            <a:r>
              <a:rPr lang="en-GB" dirty="0"/>
              <a:t>, and examine the top 12 correlation coefficients (not including </a:t>
            </a:r>
            <a:r>
              <a:rPr lang="en-GB" dirty="0" err="1"/>
              <a:t>SalePrice</a:t>
            </a:r>
            <a:r>
              <a:rPr lang="en-GB" dirty="0"/>
              <a:t> itself)</a:t>
            </a:r>
            <a:endParaRPr lang="en-US" dirty="0"/>
          </a:p>
          <a:p>
            <a:endParaRPr lang="en-GB" dirty="0"/>
          </a:p>
          <a:p>
            <a:endParaRPr lang="en-GB" dirty="0"/>
          </a:p>
          <a:p>
            <a:endParaRPr lang="en-GB" dirty="0"/>
          </a:p>
          <a:p>
            <a:endParaRPr lang="en-GB" dirty="0"/>
          </a:p>
          <a:p>
            <a:endParaRPr lang="en-GB" dirty="0"/>
          </a:p>
        </p:txBody>
      </p:sp>
      <p:pic>
        <p:nvPicPr>
          <p:cNvPr id="5" name="Picture 4">
            <a:extLst>
              <a:ext uri="{FF2B5EF4-FFF2-40B4-BE49-F238E27FC236}">
                <a16:creationId xmlns:a16="http://schemas.microsoft.com/office/drawing/2014/main" id="{1C14B085-B3E1-A69B-2772-36897591AE60}"/>
              </a:ext>
            </a:extLst>
          </p:cNvPr>
          <p:cNvPicPr>
            <a:picLocks noChangeAspect="1"/>
          </p:cNvPicPr>
          <p:nvPr/>
        </p:nvPicPr>
        <p:blipFill>
          <a:blip r:embed="rId2"/>
          <a:stretch>
            <a:fillRect/>
          </a:stretch>
        </p:blipFill>
        <p:spPr>
          <a:xfrm>
            <a:off x="6610788" y="1825679"/>
            <a:ext cx="4838700" cy="4257675"/>
          </a:xfrm>
          <a:prstGeom prst="rect">
            <a:avLst/>
          </a:prstGeom>
        </p:spPr>
      </p:pic>
    </p:spTree>
    <p:extLst>
      <p:ext uri="{BB962C8B-B14F-4D97-AF65-F5344CB8AC3E}">
        <p14:creationId xmlns:p14="http://schemas.microsoft.com/office/powerpoint/2010/main" val="3806216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House Prices</vt:lpstr>
      <vt:lpstr>Model to Predict House Prices</vt:lpstr>
      <vt:lpstr>Data</vt:lpstr>
      <vt:lpstr>Code</vt:lpstr>
      <vt:lpstr>Read data</vt:lpstr>
      <vt:lpstr>Exploration</vt:lpstr>
      <vt:lpstr>Target variable</vt:lpstr>
      <vt:lpstr>Data Preparation</vt:lpstr>
      <vt:lpstr>Correlation</vt:lpstr>
      <vt:lpstr>Experimentation</vt:lpstr>
      <vt:lpstr>R-squared</vt:lpstr>
      <vt:lpstr>Training</vt:lpstr>
      <vt:lpstr>Results</vt:lpstr>
      <vt:lpstr>Testing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286</cp:revision>
  <dcterms:created xsi:type="dcterms:W3CDTF">2024-07-18T09:34:20Z</dcterms:created>
  <dcterms:modified xsi:type="dcterms:W3CDTF">2024-07-18T12:17:01Z</dcterms:modified>
</cp:coreProperties>
</file>