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0" r:id="rId6"/>
    <p:sldId id="272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Carter One" panose="020B0604020202020204" charset="0"/>
      <p:regular r:id="rId19"/>
    </p:embeddedFont>
    <p:embeddedFont>
      <p:font typeface="Livvic" pitchFamily="2" charset="0"/>
      <p:regular r:id="rId20"/>
      <p:bold r:id="rId21"/>
      <p:italic r:id="rId22"/>
      <p:boldItalic r:id="rId23"/>
    </p:embeddedFont>
    <p:embeddedFont>
      <p:font typeface="Livvic ExtraLight" pitchFamily="2" charset="0"/>
      <p:regular r:id="rId24"/>
      <p:bold r:id="rId25"/>
      <p:italic r:id="rId26"/>
      <p:boldItalic r:id="rId27"/>
    </p:embeddedFont>
    <p:embeddedFont>
      <p:font typeface="Livvic Medium" pitchFamily="2" charset="0"/>
      <p:regular r:id="rId28"/>
      <p:bold r:id="rId29"/>
      <p:italic r:id="rId30"/>
      <p:boldItalic r:id="rId31"/>
    </p:embeddedFont>
    <p:embeddedFont>
      <p:font typeface="Livvic SemiBold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Quattrocento Sans" panose="020B05020500000200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98A62E-FF71-4E74-8630-74E59212B807}">
  <a:tblStyle styleId="{CC98A62E-FF71-4E74-8630-74E59212B8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db34c451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fdb34c451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db34c451c_5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2fdb34c451c_5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22ff2e88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22ff2e88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22ff2e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3222ff2e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db34c451c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fdb34c451c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db34c451c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fdb34c451c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22ff2e8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22ff2e8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db34c451c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fdb34c451c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db34c451c_5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fdb34c451c_5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db34c451c_5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fdb34c451c_5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db34c451c_5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2fdb34c451c_5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22ff2e88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22ff2e88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4221558" y="1629192"/>
            <a:ext cx="3992100" cy="1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6180950" y="4034776"/>
            <a:ext cx="22425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-131650" y="995375"/>
            <a:ext cx="9403125" cy="3612150"/>
          </a:xfrm>
          <a:custGeom>
            <a:avLst/>
            <a:gdLst/>
            <a:ahLst/>
            <a:cxnLst/>
            <a:rect l="l" t="t" r="r" b="b"/>
            <a:pathLst>
              <a:path w="376125" h="144486" extrusionOk="0">
                <a:moveTo>
                  <a:pt x="207" y="21909"/>
                </a:moveTo>
                <a:lnTo>
                  <a:pt x="0" y="144486"/>
                </a:lnTo>
                <a:lnTo>
                  <a:pt x="376125" y="121918"/>
                </a:lnTo>
                <a:lnTo>
                  <a:pt x="376085" y="9585"/>
                </a:lnTo>
                <a:lnTo>
                  <a:pt x="1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6" name="Google Shape;116;p23"/>
          <p:cNvSpPr/>
          <p:nvPr/>
        </p:nvSpPr>
        <p:spPr>
          <a:xfrm>
            <a:off x="-128375" y="1252091"/>
            <a:ext cx="1787600" cy="207500"/>
          </a:xfrm>
          <a:custGeom>
            <a:avLst/>
            <a:gdLst/>
            <a:ahLst/>
            <a:cxnLst/>
            <a:rect l="l" t="t" r="r" b="b"/>
            <a:pathLst>
              <a:path w="71504" h="8300" extrusionOk="0">
                <a:moveTo>
                  <a:pt x="0" y="0"/>
                </a:moveTo>
                <a:lnTo>
                  <a:pt x="76" y="8300"/>
                </a:lnTo>
                <a:lnTo>
                  <a:pt x="71504" y="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17" name="Google Shape;117;p23"/>
          <p:cNvSpPr/>
          <p:nvPr/>
        </p:nvSpPr>
        <p:spPr>
          <a:xfrm>
            <a:off x="7454325" y="4111650"/>
            <a:ext cx="1817150" cy="207500"/>
          </a:xfrm>
          <a:custGeom>
            <a:avLst/>
            <a:gdLst/>
            <a:ahLst/>
            <a:cxnLst/>
            <a:rect l="l" t="t" r="r" b="b"/>
            <a:pathLst>
              <a:path w="72686" h="8300" extrusionOk="0">
                <a:moveTo>
                  <a:pt x="72686" y="8300"/>
                </a:moveTo>
                <a:lnTo>
                  <a:pt x="72610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8" name="Google Shape;118;p23"/>
          <p:cNvSpPr txBox="1">
            <a:spLocks noGrp="1"/>
          </p:cNvSpPr>
          <p:nvPr>
            <p:ph type="title" hasCustomPrompt="1"/>
          </p:nvPr>
        </p:nvSpPr>
        <p:spPr>
          <a:xfrm>
            <a:off x="2019163" y="1793782"/>
            <a:ext cx="51015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2993550" y="2997150"/>
            <a:ext cx="31569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5" name="Google Shape;85;p19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86" name="Google Shape;86;p19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0"/>
          <p:cNvGrpSpPr/>
          <p:nvPr/>
        </p:nvGrpSpPr>
        <p:grpSpPr>
          <a:xfrm flipH="1">
            <a:off x="490871" y="1078975"/>
            <a:ext cx="4479425" cy="3051604"/>
            <a:chOff x="4109736" y="1499802"/>
            <a:chExt cx="3922782" cy="2672392"/>
          </a:xfrm>
        </p:grpSpPr>
        <p:sp>
          <p:nvSpPr>
            <p:cNvPr id="93" name="Google Shape;93;p20"/>
            <p:cNvSpPr/>
            <p:nvPr/>
          </p:nvSpPr>
          <p:spPr>
            <a:xfrm>
              <a:off x="4109736" y="1504509"/>
              <a:ext cx="3912250" cy="2453025"/>
            </a:xfrm>
            <a:custGeom>
              <a:avLst/>
              <a:gdLst/>
              <a:ahLst/>
              <a:cxnLst/>
              <a:rect l="l" t="t" r="r" b="b"/>
              <a:pathLst>
                <a:path w="156490" h="98121" extrusionOk="0">
                  <a:moveTo>
                    <a:pt x="3195" y="4448"/>
                  </a:moveTo>
                  <a:lnTo>
                    <a:pt x="147792" y="0"/>
                  </a:lnTo>
                  <a:lnTo>
                    <a:pt x="156490" y="98121"/>
                  </a:lnTo>
                  <a:lnTo>
                    <a:pt x="0" y="93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4" name="Google Shape;94;p20"/>
            <p:cNvSpPr/>
            <p:nvPr/>
          </p:nvSpPr>
          <p:spPr>
            <a:xfrm>
              <a:off x="7862810" y="1499802"/>
              <a:ext cx="119300" cy="1403200"/>
            </a:xfrm>
            <a:custGeom>
              <a:avLst/>
              <a:gdLst/>
              <a:ahLst/>
              <a:cxnLst/>
              <a:rect l="l" t="t" r="r" b="b"/>
              <a:pathLst>
                <a:path w="4772" h="56128" extrusionOk="0">
                  <a:moveTo>
                    <a:pt x="4772" y="56128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" name="Google Shape;95;p20"/>
            <p:cNvSpPr/>
            <p:nvPr/>
          </p:nvSpPr>
          <p:spPr>
            <a:xfrm>
              <a:off x="7170468" y="3993519"/>
              <a:ext cx="862050" cy="178675"/>
            </a:xfrm>
            <a:custGeom>
              <a:avLst/>
              <a:gdLst/>
              <a:ahLst/>
              <a:cxnLst/>
              <a:rect l="l" t="t" r="r" b="b"/>
              <a:pathLst>
                <a:path w="34482" h="7147" extrusionOk="0">
                  <a:moveTo>
                    <a:pt x="34482" y="505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 flipH="1">
            <a:off x="951250" y="4283550"/>
            <a:ext cx="33909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 flipH="1">
            <a:off x="951250" y="1284350"/>
            <a:ext cx="3390900" cy="2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rter One"/>
              <a:buNone/>
              <a:defRPr sz="22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>
            <a:off x="-245023" y="-91675"/>
            <a:ext cx="4817022" cy="5326850"/>
            <a:chOff x="-245023" y="-94025"/>
            <a:chExt cx="4817022" cy="5326850"/>
          </a:xfrm>
        </p:grpSpPr>
        <p:sp>
          <p:nvSpPr>
            <p:cNvPr id="100" name="Google Shape;100;p21"/>
            <p:cNvSpPr/>
            <p:nvPr/>
          </p:nvSpPr>
          <p:spPr>
            <a:xfrm flipH="1">
              <a:off x="-245023" y="-89325"/>
              <a:ext cx="4817022" cy="5322150"/>
            </a:xfrm>
            <a:custGeom>
              <a:avLst/>
              <a:gdLst/>
              <a:ahLst/>
              <a:cxnLst/>
              <a:rect l="l" t="t" r="r" b="b"/>
              <a:pathLst>
                <a:path w="200772" h="212886" extrusionOk="0">
                  <a:moveTo>
                    <a:pt x="198515" y="0"/>
                  </a:moveTo>
                  <a:lnTo>
                    <a:pt x="20232" y="0"/>
                  </a:lnTo>
                  <a:lnTo>
                    <a:pt x="0" y="212134"/>
                  </a:lnTo>
                  <a:lnTo>
                    <a:pt x="200772" y="2128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1" name="Google Shape;101;p21"/>
            <p:cNvSpPr/>
            <p:nvPr/>
          </p:nvSpPr>
          <p:spPr>
            <a:xfrm>
              <a:off x="4162800" y="-94025"/>
              <a:ext cx="261375" cy="2045175"/>
            </a:xfrm>
            <a:custGeom>
              <a:avLst/>
              <a:gdLst/>
              <a:ahLst/>
              <a:cxnLst/>
              <a:rect l="l" t="t" r="r" b="b"/>
              <a:pathLst>
                <a:path w="10455" h="81807" extrusionOk="0">
                  <a:moveTo>
                    <a:pt x="6505" y="81807"/>
                  </a:moveTo>
                  <a:lnTo>
                    <a:pt x="1045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4965575" y="2292800"/>
            <a:ext cx="30699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5259139" y="456758"/>
            <a:ext cx="4467398" cy="2801109"/>
          </a:xfrm>
          <a:custGeom>
            <a:avLst/>
            <a:gdLst/>
            <a:ahLst/>
            <a:cxnLst/>
            <a:rect l="l" t="t" r="r" b="b"/>
            <a:pathLst>
              <a:path w="156490" h="98121" extrusionOk="0">
                <a:moveTo>
                  <a:pt x="12012" y="3760"/>
                </a:moveTo>
                <a:lnTo>
                  <a:pt x="147792" y="0"/>
                </a:lnTo>
                <a:lnTo>
                  <a:pt x="156490" y="98121"/>
                </a:lnTo>
                <a:lnTo>
                  <a:pt x="0" y="939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 flipH="1">
            <a:off x="5541600" y="1540525"/>
            <a:ext cx="28824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07" name="Google Shape;107;p22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08" name="Google Shape;108;p22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2"/>
          <p:cNvSpPr/>
          <p:nvPr/>
        </p:nvSpPr>
        <p:spPr>
          <a:xfrm>
            <a:off x="5227350" y="3196050"/>
            <a:ext cx="1097200" cy="184025"/>
          </a:xfrm>
          <a:custGeom>
            <a:avLst/>
            <a:gdLst/>
            <a:ahLst/>
            <a:cxnLst/>
            <a:rect l="l" t="t" r="r" b="b"/>
            <a:pathLst>
              <a:path w="43888" h="7361" extrusionOk="0">
                <a:moveTo>
                  <a:pt x="0" y="7361"/>
                </a:moveTo>
                <a:lnTo>
                  <a:pt x="1026" y="0"/>
                </a:lnTo>
                <a:lnTo>
                  <a:pt x="43888" y="1211"/>
                </a:lnTo>
                <a:close/>
              </a:path>
            </a:pathLst>
          </a:custGeom>
          <a:solidFill>
            <a:srgbClr val="FFFAF5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 flipH="1">
            <a:off x="643250" y="307218"/>
            <a:ext cx="1647300" cy="117700"/>
          </a:xfrm>
          <a:custGeom>
            <a:avLst/>
            <a:gdLst/>
            <a:ahLst/>
            <a:cxnLst/>
            <a:rect l="l" t="t" r="r" b="b"/>
            <a:pathLst>
              <a:path w="65892" h="4708" extrusionOk="0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l="15352" t="9562" r="3239" b="-117"/>
          <a:stretch/>
        </p:blipFill>
        <p:spPr>
          <a:xfrm rot="-152659">
            <a:off x="-471535" y="397757"/>
            <a:ext cx="5814395" cy="4311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5"/>
          <p:cNvGrpSpPr/>
          <p:nvPr/>
        </p:nvGrpSpPr>
        <p:grpSpPr>
          <a:xfrm flipH="1">
            <a:off x="3862082" y="173330"/>
            <a:ext cx="4711051" cy="3412937"/>
            <a:chOff x="3958700" y="1446124"/>
            <a:chExt cx="4125625" cy="2988823"/>
          </a:xfrm>
        </p:grpSpPr>
        <p:sp>
          <p:nvSpPr>
            <p:cNvPr id="128" name="Google Shape;128;p25"/>
            <p:cNvSpPr/>
            <p:nvPr/>
          </p:nvSpPr>
          <p:spPr>
            <a:xfrm>
              <a:off x="3996300" y="1504500"/>
              <a:ext cx="4080950" cy="2849150"/>
            </a:xfrm>
            <a:custGeom>
              <a:avLst/>
              <a:gdLst/>
              <a:ahLst/>
              <a:cxnLst/>
              <a:rect l="l" t="t" r="r" b="b"/>
              <a:pathLst>
                <a:path w="163238" h="113966" extrusionOk="0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9" name="Google Shape;129;p25"/>
            <p:cNvSpPr/>
            <p:nvPr/>
          </p:nvSpPr>
          <p:spPr>
            <a:xfrm>
              <a:off x="3958700" y="1904125"/>
              <a:ext cx="332425" cy="1694925"/>
            </a:xfrm>
            <a:custGeom>
              <a:avLst/>
              <a:gdLst/>
              <a:ahLst/>
              <a:cxnLst/>
              <a:rect l="l" t="t" r="r" b="b"/>
              <a:pathLst>
                <a:path w="13297" h="67797" extrusionOk="0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0" name="Google Shape;130;p25"/>
            <p:cNvSpPr/>
            <p:nvPr/>
          </p:nvSpPr>
          <p:spPr>
            <a:xfrm>
              <a:off x="4420426" y="1446124"/>
              <a:ext cx="1256700" cy="108150"/>
            </a:xfrm>
            <a:custGeom>
              <a:avLst/>
              <a:gdLst/>
              <a:ahLst/>
              <a:cxnLst/>
              <a:rect l="l" t="t" r="r" b="b"/>
              <a:pathLst>
                <a:path w="50268" h="4326" extrusionOk="0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31" name="Google Shape;131;p25"/>
            <p:cNvSpPr/>
            <p:nvPr/>
          </p:nvSpPr>
          <p:spPr>
            <a:xfrm>
              <a:off x="7846500" y="1499800"/>
              <a:ext cx="134400" cy="1403400"/>
            </a:xfrm>
            <a:custGeom>
              <a:avLst/>
              <a:gdLst/>
              <a:ahLst/>
              <a:cxnLst/>
              <a:rect l="l" t="t" r="r" b="b"/>
              <a:pathLst>
                <a:path w="5376" h="56136" extrusionOk="0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2" name="Google Shape;132;p25"/>
            <p:cNvSpPr/>
            <p:nvPr/>
          </p:nvSpPr>
          <p:spPr>
            <a:xfrm>
              <a:off x="7212175" y="4256272"/>
              <a:ext cx="872150" cy="178675"/>
            </a:xfrm>
            <a:custGeom>
              <a:avLst/>
              <a:gdLst/>
              <a:ahLst/>
              <a:cxnLst/>
              <a:rect l="l" t="t" r="r" b="b"/>
              <a:pathLst>
                <a:path w="34886" h="7147" extrusionOk="0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4221558" y="813642"/>
            <a:ext cx="3992100" cy="1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2700"/>
              <a:t>Security</a:t>
            </a:r>
            <a:endParaRPr sz="27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2700"/>
              <a:t>Features</a:t>
            </a:r>
            <a:endParaRPr sz="27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2000"/>
              <a:t>on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7000" b="0">
                <a:latin typeface="Carter One"/>
                <a:ea typeface="Carter One"/>
                <a:cs typeface="Carter One"/>
                <a:sym typeface="Carter One"/>
              </a:rPr>
              <a:t>Hotel</a:t>
            </a:r>
            <a:r>
              <a:rPr lang="en" sz="3500"/>
              <a:t> Management system </a:t>
            </a:r>
            <a:endParaRPr sz="3500" b="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5435700" y="3255873"/>
            <a:ext cx="3564300" cy="1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1600"/>
              <a:buNone/>
            </a:pPr>
            <a:r>
              <a:rPr lang="en" sz="1200">
                <a:latin typeface="Livvic SemiBold"/>
                <a:ea typeface="Livvic SemiBold"/>
                <a:cs typeface="Livvic SemiBold"/>
                <a:sym typeface="Livvic SemiBold"/>
              </a:rPr>
              <a:t>By </a:t>
            </a:r>
            <a:endParaRPr sz="1200"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1600"/>
              <a:buNone/>
            </a:pPr>
            <a:r>
              <a:rPr lang="en" sz="1200">
                <a:latin typeface="Livvic SemiBold"/>
                <a:ea typeface="Livvic SemiBold"/>
                <a:cs typeface="Livvic SemiBold"/>
                <a:sym typeface="Livvic SemiBold"/>
              </a:rPr>
              <a:t>Tanvir Mahtab </a:t>
            </a:r>
            <a:endParaRPr sz="1200"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1600"/>
              <a:buNone/>
            </a:pPr>
            <a:r>
              <a:rPr lang="en" sz="1200">
                <a:latin typeface="Livvic SemiBold"/>
                <a:ea typeface="Livvic SemiBold"/>
                <a:cs typeface="Livvic SemiBold"/>
                <a:sym typeface="Livvic SemiBold"/>
              </a:rPr>
              <a:t>Id:011183104</a:t>
            </a:r>
            <a:endParaRPr sz="1200"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1600"/>
              <a:buNone/>
            </a:pPr>
            <a:endParaRPr sz="1200"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/>
        </p:nvSpPr>
        <p:spPr>
          <a:xfrm>
            <a:off x="2656200" y="1382063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2580000" y="2566325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2656200" y="3760400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5892900" y="1382063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5892900" y="2566325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5892900" y="3760400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3733687" y="2030425"/>
            <a:ext cx="1676400" cy="1676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3733913" y="2461650"/>
            <a:ext cx="16764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Benchmark Products</a:t>
            </a:r>
            <a:endParaRPr sz="2000" b="0" i="0" u="none" strike="noStrike" cap="none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grpSp>
        <p:nvGrpSpPr>
          <p:cNvPr id="354" name="Google Shape;354;p33"/>
          <p:cNvGrpSpPr/>
          <p:nvPr/>
        </p:nvGrpSpPr>
        <p:grpSpPr>
          <a:xfrm>
            <a:off x="720000" y="2423915"/>
            <a:ext cx="1936200" cy="896549"/>
            <a:chOff x="720000" y="2423915"/>
            <a:chExt cx="1936200" cy="896549"/>
          </a:xfrm>
        </p:grpSpPr>
        <p:sp>
          <p:nvSpPr>
            <p:cNvPr id="355" name="Google Shape;355;p33"/>
            <p:cNvSpPr txBox="1"/>
            <p:nvPr/>
          </p:nvSpPr>
          <p:spPr>
            <a:xfrm>
              <a:off x="720000" y="2423915"/>
              <a:ext cx="1936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56" name="Google Shape;356;p33"/>
            <p:cNvSpPr txBox="1"/>
            <p:nvPr/>
          </p:nvSpPr>
          <p:spPr>
            <a:xfrm>
              <a:off x="720000" y="2747764"/>
              <a:ext cx="1936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sp>
        <p:nvSpPr>
          <p:cNvPr id="357" name="Google Shape;357;p33"/>
          <p:cNvSpPr txBox="1"/>
          <p:nvPr/>
        </p:nvSpPr>
        <p:spPr>
          <a:xfrm>
            <a:off x="720000" y="3608196"/>
            <a:ext cx="193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358" name="Google Shape;358;p33"/>
          <p:cNvGrpSpPr/>
          <p:nvPr/>
        </p:nvGrpSpPr>
        <p:grpSpPr>
          <a:xfrm>
            <a:off x="6487700" y="1239650"/>
            <a:ext cx="1936200" cy="901330"/>
            <a:chOff x="6487700" y="1239650"/>
            <a:chExt cx="1936200" cy="901330"/>
          </a:xfrm>
        </p:grpSpPr>
        <p:sp>
          <p:nvSpPr>
            <p:cNvPr id="359" name="Google Shape;359;p33"/>
            <p:cNvSpPr txBox="1"/>
            <p:nvPr/>
          </p:nvSpPr>
          <p:spPr>
            <a:xfrm>
              <a:off x="6487700" y="1239650"/>
              <a:ext cx="1936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60" name="Google Shape;360;p33"/>
            <p:cNvSpPr txBox="1"/>
            <p:nvPr/>
          </p:nvSpPr>
          <p:spPr>
            <a:xfrm>
              <a:off x="6487700" y="1568280"/>
              <a:ext cx="1936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361" name="Google Shape;361;p33"/>
          <p:cNvGrpSpPr/>
          <p:nvPr/>
        </p:nvGrpSpPr>
        <p:grpSpPr>
          <a:xfrm>
            <a:off x="720000" y="1239650"/>
            <a:ext cx="1936200" cy="901332"/>
            <a:chOff x="720000" y="1239650"/>
            <a:chExt cx="1936200" cy="901332"/>
          </a:xfrm>
        </p:grpSpPr>
        <p:sp>
          <p:nvSpPr>
            <p:cNvPr id="362" name="Google Shape;362;p33"/>
            <p:cNvSpPr txBox="1"/>
            <p:nvPr/>
          </p:nvSpPr>
          <p:spPr>
            <a:xfrm>
              <a:off x="720000" y="1239650"/>
              <a:ext cx="1936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63" name="Google Shape;363;p33"/>
            <p:cNvSpPr txBox="1"/>
            <p:nvPr/>
          </p:nvSpPr>
          <p:spPr>
            <a:xfrm>
              <a:off x="720000" y="1568282"/>
              <a:ext cx="1936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cxnSp>
        <p:nvCxnSpPr>
          <p:cNvPr id="364" name="Google Shape;364;p33"/>
          <p:cNvCxnSpPr>
            <a:stCxn id="352" idx="2"/>
            <a:endCxn id="347" idx="6"/>
          </p:cNvCxnSpPr>
          <p:nvPr/>
        </p:nvCxnSpPr>
        <p:spPr>
          <a:xfrm rot="10800000">
            <a:off x="3174787" y="2863825"/>
            <a:ext cx="558900" cy="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33"/>
          <p:cNvCxnSpPr>
            <a:stCxn id="350" idx="2"/>
            <a:endCxn id="352" idx="6"/>
          </p:cNvCxnSpPr>
          <p:nvPr/>
        </p:nvCxnSpPr>
        <p:spPr>
          <a:xfrm flipH="1">
            <a:off x="5410200" y="2863775"/>
            <a:ext cx="482700" cy="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33"/>
          <p:cNvCxnSpPr>
            <a:stCxn id="352" idx="1"/>
            <a:endCxn id="346" idx="6"/>
          </p:cNvCxnSpPr>
          <p:nvPr/>
        </p:nvCxnSpPr>
        <p:spPr>
          <a:xfrm rot="5400000" flipH="1">
            <a:off x="3316940" y="1613678"/>
            <a:ext cx="596400" cy="7281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" name="Google Shape;367;p33"/>
          <p:cNvCxnSpPr>
            <a:stCxn id="352" idx="7"/>
            <a:endCxn id="349" idx="2"/>
          </p:cNvCxnSpPr>
          <p:nvPr/>
        </p:nvCxnSpPr>
        <p:spPr>
          <a:xfrm rot="-5400000">
            <a:off x="5230584" y="1613528"/>
            <a:ext cx="596400" cy="728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33"/>
          <p:cNvCxnSpPr>
            <a:stCxn id="352" idx="3"/>
            <a:endCxn id="348" idx="6"/>
          </p:cNvCxnSpPr>
          <p:nvPr/>
        </p:nvCxnSpPr>
        <p:spPr>
          <a:xfrm rot="5400000">
            <a:off x="3316940" y="3395472"/>
            <a:ext cx="596400" cy="7281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33"/>
          <p:cNvCxnSpPr>
            <a:stCxn id="352" idx="5"/>
            <a:endCxn id="351" idx="2"/>
          </p:cNvCxnSpPr>
          <p:nvPr/>
        </p:nvCxnSpPr>
        <p:spPr>
          <a:xfrm rot="-5400000" flipH="1">
            <a:off x="5230584" y="3395322"/>
            <a:ext cx="596400" cy="728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p33"/>
          <p:cNvSpPr/>
          <p:nvPr/>
        </p:nvSpPr>
        <p:spPr>
          <a:xfrm rot="-5400000">
            <a:off x="2413769" y="1399645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rgbClr val="FFC0A7"/>
          </a:solidFill>
          <a:ln>
            <a:noFill/>
          </a:ln>
        </p:spPr>
      </p:sp>
      <p:sp>
        <p:nvSpPr>
          <p:cNvPr id="371" name="Google Shape;371;p33"/>
          <p:cNvSpPr/>
          <p:nvPr/>
        </p:nvSpPr>
        <p:spPr>
          <a:xfrm rot="-5400000">
            <a:off x="2413821" y="2471690"/>
            <a:ext cx="927257" cy="641811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2" name="Google Shape;372;p33"/>
          <p:cNvSpPr/>
          <p:nvPr/>
        </p:nvSpPr>
        <p:spPr>
          <a:xfrm rot="-5400000">
            <a:off x="2413762" y="3702879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rgbClr val="FFC0A7"/>
          </a:solidFill>
          <a:ln>
            <a:noFill/>
          </a:ln>
        </p:spPr>
      </p:sp>
      <p:sp>
        <p:nvSpPr>
          <p:cNvPr id="373" name="Google Shape;373;p33"/>
          <p:cNvSpPr/>
          <p:nvPr/>
        </p:nvSpPr>
        <p:spPr>
          <a:xfrm rot="5400000">
            <a:off x="5692584" y="1264663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4" name="Google Shape;374;p33"/>
          <p:cNvSpPr/>
          <p:nvPr/>
        </p:nvSpPr>
        <p:spPr>
          <a:xfrm rot="5400000">
            <a:off x="5644014" y="2501071"/>
            <a:ext cx="927443" cy="641939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rgbClr val="FFC0A7"/>
          </a:solidFill>
          <a:ln>
            <a:noFill/>
          </a:ln>
        </p:spPr>
      </p:sp>
      <p:sp>
        <p:nvSpPr>
          <p:cNvPr id="375" name="Google Shape;375;p33"/>
          <p:cNvSpPr/>
          <p:nvPr/>
        </p:nvSpPr>
        <p:spPr>
          <a:xfrm rot="5400000">
            <a:off x="5644042" y="3662790"/>
            <a:ext cx="927443" cy="641939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pic>
        <p:nvPicPr>
          <p:cNvPr id="376" name="Google Shape;3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381" y="1439856"/>
            <a:ext cx="1429600" cy="4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425" y="2434950"/>
            <a:ext cx="1453950" cy="6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025" y="3804875"/>
            <a:ext cx="1453948" cy="6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15075" y="1399375"/>
            <a:ext cx="1248125" cy="7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5175" y="2566325"/>
            <a:ext cx="1429600" cy="6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70575" y="3669475"/>
            <a:ext cx="1453950" cy="7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563725" y="370725"/>
            <a:ext cx="801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Information Gathering </a:t>
            </a:r>
            <a:endParaRPr sz="1400" b="0" i="0" u="none" strike="noStrike" cap="non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&amp; Literature Review</a:t>
            </a:r>
            <a:endParaRPr/>
          </a:p>
        </p:txBody>
      </p:sp>
      <p:sp>
        <p:nvSpPr>
          <p:cNvPr id="428" name="Google Shape;428;p35"/>
          <p:cNvSpPr txBox="1"/>
          <p:nvPr/>
        </p:nvSpPr>
        <p:spPr>
          <a:xfrm>
            <a:off x="954525" y="1489150"/>
            <a:ext cx="84306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Insights from Security Features in Similar Websites:</a:t>
            </a:r>
            <a:endParaRPr sz="12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Airbnb: User identity verification and secure booking systems.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Booking.com: Two-factor authentication and data encryption.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Research on Hospitality Cybersecurity:</a:t>
            </a:r>
            <a:endParaRPr sz="12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Importance of secure messaging for guest-staff communication.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Role-based access control to limit unauthorized access.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Email authentication as a proven technique to ensure verified user access.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Key Takeaway:</a:t>
            </a:r>
            <a:endParaRPr sz="12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Combining robust authentication, encryption, and regular updates is essential for secure systems.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36"/>
          <p:cNvGraphicFramePr/>
          <p:nvPr>
            <p:extLst>
              <p:ext uri="{D42A27DB-BD31-4B8C-83A1-F6EECF244321}">
                <p14:modId xmlns:p14="http://schemas.microsoft.com/office/powerpoint/2010/main" val="778020565"/>
              </p:ext>
            </p:extLst>
          </p:nvPr>
        </p:nvGraphicFramePr>
        <p:xfrm>
          <a:off x="1091525" y="572525"/>
          <a:ext cx="7275950" cy="4570070"/>
        </p:xfrm>
        <a:graphic>
          <a:graphicData uri="http://schemas.openxmlformats.org/drawingml/2006/table">
            <a:tbl>
              <a:tblPr bandRow="1" bandCol="1">
                <a:noFill/>
                <a:tableStyleId>{CC98A62E-FF71-4E74-8630-74E59212B807}</a:tableStyleId>
              </a:tblPr>
              <a:tblGrid>
                <a:gridCol w="14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endParaRPr sz="1550" b="1" u="none" strike="noStrike" cap="none"/>
                    </a:p>
                    <a:p>
                      <a:pPr marL="6286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Features</a:t>
                      </a:r>
                      <a:endParaRPr sz="11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/>
                    </a:p>
                    <a:p>
                      <a:pPr marL="171450" marR="156210" lvl="0" indent="2286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Xain Hotel</a:t>
                      </a:r>
                      <a:endParaRPr sz="11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endParaRPr sz="1550" b="1" u="none" strike="noStrike" cap="none"/>
                    </a:p>
                    <a:p>
                      <a:pPr marL="147320" marR="1409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booking.com</a:t>
                      </a:r>
                      <a:endParaRPr sz="11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/>
                    </a:p>
                    <a:p>
                      <a:pPr marL="233045" marR="143510" lvl="0" indent="-78105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Media soft</a:t>
                      </a:r>
                      <a:endParaRPr sz="11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marR="64770" lvl="0" indent="-63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Smart software ltd</a:t>
                      </a:r>
                      <a:endParaRPr sz="11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/>
                    </a:p>
                    <a:p>
                      <a:pPr marL="264795" marR="68580" lvl="0" indent="-177165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resAven ue</a:t>
                      </a:r>
                      <a:endParaRPr sz="11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/>
                    </a:p>
                    <a:p>
                      <a:pPr marL="92075" marR="79375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MIT</a:t>
                      </a:r>
                      <a:endParaRPr sz="1100" u="none" strike="noStrike" cap="none"/>
                    </a:p>
                    <a:p>
                      <a:pPr marL="92075" marR="793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soft ltd</a:t>
                      </a:r>
                      <a:endParaRPr sz="11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 marR="16065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Hotel Management system</a:t>
                      </a:r>
                      <a:endParaRPr sz="11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75">
                <a:tc>
                  <a:txBody>
                    <a:bodyPr/>
                    <a:lstStyle/>
                    <a:p>
                      <a:pPr marL="62863" marR="474343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Booking system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7307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75">
                <a:tc>
                  <a:txBody>
                    <a:bodyPr/>
                    <a:lstStyle/>
                    <a:p>
                      <a:pPr marL="62863" marR="36576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Customer review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7307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350">
                <a:tc>
                  <a:txBody>
                    <a:bodyPr/>
                    <a:lstStyle/>
                    <a:p>
                      <a:pPr marL="62863" marR="37401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Records income &amp; expenses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  <a:p>
                      <a:pPr marL="0" marR="228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1" u="none" strike="noStrike" cap="none"/>
                    </a:p>
                    <a:p>
                      <a:pPr marL="0" marR="47307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50">
                <a:tc>
                  <a:txBody>
                    <a:bodyPr/>
                    <a:lstStyle/>
                    <a:p>
                      <a:pPr marL="62863" marR="39941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Staff database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7307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75">
                <a:tc>
                  <a:txBody>
                    <a:bodyPr/>
                    <a:lstStyle/>
                    <a:p>
                      <a:pPr marL="6286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2FA</a:t>
                      </a:r>
                      <a:endParaRPr sz="1200" u="none" strike="noStrike" cap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7307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125">
                <a:tc>
                  <a:txBody>
                    <a:bodyPr/>
                    <a:lstStyle/>
                    <a:p>
                      <a:pPr marL="62863" marR="9525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dirty="0"/>
                        <a:t>User </a:t>
                      </a:r>
                      <a:endParaRPr sz="1200" dirty="0"/>
                    </a:p>
                    <a:p>
                      <a:pPr marL="62863" marR="9525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dirty="0"/>
                        <a:t>Authentication</a:t>
                      </a:r>
                      <a:endParaRPr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endParaRPr sz="1950" b="1" u="none" strike="noStrike" cap="none"/>
                    </a:p>
                    <a:p>
                      <a:pPr marL="0" marR="228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endParaRPr sz="1950" b="1" u="none" strike="noStrike" cap="none"/>
                    </a:p>
                    <a:p>
                      <a:pPr marL="0" marR="22860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endParaRPr sz="1950" b="1" u="none" strike="noStrike" cap="none"/>
                    </a:p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endParaRPr sz="1950" b="1" u="none" strike="noStrike" cap="none"/>
                    </a:p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endParaRPr sz="1950" b="1" u="none" strike="noStrike" cap="none"/>
                    </a:p>
                    <a:p>
                      <a:pPr marL="0" marR="22860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endParaRPr sz="1950" b="1" u="none" strike="noStrike" cap="none"/>
                    </a:p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endParaRPr sz="1950" b="1" u="none" strike="noStrike" cap="none"/>
                    </a:p>
                    <a:p>
                      <a:pPr marL="0" marR="47307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975">
                <a:tc>
                  <a:txBody>
                    <a:bodyPr/>
                    <a:lstStyle/>
                    <a:p>
                      <a:pPr marL="62863" marR="36576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Swift </a:t>
                      </a:r>
                      <a:r>
                        <a:rPr lang="en" sz="1200" u="none" strike="noStrike" cap="none"/>
                        <a:t>Customer</a:t>
                      </a:r>
                      <a:r>
                        <a:rPr lang="en" sz="1200"/>
                        <a:t>-user communication support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2860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❌</a:t>
                      </a:r>
                      <a:endParaRPr sz="14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7307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✅</a:t>
                      </a:r>
                      <a:endParaRPr sz="1400" u="none" strike="noStrike" cap="non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4" name="Google Shape;434;p36"/>
          <p:cNvSpPr txBox="1"/>
          <p:nvPr/>
        </p:nvSpPr>
        <p:spPr>
          <a:xfrm>
            <a:off x="3162200" y="130025"/>
            <a:ext cx="493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Benchmarking &amp; Comparison Table</a:t>
            </a:r>
            <a:endParaRPr sz="1400" b="0" i="0" u="sng" strike="noStrike" cap="none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713251" y="5533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40" name="Google Shape;440;p37"/>
          <p:cNvSpPr txBox="1"/>
          <p:nvPr/>
        </p:nvSpPr>
        <p:spPr>
          <a:xfrm>
            <a:off x="941825" y="1137521"/>
            <a:ext cx="6835800" cy="539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Agile Methodology</a:t>
            </a:r>
            <a:r>
              <a:rPr lang="en" sz="13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Focus on iterative progress and constant user feedback.</a:t>
            </a:r>
            <a:endParaRPr sz="13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User-Centered Design</a:t>
            </a:r>
            <a:r>
              <a:rPr lang="en" sz="13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Prioritizing intuitive interfaces and robust security practices.</a:t>
            </a:r>
            <a:endParaRPr sz="13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3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Implementation Steps :</a:t>
            </a:r>
            <a:endParaRPr lang="en-US" sz="13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ingdings" panose="05000000000000000000" pitchFamily="2" charset="2"/>
              <a:buChar char="v"/>
            </a:pPr>
            <a:r>
              <a:rPr lang="en-US" sz="1300" b="1" dirty="0">
                <a:solidFill>
                  <a:schemeClr val="dk1"/>
                </a:solidFill>
                <a:latin typeface="Livvic" pitchFamily="2" charset="0"/>
                <a:ea typeface="Livvic"/>
                <a:cs typeface="Livvic"/>
                <a:sym typeface="Livvic"/>
              </a:rPr>
              <a:t>Requirements Gathering</a:t>
            </a:r>
            <a:r>
              <a:rPr lang="en-US" sz="1300" dirty="0">
                <a:solidFill>
                  <a:schemeClr val="dk1"/>
                </a:solidFill>
                <a:latin typeface="Livvic" pitchFamily="2" charset="0"/>
                <a:ea typeface="Livvic"/>
                <a:cs typeface="Livvic"/>
                <a:sym typeface="Livvic"/>
              </a:rPr>
              <a:t>: Analyze user needs and project specifications.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ingdings" panose="05000000000000000000" pitchFamily="2" charset="2"/>
              <a:buChar char="v"/>
            </a:pPr>
            <a:r>
              <a:rPr lang="en" sz="1300" b="1" dirty="0">
                <a:solidFill>
                  <a:schemeClr val="dk1"/>
                </a:solidFill>
                <a:latin typeface="Livvic" pitchFamily="2" charset="0"/>
                <a:ea typeface="Livvic"/>
                <a:cs typeface="Livvic"/>
                <a:sym typeface="Livvic"/>
              </a:rPr>
              <a:t>UI/UX Design</a:t>
            </a:r>
            <a:r>
              <a:rPr lang="en" sz="1300" dirty="0">
                <a:solidFill>
                  <a:schemeClr val="dk1"/>
                </a:solidFill>
                <a:latin typeface="Livvic" pitchFamily="2" charset="0"/>
                <a:ea typeface="Livvic"/>
                <a:cs typeface="Livvic"/>
                <a:sym typeface="Livvic"/>
              </a:rPr>
              <a:t>: Create prototypes using HTML, CSS, and JavaScript for a seamless experience.</a:t>
            </a:r>
          </a:p>
          <a:p>
            <a:pPr marL="146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sz="1300" dirty="0">
              <a:solidFill>
                <a:schemeClr val="dk1"/>
              </a:solidFill>
              <a:latin typeface="Livvic" pitchFamily="2" charset="0"/>
              <a:ea typeface="Livvic"/>
              <a:cs typeface="Livvic"/>
              <a:sym typeface="Livvic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ingdings" panose="05000000000000000000" pitchFamily="2" charset="2"/>
              <a:buChar char="v"/>
            </a:pPr>
            <a:r>
              <a:rPr lang="en" sz="1300" b="1" dirty="0">
                <a:solidFill>
                  <a:schemeClr val="dk1"/>
                </a:solidFill>
                <a:latin typeface="Livvic" pitchFamily="2" charset="0"/>
                <a:ea typeface="Livvic"/>
                <a:cs typeface="Livvic"/>
                <a:sym typeface="Livvic"/>
              </a:rPr>
              <a:t>Backend Development</a:t>
            </a:r>
            <a:r>
              <a:rPr lang="en" sz="1300" dirty="0">
                <a:solidFill>
                  <a:schemeClr val="dk1"/>
                </a:solidFill>
                <a:latin typeface="Livvic" pitchFamily="2" charset="0"/>
                <a:ea typeface="Livvic"/>
                <a:cs typeface="Livvic"/>
                <a:sym typeface="Livvic"/>
              </a:rPr>
              <a:t>: create  secured database </a:t>
            </a:r>
            <a:r>
              <a:rPr lang="en" sz="13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interactions with PHP and </a:t>
            </a:r>
            <a:r>
              <a:rPr lang="en" sz="1300" dirty="0">
                <a:solidFill>
                  <a:schemeClr val="tx1">
                    <a:lumMod val="75000"/>
                  </a:schemeClr>
                </a:solidFill>
                <a:latin typeface="Livvic" pitchFamily="2" charset="0"/>
                <a:ea typeface="Livvic"/>
                <a:cs typeface="Livvic"/>
                <a:sym typeface="Livvic"/>
              </a:rPr>
              <a:t>MySQL.,</a:t>
            </a:r>
            <a:r>
              <a:rPr lang="en-US" sz="1300" dirty="0">
                <a:solidFill>
                  <a:schemeClr val="tx1">
                    <a:lumMod val="75000"/>
                  </a:schemeClr>
                </a:solidFill>
                <a:latin typeface="Livvic" pitchFamily="2" charset="0"/>
              </a:rPr>
              <a:t> Implement input sanitization to prevent SQL injection.</a:t>
            </a:r>
            <a:endParaRPr lang="en-US" sz="1300" dirty="0">
              <a:solidFill>
                <a:schemeClr val="tx1">
                  <a:lumMod val="75000"/>
                </a:schemeClr>
              </a:solidFill>
              <a:latin typeface="Livvic" pitchFamily="2" charset="0"/>
              <a:ea typeface="Livvic"/>
              <a:cs typeface="Livvic"/>
              <a:sym typeface="Livvic"/>
            </a:endParaRPr>
          </a:p>
          <a:p>
            <a:pPr marL="431800" indent="-285750">
              <a:lnSpc>
                <a:spcPct val="115000"/>
              </a:lnSpc>
              <a:buClr>
                <a:schemeClr val="dk1"/>
              </a:buClr>
              <a:buSzPts val="1300"/>
              <a:buFont typeface="Wingdings" panose="05000000000000000000" pitchFamily="2" charset="2"/>
              <a:buChar char="v"/>
            </a:pPr>
            <a:r>
              <a:rPr lang="en" sz="13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Authentication</a:t>
            </a:r>
            <a:r>
              <a:rPr lang="en" sz="13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Implement secure login integrate SMTP for email verification.</a:t>
            </a:r>
            <a:r>
              <a:rPr lang="en-US" sz="1300" dirty="0">
                <a:solidFill>
                  <a:schemeClr val="tx1">
                    <a:lumMod val="75000"/>
                  </a:schemeClr>
                </a:solidFill>
                <a:latin typeface="Livvic" pitchFamily="2" charset="0"/>
              </a:rPr>
              <a:t> Prioritize features like email verification, 2FA, and reCAPTCHA.</a:t>
            </a:r>
            <a:endParaRPr lang="en-US" sz="1300" dirty="0">
              <a:solidFill>
                <a:schemeClr val="dk1"/>
              </a:solidFill>
              <a:latin typeface="Livvic" pitchFamily="2" charset="0"/>
              <a:ea typeface="Livvic"/>
              <a:cs typeface="Livvic"/>
              <a:sym typeface="Livvic"/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Wingdings" panose="05000000000000000000" pitchFamily="2" charset="2"/>
              <a:buChar char="v"/>
            </a:pPr>
            <a:endParaRPr sz="13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○"/>
            </a:pPr>
            <a:endParaRPr sz="11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/>
          <p:nvPr/>
        </p:nvSpPr>
        <p:spPr>
          <a:xfrm>
            <a:off x="2656200" y="1382063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2580000" y="2566325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2656200" y="3760400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5892900" y="1382063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5892900" y="2566325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5892900" y="3760400"/>
            <a:ext cx="594900" cy="594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3733687" y="2030425"/>
            <a:ext cx="1676400" cy="1676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3733927" y="2461650"/>
            <a:ext cx="1936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Tools &amp; Technologies</a:t>
            </a:r>
            <a:endParaRPr sz="2000" b="0" i="0" u="none" strike="noStrike" cap="none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grpSp>
        <p:nvGrpSpPr>
          <p:cNvPr id="453" name="Google Shape;453;p38"/>
          <p:cNvGrpSpPr/>
          <p:nvPr/>
        </p:nvGrpSpPr>
        <p:grpSpPr>
          <a:xfrm>
            <a:off x="720000" y="2500115"/>
            <a:ext cx="1936200" cy="896549"/>
            <a:chOff x="720000" y="2423915"/>
            <a:chExt cx="1936200" cy="896549"/>
          </a:xfrm>
        </p:grpSpPr>
        <p:sp>
          <p:nvSpPr>
            <p:cNvPr id="454" name="Google Shape;454;p38"/>
            <p:cNvSpPr txBox="1"/>
            <p:nvPr/>
          </p:nvSpPr>
          <p:spPr>
            <a:xfrm>
              <a:off x="720000" y="2423915"/>
              <a:ext cx="1936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455" name="Google Shape;455;p38"/>
            <p:cNvSpPr txBox="1"/>
            <p:nvPr/>
          </p:nvSpPr>
          <p:spPr>
            <a:xfrm>
              <a:off x="720000" y="2747764"/>
              <a:ext cx="1936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sp>
        <p:nvSpPr>
          <p:cNvPr id="456" name="Google Shape;456;p38"/>
          <p:cNvSpPr txBox="1"/>
          <p:nvPr/>
        </p:nvSpPr>
        <p:spPr>
          <a:xfrm>
            <a:off x="720000" y="3608196"/>
            <a:ext cx="193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457" name="Google Shape;457;p38"/>
          <p:cNvGrpSpPr/>
          <p:nvPr/>
        </p:nvGrpSpPr>
        <p:grpSpPr>
          <a:xfrm>
            <a:off x="6487800" y="1228863"/>
            <a:ext cx="1936200" cy="901330"/>
            <a:chOff x="6487700" y="1239650"/>
            <a:chExt cx="1936200" cy="901330"/>
          </a:xfrm>
        </p:grpSpPr>
        <p:sp>
          <p:nvSpPr>
            <p:cNvPr id="458" name="Google Shape;458;p38"/>
            <p:cNvSpPr txBox="1"/>
            <p:nvPr/>
          </p:nvSpPr>
          <p:spPr>
            <a:xfrm>
              <a:off x="6487700" y="1239650"/>
              <a:ext cx="1936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459" name="Google Shape;459;p38"/>
            <p:cNvSpPr txBox="1"/>
            <p:nvPr/>
          </p:nvSpPr>
          <p:spPr>
            <a:xfrm>
              <a:off x="6487700" y="1568280"/>
              <a:ext cx="1936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sp>
        <p:nvSpPr>
          <p:cNvPr id="460" name="Google Shape;460;p38"/>
          <p:cNvSpPr txBox="1"/>
          <p:nvPr/>
        </p:nvSpPr>
        <p:spPr>
          <a:xfrm>
            <a:off x="948450" y="1446850"/>
            <a:ext cx="1936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vvic"/>
              <a:buChar char="❖"/>
            </a:pPr>
            <a:r>
              <a:rPr lang="en" sz="17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Backend: </a:t>
            </a:r>
            <a:r>
              <a:rPr lang="en" sz="1700" b="1" i="1">
                <a:solidFill>
                  <a:srgbClr val="916452"/>
                </a:solidFill>
                <a:latin typeface="Livvic"/>
                <a:ea typeface="Livvic"/>
                <a:cs typeface="Livvic"/>
                <a:sym typeface="Livvic"/>
              </a:rPr>
              <a:t>PHP</a:t>
            </a:r>
            <a:endParaRPr sz="21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61" name="Google Shape;461;p38"/>
          <p:cNvCxnSpPr>
            <a:stCxn id="451" idx="1"/>
            <a:endCxn id="445" idx="6"/>
          </p:cNvCxnSpPr>
          <p:nvPr/>
        </p:nvCxnSpPr>
        <p:spPr>
          <a:xfrm rot="5400000" flipH="1">
            <a:off x="3316940" y="1613678"/>
            <a:ext cx="596400" cy="7281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38"/>
          <p:cNvCxnSpPr>
            <a:stCxn id="451" idx="7"/>
            <a:endCxn id="448" idx="2"/>
          </p:cNvCxnSpPr>
          <p:nvPr/>
        </p:nvCxnSpPr>
        <p:spPr>
          <a:xfrm rot="-5400000">
            <a:off x="5230584" y="1613528"/>
            <a:ext cx="596400" cy="728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38"/>
          <p:cNvCxnSpPr>
            <a:stCxn id="451" idx="3"/>
            <a:endCxn id="447" idx="6"/>
          </p:cNvCxnSpPr>
          <p:nvPr/>
        </p:nvCxnSpPr>
        <p:spPr>
          <a:xfrm rot="5400000">
            <a:off x="3316940" y="3395472"/>
            <a:ext cx="596400" cy="7281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38"/>
          <p:cNvCxnSpPr>
            <a:stCxn id="451" idx="5"/>
            <a:endCxn id="450" idx="2"/>
          </p:cNvCxnSpPr>
          <p:nvPr/>
        </p:nvCxnSpPr>
        <p:spPr>
          <a:xfrm rot="-5400000" flipH="1">
            <a:off x="5230584" y="3395322"/>
            <a:ext cx="596400" cy="7284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5" name="Google Shape;465;p38"/>
          <p:cNvSpPr/>
          <p:nvPr/>
        </p:nvSpPr>
        <p:spPr>
          <a:xfrm rot="-5400000">
            <a:off x="2413782" y="1399645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rgbClr val="FFC0A7"/>
          </a:solidFill>
          <a:ln>
            <a:noFill/>
          </a:ln>
        </p:spPr>
      </p:sp>
      <p:sp>
        <p:nvSpPr>
          <p:cNvPr id="466" name="Google Shape;466;p38"/>
          <p:cNvSpPr/>
          <p:nvPr/>
        </p:nvSpPr>
        <p:spPr>
          <a:xfrm rot="-5400000">
            <a:off x="2413762" y="3702879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rgbClr val="FFC0A7"/>
          </a:solidFill>
          <a:ln>
            <a:noFill/>
          </a:ln>
        </p:spPr>
      </p:sp>
      <p:sp>
        <p:nvSpPr>
          <p:cNvPr id="467" name="Google Shape;467;p38"/>
          <p:cNvSpPr/>
          <p:nvPr/>
        </p:nvSpPr>
        <p:spPr>
          <a:xfrm rot="5400000">
            <a:off x="5692584" y="1264663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68" name="Google Shape;468;p38"/>
          <p:cNvSpPr/>
          <p:nvPr/>
        </p:nvSpPr>
        <p:spPr>
          <a:xfrm rot="5400000">
            <a:off x="5644042" y="3662790"/>
            <a:ext cx="927443" cy="641939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469" name="Google Shape;469;p38"/>
          <p:cNvGrpSpPr/>
          <p:nvPr/>
        </p:nvGrpSpPr>
        <p:grpSpPr>
          <a:xfrm>
            <a:off x="567575" y="3679625"/>
            <a:ext cx="1936200" cy="1815730"/>
            <a:chOff x="6487700" y="1239650"/>
            <a:chExt cx="1936200" cy="1815730"/>
          </a:xfrm>
        </p:grpSpPr>
        <p:sp>
          <p:nvSpPr>
            <p:cNvPr id="470" name="Google Shape;470;p38"/>
            <p:cNvSpPr txBox="1"/>
            <p:nvPr/>
          </p:nvSpPr>
          <p:spPr>
            <a:xfrm>
              <a:off x="6487700" y="1239650"/>
              <a:ext cx="1936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vvic"/>
                <a:buChar char="❖"/>
              </a:pPr>
              <a:r>
                <a:rPr lang="en" sz="1800" b="1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Database:</a:t>
              </a:r>
              <a:endParaRPr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        MySQL</a:t>
              </a:r>
              <a:endParaRPr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471" name="Google Shape;471;p38"/>
            <p:cNvSpPr txBox="1"/>
            <p:nvPr/>
          </p:nvSpPr>
          <p:spPr>
            <a:xfrm>
              <a:off x="6487700" y="2482680"/>
              <a:ext cx="1936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sp>
        <p:nvSpPr>
          <p:cNvPr id="472" name="Google Shape;472;p38"/>
          <p:cNvSpPr txBox="1"/>
          <p:nvPr/>
        </p:nvSpPr>
        <p:spPr>
          <a:xfrm>
            <a:off x="6411500" y="1315850"/>
            <a:ext cx="21648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 b="1">
                <a:solidFill>
                  <a:schemeClr val="dk1"/>
                </a:solidFill>
              </a:rPr>
              <a:t>Frontend:       </a:t>
            </a:r>
            <a:r>
              <a:rPr lang="en" sz="1700" b="1" i="1">
                <a:solidFill>
                  <a:schemeClr val="dk1"/>
                </a:solidFill>
              </a:rPr>
              <a:t>HTML, CSS, JavaScript</a:t>
            </a:r>
            <a:endParaRPr sz="2400" b="1" i="1" u="none" strike="noStrike" cap="non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6424450" y="3761700"/>
            <a:ext cx="253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Char char="❖"/>
            </a:pPr>
            <a:r>
              <a:rPr lang="en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Email Service: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       SMTP</a:t>
            </a:r>
            <a:endParaRPr sz="1800"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B8B9-142E-95A8-713B-CD29E4E4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762" y="2129742"/>
            <a:ext cx="5212963" cy="2812648"/>
          </a:xfrm>
        </p:spPr>
        <p:txBody>
          <a:bodyPr/>
          <a:lstStyle/>
          <a:p>
            <a:r>
              <a:rPr lang="en-US"/>
              <a:t>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713251" y="2724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</a:t>
            </a:r>
            <a:endParaRPr sz="3000" b="0">
              <a:solidFill>
                <a:schemeClr val="dk1"/>
              </a:solidFill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560750" y="845175"/>
            <a:ext cx="5889600" cy="4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naheim"/>
              <a:buChar char="●"/>
            </a:pPr>
            <a:r>
              <a:rPr lang="en" sz="2000"/>
              <a:t>Introduction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naheim"/>
              <a:buChar char="●"/>
            </a:pPr>
            <a:r>
              <a:rPr lang="en" sz="2000"/>
              <a:t>Motivation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8-Week Project Plan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/>
              <a:t>System Study (</a:t>
            </a:r>
            <a:r>
              <a:rPr lang="en" sz="1600">
                <a:latin typeface="Livvic ExtraLight"/>
                <a:ea typeface="Livvic ExtraLight"/>
                <a:cs typeface="Livvic ExtraLight"/>
                <a:sym typeface="Livvic ExtraLight"/>
              </a:rPr>
              <a:t>Product &amp; Literature Review</a:t>
            </a:r>
            <a:r>
              <a:rPr lang="en" sz="2000"/>
              <a:t> 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naheim"/>
              <a:buChar char="●"/>
            </a:pPr>
            <a:r>
              <a:rPr lang="en" sz="2000"/>
              <a:t>Aim and Objectives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naheim"/>
              <a:buChar char="●"/>
            </a:pPr>
            <a:r>
              <a:rPr lang="en" sz="2000"/>
              <a:t>Methodology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104383" y="768096"/>
            <a:ext cx="846886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/>
              <a:t>Cybersecurity in hospitality is critical as data breaches continue to rise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" pitchFamily="2" charset="0"/>
              </a:rPr>
              <a:t>Modern security features like email verification, 2FA, input sanitization, and reCAPTCHA build trust.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" pitchFamily="2" charset="0"/>
              </a:rPr>
              <a:t>Combines community hospitality with security for seamless, secure communication.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" pitchFamily="2" charset="0"/>
              </a:rPr>
              <a:t>Prevents spam and unauthorized access to enhance user confidence. </a:t>
            </a:r>
          </a:p>
        </p:txBody>
      </p:sp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570750" y="333500"/>
            <a:ext cx="78882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Introduction</a:t>
            </a:r>
            <a:endParaRPr sz="3000" b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B2DE6-625C-C316-3D6C-83F80447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112" y="2201023"/>
            <a:ext cx="3069900" cy="5817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2A249A-A5C6-93AA-9950-F928FE3E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94" y="1213062"/>
            <a:ext cx="350712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Livvic" pitchFamily="2" charset="0"/>
              </a:rPr>
              <a:t>Rising Threats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Livvic" pitchFamily="2" charset="0"/>
              </a:rPr>
              <a:t>: Tourism faces increasing risks of data theft.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Livvic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Livvic" pitchFamily="2" charset="0"/>
              </a:rPr>
              <a:t>Trust Matters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Livvic" pitchFamily="2" charset="0"/>
              </a:rPr>
              <a:t>: Strong security builds customer loyalty.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Livvic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Livvic" pitchFamily="2" charset="0"/>
              </a:rPr>
              <a:t>Preventing Attacks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Livvic" pitchFamily="2" charset="0"/>
              </a:rPr>
              <a:t>: Stops spam and malicious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Livvic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Livvic" pitchFamily="2" charset="0"/>
              </a:rPr>
              <a:t>Safe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Livvic" pitchFamily="2" charset="0"/>
              </a:rPr>
              <a:t>: Protects data and user confidence. </a:t>
            </a:r>
          </a:p>
        </p:txBody>
      </p:sp>
    </p:spTree>
    <p:extLst>
      <p:ext uri="{BB962C8B-B14F-4D97-AF65-F5344CB8AC3E}">
        <p14:creationId xmlns:p14="http://schemas.microsoft.com/office/powerpoint/2010/main" val="271084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713226" y="4633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8-week plan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3142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Week 1-2: Research and Requirements Gathering: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Study existing hotel management systems.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Identify potential security vulnerabilities and user needs.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Week 3-4: Design and Architecture: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Design UI/UX for user-friendly registration and login.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Plan database structure and backend workflows using PHP.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5288225" y="516150"/>
            <a:ext cx="3142500" cy="4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Week 5-6: Development and Implementation: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Implement email authentication via SMTP.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Develop secure login, messaging, and personalized update features using PHP, HTML, CSS, and JavaScript.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Week 7: Testing and Debugging: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Conduct thorough testing for vulnerabilities and usability issues.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Optimize security protocols.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Week 8: Deployment and Documentation: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Deploy the final system.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vvic"/>
              <a:buChar char="●"/>
            </a:pPr>
            <a:r>
              <a:rPr lang="en" sz="1100"/>
              <a:t>Create user manuals and technical documentation.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347A-A8F4-A659-CE05-8E36CFEB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9" y="2180388"/>
            <a:ext cx="3069900" cy="5817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3B8CF3-8D3E-3740-EB78-5B34B3BC21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16415" y="309593"/>
            <a:ext cx="51275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vvic" pitchFamily="2" charset="0"/>
            </a:endParaRP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 Medium" pitchFamily="2" charset="0"/>
              </a:rPr>
              <a:t>Email Verification for Registration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 Medium" pitchFamily="2" charset="0"/>
              </a:rPr>
              <a:t>Two-Factor Authentication (2FA) via OTP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 Medium" pitchFamily="2" charset="0"/>
              </a:rPr>
              <a:t> Account Lockout After Failed Login Attempts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 Medium" pitchFamily="2" charset="0"/>
              </a:rPr>
              <a:t>Password Hashing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 Medium" pitchFamily="2" charset="0"/>
              </a:rPr>
              <a:t>Google reCAPTCHA Integration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 Medium" pitchFamily="2" charset="0"/>
              </a:rPr>
              <a:t>Input Sanitization and Validation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 Medium" pitchFamily="2" charset="0"/>
              </a:rPr>
              <a:t>Session Management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Livvic Medium" pitchFamily="2" charset="0"/>
              </a:rPr>
              <a:t>Secure Communication (SSL/TLS Encryption)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Livvic Medium" pitchFamily="2" charset="0"/>
              </a:rPr>
              <a:t>Logging and Monitoring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Livvic Medium" pitchFamily="2" charset="0"/>
              </a:rPr>
              <a:t>Data Encryption for Sensitive Information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vvic Medium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852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Aim &amp; Objectives </a:t>
            </a:r>
            <a:endParaRPr/>
          </a:p>
        </p:txBody>
      </p:sp>
      <p:grpSp>
        <p:nvGrpSpPr>
          <p:cNvPr id="165" name="Google Shape;165;p30"/>
          <p:cNvGrpSpPr/>
          <p:nvPr/>
        </p:nvGrpSpPr>
        <p:grpSpPr>
          <a:xfrm>
            <a:off x="714500" y="1867163"/>
            <a:ext cx="1527900" cy="2316450"/>
            <a:chOff x="722050" y="1672500"/>
            <a:chExt cx="1527900" cy="2316450"/>
          </a:xfrm>
        </p:grpSpPr>
        <p:sp>
          <p:nvSpPr>
            <p:cNvPr id="166" name="Google Shape;166;p30"/>
            <p:cNvSpPr txBox="1"/>
            <p:nvPr/>
          </p:nvSpPr>
          <p:spPr>
            <a:xfrm>
              <a:off x="722050" y="3253050"/>
              <a:ext cx="15279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Allows tourist to book and pay for their stay in advance</a:t>
              </a:r>
              <a:endParaRPr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67" name="Google Shape;167;p30"/>
            <p:cNvSpPr txBox="1"/>
            <p:nvPr/>
          </p:nvSpPr>
          <p:spPr>
            <a:xfrm>
              <a:off x="1204522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1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01</a:t>
              </a: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168" name="Google Shape;168;p30"/>
          <p:cNvGrpSpPr/>
          <p:nvPr/>
        </p:nvGrpSpPr>
        <p:grpSpPr>
          <a:xfrm>
            <a:off x="2256668" y="1867163"/>
            <a:ext cx="1530525" cy="2316447"/>
            <a:chOff x="2264218" y="1672500"/>
            <a:chExt cx="1530525" cy="2316447"/>
          </a:xfrm>
        </p:grpSpPr>
        <p:sp>
          <p:nvSpPr>
            <p:cNvPr id="169" name="Google Shape;169;p30"/>
            <p:cNvSpPr txBox="1"/>
            <p:nvPr/>
          </p:nvSpPr>
          <p:spPr>
            <a:xfrm>
              <a:off x="2266843" y="3342401"/>
              <a:ext cx="15279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70" name="Google Shape;170;p30"/>
            <p:cNvSpPr txBox="1"/>
            <p:nvPr/>
          </p:nvSpPr>
          <p:spPr>
            <a:xfrm>
              <a:off x="2264218" y="3253047"/>
              <a:ext cx="15279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Implement secure email authentication using SMTP.</a:t>
              </a:r>
              <a:endParaRPr b="0" i="0" u="none" strike="noStrike" cap="none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71" name="Google Shape;171;p30"/>
            <p:cNvSpPr txBox="1"/>
            <p:nvPr/>
          </p:nvSpPr>
          <p:spPr>
            <a:xfrm>
              <a:off x="2751943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1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02</a:t>
              </a: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172" name="Google Shape;172;p30"/>
          <p:cNvGrpSpPr/>
          <p:nvPr/>
        </p:nvGrpSpPr>
        <p:grpSpPr>
          <a:xfrm>
            <a:off x="3801463" y="1867163"/>
            <a:ext cx="1533151" cy="2316450"/>
            <a:chOff x="3809013" y="1672500"/>
            <a:chExt cx="1533151" cy="2316450"/>
          </a:xfrm>
        </p:grpSpPr>
        <p:sp>
          <p:nvSpPr>
            <p:cNvPr id="173" name="Google Shape;173;p30"/>
            <p:cNvSpPr txBox="1"/>
            <p:nvPr/>
          </p:nvSpPr>
          <p:spPr>
            <a:xfrm>
              <a:off x="3814264" y="3342401"/>
              <a:ext cx="15279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74" name="Google Shape;174;p30"/>
            <p:cNvSpPr txBox="1"/>
            <p:nvPr/>
          </p:nvSpPr>
          <p:spPr>
            <a:xfrm>
              <a:off x="3809013" y="3253050"/>
              <a:ext cx="15279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Livvic" pitchFamily="2" charset="0"/>
                </a:rPr>
                <a:t>defenses against data breaches and unauthorized access.</a:t>
              </a:r>
              <a:r>
                <a:rPr lang="en" dirty="0">
                  <a:solidFill>
                    <a:schemeClr val="tx1">
                      <a:lumMod val="75000"/>
                    </a:schemeClr>
                  </a:solidFill>
                  <a:latin typeface="Livvic" pitchFamily="2" charset="0"/>
                  <a:ea typeface="Livvic"/>
                  <a:cs typeface="Livvic"/>
                  <a:sym typeface="Livvic"/>
                </a:rPr>
                <a:t>.</a:t>
              </a:r>
              <a:endParaRPr b="0" i="0" u="none" strike="noStrike" cap="none" dirty="0">
                <a:solidFill>
                  <a:schemeClr val="tx1">
                    <a:lumMod val="75000"/>
                  </a:schemeClr>
                </a:solidFill>
                <a:latin typeface="Livvic" pitchFamily="2" charset="0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75" name="Google Shape;175;p30"/>
            <p:cNvSpPr txBox="1"/>
            <p:nvPr/>
          </p:nvSpPr>
          <p:spPr>
            <a:xfrm>
              <a:off x="4299364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1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03</a:t>
              </a: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176" name="Google Shape;176;p30"/>
          <p:cNvGrpSpPr/>
          <p:nvPr/>
        </p:nvGrpSpPr>
        <p:grpSpPr>
          <a:xfrm>
            <a:off x="5343636" y="1825513"/>
            <a:ext cx="1527900" cy="2321547"/>
            <a:chOff x="5361686" y="2112250"/>
            <a:chExt cx="1527900" cy="2321547"/>
          </a:xfrm>
        </p:grpSpPr>
        <p:sp>
          <p:nvSpPr>
            <p:cNvPr id="177" name="Google Shape;177;p30"/>
            <p:cNvSpPr txBox="1"/>
            <p:nvPr/>
          </p:nvSpPr>
          <p:spPr>
            <a:xfrm>
              <a:off x="5361686" y="3342401"/>
              <a:ext cx="15279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5361686" y="3697897"/>
              <a:ext cx="15279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Ensure security standards and user-friendly functionality</a:t>
              </a:r>
              <a:endParaRPr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79" name="Google Shape;179;p30"/>
            <p:cNvSpPr txBox="1"/>
            <p:nvPr/>
          </p:nvSpPr>
          <p:spPr>
            <a:xfrm>
              <a:off x="5719200" y="2112250"/>
              <a:ext cx="5790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1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04</a:t>
              </a: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180" name="Google Shape;180;p30"/>
          <p:cNvGrpSpPr/>
          <p:nvPr/>
        </p:nvGrpSpPr>
        <p:grpSpPr>
          <a:xfrm>
            <a:off x="6642925" y="1867163"/>
            <a:ext cx="2104500" cy="2253712"/>
            <a:chOff x="6650475" y="1672500"/>
            <a:chExt cx="2104500" cy="2253712"/>
          </a:xfrm>
        </p:grpSpPr>
        <p:sp>
          <p:nvSpPr>
            <p:cNvPr id="181" name="Google Shape;181;p30"/>
            <p:cNvSpPr txBox="1"/>
            <p:nvPr/>
          </p:nvSpPr>
          <p:spPr>
            <a:xfrm>
              <a:off x="6909107" y="3342401"/>
              <a:ext cx="15279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82" name="Google Shape;182;p30"/>
            <p:cNvSpPr txBox="1"/>
            <p:nvPr/>
          </p:nvSpPr>
          <p:spPr>
            <a:xfrm>
              <a:off x="6650475" y="3190312"/>
              <a:ext cx="21045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Secure messaging for guest-staff communication.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5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endParaRPr>
            </a:p>
          </p:txBody>
        </p:sp>
        <p:sp>
          <p:nvSpPr>
            <p:cNvPr id="183" name="Google Shape;183;p30"/>
            <p:cNvSpPr txBox="1"/>
            <p:nvPr/>
          </p:nvSpPr>
          <p:spPr>
            <a:xfrm>
              <a:off x="7394207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1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05</a:t>
              </a: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cxnSp>
        <p:nvCxnSpPr>
          <p:cNvPr id="184" name="Google Shape;184;p30"/>
          <p:cNvCxnSpPr>
            <a:stCxn id="185" idx="0"/>
            <a:endCxn id="186" idx="2"/>
          </p:cNvCxnSpPr>
          <p:nvPr/>
        </p:nvCxnSpPr>
        <p:spPr>
          <a:xfrm>
            <a:off x="1773276" y="3006226"/>
            <a:ext cx="967500" cy="1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30"/>
          <p:cNvCxnSpPr>
            <a:endCxn id="188" idx="2"/>
          </p:cNvCxnSpPr>
          <p:nvPr/>
        </p:nvCxnSpPr>
        <p:spPr>
          <a:xfrm>
            <a:off x="3267806" y="3006240"/>
            <a:ext cx="1020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30"/>
          <p:cNvCxnSpPr>
            <a:stCxn id="188" idx="0"/>
            <a:endCxn id="190" idx="2"/>
          </p:cNvCxnSpPr>
          <p:nvPr/>
        </p:nvCxnSpPr>
        <p:spPr>
          <a:xfrm>
            <a:off x="4868022" y="3006240"/>
            <a:ext cx="967500" cy="1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30"/>
          <p:cNvCxnSpPr>
            <a:stCxn id="190" idx="0"/>
            <a:endCxn id="192" idx="2"/>
          </p:cNvCxnSpPr>
          <p:nvPr/>
        </p:nvCxnSpPr>
        <p:spPr>
          <a:xfrm rot="10800000" flipH="1">
            <a:off x="6415402" y="3006215"/>
            <a:ext cx="1160400" cy="1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3" name="Google Shape;193;p30"/>
          <p:cNvGrpSpPr/>
          <p:nvPr/>
        </p:nvGrpSpPr>
        <p:grpSpPr>
          <a:xfrm>
            <a:off x="973193" y="2716268"/>
            <a:ext cx="1020270" cy="706195"/>
            <a:chOff x="1019706" y="2519900"/>
            <a:chExt cx="927350" cy="641879"/>
          </a:xfrm>
        </p:grpSpPr>
        <p:sp>
          <p:nvSpPr>
            <p:cNvPr id="185" name="Google Shape;185;p30"/>
            <p:cNvSpPr/>
            <p:nvPr/>
          </p:nvSpPr>
          <p:spPr>
            <a:xfrm>
              <a:off x="1219822" y="2519900"/>
              <a:ext cx="527100" cy="527100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 rot="10800000">
              <a:off x="1019706" y="2519904"/>
              <a:ext cx="927350" cy="641875"/>
            </a:xfrm>
            <a:custGeom>
              <a:avLst/>
              <a:gdLst/>
              <a:ahLst/>
              <a:cxnLst/>
              <a:rect l="l" t="t" r="r" b="b"/>
              <a:pathLst>
                <a:path w="37094" h="25675" extrusionOk="0">
                  <a:moveTo>
                    <a:pt x="0" y="24648"/>
                  </a:moveTo>
                  <a:lnTo>
                    <a:pt x="18486" y="0"/>
                  </a:lnTo>
                  <a:lnTo>
                    <a:pt x="37094" y="256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195" name="Google Shape;195;p30"/>
          <p:cNvGrpSpPr/>
          <p:nvPr/>
        </p:nvGrpSpPr>
        <p:grpSpPr>
          <a:xfrm>
            <a:off x="2520582" y="2608468"/>
            <a:ext cx="1020270" cy="706191"/>
            <a:chOff x="2567137" y="2412111"/>
            <a:chExt cx="927350" cy="641875"/>
          </a:xfrm>
        </p:grpSpPr>
        <p:sp>
          <p:nvSpPr>
            <p:cNvPr id="186" name="Google Shape;186;p30"/>
            <p:cNvSpPr/>
            <p:nvPr/>
          </p:nvSpPr>
          <p:spPr>
            <a:xfrm>
              <a:off x="2767243" y="2519900"/>
              <a:ext cx="527100" cy="527100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2567137" y="2412111"/>
              <a:ext cx="927350" cy="641875"/>
            </a:xfrm>
            <a:custGeom>
              <a:avLst/>
              <a:gdLst/>
              <a:ahLst/>
              <a:cxnLst/>
              <a:rect l="l" t="t" r="r" b="b"/>
              <a:pathLst>
                <a:path w="37094" h="25675" extrusionOk="0">
                  <a:moveTo>
                    <a:pt x="0" y="24648"/>
                  </a:moveTo>
                  <a:lnTo>
                    <a:pt x="18486" y="0"/>
                  </a:lnTo>
                  <a:lnTo>
                    <a:pt x="37094" y="25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197" name="Google Shape;197;p30"/>
          <p:cNvGrpSpPr/>
          <p:nvPr/>
        </p:nvGrpSpPr>
        <p:grpSpPr>
          <a:xfrm>
            <a:off x="4067933" y="2716282"/>
            <a:ext cx="1020270" cy="706195"/>
            <a:chOff x="4114543" y="2519900"/>
            <a:chExt cx="927350" cy="641879"/>
          </a:xfrm>
        </p:grpSpPr>
        <p:sp>
          <p:nvSpPr>
            <p:cNvPr id="188" name="Google Shape;188;p30"/>
            <p:cNvSpPr/>
            <p:nvPr/>
          </p:nvSpPr>
          <p:spPr>
            <a:xfrm>
              <a:off x="4314664" y="2519900"/>
              <a:ext cx="527100" cy="527100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 rot="10800000">
              <a:off x="4114543" y="2519904"/>
              <a:ext cx="927350" cy="641875"/>
            </a:xfrm>
            <a:custGeom>
              <a:avLst/>
              <a:gdLst/>
              <a:ahLst/>
              <a:cxnLst/>
              <a:rect l="l" t="t" r="r" b="b"/>
              <a:pathLst>
                <a:path w="37094" h="25675" extrusionOk="0">
                  <a:moveTo>
                    <a:pt x="0" y="24648"/>
                  </a:moveTo>
                  <a:lnTo>
                    <a:pt x="18486" y="0"/>
                  </a:lnTo>
                  <a:lnTo>
                    <a:pt x="37094" y="256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199" name="Google Shape;199;p30"/>
          <p:cNvGrpSpPr/>
          <p:nvPr/>
        </p:nvGrpSpPr>
        <p:grpSpPr>
          <a:xfrm>
            <a:off x="5615323" y="2608468"/>
            <a:ext cx="1020270" cy="706191"/>
            <a:chOff x="5661974" y="2412111"/>
            <a:chExt cx="927350" cy="641875"/>
          </a:xfrm>
        </p:grpSpPr>
        <p:sp>
          <p:nvSpPr>
            <p:cNvPr id="190" name="Google Shape;190;p30"/>
            <p:cNvSpPr/>
            <p:nvPr/>
          </p:nvSpPr>
          <p:spPr>
            <a:xfrm>
              <a:off x="5862086" y="2519900"/>
              <a:ext cx="527100" cy="527100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5661974" y="2412111"/>
              <a:ext cx="927350" cy="641875"/>
            </a:xfrm>
            <a:custGeom>
              <a:avLst/>
              <a:gdLst/>
              <a:ahLst/>
              <a:cxnLst/>
              <a:rect l="l" t="t" r="r" b="b"/>
              <a:pathLst>
                <a:path w="37094" h="25675" extrusionOk="0">
                  <a:moveTo>
                    <a:pt x="0" y="24648"/>
                  </a:moveTo>
                  <a:lnTo>
                    <a:pt x="18486" y="0"/>
                  </a:lnTo>
                  <a:lnTo>
                    <a:pt x="37094" y="25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201" name="Google Shape;201;p30"/>
          <p:cNvGrpSpPr/>
          <p:nvPr/>
        </p:nvGrpSpPr>
        <p:grpSpPr>
          <a:xfrm>
            <a:off x="7355544" y="2716268"/>
            <a:ext cx="1020270" cy="706195"/>
            <a:chOff x="7209393" y="2519900"/>
            <a:chExt cx="927350" cy="641879"/>
          </a:xfrm>
        </p:grpSpPr>
        <p:sp>
          <p:nvSpPr>
            <p:cNvPr id="192" name="Google Shape;192;p30"/>
            <p:cNvSpPr/>
            <p:nvPr/>
          </p:nvSpPr>
          <p:spPr>
            <a:xfrm>
              <a:off x="7409507" y="2519900"/>
              <a:ext cx="527100" cy="527100"/>
            </a:xfrm>
            <a:prstGeom prst="round2DiagRect">
              <a:avLst>
                <a:gd name="adj1" fmla="val 0"/>
                <a:gd name="adj2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 rot="10800000">
              <a:off x="7209393" y="2519904"/>
              <a:ext cx="927350" cy="641875"/>
            </a:xfrm>
            <a:custGeom>
              <a:avLst/>
              <a:gdLst/>
              <a:ahLst/>
              <a:cxnLst/>
              <a:rect l="l" t="t" r="r" b="b"/>
              <a:pathLst>
                <a:path w="37094" h="25675" extrusionOk="0">
                  <a:moveTo>
                    <a:pt x="0" y="24648"/>
                  </a:moveTo>
                  <a:lnTo>
                    <a:pt x="18486" y="0"/>
                  </a:lnTo>
                  <a:lnTo>
                    <a:pt x="37094" y="256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203" name="Google Shape;203;p30"/>
          <p:cNvSpPr/>
          <p:nvPr/>
        </p:nvSpPr>
        <p:spPr>
          <a:xfrm>
            <a:off x="1349651" y="2833986"/>
            <a:ext cx="296989" cy="341166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30"/>
          <p:cNvGrpSpPr/>
          <p:nvPr/>
        </p:nvGrpSpPr>
        <p:grpSpPr>
          <a:xfrm>
            <a:off x="4408584" y="2833614"/>
            <a:ext cx="339313" cy="342025"/>
            <a:chOff x="-62516625" y="3743175"/>
            <a:chExt cx="315875" cy="318400"/>
          </a:xfrm>
        </p:grpSpPr>
        <p:sp>
          <p:nvSpPr>
            <p:cNvPr id="205" name="Google Shape;205;p30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30"/>
          <p:cNvGrpSpPr/>
          <p:nvPr/>
        </p:nvGrpSpPr>
        <p:grpSpPr>
          <a:xfrm>
            <a:off x="2867591" y="2853187"/>
            <a:ext cx="326611" cy="302924"/>
            <a:chOff x="-62511900" y="4129100"/>
            <a:chExt cx="304050" cy="282000"/>
          </a:xfrm>
        </p:grpSpPr>
        <p:sp>
          <p:nvSpPr>
            <p:cNvPr id="208" name="Google Shape;208;p30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30"/>
          <p:cNvGrpSpPr/>
          <p:nvPr/>
        </p:nvGrpSpPr>
        <p:grpSpPr>
          <a:xfrm>
            <a:off x="7737853" y="2830169"/>
            <a:ext cx="327601" cy="322444"/>
            <a:chOff x="2404875" y="3592725"/>
            <a:chExt cx="298525" cy="293825"/>
          </a:xfrm>
        </p:grpSpPr>
        <p:sp>
          <p:nvSpPr>
            <p:cNvPr id="214" name="Google Shape;214;p30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30"/>
          <p:cNvGrpSpPr/>
          <p:nvPr/>
        </p:nvGrpSpPr>
        <p:grpSpPr>
          <a:xfrm>
            <a:off x="5963547" y="2829309"/>
            <a:ext cx="324145" cy="324172"/>
            <a:chOff x="3497300" y="3955025"/>
            <a:chExt cx="295375" cy="295400"/>
          </a:xfrm>
        </p:grpSpPr>
        <p:sp>
          <p:nvSpPr>
            <p:cNvPr id="218" name="Google Shape;218;p30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0"/>
          <p:cNvSpPr txBox="1"/>
          <p:nvPr/>
        </p:nvSpPr>
        <p:spPr>
          <a:xfrm>
            <a:off x="730775" y="1154100"/>
            <a:ext cx="968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Aim is to create a secure, community-oriented hotel management system that enhances guest safety and engagement.</a:t>
            </a:r>
            <a:endParaRPr sz="12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736001" y="4129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System Study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2640300" y="985600"/>
            <a:ext cx="38634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Source of Information</a:t>
            </a:r>
            <a:endParaRPr sz="3000" b="0" i="0" u="none" strike="noStrike" cap="none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cxnSp>
        <p:nvCxnSpPr>
          <p:cNvPr id="228" name="Google Shape;228;p31"/>
          <p:cNvCxnSpPr>
            <a:stCxn id="227" idx="1"/>
            <a:endCxn id="229" idx="0"/>
          </p:cNvCxnSpPr>
          <p:nvPr/>
        </p:nvCxnSpPr>
        <p:spPr>
          <a:xfrm flipH="1">
            <a:off x="1680000" y="1439200"/>
            <a:ext cx="960300" cy="6768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31"/>
          <p:cNvCxnSpPr>
            <a:stCxn id="227" idx="3"/>
            <a:endCxn id="231" idx="0"/>
          </p:cNvCxnSpPr>
          <p:nvPr/>
        </p:nvCxnSpPr>
        <p:spPr>
          <a:xfrm>
            <a:off x="6503700" y="1439200"/>
            <a:ext cx="960300" cy="6768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31"/>
          <p:cNvCxnSpPr>
            <a:stCxn id="229" idx="4"/>
            <a:endCxn id="233" idx="0"/>
          </p:cNvCxnSpPr>
          <p:nvPr/>
        </p:nvCxnSpPr>
        <p:spPr>
          <a:xfrm>
            <a:off x="1680125" y="2632724"/>
            <a:ext cx="0" cy="51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31"/>
          <p:cNvCxnSpPr>
            <a:stCxn id="231" idx="4"/>
            <a:endCxn id="235" idx="0"/>
          </p:cNvCxnSpPr>
          <p:nvPr/>
        </p:nvCxnSpPr>
        <p:spPr>
          <a:xfrm>
            <a:off x="7463863" y="2632724"/>
            <a:ext cx="0" cy="51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31"/>
          <p:cNvCxnSpPr>
            <a:stCxn id="227" idx="2"/>
            <a:endCxn id="237" idx="0"/>
          </p:cNvCxnSpPr>
          <p:nvPr/>
        </p:nvCxnSpPr>
        <p:spPr>
          <a:xfrm>
            <a:off x="4572000" y="1892800"/>
            <a:ext cx="0" cy="22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31"/>
          <p:cNvCxnSpPr>
            <a:stCxn id="237" idx="4"/>
            <a:endCxn id="239" idx="0"/>
          </p:cNvCxnSpPr>
          <p:nvPr/>
        </p:nvCxnSpPr>
        <p:spPr>
          <a:xfrm>
            <a:off x="4572000" y="2632724"/>
            <a:ext cx="0" cy="51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0" name="Google Shape;240;p31"/>
          <p:cNvGrpSpPr/>
          <p:nvPr/>
        </p:nvGrpSpPr>
        <p:grpSpPr>
          <a:xfrm>
            <a:off x="6503727" y="3068150"/>
            <a:ext cx="1920275" cy="1441850"/>
            <a:chOff x="6503727" y="3068150"/>
            <a:chExt cx="1920275" cy="1441850"/>
          </a:xfrm>
        </p:grpSpPr>
        <p:sp>
          <p:nvSpPr>
            <p:cNvPr id="241" name="Google Shape;241;p31"/>
            <p:cNvSpPr txBox="1"/>
            <p:nvPr/>
          </p:nvSpPr>
          <p:spPr>
            <a:xfrm>
              <a:off x="6504002" y="3687100"/>
              <a:ext cx="1920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Benchmark Products</a:t>
              </a:r>
              <a:endParaRPr sz="17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242" name="Google Shape;242;p31"/>
            <p:cNvSpPr txBox="1"/>
            <p:nvPr/>
          </p:nvSpPr>
          <p:spPr>
            <a:xfrm>
              <a:off x="6503727" y="4052800"/>
              <a:ext cx="1920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 rot="10800000">
              <a:off x="6852129" y="3068150"/>
              <a:ext cx="1218392" cy="460082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0" y="1"/>
                  </a:moveTo>
                  <a:lnTo>
                    <a:pt x="0" y="632"/>
                  </a:lnTo>
                  <a:lnTo>
                    <a:pt x="1905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1"/>
            <p:cNvSpPr txBox="1"/>
            <p:nvPr/>
          </p:nvSpPr>
          <p:spPr>
            <a:xfrm>
              <a:off x="7292114" y="3147400"/>
              <a:ext cx="343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155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rter One"/>
                  <a:ea typeface="Carter One"/>
                  <a:cs typeface="Carter One"/>
                  <a:sym typeface="Carter One"/>
                </a:rPr>
                <a:t>3</a:t>
              </a:r>
              <a:endParaRPr sz="2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endParaRPr>
            </a:p>
          </p:txBody>
        </p:sp>
      </p:grpSp>
      <p:grpSp>
        <p:nvGrpSpPr>
          <p:cNvPr id="244" name="Google Shape;244;p31"/>
          <p:cNvGrpSpPr/>
          <p:nvPr/>
        </p:nvGrpSpPr>
        <p:grpSpPr>
          <a:xfrm>
            <a:off x="3611877" y="3068150"/>
            <a:ext cx="1920275" cy="1441850"/>
            <a:chOff x="3611877" y="3068150"/>
            <a:chExt cx="1920275" cy="1441850"/>
          </a:xfrm>
        </p:grpSpPr>
        <p:sp>
          <p:nvSpPr>
            <p:cNvPr id="245" name="Google Shape;245;p31"/>
            <p:cNvSpPr txBox="1"/>
            <p:nvPr/>
          </p:nvSpPr>
          <p:spPr>
            <a:xfrm>
              <a:off x="3612152" y="3687100"/>
              <a:ext cx="1920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Research Papers</a:t>
              </a:r>
              <a:endParaRPr sz="17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246" name="Google Shape;246;p31"/>
            <p:cNvSpPr txBox="1"/>
            <p:nvPr/>
          </p:nvSpPr>
          <p:spPr>
            <a:xfrm>
              <a:off x="3611877" y="4052800"/>
              <a:ext cx="1920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 rot="10800000">
              <a:off x="3962804" y="3068150"/>
              <a:ext cx="1218392" cy="460082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0" y="1"/>
                  </a:moveTo>
                  <a:lnTo>
                    <a:pt x="0" y="632"/>
                  </a:lnTo>
                  <a:lnTo>
                    <a:pt x="1905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1"/>
            <p:cNvSpPr txBox="1"/>
            <p:nvPr/>
          </p:nvSpPr>
          <p:spPr>
            <a:xfrm>
              <a:off x="4400264" y="3147400"/>
              <a:ext cx="343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155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rter One"/>
                  <a:ea typeface="Carter One"/>
                  <a:cs typeface="Carter One"/>
                  <a:sym typeface="Carter One"/>
                </a:rPr>
                <a:t>2</a:t>
              </a:r>
              <a:endParaRPr sz="2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endParaRPr>
            </a:p>
          </p:txBody>
        </p:sp>
      </p:grpSp>
      <p:grpSp>
        <p:nvGrpSpPr>
          <p:cNvPr id="248" name="Google Shape;248;p31"/>
          <p:cNvGrpSpPr/>
          <p:nvPr/>
        </p:nvGrpSpPr>
        <p:grpSpPr>
          <a:xfrm>
            <a:off x="720027" y="3068150"/>
            <a:ext cx="1920275" cy="1441850"/>
            <a:chOff x="720027" y="3068150"/>
            <a:chExt cx="1920275" cy="1441850"/>
          </a:xfrm>
        </p:grpSpPr>
        <p:sp>
          <p:nvSpPr>
            <p:cNvPr id="249" name="Google Shape;249;p31"/>
            <p:cNvSpPr txBox="1"/>
            <p:nvPr/>
          </p:nvSpPr>
          <p:spPr>
            <a:xfrm>
              <a:off x="720302" y="3687100"/>
              <a:ext cx="1920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Online Articles </a:t>
              </a:r>
              <a:endParaRPr sz="17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250" name="Google Shape;250;p31"/>
            <p:cNvSpPr txBox="1"/>
            <p:nvPr/>
          </p:nvSpPr>
          <p:spPr>
            <a:xfrm>
              <a:off x="720027" y="4052800"/>
              <a:ext cx="1920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 rot="10800000">
              <a:off x="1073492" y="3068150"/>
              <a:ext cx="1218392" cy="460082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0" y="1"/>
                  </a:moveTo>
                  <a:lnTo>
                    <a:pt x="0" y="632"/>
                  </a:lnTo>
                  <a:lnTo>
                    <a:pt x="1905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rgbClr val="E1E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1"/>
            <p:cNvSpPr txBox="1"/>
            <p:nvPr/>
          </p:nvSpPr>
          <p:spPr>
            <a:xfrm>
              <a:off x="1508377" y="3147400"/>
              <a:ext cx="343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155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rter One"/>
                  <a:ea typeface="Carter One"/>
                  <a:cs typeface="Carter One"/>
                  <a:sym typeface="Carter One"/>
                </a:rPr>
                <a:t>1</a:t>
              </a:r>
              <a:endParaRPr sz="2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endParaRPr>
            </a:p>
          </p:txBody>
        </p:sp>
      </p:grpSp>
      <p:grpSp>
        <p:nvGrpSpPr>
          <p:cNvPr id="252" name="Google Shape;252;p31"/>
          <p:cNvGrpSpPr/>
          <p:nvPr/>
        </p:nvGrpSpPr>
        <p:grpSpPr>
          <a:xfrm flipH="1">
            <a:off x="4072885" y="1892913"/>
            <a:ext cx="1043750" cy="789850"/>
            <a:chOff x="1730175" y="2632875"/>
            <a:chExt cx="1043750" cy="789850"/>
          </a:xfrm>
        </p:grpSpPr>
        <p:sp>
          <p:nvSpPr>
            <p:cNvPr id="253" name="Google Shape;253;p31"/>
            <p:cNvSpPr/>
            <p:nvPr/>
          </p:nvSpPr>
          <p:spPr>
            <a:xfrm>
              <a:off x="1730175" y="2642275"/>
              <a:ext cx="1043750" cy="780450"/>
            </a:xfrm>
            <a:custGeom>
              <a:avLst/>
              <a:gdLst/>
              <a:ahLst/>
              <a:cxnLst/>
              <a:rect l="l" t="t" r="r" b="b"/>
              <a:pathLst>
                <a:path w="41750" h="31218" extrusionOk="0">
                  <a:moveTo>
                    <a:pt x="26329" y="0"/>
                  </a:moveTo>
                  <a:lnTo>
                    <a:pt x="41750" y="31218"/>
                  </a:lnTo>
                  <a:lnTo>
                    <a:pt x="0" y="24448"/>
                  </a:lnTo>
                  <a:close/>
                </a:path>
              </a:pathLst>
            </a:custGeom>
            <a:solidFill>
              <a:srgbClr val="E1EAE7"/>
            </a:solidFill>
            <a:ln>
              <a:noFill/>
            </a:ln>
          </p:spPr>
        </p:sp>
        <p:sp>
          <p:nvSpPr>
            <p:cNvPr id="254" name="Google Shape;254;p31"/>
            <p:cNvSpPr/>
            <p:nvPr/>
          </p:nvSpPr>
          <p:spPr>
            <a:xfrm>
              <a:off x="2411900" y="2632875"/>
              <a:ext cx="356975" cy="517175"/>
            </a:xfrm>
            <a:custGeom>
              <a:avLst/>
              <a:gdLst/>
              <a:ahLst/>
              <a:cxnLst/>
              <a:rect l="l" t="t" r="r" b="b"/>
              <a:pathLst>
                <a:path w="14279" h="20687" extrusionOk="0">
                  <a:moveTo>
                    <a:pt x="14279" y="17029"/>
                  </a:moveTo>
                  <a:lnTo>
                    <a:pt x="10719" y="20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</p:sp>
      </p:grpSp>
      <p:grpSp>
        <p:nvGrpSpPr>
          <p:cNvPr id="255" name="Google Shape;255;p31"/>
          <p:cNvGrpSpPr/>
          <p:nvPr/>
        </p:nvGrpSpPr>
        <p:grpSpPr>
          <a:xfrm rot="-690867">
            <a:off x="1260422" y="1754125"/>
            <a:ext cx="1087017" cy="879483"/>
            <a:chOff x="1891712" y="291100"/>
            <a:chExt cx="1087100" cy="879550"/>
          </a:xfrm>
        </p:grpSpPr>
        <p:sp>
          <p:nvSpPr>
            <p:cNvPr id="256" name="Google Shape;256;p31"/>
            <p:cNvSpPr/>
            <p:nvPr/>
          </p:nvSpPr>
          <p:spPr>
            <a:xfrm>
              <a:off x="1891712" y="442600"/>
              <a:ext cx="1087100" cy="728050"/>
            </a:xfrm>
            <a:custGeom>
              <a:avLst/>
              <a:gdLst/>
              <a:ahLst/>
              <a:cxnLst/>
              <a:rect l="l" t="t" r="r" b="b"/>
              <a:pathLst>
                <a:path w="43484" h="29122" extrusionOk="0">
                  <a:moveTo>
                    <a:pt x="0" y="28183"/>
                  </a:moveTo>
                  <a:lnTo>
                    <a:pt x="12420" y="0"/>
                  </a:lnTo>
                  <a:lnTo>
                    <a:pt x="43484" y="29122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</p:sp>
        <p:sp>
          <p:nvSpPr>
            <p:cNvPr id="257" name="Google Shape;257;p31"/>
            <p:cNvSpPr/>
            <p:nvPr/>
          </p:nvSpPr>
          <p:spPr>
            <a:xfrm>
              <a:off x="2219137" y="291100"/>
              <a:ext cx="380825" cy="484650"/>
            </a:xfrm>
            <a:custGeom>
              <a:avLst/>
              <a:gdLst/>
              <a:ahLst/>
              <a:cxnLst/>
              <a:rect l="l" t="t" r="r" b="b"/>
              <a:pathLst>
                <a:path w="15233" h="19386" extrusionOk="0">
                  <a:moveTo>
                    <a:pt x="0" y="4905"/>
                  </a:moveTo>
                  <a:lnTo>
                    <a:pt x="1947" y="0"/>
                  </a:lnTo>
                  <a:lnTo>
                    <a:pt x="15233" y="19386"/>
                  </a:lnTo>
                  <a:close/>
                </a:path>
              </a:pathLst>
            </a:custGeom>
            <a:solidFill>
              <a:srgbClr val="E1EAE7"/>
            </a:solidFill>
            <a:ln>
              <a:noFill/>
            </a:ln>
          </p:spPr>
        </p:sp>
      </p:grpSp>
      <p:grpSp>
        <p:nvGrpSpPr>
          <p:cNvPr id="258" name="Google Shape;258;p31"/>
          <p:cNvGrpSpPr/>
          <p:nvPr/>
        </p:nvGrpSpPr>
        <p:grpSpPr>
          <a:xfrm rot="266005" flipH="1">
            <a:off x="6809094" y="1720860"/>
            <a:ext cx="1087091" cy="879543"/>
            <a:chOff x="1891712" y="291100"/>
            <a:chExt cx="1087100" cy="879550"/>
          </a:xfrm>
        </p:grpSpPr>
        <p:sp>
          <p:nvSpPr>
            <p:cNvPr id="259" name="Google Shape;259;p31"/>
            <p:cNvSpPr/>
            <p:nvPr/>
          </p:nvSpPr>
          <p:spPr>
            <a:xfrm>
              <a:off x="1891712" y="442600"/>
              <a:ext cx="1087100" cy="728050"/>
            </a:xfrm>
            <a:custGeom>
              <a:avLst/>
              <a:gdLst/>
              <a:ahLst/>
              <a:cxnLst/>
              <a:rect l="l" t="t" r="r" b="b"/>
              <a:pathLst>
                <a:path w="43484" h="29122" extrusionOk="0">
                  <a:moveTo>
                    <a:pt x="0" y="28183"/>
                  </a:moveTo>
                  <a:lnTo>
                    <a:pt x="12420" y="0"/>
                  </a:lnTo>
                  <a:lnTo>
                    <a:pt x="43484" y="29122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</p:sp>
        <p:sp>
          <p:nvSpPr>
            <p:cNvPr id="260" name="Google Shape;260;p31"/>
            <p:cNvSpPr/>
            <p:nvPr/>
          </p:nvSpPr>
          <p:spPr>
            <a:xfrm>
              <a:off x="2219137" y="291100"/>
              <a:ext cx="380825" cy="484650"/>
            </a:xfrm>
            <a:custGeom>
              <a:avLst/>
              <a:gdLst/>
              <a:ahLst/>
              <a:cxnLst/>
              <a:rect l="l" t="t" r="r" b="b"/>
              <a:pathLst>
                <a:path w="15233" h="19386" extrusionOk="0">
                  <a:moveTo>
                    <a:pt x="0" y="4905"/>
                  </a:moveTo>
                  <a:lnTo>
                    <a:pt x="1947" y="0"/>
                  </a:lnTo>
                  <a:lnTo>
                    <a:pt x="15233" y="19386"/>
                  </a:lnTo>
                  <a:close/>
                </a:path>
              </a:pathLst>
            </a:custGeom>
            <a:solidFill>
              <a:srgbClr val="E1EAE7"/>
            </a:solidFill>
            <a:ln>
              <a:noFill/>
            </a:ln>
          </p:spPr>
        </p:sp>
      </p:grpSp>
      <p:sp>
        <p:nvSpPr>
          <p:cNvPr id="229" name="Google Shape;229;p31"/>
          <p:cNvSpPr/>
          <p:nvPr/>
        </p:nvSpPr>
        <p:spPr>
          <a:xfrm>
            <a:off x="1421825" y="2116124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7205563" y="2116124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4313700" y="2116124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31"/>
          <p:cNvGrpSpPr/>
          <p:nvPr/>
        </p:nvGrpSpPr>
        <p:grpSpPr>
          <a:xfrm>
            <a:off x="1534779" y="2231028"/>
            <a:ext cx="297292" cy="286754"/>
            <a:chOff x="-3768700" y="3253275"/>
            <a:chExt cx="301850" cy="291150"/>
          </a:xfrm>
        </p:grpSpPr>
        <p:sp>
          <p:nvSpPr>
            <p:cNvPr id="262" name="Google Shape;262;p31"/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31"/>
          <p:cNvGrpSpPr/>
          <p:nvPr/>
        </p:nvGrpSpPr>
        <p:grpSpPr>
          <a:xfrm>
            <a:off x="7311916" y="2192438"/>
            <a:ext cx="290152" cy="287812"/>
            <a:chOff x="-5613150" y="3991275"/>
            <a:chExt cx="294600" cy="292225"/>
          </a:xfrm>
        </p:grpSpPr>
        <p:sp>
          <p:nvSpPr>
            <p:cNvPr id="266" name="Google Shape;266;p31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31"/>
          <p:cNvGrpSpPr/>
          <p:nvPr/>
        </p:nvGrpSpPr>
        <p:grpSpPr>
          <a:xfrm>
            <a:off x="4369715" y="2138763"/>
            <a:ext cx="298212" cy="298186"/>
            <a:chOff x="-30354000" y="3569100"/>
            <a:chExt cx="292250" cy="292225"/>
          </a:xfrm>
        </p:grpSpPr>
        <p:sp>
          <p:nvSpPr>
            <p:cNvPr id="276" name="Google Shape;276;p31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Information Gathering : Research Paper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2640300" y="1226750"/>
            <a:ext cx="3863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rPr>
              <a:t>We Followed</a:t>
            </a:r>
            <a:endParaRPr sz="3000" b="0" i="0" u="none" strike="noStrike" cap="none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cxnSp>
        <p:nvCxnSpPr>
          <p:cNvPr id="288" name="Google Shape;288;p32"/>
          <p:cNvCxnSpPr>
            <a:stCxn id="287" idx="1"/>
            <a:endCxn id="289" idx="0"/>
          </p:cNvCxnSpPr>
          <p:nvPr/>
        </p:nvCxnSpPr>
        <p:spPr>
          <a:xfrm flipH="1">
            <a:off x="1680000" y="1501100"/>
            <a:ext cx="960300" cy="6150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32"/>
          <p:cNvCxnSpPr>
            <a:stCxn id="287" idx="3"/>
            <a:endCxn id="291" idx="0"/>
          </p:cNvCxnSpPr>
          <p:nvPr/>
        </p:nvCxnSpPr>
        <p:spPr>
          <a:xfrm>
            <a:off x="6503700" y="1501100"/>
            <a:ext cx="960300" cy="6150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32"/>
          <p:cNvCxnSpPr>
            <a:stCxn id="289" idx="4"/>
            <a:endCxn id="293" idx="0"/>
          </p:cNvCxnSpPr>
          <p:nvPr/>
        </p:nvCxnSpPr>
        <p:spPr>
          <a:xfrm>
            <a:off x="1680125" y="2632724"/>
            <a:ext cx="0" cy="51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32"/>
          <p:cNvCxnSpPr>
            <a:stCxn id="291" idx="4"/>
            <a:endCxn id="295" idx="0"/>
          </p:cNvCxnSpPr>
          <p:nvPr/>
        </p:nvCxnSpPr>
        <p:spPr>
          <a:xfrm>
            <a:off x="7463863" y="2632724"/>
            <a:ext cx="0" cy="51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32"/>
          <p:cNvCxnSpPr>
            <a:stCxn id="287" idx="2"/>
            <a:endCxn id="297" idx="0"/>
          </p:cNvCxnSpPr>
          <p:nvPr/>
        </p:nvCxnSpPr>
        <p:spPr>
          <a:xfrm>
            <a:off x="4572000" y="1775450"/>
            <a:ext cx="0" cy="34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32"/>
          <p:cNvCxnSpPr>
            <a:stCxn id="297" idx="4"/>
            <a:endCxn id="299" idx="0"/>
          </p:cNvCxnSpPr>
          <p:nvPr/>
        </p:nvCxnSpPr>
        <p:spPr>
          <a:xfrm>
            <a:off x="4572000" y="2632724"/>
            <a:ext cx="0" cy="51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0" name="Google Shape;300;p32"/>
          <p:cNvGrpSpPr/>
          <p:nvPr/>
        </p:nvGrpSpPr>
        <p:grpSpPr>
          <a:xfrm>
            <a:off x="6442050" y="3068150"/>
            <a:ext cx="1981950" cy="1527125"/>
            <a:chOff x="6442050" y="3068150"/>
            <a:chExt cx="1981950" cy="1527125"/>
          </a:xfrm>
        </p:grpSpPr>
        <p:sp>
          <p:nvSpPr>
            <p:cNvPr id="301" name="Google Shape;301;p32"/>
            <p:cNvSpPr txBox="1"/>
            <p:nvPr/>
          </p:nvSpPr>
          <p:spPr>
            <a:xfrm rot="10800000" flipH="1">
              <a:off x="6504000" y="3538844"/>
              <a:ext cx="1920000" cy="1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02" name="Google Shape;302;p32"/>
            <p:cNvSpPr txBox="1"/>
            <p:nvPr/>
          </p:nvSpPr>
          <p:spPr>
            <a:xfrm>
              <a:off x="6442050" y="3700975"/>
              <a:ext cx="1981800" cy="8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66675" marR="95250" lvl="0" indent="0" algn="l" rtl="0">
                <a:lnSpc>
                  <a:spcPct val="100000"/>
                </a:lnSpc>
                <a:spcBef>
                  <a:spcPts val="57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Research and Design of  Secured Hotel Management System</a:t>
              </a:r>
              <a:r>
                <a:rPr lang="en" sz="12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s</a:t>
              </a:r>
              <a:endParaRPr sz="120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 rot="10800000">
              <a:off x="6852129" y="3068150"/>
              <a:ext cx="1218392" cy="460082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0" y="1"/>
                  </a:moveTo>
                  <a:lnTo>
                    <a:pt x="0" y="632"/>
                  </a:lnTo>
                  <a:lnTo>
                    <a:pt x="1905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2"/>
            <p:cNvSpPr txBox="1"/>
            <p:nvPr/>
          </p:nvSpPr>
          <p:spPr>
            <a:xfrm>
              <a:off x="7292114" y="3147400"/>
              <a:ext cx="343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155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rter One"/>
                  <a:ea typeface="Carter One"/>
                  <a:cs typeface="Carter One"/>
                  <a:sym typeface="Carter One"/>
                </a:rPr>
                <a:t>3</a:t>
              </a:r>
              <a:endParaRPr sz="2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endParaRPr>
            </a:p>
          </p:txBody>
        </p:sp>
      </p:grpSp>
      <p:grpSp>
        <p:nvGrpSpPr>
          <p:cNvPr id="304" name="Google Shape;304;p32"/>
          <p:cNvGrpSpPr/>
          <p:nvPr/>
        </p:nvGrpSpPr>
        <p:grpSpPr>
          <a:xfrm>
            <a:off x="3612152" y="3068150"/>
            <a:ext cx="2286473" cy="1556750"/>
            <a:chOff x="3612152" y="3068150"/>
            <a:chExt cx="2286473" cy="1556750"/>
          </a:xfrm>
        </p:grpSpPr>
        <p:sp>
          <p:nvSpPr>
            <p:cNvPr id="305" name="Google Shape;305;p32"/>
            <p:cNvSpPr txBox="1"/>
            <p:nvPr/>
          </p:nvSpPr>
          <p:spPr>
            <a:xfrm>
              <a:off x="3612152" y="3687100"/>
              <a:ext cx="1920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3978625" y="3664000"/>
              <a:ext cx="1920000" cy="9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66675" marR="474980" lvl="0" indent="0" algn="just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Resort Management System and their security a</a:t>
              </a:r>
              <a:r>
                <a:rPr lang="en" sz="12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pproach </a:t>
              </a:r>
              <a:endParaRPr sz="120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 rot="10800000">
              <a:off x="3962804" y="3068150"/>
              <a:ext cx="1218392" cy="460082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0" y="1"/>
                  </a:moveTo>
                  <a:lnTo>
                    <a:pt x="0" y="632"/>
                  </a:lnTo>
                  <a:lnTo>
                    <a:pt x="1905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2"/>
            <p:cNvSpPr txBox="1"/>
            <p:nvPr/>
          </p:nvSpPr>
          <p:spPr>
            <a:xfrm>
              <a:off x="4400264" y="3147400"/>
              <a:ext cx="343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155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rter One"/>
                  <a:ea typeface="Carter One"/>
                  <a:cs typeface="Carter One"/>
                  <a:sym typeface="Carter One"/>
                </a:rPr>
                <a:t>2</a:t>
              </a:r>
              <a:endParaRPr sz="2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endParaRPr>
            </a:p>
          </p:txBody>
        </p:sp>
      </p:grpSp>
      <p:grpSp>
        <p:nvGrpSpPr>
          <p:cNvPr id="308" name="Google Shape;308;p32"/>
          <p:cNvGrpSpPr/>
          <p:nvPr/>
        </p:nvGrpSpPr>
        <p:grpSpPr>
          <a:xfrm>
            <a:off x="720302" y="3068150"/>
            <a:ext cx="2119823" cy="1442000"/>
            <a:chOff x="720302" y="3068150"/>
            <a:chExt cx="2119823" cy="1442000"/>
          </a:xfrm>
        </p:grpSpPr>
        <p:sp>
          <p:nvSpPr>
            <p:cNvPr id="309" name="Google Shape;309;p32"/>
            <p:cNvSpPr txBox="1"/>
            <p:nvPr/>
          </p:nvSpPr>
          <p:spPr>
            <a:xfrm>
              <a:off x="720302" y="3687100"/>
              <a:ext cx="1920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10" name="Google Shape;310;p32"/>
            <p:cNvSpPr txBox="1"/>
            <p:nvPr/>
          </p:nvSpPr>
          <p:spPr>
            <a:xfrm>
              <a:off x="920125" y="3664150"/>
              <a:ext cx="1920000" cy="8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66675" marR="257808" lvl="0" indent="0" algn="l" rtl="0">
                <a:lnSpc>
                  <a:spcPct val="100000"/>
                </a:lnSpc>
                <a:spcBef>
                  <a:spcPts val="57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i="0" u="none" strike="noStrike" cap="none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Design and analysis of hotel management system based on information technology</a:t>
              </a:r>
              <a:endParaRPr sz="120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 rot="10800000">
              <a:off x="1073492" y="3068150"/>
              <a:ext cx="1218392" cy="460082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0" y="1"/>
                  </a:moveTo>
                  <a:lnTo>
                    <a:pt x="0" y="632"/>
                  </a:lnTo>
                  <a:lnTo>
                    <a:pt x="1905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rgbClr val="E1E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2"/>
            <p:cNvSpPr txBox="1"/>
            <p:nvPr/>
          </p:nvSpPr>
          <p:spPr>
            <a:xfrm>
              <a:off x="1508377" y="3147400"/>
              <a:ext cx="343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155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Carter One"/>
                  <a:ea typeface="Carter One"/>
                  <a:cs typeface="Carter One"/>
                  <a:sym typeface="Carter One"/>
                </a:rPr>
                <a:t>1</a:t>
              </a:r>
              <a:endParaRPr sz="2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endParaRPr>
            </a:p>
          </p:txBody>
        </p:sp>
      </p:grpSp>
      <p:grpSp>
        <p:nvGrpSpPr>
          <p:cNvPr id="312" name="Google Shape;312;p32"/>
          <p:cNvGrpSpPr/>
          <p:nvPr/>
        </p:nvGrpSpPr>
        <p:grpSpPr>
          <a:xfrm flipH="1">
            <a:off x="4072885" y="1892913"/>
            <a:ext cx="1043750" cy="789850"/>
            <a:chOff x="1730175" y="2632875"/>
            <a:chExt cx="1043750" cy="789850"/>
          </a:xfrm>
        </p:grpSpPr>
        <p:sp>
          <p:nvSpPr>
            <p:cNvPr id="313" name="Google Shape;313;p32"/>
            <p:cNvSpPr/>
            <p:nvPr/>
          </p:nvSpPr>
          <p:spPr>
            <a:xfrm>
              <a:off x="1730175" y="2642275"/>
              <a:ext cx="1043750" cy="780450"/>
            </a:xfrm>
            <a:custGeom>
              <a:avLst/>
              <a:gdLst/>
              <a:ahLst/>
              <a:cxnLst/>
              <a:rect l="l" t="t" r="r" b="b"/>
              <a:pathLst>
                <a:path w="41750" h="31218" extrusionOk="0">
                  <a:moveTo>
                    <a:pt x="26329" y="0"/>
                  </a:moveTo>
                  <a:lnTo>
                    <a:pt x="41750" y="31218"/>
                  </a:lnTo>
                  <a:lnTo>
                    <a:pt x="0" y="24448"/>
                  </a:lnTo>
                  <a:close/>
                </a:path>
              </a:pathLst>
            </a:custGeom>
            <a:solidFill>
              <a:srgbClr val="E1EAE7"/>
            </a:solidFill>
            <a:ln>
              <a:noFill/>
            </a:ln>
          </p:spPr>
        </p:sp>
        <p:sp>
          <p:nvSpPr>
            <p:cNvPr id="314" name="Google Shape;314;p32"/>
            <p:cNvSpPr/>
            <p:nvPr/>
          </p:nvSpPr>
          <p:spPr>
            <a:xfrm>
              <a:off x="2411900" y="2632875"/>
              <a:ext cx="356975" cy="517175"/>
            </a:xfrm>
            <a:custGeom>
              <a:avLst/>
              <a:gdLst/>
              <a:ahLst/>
              <a:cxnLst/>
              <a:rect l="l" t="t" r="r" b="b"/>
              <a:pathLst>
                <a:path w="14279" h="20687" extrusionOk="0">
                  <a:moveTo>
                    <a:pt x="14279" y="17029"/>
                  </a:moveTo>
                  <a:lnTo>
                    <a:pt x="10719" y="20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</p:sp>
      </p:grpSp>
      <p:grpSp>
        <p:nvGrpSpPr>
          <p:cNvPr id="315" name="Google Shape;315;p32"/>
          <p:cNvGrpSpPr/>
          <p:nvPr/>
        </p:nvGrpSpPr>
        <p:grpSpPr>
          <a:xfrm rot="-690867">
            <a:off x="1260423" y="1754125"/>
            <a:ext cx="1087017" cy="879483"/>
            <a:chOff x="1891712" y="291100"/>
            <a:chExt cx="1087100" cy="879550"/>
          </a:xfrm>
        </p:grpSpPr>
        <p:sp>
          <p:nvSpPr>
            <p:cNvPr id="316" name="Google Shape;316;p32"/>
            <p:cNvSpPr/>
            <p:nvPr/>
          </p:nvSpPr>
          <p:spPr>
            <a:xfrm>
              <a:off x="1891712" y="442600"/>
              <a:ext cx="1087100" cy="728050"/>
            </a:xfrm>
            <a:custGeom>
              <a:avLst/>
              <a:gdLst/>
              <a:ahLst/>
              <a:cxnLst/>
              <a:rect l="l" t="t" r="r" b="b"/>
              <a:pathLst>
                <a:path w="43484" h="29122" extrusionOk="0">
                  <a:moveTo>
                    <a:pt x="0" y="28183"/>
                  </a:moveTo>
                  <a:lnTo>
                    <a:pt x="12420" y="0"/>
                  </a:lnTo>
                  <a:lnTo>
                    <a:pt x="43484" y="29122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</p:sp>
        <p:sp>
          <p:nvSpPr>
            <p:cNvPr id="317" name="Google Shape;317;p32"/>
            <p:cNvSpPr/>
            <p:nvPr/>
          </p:nvSpPr>
          <p:spPr>
            <a:xfrm>
              <a:off x="2219137" y="291100"/>
              <a:ext cx="380825" cy="484650"/>
            </a:xfrm>
            <a:custGeom>
              <a:avLst/>
              <a:gdLst/>
              <a:ahLst/>
              <a:cxnLst/>
              <a:rect l="l" t="t" r="r" b="b"/>
              <a:pathLst>
                <a:path w="15233" h="19386" extrusionOk="0">
                  <a:moveTo>
                    <a:pt x="0" y="4905"/>
                  </a:moveTo>
                  <a:lnTo>
                    <a:pt x="1947" y="0"/>
                  </a:lnTo>
                  <a:lnTo>
                    <a:pt x="15233" y="19386"/>
                  </a:lnTo>
                  <a:close/>
                </a:path>
              </a:pathLst>
            </a:custGeom>
            <a:solidFill>
              <a:srgbClr val="E1EAE7"/>
            </a:solidFill>
            <a:ln>
              <a:noFill/>
            </a:ln>
          </p:spPr>
        </p:sp>
      </p:grpSp>
      <p:grpSp>
        <p:nvGrpSpPr>
          <p:cNvPr id="318" name="Google Shape;318;p32"/>
          <p:cNvGrpSpPr/>
          <p:nvPr/>
        </p:nvGrpSpPr>
        <p:grpSpPr>
          <a:xfrm rot="266005" flipH="1">
            <a:off x="6809093" y="1720860"/>
            <a:ext cx="1087091" cy="879543"/>
            <a:chOff x="1891712" y="291100"/>
            <a:chExt cx="1087100" cy="879550"/>
          </a:xfrm>
        </p:grpSpPr>
        <p:sp>
          <p:nvSpPr>
            <p:cNvPr id="319" name="Google Shape;319;p32"/>
            <p:cNvSpPr/>
            <p:nvPr/>
          </p:nvSpPr>
          <p:spPr>
            <a:xfrm>
              <a:off x="1891712" y="442600"/>
              <a:ext cx="1087100" cy="728050"/>
            </a:xfrm>
            <a:custGeom>
              <a:avLst/>
              <a:gdLst/>
              <a:ahLst/>
              <a:cxnLst/>
              <a:rect l="l" t="t" r="r" b="b"/>
              <a:pathLst>
                <a:path w="43484" h="29122" extrusionOk="0">
                  <a:moveTo>
                    <a:pt x="0" y="28183"/>
                  </a:moveTo>
                  <a:lnTo>
                    <a:pt x="12420" y="0"/>
                  </a:lnTo>
                  <a:lnTo>
                    <a:pt x="43484" y="29122"/>
                  </a:ln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</p:sp>
        <p:sp>
          <p:nvSpPr>
            <p:cNvPr id="320" name="Google Shape;320;p32"/>
            <p:cNvSpPr/>
            <p:nvPr/>
          </p:nvSpPr>
          <p:spPr>
            <a:xfrm>
              <a:off x="2219137" y="291100"/>
              <a:ext cx="380825" cy="484650"/>
            </a:xfrm>
            <a:custGeom>
              <a:avLst/>
              <a:gdLst/>
              <a:ahLst/>
              <a:cxnLst/>
              <a:rect l="l" t="t" r="r" b="b"/>
              <a:pathLst>
                <a:path w="15233" h="19386" extrusionOk="0">
                  <a:moveTo>
                    <a:pt x="0" y="4905"/>
                  </a:moveTo>
                  <a:lnTo>
                    <a:pt x="1947" y="0"/>
                  </a:lnTo>
                  <a:lnTo>
                    <a:pt x="15233" y="19386"/>
                  </a:lnTo>
                  <a:close/>
                </a:path>
              </a:pathLst>
            </a:custGeom>
            <a:solidFill>
              <a:srgbClr val="E1EAE7"/>
            </a:solidFill>
            <a:ln>
              <a:noFill/>
            </a:ln>
          </p:spPr>
        </p:sp>
      </p:grpSp>
      <p:sp>
        <p:nvSpPr>
          <p:cNvPr id="289" name="Google Shape;289;p32"/>
          <p:cNvSpPr/>
          <p:nvPr/>
        </p:nvSpPr>
        <p:spPr>
          <a:xfrm>
            <a:off x="1421825" y="2116124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7205563" y="2116124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4313700" y="2116124"/>
            <a:ext cx="516600" cy="5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32"/>
          <p:cNvGrpSpPr/>
          <p:nvPr/>
        </p:nvGrpSpPr>
        <p:grpSpPr>
          <a:xfrm>
            <a:off x="1534778" y="2231024"/>
            <a:ext cx="297292" cy="286754"/>
            <a:chOff x="-3768700" y="3253275"/>
            <a:chExt cx="301850" cy="291150"/>
          </a:xfrm>
        </p:grpSpPr>
        <p:sp>
          <p:nvSpPr>
            <p:cNvPr id="322" name="Google Shape;322;p32"/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32"/>
          <p:cNvGrpSpPr/>
          <p:nvPr/>
        </p:nvGrpSpPr>
        <p:grpSpPr>
          <a:xfrm>
            <a:off x="7311925" y="2192443"/>
            <a:ext cx="290152" cy="287812"/>
            <a:chOff x="-5613150" y="3991275"/>
            <a:chExt cx="294600" cy="292225"/>
          </a:xfrm>
        </p:grpSpPr>
        <p:sp>
          <p:nvSpPr>
            <p:cNvPr id="326" name="Google Shape;326;p32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32"/>
          <p:cNvGrpSpPr/>
          <p:nvPr/>
        </p:nvGrpSpPr>
        <p:grpSpPr>
          <a:xfrm>
            <a:off x="4369725" y="2138768"/>
            <a:ext cx="298212" cy="298186"/>
            <a:chOff x="-30354000" y="3569100"/>
            <a:chExt cx="292250" cy="292225"/>
          </a:xfrm>
        </p:grpSpPr>
        <p:sp>
          <p:nvSpPr>
            <p:cNvPr id="336" name="Google Shape;336;p32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702</Words>
  <Application>Microsoft Office PowerPoint</Application>
  <PresentationFormat>On-screen Show (16:9)</PresentationFormat>
  <Paragraphs>208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Carter One</vt:lpstr>
      <vt:lpstr>Arial</vt:lpstr>
      <vt:lpstr>Livvic ExtraLight</vt:lpstr>
      <vt:lpstr>Anaheim</vt:lpstr>
      <vt:lpstr>Livvic Medium</vt:lpstr>
      <vt:lpstr>Livvic</vt:lpstr>
      <vt:lpstr>Alfa Slab One</vt:lpstr>
      <vt:lpstr>Roboto</vt:lpstr>
      <vt:lpstr>Livvic SemiBold</vt:lpstr>
      <vt:lpstr>Open Sans</vt:lpstr>
      <vt:lpstr>Quattrocento Sans</vt:lpstr>
      <vt:lpstr>Wingdings</vt:lpstr>
      <vt:lpstr>Hotel Business Plan by Slidesgo</vt:lpstr>
      <vt:lpstr>Security Features on Hotel Management system </vt:lpstr>
      <vt:lpstr>Content</vt:lpstr>
      <vt:lpstr>Introduction</vt:lpstr>
      <vt:lpstr>Motivations</vt:lpstr>
      <vt:lpstr>8-week plan</vt:lpstr>
      <vt:lpstr>Features</vt:lpstr>
      <vt:lpstr>Aim &amp; Objectives </vt:lpstr>
      <vt:lpstr>System Study</vt:lpstr>
      <vt:lpstr>Information Gathering : Research Paper</vt:lpstr>
      <vt:lpstr>PowerPoint Presentation</vt:lpstr>
      <vt:lpstr>Product &amp; Literature Review</vt:lpstr>
      <vt:lpstr>PowerPoint Presentation</vt:lpstr>
      <vt:lpstr>Methodology</vt:lpstr>
      <vt:lpstr>PowerPoint Presentation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</dc:creator>
  <cp:lastModifiedBy>tanvir mahtab</cp:lastModifiedBy>
  <cp:revision>8</cp:revision>
  <dcterms:modified xsi:type="dcterms:W3CDTF">2025-01-30T15:15:53Z</dcterms:modified>
</cp:coreProperties>
</file>