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3" r:id="rId7"/>
    <p:sldId id="264" r:id="rId8"/>
    <p:sldId id="265" r:id="rId9"/>
    <p:sldId id="307" r:id="rId10"/>
    <p:sldId id="266" r:id="rId11"/>
    <p:sldId id="267" r:id="rId12"/>
    <p:sldId id="268" r:id="rId13"/>
    <p:sldId id="269" r:id="rId14"/>
    <p:sldId id="285" r:id="rId15"/>
    <p:sldId id="286" r:id="rId16"/>
    <p:sldId id="287"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4" r:id="rId30"/>
    <p:sldId id="283" r:id="rId31"/>
    <p:sldId id="288" r:id="rId32"/>
    <p:sldId id="289" r:id="rId33"/>
    <p:sldId id="296"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8" r:id="rId51"/>
    <p:sldId id="309" r:id="rId52"/>
    <p:sldId id="340"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43"/>
  </p:normalViewPr>
  <p:slideViewPr>
    <p:cSldViewPr snapToGrid="0" snapToObjects="1">
      <p:cViewPr>
        <p:scale>
          <a:sx n="90" d="100"/>
          <a:sy n="90" d="100"/>
        </p:scale>
        <p:origin x="107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B Nazanin" pitchFamily="2" charset="-78"/>
                <a:cs typeface="B Nazanin" pitchFamily="2" charset="-78"/>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B Nazanin" pitchFamily="2" charset="-78"/>
                <a:cs typeface="B Nazanin"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03B385D-C061-F74F-A9D5-0B029E37A07B}" type="datetimeFigureOut">
              <a:rPr lang="x-none" smtClean="0"/>
              <a:t>2/21/2022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112861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3B385D-C061-F74F-A9D5-0B029E37A07B}" type="datetimeFigureOut">
              <a:rPr lang="x-none" smtClean="0"/>
              <a:t>2/21/2022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6177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B385D-C061-F74F-A9D5-0B029E37A07B}" type="datetimeFigureOut">
              <a:rPr lang="x-none" smtClean="0"/>
              <a:t>2/21/2022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351508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3B385D-C061-F74F-A9D5-0B029E37A07B}" type="datetimeFigureOut">
              <a:rPr lang="x-none" smtClean="0"/>
              <a:t>2/21/2022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59944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3B385D-C061-F74F-A9D5-0B029E37A07B}" type="datetimeFigureOut">
              <a:rPr lang="x-none" smtClean="0"/>
              <a:t>2/21/2022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143496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3B385D-C061-F74F-A9D5-0B029E37A07B}" type="datetimeFigureOut">
              <a:rPr lang="x-none" smtClean="0"/>
              <a:t>2/21/2022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142446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3B385D-C061-F74F-A9D5-0B029E37A07B}" type="datetimeFigureOut">
              <a:rPr lang="x-none" smtClean="0"/>
              <a:t>2/21/2022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20220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03B385D-C061-F74F-A9D5-0B029E37A07B}" type="datetimeFigureOut">
              <a:rPr lang="x-none" smtClean="0"/>
              <a:t>2/21/2022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374216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B385D-C061-F74F-A9D5-0B029E37A07B}" type="datetimeFigureOut">
              <a:rPr lang="x-none" smtClean="0"/>
              <a:t>2/21/2022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186092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3B385D-C061-F74F-A9D5-0B029E37A07B}" type="datetimeFigureOut">
              <a:rPr lang="x-none" smtClean="0"/>
              <a:t>2/21/2022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402585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3B385D-C061-F74F-A9D5-0B029E37A07B}" type="datetimeFigureOut">
              <a:rPr lang="x-none" smtClean="0"/>
              <a:t>2/21/2022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5272B55-EFFA-8548-96DC-566F3EBE11A4}" type="slidenum">
              <a:rPr lang="x-none" smtClean="0"/>
              <a:t>‹#›</a:t>
            </a:fld>
            <a:endParaRPr lang="x-none"/>
          </a:p>
        </p:txBody>
      </p:sp>
    </p:spTree>
    <p:extLst>
      <p:ext uri="{BB962C8B-B14F-4D97-AF65-F5344CB8AC3E}">
        <p14:creationId xmlns:p14="http://schemas.microsoft.com/office/powerpoint/2010/main" val="15249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385D-C061-F74F-A9D5-0B029E37A07B}" type="datetimeFigureOut">
              <a:rPr lang="x-none" smtClean="0"/>
              <a:t>2/21/2022</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72B55-EFFA-8548-96DC-566F3EBE11A4}" type="slidenum">
              <a:rPr lang="x-none" smtClean="0"/>
              <a:t>‹#›</a:t>
            </a:fld>
            <a:endParaRPr lang="x-none"/>
          </a:p>
        </p:txBody>
      </p:sp>
    </p:spTree>
    <p:extLst>
      <p:ext uri="{BB962C8B-B14F-4D97-AF65-F5344CB8AC3E}">
        <p14:creationId xmlns:p14="http://schemas.microsoft.com/office/powerpoint/2010/main" val="3617125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B Nazanin" pitchFamily="2" charset="-78"/>
          <a:ea typeface="+mj-ea"/>
          <a:cs typeface="B Nazanin" pitchFamily="2" charset="-78"/>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2800" kern="1200">
          <a:solidFill>
            <a:schemeClr val="tx1"/>
          </a:solidFill>
          <a:latin typeface="B Nazanin" pitchFamily="2" charset="-78"/>
          <a:ea typeface="+mn-ea"/>
          <a:cs typeface="B Nazanin" pitchFamily="2" charset="-78"/>
        </a:defRPr>
      </a:lvl1pPr>
      <a:lvl2pPr marL="685800" indent="-228600" algn="l" defTabSz="914400" rtl="0" eaLnBrk="1" latinLnBrk="0" hangingPunct="1">
        <a:lnSpc>
          <a:spcPct val="140000"/>
        </a:lnSpc>
        <a:spcBef>
          <a:spcPts val="500"/>
        </a:spcBef>
        <a:buFont typeface="Arial" panose="020B0604020202020204" pitchFamily="34" charset="0"/>
        <a:buChar char="•"/>
        <a:defRPr sz="2400" kern="1200">
          <a:solidFill>
            <a:schemeClr val="tx1"/>
          </a:solidFill>
          <a:latin typeface="B Nazanin" pitchFamily="2" charset="-78"/>
          <a:ea typeface="+mn-ea"/>
          <a:cs typeface="B Nazanin"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 Nazanin" pitchFamily="2" charset="-78"/>
          <a:ea typeface="+mn-ea"/>
          <a:cs typeface="B Nazanin"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 Nazanin" pitchFamily="2" charset="-78"/>
          <a:ea typeface="+mn-ea"/>
          <a:cs typeface="B Nazanin"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 Nazanin" pitchFamily="2" charset="-78"/>
          <a:ea typeface="+mn-ea"/>
          <a:cs typeface="B Nazanin"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A5C4DB-009B-6B4B-82DB-B6D3D7DEA1F3}"/>
              </a:ext>
            </a:extLst>
          </p:cNvPr>
          <p:cNvSpPr>
            <a:spLocks noGrp="1"/>
          </p:cNvSpPr>
          <p:nvPr>
            <p:ph type="ctrTitle"/>
          </p:nvPr>
        </p:nvSpPr>
        <p:spPr>
          <a:xfrm>
            <a:off x="467436" y="3360596"/>
            <a:ext cx="7772400" cy="2387600"/>
          </a:xfrm>
        </p:spPr>
        <p:txBody>
          <a:bodyPr>
            <a:normAutofit/>
          </a:bodyPr>
          <a:lstStyle/>
          <a:p>
            <a:r>
              <a:rPr lang="fa-IR" dirty="0"/>
              <a:t>ریاضیات </a:t>
            </a:r>
            <a:r>
              <a:rPr lang="fa-IR" dirty="0" smtClean="0"/>
              <a:t>گسسته</a:t>
            </a:r>
            <a:br>
              <a:rPr lang="fa-IR" dirty="0" smtClean="0"/>
            </a:br>
            <a:r>
              <a:rPr lang="fa-IR" dirty="0" smtClean="0"/>
              <a:t/>
            </a:r>
            <a:br>
              <a:rPr lang="fa-IR" dirty="0" smtClean="0"/>
            </a:br>
            <a:r>
              <a:rPr lang="fa-IR" sz="3900" dirty="0" smtClean="0"/>
              <a:t>دکتر منصوره میرزایی</a:t>
            </a:r>
            <a:endParaRPr lang="x-none" sz="3900" dirty="0"/>
          </a:p>
        </p:txBody>
      </p:sp>
      <p:pic>
        <p:nvPicPr>
          <p:cNvPr id="4" name="Picture 3"/>
          <p:cNvPicPr>
            <a:picLocks noChangeAspect="1"/>
          </p:cNvPicPr>
          <p:nvPr/>
        </p:nvPicPr>
        <p:blipFill>
          <a:blip r:embed="rId2"/>
          <a:stretch>
            <a:fillRect/>
          </a:stretch>
        </p:blipFill>
        <p:spPr>
          <a:xfrm>
            <a:off x="3096194" y="215072"/>
            <a:ext cx="3333750" cy="2933700"/>
          </a:xfrm>
          <a:prstGeom prst="rect">
            <a:avLst/>
          </a:prstGeom>
        </p:spPr>
      </p:pic>
    </p:spTree>
    <p:extLst>
      <p:ext uri="{BB962C8B-B14F-4D97-AF65-F5344CB8AC3E}">
        <p14:creationId xmlns:p14="http://schemas.microsoft.com/office/powerpoint/2010/main" val="349757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71792-5DF5-8A42-833B-093B1B86F148}"/>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4D72A72E-4DC8-D846-A85C-F24A57E62119}"/>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جدول درستی گزاره مرکب زیر را بنویسید.</a:t>
            </a:r>
            <a:endParaRPr lang="x-none" dirty="0"/>
          </a:p>
        </p:txBody>
      </p:sp>
      <p:pic>
        <p:nvPicPr>
          <p:cNvPr id="5" name="Picture 4">
            <a:extLst>
              <a:ext uri="{FF2B5EF4-FFF2-40B4-BE49-F238E27FC236}">
                <a16:creationId xmlns:a16="http://schemas.microsoft.com/office/drawing/2014/main" xmlns="" id="{7FA272CA-AEEC-0B4A-BC42-3071D549F644}"/>
              </a:ext>
            </a:extLst>
          </p:cNvPr>
          <p:cNvPicPr>
            <a:picLocks noChangeAspect="1"/>
          </p:cNvPicPr>
          <p:nvPr/>
        </p:nvPicPr>
        <p:blipFill>
          <a:blip r:embed="rId2"/>
          <a:stretch>
            <a:fillRect/>
          </a:stretch>
        </p:blipFill>
        <p:spPr>
          <a:xfrm>
            <a:off x="3517900" y="2740025"/>
            <a:ext cx="2108200" cy="406400"/>
          </a:xfrm>
          <a:prstGeom prst="rect">
            <a:avLst/>
          </a:prstGeom>
        </p:spPr>
      </p:pic>
    </p:spTree>
    <p:extLst>
      <p:ext uri="{BB962C8B-B14F-4D97-AF65-F5344CB8AC3E}">
        <p14:creationId xmlns:p14="http://schemas.microsoft.com/office/powerpoint/2010/main" val="253783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71792-5DF5-8A42-833B-093B1B86F148}"/>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4D72A72E-4DC8-D846-A85C-F24A57E62119}"/>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جدول درستی گزاره مرکب زیر را بنویسید.</a:t>
            </a:r>
            <a:endParaRPr lang="x-none" dirty="0"/>
          </a:p>
        </p:txBody>
      </p:sp>
      <p:pic>
        <p:nvPicPr>
          <p:cNvPr id="5" name="Picture 4">
            <a:extLst>
              <a:ext uri="{FF2B5EF4-FFF2-40B4-BE49-F238E27FC236}">
                <a16:creationId xmlns:a16="http://schemas.microsoft.com/office/drawing/2014/main" xmlns="" id="{7FA272CA-AEEC-0B4A-BC42-3071D549F644}"/>
              </a:ext>
            </a:extLst>
          </p:cNvPr>
          <p:cNvPicPr>
            <a:picLocks noChangeAspect="1"/>
          </p:cNvPicPr>
          <p:nvPr/>
        </p:nvPicPr>
        <p:blipFill>
          <a:blip r:embed="rId2"/>
          <a:stretch>
            <a:fillRect/>
          </a:stretch>
        </p:blipFill>
        <p:spPr>
          <a:xfrm>
            <a:off x="3517900" y="2740025"/>
            <a:ext cx="2108200" cy="406400"/>
          </a:xfrm>
          <a:prstGeom prst="rect">
            <a:avLst/>
          </a:prstGeom>
        </p:spPr>
      </p:pic>
      <p:pic>
        <p:nvPicPr>
          <p:cNvPr id="6" name="Picture 5">
            <a:extLst>
              <a:ext uri="{FF2B5EF4-FFF2-40B4-BE49-F238E27FC236}">
                <a16:creationId xmlns:a16="http://schemas.microsoft.com/office/drawing/2014/main" xmlns="" id="{2D4AE92C-9825-E344-A0BC-F94543616DEA}"/>
              </a:ext>
            </a:extLst>
          </p:cNvPr>
          <p:cNvPicPr>
            <a:picLocks noChangeAspect="1"/>
          </p:cNvPicPr>
          <p:nvPr/>
        </p:nvPicPr>
        <p:blipFill>
          <a:blip r:embed="rId3"/>
          <a:stretch>
            <a:fillRect/>
          </a:stretch>
        </p:blipFill>
        <p:spPr>
          <a:xfrm>
            <a:off x="1758950" y="3748881"/>
            <a:ext cx="5626100" cy="1689100"/>
          </a:xfrm>
          <a:prstGeom prst="rect">
            <a:avLst/>
          </a:prstGeom>
        </p:spPr>
      </p:pic>
    </p:spTree>
    <p:extLst>
      <p:ext uri="{BB962C8B-B14F-4D97-AF65-F5344CB8AC3E}">
        <p14:creationId xmlns:p14="http://schemas.microsoft.com/office/powerpoint/2010/main" val="37246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71792-5DF5-8A42-833B-093B1B86F148}"/>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4D72A72E-4DC8-D846-A85C-F24A57E62119}"/>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جدول درستی گزاره مرکب زیر را بنویسید.</a:t>
            </a:r>
            <a:endParaRPr lang="x-none" dirty="0"/>
          </a:p>
        </p:txBody>
      </p:sp>
      <p:pic>
        <p:nvPicPr>
          <p:cNvPr id="5" name="Picture 4">
            <a:extLst>
              <a:ext uri="{FF2B5EF4-FFF2-40B4-BE49-F238E27FC236}">
                <a16:creationId xmlns:a16="http://schemas.microsoft.com/office/drawing/2014/main" xmlns="" id="{7FA272CA-AEEC-0B4A-BC42-3071D549F644}"/>
              </a:ext>
            </a:extLst>
          </p:cNvPr>
          <p:cNvPicPr>
            <a:picLocks noChangeAspect="1"/>
          </p:cNvPicPr>
          <p:nvPr/>
        </p:nvPicPr>
        <p:blipFill>
          <a:blip r:embed="rId2"/>
          <a:stretch>
            <a:fillRect/>
          </a:stretch>
        </p:blipFill>
        <p:spPr>
          <a:xfrm>
            <a:off x="3517900" y="2740025"/>
            <a:ext cx="2108200" cy="406400"/>
          </a:xfrm>
          <a:prstGeom prst="rect">
            <a:avLst/>
          </a:prstGeom>
        </p:spPr>
      </p:pic>
      <p:pic>
        <p:nvPicPr>
          <p:cNvPr id="6" name="Picture 5">
            <a:extLst>
              <a:ext uri="{FF2B5EF4-FFF2-40B4-BE49-F238E27FC236}">
                <a16:creationId xmlns:a16="http://schemas.microsoft.com/office/drawing/2014/main" xmlns="" id="{B530D036-D432-864E-B21F-0079651EB4B9}"/>
              </a:ext>
            </a:extLst>
          </p:cNvPr>
          <p:cNvPicPr>
            <a:picLocks noChangeAspect="1"/>
          </p:cNvPicPr>
          <p:nvPr/>
        </p:nvPicPr>
        <p:blipFill>
          <a:blip r:embed="rId3"/>
          <a:stretch>
            <a:fillRect/>
          </a:stretch>
        </p:blipFill>
        <p:spPr>
          <a:xfrm>
            <a:off x="1873250" y="3711576"/>
            <a:ext cx="5397500" cy="1562100"/>
          </a:xfrm>
          <a:prstGeom prst="rect">
            <a:avLst/>
          </a:prstGeom>
        </p:spPr>
      </p:pic>
    </p:spTree>
    <p:extLst>
      <p:ext uri="{BB962C8B-B14F-4D97-AF65-F5344CB8AC3E}">
        <p14:creationId xmlns:p14="http://schemas.microsoft.com/office/powerpoint/2010/main" val="319060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BF3ED-EB54-554C-A17A-3FC92DC4F496}"/>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گزاره های همیشه درست و صدق پذیری</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6DCD5EF-CB80-F94C-9358-82197BF583A3}"/>
                  </a:ext>
                </a:extLst>
              </p:cNvPr>
              <p:cNvSpPr>
                <a:spLocks noGrp="1"/>
              </p:cNvSpPr>
              <p:nvPr>
                <p:ph idx="1"/>
              </p:nvPr>
            </p:nvSpPr>
            <p:spPr/>
            <p:txBody>
              <a:bodyPr>
                <a:normAutofit fontScale="92500" lnSpcReduction="10000"/>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b="1" dirty="0"/>
                  <a:t>گزاره همیشه درست</a:t>
                </a:r>
                <a:r>
                  <a:rPr lang="fa-IR" dirty="0"/>
                  <a:t>: گزاره مرکبی که همیشه درست است. (صرفنظر از ارزش هر متغیر منطقی در آن) مانند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a:p>
              <a:p>
                <a:pPr marL="228600" indent="-228600" algn="r" defTabSz="914400" rtl="1" eaLnBrk="1" latinLnBrk="0" hangingPunct="1">
                  <a:lnSpc>
                    <a:spcPct val="140000"/>
                  </a:lnSpc>
                  <a:spcBef>
                    <a:spcPts val="1000"/>
                  </a:spcBef>
                  <a:buFont typeface="Arial" panose="020B0604020202020204" pitchFamily="34" charset="0"/>
                  <a:buChar char="•"/>
                </a:pPr>
                <a:r>
                  <a:rPr lang="fa-IR" b="1" dirty="0"/>
                  <a:t>گزاره همیشه غلط (تناقض): </a:t>
                </a:r>
                <a:r>
                  <a:rPr lang="fa-IR" dirty="0"/>
                  <a:t>گزاره ای که همیشه نادرست است. مانند</a:t>
                </a:r>
                <a:r>
                  <a:rPr lang="en-US" dirty="0"/>
                  <a:t> </a:t>
                </a:r>
                <a:r>
                  <a:rPr lang="fa-IR" dirty="0"/>
                  <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fa-IR" dirty="0"/>
              </a:p>
              <a:p>
                <a:pPr algn="r" rtl="1"/>
                <a:r>
                  <a:rPr lang="fa-IR" b="1" dirty="0"/>
                  <a:t>گزاره صدق پذیر</a:t>
                </a:r>
                <a:r>
                  <a:rPr lang="fa-IR" dirty="0"/>
                  <a:t>: گزاره ای که به </a:t>
                </a:r>
                <a:r>
                  <a:rPr lang="fa-IR" dirty="0" err="1"/>
                  <a:t>ازای</a:t>
                </a:r>
                <a:r>
                  <a:rPr lang="fa-IR" dirty="0"/>
                  <a:t> حداقل یک تخصیص به </a:t>
                </a:r>
                <a:r>
                  <a:rPr lang="fa-IR" dirty="0" err="1"/>
                  <a:t>متغیرها</a:t>
                </a:r>
                <a:r>
                  <a:rPr lang="fa-IR" dirty="0"/>
                  <a:t> درست باشد. مانند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endParaRPr lang="fa-IR" dirty="0"/>
              </a:p>
              <a:p>
                <a:pPr algn="r" rtl="1"/>
                <a:r>
                  <a:rPr lang="fa-IR" b="1" dirty="0"/>
                  <a:t>گزاره صدق ناپذیر</a:t>
                </a:r>
                <a:r>
                  <a:rPr lang="fa-IR" dirty="0"/>
                  <a:t>: گزاره ای که صدق پذیر نباشد.</a:t>
                </a:r>
              </a:p>
            </p:txBody>
          </p:sp>
        </mc:Choice>
        <mc:Fallback xmlns="">
          <p:sp>
            <p:nvSpPr>
              <p:cNvPr id="3" name="Content Placeholder 2">
                <a:extLst>
                  <a:ext uri="{FF2B5EF4-FFF2-40B4-BE49-F238E27FC236}">
                    <a16:creationId xmlns:a16="http://schemas.microsoft.com/office/drawing/2014/main" xmlns:a14="http://schemas.microsoft.com/office/drawing/2010/main" xmlns="" id="{B6DCD5EF-CB80-F94C-9358-82197BF583A3}"/>
                  </a:ext>
                </a:extLst>
              </p:cNvPr>
              <p:cNvSpPr>
                <a:spLocks noGrp="1" noRot="1" noChangeAspect="1" noMove="1" noResize="1" noEditPoints="1" noAdjustHandles="1" noChangeArrowheads="1" noChangeShapeType="1" noTextEdit="1"/>
              </p:cNvSpPr>
              <p:nvPr>
                <p:ph idx="1"/>
              </p:nvPr>
            </p:nvSpPr>
            <p:spPr>
              <a:blipFill rotWithShape="0">
                <a:blip r:embed="rId2"/>
                <a:stretch>
                  <a:fillRect l="-155" r="-1314"/>
                </a:stretch>
              </a:blipFill>
            </p:spPr>
            <p:txBody>
              <a:bodyPr/>
              <a:lstStyle/>
              <a:p>
                <a:r>
                  <a:rPr lang="en-US">
                    <a:noFill/>
                  </a:rPr>
                  <a:t> </a:t>
                </a:r>
              </a:p>
            </p:txBody>
          </p:sp>
        </mc:Fallback>
      </mc:AlternateContent>
    </p:spTree>
    <p:extLst>
      <p:ext uri="{BB962C8B-B14F-4D97-AF65-F5344CB8AC3E}">
        <p14:creationId xmlns:p14="http://schemas.microsoft.com/office/powerpoint/2010/main" val="232307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64004-7C46-6640-9AC5-156EEA00C78A}"/>
              </a:ext>
            </a:extLst>
          </p:cNvPr>
          <p:cNvSpPr>
            <a:spLocks noGrp="1"/>
          </p:cNvSpPr>
          <p:nvPr>
            <p:ph type="title"/>
          </p:nvPr>
        </p:nvSpPr>
        <p:spPr/>
        <p:txBody>
          <a:bodyPr/>
          <a:lstStyle/>
          <a:p>
            <a:pPr algn="r" rtl="1"/>
            <a:r>
              <a:rPr lang="fa-IR" dirty="0"/>
              <a:t>گزاره های همیشه درست و صدق پذیری</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D84E794-F749-774E-8888-C4197C99C9A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صدق پذیری عبارت زیر را بررسی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BD84E794-F749-774E-8888-C4197C99C9A8}"/>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412357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64004-7C46-6640-9AC5-156EEA00C78A}"/>
              </a:ext>
            </a:extLst>
          </p:cNvPr>
          <p:cNvSpPr>
            <a:spLocks noGrp="1"/>
          </p:cNvSpPr>
          <p:nvPr>
            <p:ph type="title"/>
          </p:nvPr>
        </p:nvSpPr>
        <p:spPr/>
        <p:txBody>
          <a:bodyPr/>
          <a:lstStyle/>
          <a:p>
            <a:pPr algn="r" rtl="1"/>
            <a:r>
              <a:rPr lang="fa-IR" dirty="0"/>
              <a:t>گزاره های همیشه درست و صدق پذیری</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D84E794-F749-774E-8888-C4197C99C9A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صدق پذیری عبارت زیر را بررسی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r" rtl="1">
                  <a:buNone/>
                </a:pPr>
                <a:r>
                  <a:rPr lang="fa-IR" sz="2600" dirty="0">
                    <a:latin typeface="Cambria Math" panose="02040503050406030204" pitchFamily="18" charset="0"/>
                    <a:ea typeface="Cambria Math" panose="02040503050406030204" pitchFamily="18" charset="0"/>
                    <a:cs typeface="Arial" panose="020B0604020202020204" pitchFamily="34" charset="0"/>
                  </a:rPr>
                  <a:t>حل: یک راه استفاده از جدول درستی است. مشخص میکنیم که خروجی کدام سطر جدول </a:t>
                </a:r>
                <a:r>
                  <a:rPr lang="en-US" sz="2600" dirty="0">
                    <a:latin typeface="Cambria Math" panose="02040503050406030204" pitchFamily="18" charset="0"/>
                    <a:ea typeface="Cambria Math" panose="02040503050406030204" pitchFamily="18" charset="0"/>
                    <a:cs typeface="Arial" panose="020B0604020202020204" pitchFamily="34" charset="0"/>
                  </a:rPr>
                  <a:t>T</a:t>
                </a:r>
                <a:r>
                  <a:rPr lang="fa-IR" sz="2600" dirty="0">
                    <a:latin typeface="Cambria Math" panose="02040503050406030204" pitchFamily="18" charset="0"/>
                    <a:ea typeface="Cambria Math" panose="02040503050406030204" pitchFamily="18" charset="0"/>
                    <a:cs typeface="Arial" panose="020B0604020202020204" pitchFamily="34" charset="0"/>
                  </a:rPr>
                  <a:t> است</a:t>
                </a:r>
                <a:r>
                  <a:rPr lang="fa-IR" sz="2600" dirty="0" smtClean="0">
                    <a:latin typeface="Cambria Math" panose="02040503050406030204" pitchFamily="18" charset="0"/>
                    <a:ea typeface="Cambria Math" panose="02040503050406030204" pitchFamily="18" charset="0"/>
                    <a:cs typeface="Arial" panose="020B0604020202020204" pitchFamily="34" charset="0"/>
                  </a:rPr>
                  <a:t>.</a:t>
                </a:r>
                <a:endParaRPr lang="en-US" sz="2600" dirty="0" smtClean="0">
                  <a:latin typeface="Cambria Math" panose="02040503050406030204" pitchFamily="18" charset="0"/>
                  <a:ea typeface="Cambria Math" panose="02040503050406030204" pitchFamily="18" charset="0"/>
                  <a:cs typeface="Arial" panose="020B0604020202020204" pitchFamily="34" charset="0"/>
                </a:endParaRPr>
              </a:p>
              <a:p>
                <a:pPr marL="0" indent="0" algn="r" rtl="1">
                  <a:buNone/>
                </a:pPr>
                <a:endParaRPr lang="x-none" sz="2600"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xmlns="" xmlns:a14="http://schemas.microsoft.com/office/drawing/2010/main" id="{BD84E794-F749-774E-8888-C4197C99C9A8}"/>
                  </a:ext>
                </a:extLst>
              </p:cNvPr>
              <p:cNvSpPr>
                <a:spLocks noGrp="1" noRot="1" noChangeAspect="1" noMove="1" noResize="1" noEditPoints="1" noAdjustHandles="1" noChangeArrowheads="1" noChangeShapeType="1" noTextEdit="1"/>
              </p:cNvSpPr>
              <p:nvPr>
                <p:ph idx="1"/>
              </p:nvPr>
            </p:nvSpPr>
            <p:spPr>
              <a:blipFill rotWithShape="0">
                <a:blip r:embed="rId2"/>
                <a:stretch>
                  <a:fillRect l="-773" r="-1623"/>
                </a:stretch>
              </a:blipFill>
            </p:spPr>
            <p:txBody>
              <a:bodyPr/>
              <a:lstStyle/>
              <a:p>
                <a:r>
                  <a:rPr lang="en-US">
                    <a:noFill/>
                  </a:rPr>
                  <a:t> </a:t>
                </a:r>
              </a:p>
            </p:txBody>
          </p:sp>
        </mc:Fallback>
      </mc:AlternateContent>
    </p:spTree>
    <p:extLst>
      <p:ext uri="{BB962C8B-B14F-4D97-AF65-F5344CB8AC3E}">
        <p14:creationId xmlns:p14="http://schemas.microsoft.com/office/powerpoint/2010/main" val="184629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64004-7C46-6640-9AC5-156EEA00C78A}"/>
              </a:ext>
            </a:extLst>
          </p:cNvPr>
          <p:cNvSpPr>
            <a:spLocks noGrp="1"/>
          </p:cNvSpPr>
          <p:nvPr>
            <p:ph type="title"/>
          </p:nvPr>
        </p:nvSpPr>
        <p:spPr/>
        <p:txBody>
          <a:bodyPr/>
          <a:lstStyle/>
          <a:p>
            <a:pPr algn="r" rtl="1"/>
            <a:r>
              <a:rPr lang="fa-IR" dirty="0"/>
              <a:t>گزاره های همیشه درست و صدق پذیری</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D84E794-F749-774E-8888-C4197C99C9A8}"/>
                  </a:ext>
                </a:extLst>
              </p:cNvPr>
              <p:cNvSpPr>
                <a:spLocks noGrp="1"/>
              </p:cNvSpPr>
              <p:nvPr>
                <p:ph idx="1"/>
              </p:nvPr>
            </p:nvSpPr>
            <p:spPr/>
            <p:txBody>
              <a:bodyPr>
                <a:normAutofit fontScale="92500"/>
              </a:bodyPr>
              <a:lstStyle/>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cs typeface="Arial" panose="020B0604020202020204" pitchFamily="34" charset="0"/>
                  </a:rPr>
                  <a:t>مثال: صدق پذیری عبارت زیر را بررسی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x-none" dirty="0">
                  <a:latin typeface="Cambria Math" panose="02040503050406030204" pitchFamily="18" charset="0"/>
                  <a:ea typeface="Cambria Math" panose="02040503050406030204" pitchFamily="18" charset="0"/>
                  <a:cs typeface="Arial" panose="020B0604020202020204" pitchFamily="34" charset="0"/>
                </a:endParaRPr>
              </a:p>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cs typeface="Arial" panose="020B0604020202020204" pitchFamily="34" charset="0"/>
                  </a:rPr>
                  <a:t>حل: یک راه استفاده از جدول درستی است. مشخص میکنیم که خروجی کدام سطر جدول </a:t>
                </a:r>
                <a:r>
                  <a:rPr lang="en-US" dirty="0">
                    <a:latin typeface="Cambria Math" panose="02040503050406030204" pitchFamily="18" charset="0"/>
                    <a:ea typeface="Cambria Math" panose="02040503050406030204" pitchFamily="18" charset="0"/>
                    <a:cs typeface="Arial" panose="020B0604020202020204" pitchFamily="34" charset="0"/>
                  </a:rPr>
                  <a:t>T</a:t>
                </a:r>
                <a:r>
                  <a:rPr lang="fa-IR" dirty="0">
                    <a:latin typeface="Cambria Math" panose="02040503050406030204" pitchFamily="18" charset="0"/>
                    <a:ea typeface="Cambria Math" panose="02040503050406030204" pitchFamily="18" charset="0"/>
                    <a:cs typeface="Arial" panose="020B0604020202020204" pitchFamily="34" charset="0"/>
                  </a:rPr>
                  <a:t> است.</a:t>
                </a:r>
              </a:p>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cs typeface="Arial" panose="020B0604020202020204" pitchFamily="34" charset="0"/>
                  </a:rPr>
                  <a:t>راه دوم: ۳ عبارت </a:t>
                </a:r>
                <a:r>
                  <a:rPr lang="en-US" dirty="0">
                    <a:latin typeface="Cambria Math" panose="02040503050406030204" pitchFamily="18" charset="0"/>
                    <a:ea typeface="Cambria Math" panose="02040503050406030204" pitchFamily="18" charset="0"/>
                    <a:cs typeface="Arial" panose="020B0604020202020204" pitchFamily="34" charset="0"/>
                  </a:rPr>
                  <a:t>AND</a:t>
                </a:r>
                <a:r>
                  <a:rPr lang="fa-IR" dirty="0">
                    <a:latin typeface="Cambria Math" panose="02040503050406030204" pitchFamily="18" charset="0"/>
                    <a:ea typeface="Cambria Math" panose="02040503050406030204" pitchFamily="18" charset="0"/>
                    <a:cs typeface="Arial" panose="020B0604020202020204" pitchFamily="34" charset="0"/>
                  </a:rPr>
                  <a:t> شده </a:t>
                </a:r>
                <a:r>
                  <a:rPr lang="fa-IR" dirty="0" err="1">
                    <a:latin typeface="Cambria Math" panose="02040503050406030204" pitchFamily="18" charset="0"/>
                    <a:ea typeface="Cambria Math" panose="02040503050406030204" pitchFamily="18" charset="0"/>
                    <a:cs typeface="Arial" panose="020B0604020202020204" pitchFamily="34" charset="0"/>
                  </a:rPr>
                  <a:t>اند</a:t>
                </a:r>
                <a:r>
                  <a:rPr lang="fa-IR" dirty="0">
                    <a:latin typeface="Cambria Math" panose="02040503050406030204" pitchFamily="18" charset="0"/>
                    <a:ea typeface="Cambria Math" panose="02040503050406030204" pitchFamily="18" charset="0"/>
                    <a:cs typeface="Arial" panose="020B0604020202020204" pitchFamily="34" charset="0"/>
                  </a:rPr>
                  <a:t>. بنابراین هر عبارت باید </a:t>
                </a:r>
                <a:r>
                  <a:rPr lang="en-US" dirty="0">
                    <a:latin typeface="Cambria Math" panose="02040503050406030204" pitchFamily="18" charset="0"/>
                    <a:ea typeface="Cambria Math" panose="02040503050406030204" pitchFamily="18" charset="0"/>
                    <a:cs typeface="Arial" panose="020B0604020202020204" pitchFamily="34" charset="0"/>
                  </a:rPr>
                  <a:t>T</a:t>
                </a:r>
                <a:r>
                  <a:rPr lang="fa-IR" dirty="0">
                    <a:latin typeface="Cambria Math" panose="02040503050406030204" pitchFamily="18" charset="0"/>
                    <a:ea typeface="Cambria Math" panose="02040503050406030204" pitchFamily="18" charset="0"/>
                    <a:cs typeface="Arial" panose="020B0604020202020204" pitchFamily="34" charset="0"/>
                  </a:rPr>
                  <a:t> باشد.</a:t>
                </a:r>
              </a:p>
              <a:p>
                <a:pPr marL="0" indent="0" algn="r" defTabSz="914400" rtl="1" eaLnBrk="1" latinLnBrk="0" hangingPunct="1">
                  <a:lnSpc>
                    <a:spcPct val="140000"/>
                  </a:lnSpc>
                  <a:spcBef>
                    <a:spcPts val="1000"/>
                  </a:spcBef>
                  <a:buNone/>
                </a:pPr>
                <a:r>
                  <a:rPr lang="fa-IR" dirty="0" err="1">
                    <a:latin typeface="Cambria Math" panose="02040503050406030204" pitchFamily="18" charset="0"/>
                    <a:ea typeface="Cambria Math" panose="02040503050406030204" pitchFamily="18" charset="0"/>
                    <a:cs typeface="Arial" panose="020B0604020202020204" pitchFamily="34" charset="0"/>
                  </a:rPr>
                  <a:t>باتوجه</a:t>
                </a:r>
                <a:r>
                  <a:rPr lang="fa-IR" dirty="0">
                    <a:latin typeface="Cambria Math" panose="02040503050406030204" pitchFamily="18" charset="0"/>
                    <a:ea typeface="Cambria Math" panose="02040503050406030204" pitchFamily="18" charset="0"/>
                    <a:cs typeface="Arial" panose="020B0604020202020204" pitchFamily="34" charset="0"/>
                  </a:rPr>
                  <a:t> به عبارت، اگر </a:t>
                </a:r>
                <a:r>
                  <a:rPr lang="en-US" dirty="0">
                    <a:latin typeface="Cambria Math" panose="02040503050406030204" pitchFamily="18" charset="0"/>
                    <a:ea typeface="Cambria Math" panose="02040503050406030204" pitchFamily="18" charset="0"/>
                    <a:cs typeface="Arial" panose="020B0604020202020204" pitchFamily="34" charset="0"/>
                  </a:rPr>
                  <a:t>p</a:t>
                </a:r>
                <a:r>
                  <a:rPr lang="fa-IR" dirty="0">
                    <a:latin typeface="Cambria Math" panose="02040503050406030204" pitchFamily="18" charset="0"/>
                    <a:ea typeface="Cambria Math" panose="02040503050406030204" pitchFamily="18" charset="0"/>
                    <a:cs typeface="Arial" panose="020B0604020202020204" pitchFamily="34" charset="0"/>
                  </a:rPr>
                  <a:t> و </a:t>
                </a:r>
                <a:r>
                  <a:rPr lang="en-US" dirty="0">
                    <a:latin typeface="Cambria Math" panose="02040503050406030204" pitchFamily="18" charset="0"/>
                    <a:ea typeface="Cambria Math" panose="02040503050406030204" pitchFamily="18" charset="0"/>
                    <a:cs typeface="Arial" panose="020B0604020202020204" pitchFamily="34" charset="0"/>
                  </a:rPr>
                  <a:t>q</a:t>
                </a:r>
                <a:r>
                  <a:rPr lang="fa-IR" dirty="0">
                    <a:latin typeface="Cambria Math" panose="02040503050406030204" pitchFamily="18" charset="0"/>
                    <a:ea typeface="Cambria Math" panose="02040503050406030204" pitchFamily="18" charset="0"/>
                    <a:cs typeface="Arial" panose="020B0604020202020204" pitchFamily="34" charset="0"/>
                  </a:rPr>
                  <a:t> و </a:t>
                </a:r>
                <a:r>
                  <a:rPr lang="en-US" dirty="0">
                    <a:latin typeface="Cambria Math" panose="02040503050406030204" pitchFamily="18" charset="0"/>
                    <a:ea typeface="Cambria Math" panose="02040503050406030204" pitchFamily="18" charset="0"/>
                    <a:cs typeface="Arial" panose="020B0604020202020204" pitchFamily="34" charset="0"/>
                  </a:rPr>
                  <a:t>r</a:t>
                </a:r>
                <a:r>
                  <a:rPr lang="fa-IR" dirty="0">
                    <a:latin typeface="Cambria Math" panose="02040503050406030204" pitchFamily="18" charset="0"/>
                    <a:ea typeface="Cambria Math" panose="02040503050406030204" pitchFamily="18" charset="0"/>
                    <a:cs typeface="Arial" panose="020B0604020202020204" pitchFamily="34" charset="0"/>
                  </a:rPr>
                  <a:t> هم ارزش باشند، نتیجه </a:t>
                </a:r>
                <a:r>
                  <a:rPr lang="en-US" dirty="0">
                    <a:latin typeface="Cambria Math" panose="02040503050406030204" pitchFamily="18" charset="0"/>
                    <a:ea typeface="Cambria Math" panose="02040503050406030204" pitchFamily="18" charset="0"/>
                    <a:cs typeface="Arial" panose="020B0604020202020204" pitchFamily="34" charset="0"/>
                  </a:rPr>
                  <a:t>T</a:t>
                </a:r>
                <a:r>
                  <a:rPr lang="fa-IR" dirty="0">
                    <a:latin typeface="Cambria Math" panose="02040503050406030204" pitchFamily="18" charset="0"/>
                    <a:ea typeface="Cambria Math" panose="02040503050406030204" pitchFamily="18" charset="0"/>
                    <a:cs typeface="Arial" panose="020B0604020202020204" pitchFamily="34" charset="0"/>
                  </a:rPr>
                  <a:t> میشود.</a:t>
                </a:r>
                <a:endParaRPr lang="x-none"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BD84E794-F749-774E-8888-C4197C99C9A8}"/>
                  </a:ext>
                </a:extLst>
              </p:cNvPr>
              <p:cNvSpPr>
                <a:spLocks noGrp="1" noRot="1" noChangeAspect="1" noMove="1" noResize="1" noEditPoints="1" noAdjustHandles="1" noChangeArrowheads="1" noChangeShapeType="1" noTextEdit="1"/>
              </p:cNvSpPr>
              <p:nvPr>
                <p:ph idx="1"/>
              </p:nvPr>
            </p:nvSpPr>
            <p:spPr>
              <a:blipFill rotWithShape="0">
                <a:blip r:embed="rId2"/>
                <a:stretch>
                  <a:fillRect l="-773" r="-1391"/>
                </a:stretch>
              </a:blipFill>
            </p:spPr>
            <p:txBody>
              <a:bodyPr/>
              <a:lstStyle/>
              <a:p>
                <a:r>
                  <a:rPr lang="en-US">
                    <a:noFill/>
                  </a:rPr>
                  <a:t> </a:t>
                </a:r>
              </a:p>
            </p:txBody>
          </p:sp>
        </mc:Fallback>
      </mc:AlternateContent>
    </p:spTree>
    <p:extLst>
      <p:ext uri="{BB962C8B-B14F-4D97-AF65-F5344CB8AC3E}">
        <p14:creationId xmlns:p14="http://schemas.microsoft.com/office/powerpoint/2010/main" val="331571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D0A6F-E857-DF45-80EC-0D91AAFF15E4}"/>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48EE57B-E75B-A34B-B9DC-A9A415284E78}"/>
                  </a:ext>
                </a:extLst>
              </p:cNvPr>
              <p:cNvSpPr>
                <a:spLocks noGrp="1"/>
              </p:cNvSpPr>
              <p:nvPr>
                <p:ph idx="1"/>
              </p:nvPr>
            </p:nvSpPr>
            <p:spPr/>
            <p:txBody>
              <a:bodyPr>
                <a:normAutofit fontScale="92500" lnSpcReduction="20000"/>
              </a:bodyPr>
              <a:lstStyle/>
              <a:p>
                <a:pPr algn="r" rtl="1"/>
                <a:r>
                  <a:rPr lang="fa-IR" dirty="0">
                    <a:latin typeface="Cambria Math" panose="02040503050406030204" pitchFamily="18" charset="0"/>
                    <a:ea typeface="Cambria Math" panose="02040503050406030204" pitchFamily="18" charset="0"/>
                  </a:rPr>
                  <a:t>در ریاضیات میتوان یک عبارت را با عبارت دیگری که همان ارزش درستی را دارد، جایگزین کرد.</a:t>
                </a:r>
                <a:endParaRPr lang="fa-IR" b="1" dirty="0">
                  <a:latin typeface="Cambria Math" panose="02040503050406030204" pitchFamily="18" charset="0"/>
                  <a:ea typeface="Cambria Math" panose="02040503050406030204" pitchFamily="18" charset="0"/>
                </a:endParaRPr>
              </a:p>
              <a:p>
                <a:pPr marL="228600" indent="-228600" algn="r" defTabSz="914400" rtl="1" eaLnBrk="1" latinLnBrk="0" hangingPunct="1">
                  <a:lnSpc>
                    <a:spcPct val="140000"/>
                  </a:lnSpc>
                  <a:spcBef>
                    <a:spcPts val="1000"/>
                  </a:spcBef>
                  <a:buFont typeface="Arial" panose="020B0604020202020204" pitchFamily="34" charset="0"/>
                  <a:buChar char="•"/>
                </a:pPr>
                <a:r>
                  <a:rPr lang="fa-IR" b="1" dirty="0">
                    <a:latin typeface="Cambria Math" panose="02040503050406030204" pitchFamily="18" charset="0"/>
                    <a:ea typeface="Cambria Math" panose="02040503050406030204" pitchFamily="18" charset="0"/>
                  </a:rPr>
                  <a:t>هم ارزی گزاره ها</a:t>
                </a:r>
                <a:r>
                  <a:rPr lang="fa-IR" dirty="0">
                    <a:latin typeface="Cambria Math" panose="02040503050406030204" pitchFamily="18" charset="0"/>
                    <a:ea typeface="Cambria Math" panose="02040503050406030204" pitchFamily="18" charset="0"/>
                  </a:rPr>
                  <a:t>: دو گزاره </a:t>
                </a:r>
                <a:r>
                  <a:rPr lang="en-US" dirty="0">
                    <a:latin typeface="Cambria Math" panose="02040503050406030204" pitchFamily="18" charset="0"/>
                    <a:ea typeface="Cambria Math" panose="02040503050406030204" pitchFamily="18" charset="0"/>
                  </a:rPr>
                  <a:t>p</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q</a:t>
                </a:r>
                <a:r>
                  <a:rPr lang="fa-IR" dirty="0">
                    <a:latin typeface="Cambria Math" panose="02040503050406030204" pitchFamily="18" charset="0"/>
                    <a:ea typeface="Cambria Math" panose="02040503050406030204" pitchFamily="18" charset="0"/>
                  </a:rPr>
                  <a:t> هم ارز هستند، اگر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fa-IR" dirty="0">
                    <a:latin typeface="Cambria Math" panose="02040503050406030204" pitchFamily="18" charset="0"/>
                    <a:ea typeface="Cambria Math" panose="02040503050406030204" pitchFamily="18" charset="0"/>
                  </a:rPr>
                  <a:t> یک گزاره همیشه درست باشد،‌ و آن را به صورت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fa-IR" dirty="0">
                    <a:latin typeface="Cambria Math" panose="02040503050406030204" pitchFamily="18" charset="0"/>
                    <a:ea typeface="Cambria Math" panose="02040503050406030204" pitchFamily="18" charset="0"/>
                  </a:rPr>
                  <a:t>  یا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fa-IR" dirty="0">
                    <a:latin typeface="Cambria Math" panose="02040503050406030204" pitchFamily="18" charset="0"/>
                    <a:ea typeface="Cambria Math" panose="02040503050406030204" pitchFamily="18" charset="0"/>
                  </a:rPr>
                  <a:t> نشان میدهیم.</a:t>
                </a:r>
              </a:p>
              <a:p>
                <a:pPr marL="228600" indent="-228600" algn="r" defTabSz="914400" rtl="1" eaLnBrk="1" latinLnBrk="0" hangingPunct="1">
                  <a:lnSpc>
                    <a:spcPct val="140000"/>
                  </a:lnSpc>
                  <a:spcBef>
                    <a:spcPts val="1000"/>
                  </a:spcBef>
                  <a:buFont typeface="Arial" panose="020B0604020202020204" pitchFamily="34" charset="0"/>
                  <a:buChar char="•"/>
                </a:pPr>
                <a:r>
                  <a:rPr lang="fa-IR" dirty="0">
                    <a:latin typeface="Cambria Math" panose="02040503050406030204" pitchFamily="18" charset="0"/>
                    <a:ea typeface="Cambria Math" panose="02040503050406030204" pitchFamily="18" charset="0"/>
                  </a:rPr>
                  <a:t>روشهای اثبات هم ارزی گزاره ها:</a:t>
                </a:r>
                <a:endParaRPr lang="en-US" dirty="0">
                  <a:latin typeface="Cambria Math" panose="02040503050406030204" pitchFamily="18" charset="0"/>
                  <a:ea typeface="Cambria Math" panose="02040503050406030204" pitchFamily="18" charset="0"/>
                </a:endParaRPr>
              </a:p>
              <a:p>
                <a:pPr lvl="1" algn="r" rtl="1">
                  <a:spcBef>
                    <a:spcPts val="1000"/>
                  </a:spcBef>
                </a:pPr>
                <a:r>
                  <a:rPr lang="fa-IR" dirty="0">
                    <a:latin typeface="Cambria Math" panose="02040503050406030204" pitchFamily="18" charset="0"/>
                    <a:ea typeface="Cambria Math" panose="02040503050406030204" pitchFamily="18" charset="0"/>
                  </a:rPr>
                  <a:t>استفاده از جدول درستی: اگر ستون های مربوط به دو گزاره </a:t>
                </a:r>
                <a:r>
                  <a:rPr lang="en-US" dirty="0">
                    <a:latin typeface="Cambria Math" panose="02040503050406030204" pitchFamily="18" charset="0"/>
                    <a:ea typeface="Cambria Math" panose="02040503050406030204" pitchFamily="18" charset="0"/>
                  </a:rPr>
                  <a:t>p</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q</a:t>
                </a:r>
                <a:r>
                  <a:rPr lang="fa-IR" dirty="0">
                    <a:latin typeface="Cambria Math" panose="02040503050406030204" pitchFamily="18" charset="0"/>
                    <a:ea typeface="Cambria Math" panose="02040503050406030204" pitchFamily="18" charset="0"/>
                  </a:rPr>
                  <a:t> در جدول درستی دقیقا یکسان باشند، </a:t>
                </a:r>
                <a:r>
                  <a:rPr lang="en-US" dirty="0">
                    <a:latin typeface="Cambria Math" panose="02040503050406030204" pitchFamily="18" charset="0"/>
                    <a:ea typeface="Cambria Math" panose="02040503050406030204" pitchFamily="18" charset="0"/>
                  </a:rPr>
                  <a:t>p</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q</a:t>
                </a:r>
                <a:r>
                  <a:rPr lang="fa-IR" dirty="0">
                    <a:latin typeface="Cambria Math" panose="02040503050406030204" pitchFamily="18" charset="0"/>
                    <a:ea typeface="Cambria Math" panose="02040503050406030204" pitchFamily="18" charset="0"/>
                  </a:rPr>
                  <a:t> هم ارز هستند.</a:t>
                </a:r>
              </a:p>
              <a:p>
                <a:pPr lvl="1" algn="r" rtl="1">
                  <a:spcBef>
                    <a:spcPts val="1000"/>
                  </a:spcBef>
                </a:pPr>
                <a:r>
                  <a:rPr lang="fa-IR" dirty="0">
                    <a:latin typeface="Cambria Math" panose="02040503050406030204" pitchFamily="18" charset="0"/>
                    <a:ea typeface="Cambria Math" panose="02040503050406030204" pitchFamily="18" charset="0"/>
                  </a:rPr>
                  <a:t>استفاده از گزاره های هم ارز شناخته شده</a:t>
                </a:r>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D48EE57B-E75B-A34B-B9DC-A9A415284E78}"/>
                  </a:ext>
                </a:extLst>
              </p:cNvPr>
              <p:cNvSpPr>
                <a:spLocks noGrp="1" noRot="1" noChangeAspect="1" noMove="1" noResize="1" noEditPoints="1" noAdjustHandles="1" noChangeArrowheads="1" noChangeShapeType="1" noTextEdit="1"/>
              </p:cNvSpPr>
              <p:nvPr>
                <p:ph idx="1"/>
              </p:nvPr>
            </p:nvSpPr>
            <p:spPr>
              <a:blipFill rotWithShape="0">
                <a:blip r:embed="rId2"/>
                <a:stretch>
                  <a:fillRect l="-2241" t="-140" r="-1314"/>
                </a:stretch>
              </a:blipFill>
            </p:spPr>
            <p:txBody>
              <a:bodyPr/>
              <a:lstStyle/>
              <a:p>
                <a:r>
                  <a:rPr lang="en-US">
                    <a:noFill/>
                  </a:rPr>
                  <a:t> </a:t>
                </a:r>
              </a:p>
            </p:txBody>
          </p:sp>
        </mc:Fallback>
      </mc:AlternateContent>
    </p:spTree>
    <p:extLst>
      <p:ext uri="{BB962C8B-B14F-4D97-AF65-F5344CB8AC3E}">
        <p14:creationId xmlns:p14="http://schemas.microsoft.com/office/powerpoint/2010/main" val="4481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D406D-DBF5-104A-9469-C7EE87048DEB}"/>
              </a:ext>
            </a:extLst>
          </p:cNvPr>
          <p:cNvSpPr>
            <a:spLocks noGrp="1"/>
          </p:cNvSpPr>
          <p:nvPr>
            <p:ph type="title"/>
          </p:nvPr>
        </p:nvSpPr>
        <p:spPr/>
        <p:txBody>
          <a:bodyPr/>
          <a:lstStyle/>
          <a:p>
            <a:pPr algn="r" rtl="1"/>
            <a:r>
              <a:rPr lang="fa-IR" dirty="0"/>
              <a:t>هم ارزی گزاره ها</a:t>
            </a:r>
            <a:endParaRPr lang="x-none" dirty="0"/>
          </a:p>
        </p:txBody>
      </p:sp>
      <p:sp>
        <p:nvSpPr>
          <p:cNvPr id="3" name="Content Placeholder 2">
            <a:extLst>
              <a:ext uri="{FF2B5EF4-FFF2-40B4-BE49-F238E27FC236}">
                <a16:creationId xmlns:a16="http://schemas.microsoft.com/office/drawing/2014/main" xmlns="" id="{0CFAE739-F25E-F643-9A64-4F4D0CBE2581}"/>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نشان دهید</a:t>
            </a:r>
          </a:p>
          <a:p>
            <a:pPr marL="0" indent="0" algn="r" defTabSz="914400" rtl="1" eaLnBrk="1" latinLnBrk="0" hangingPunct="1">
              <a:lnSpc>
                <a:spcPct val="140000"/>
              </a:lnSpc>
              <a:spcBef>
                <a:spcPts val="1000"/>
              </a:spcBef>
              <a:buNone/>
            </a:pPr>
            <a:r>
              <a:rPr lang="fa-IR" dirty="0"/>
              <a:t>حل:  </a:t>
            </a:r>
            <a:endParaRPr lang="x-none" dirty="0"/>
          </a:p>
        </p:txBody>
      </p:sp>
      <p:pic>
        <p:nvPicPr>
          <p:cNvPr id="5" name="Picture 4">
            <a:extLst>
              <a:ext uri="{FF2B5EF4-FFF2-40B4-BE49-F238E27FC236}">
                <a16:creationId xmlns:a16="http://schemas.microsoft.com/office/drawing/2014/main" xmlns="" id="{D5563818-F528-D440-9176-77A742CA4179}"/>
              </a:ext>
            </a:extLst>
          </p:cNvPr>
          <p:cNvPicPr>
            <a:picLocks noChangeAspect="1"/>
          </p:cNvPicPr>
          <p:nvPr/>
        </p:nvPicPr>
        <p:blipFill>
          <a:blip r:embed="rId2"/>
          <a:stretch>
            <a:fillRect/>
          </a:stretch>
        </p:blipFill>
        <p:spPr>
          <a:xfrm>
            <a:off x="4318000" y="1957387"/>
            <a:ext cx="2108200" cy="457200"/>
          </a:xfrm>
          <a:prstGeom prst="rect">
            <a:avLst/>
          </a:prstGeom>
        </p:spPr>
      </p:pic>
      <p:pic>
        <p:nvPicPr>
          <p:cNvPr id="7" name="Picture 6">
            <a:extLst>
              <a:ext uri="{FF2B5EF4-FFF2-40B4-BE49-F238E27FC236}">
                <a16:creationId xmlns:a16="http://schemas.microsoft.com/office/drawing/2014/main" xmlns="" id="{FE2B091F-4406-B841-927D-CE98B7567EF5}"/>
              </a:ext>
            </a:extLst>
          </p:cNvPr>
          <p:cNvPicPr>
            <a:picLocks noChangeAspect="1"/>
          </p:cNvPicPr>
          <p:nvPr/>
        </p:nvPicPr>
        <p:blipFill>
          <a:blip r:embed="rId3"/>
          <a:stretch>
            <a:fillRect/>
          </a:stretch>
        </p:blipFill>
        <p:spPr>
          <a:xfrm>
            <a:off x="2495550" y="3429000"/>
            <a:ext cx="3644900" cy="1727200"/>
          </a:xfrm>
          <a:prstGeom prst="rect">
            <a:avLst/>
          </a:prstGeom>
        </p:spPr>
      </p:pic>
    </p:spTree>
    <p:extLst>
      <p:ext uri="{BB962C8B-B14F-4D97-AF65-F5344CB8AC3E}">
        <p14:creationId xmlns:p14="http://schemas.microsoft.com/office/powerpoint/2010/main" val="357617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EF9E2-67DA-A545-9E33-6DC7C090344D}"/>
              </a:ext>
            </a:extLst>
          </p:cNvPr>
          <p:cNvSpPr>
            <a:spLocks noGrp="1"/>
          </p:cNvSpPr>
          <p:nvPr>
            <p:ph type="title"/>
          </p:nvPr>
        </p:nvSpPr>
        <p:spPr/>
        <p:txBody>
          <a:bodyPr/>
          <a:lstStyle/>
          <a:p>
            <a:pPr algn="r" rtl="1"/>
            <a:r>
              <a:rPr lang="fa-IR" dirty="0"/>
              <a:t>هم ارزی گزاره ها</a:t>
            </a:r>
            <a:endParaRPr lang="x-none" dirty="0"/>
          </a:p>
        </p:txBody>
      </p:sp>
      <p:sp>
        <p:nvSpPr>
          <p:cNvPr id="3" name="Content Placeholder 2">
            <a:extLst>
              <a:ext uri="{FF2B5EF4-FFF2-40B4-BE49-F238E27FC236}">
                <a16:creationId xmlns:a16="http://schemas.microsoft.com/office/drawing/2014/main" xmlns="" id="{B9C3963B-C04F-8243-8F11-9131B8EC5BED}"/>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latin typeface="Cambria Math" panose="02040503050406030204" pitchFamily="18" charset="0"/>
                <a:ea typeface="Cambria Math" panose="02040503050406030204" pitchFamily="18" charset="0"/>
              </a:rPr>
              <a:t>معایب استفاده از جدول درستی برای اثبات هم ارزی گزاره ها:</a:t>
            </a:r>
          </a:p>
          <a:p>
            <a:pPr lvl="1" algn="r" rtl="1">
              <a:spcBef>
                <a:spcPts val="1000"/>
              </a:spcBef>
            </a:pPr>
            <a:r>
              <a:rPr lang="fa-IR" dirty="0">
                <a:latin typeface="Cambria Math" panose="02040503050406030204" pitchFamily="18" charset="0"/>
                <a:ea typeface="Cambria Math" panose="02040503050406030204" pitchFamily="18" charset="0"/>
              </a:rPr>
              <a:t>اندازه جدول درستی با توجه به تعداد متغیرهای منطقی به صورت نمایی رشد میکند.</a:t>
            </a:r>
          </a:p>
          <a:p>
            <a:pPr lvl="1" algn="r" rtl="1">
              <a:spcBef>
                <a:spcPts val="1000"/>
              </a:spcBef>
            </a:pPr>
            <a:r>
              <a:rPr lang="fa-IR" dirty="0">
                <a:latin typeface="Cambria Math" panose="02040503050406030204" pitchFamily="18" charset="0"/>
                <a:ea typeface="Cambria Math" panose="02040503050406030204" pitchFamily="18" charset="0"/>
              </a:rPr>
              <a:t>اگر </a:t>
            </a:r>
            <a:r>
              <a:rPr lang="en-US" dirty="0">
                <a:latin typeface="Cambria Math" panose="02040503050406030204" pitchFamily="18" charset="0"/>
                <a:ea typeface="Cambria Math" panose="02040503050406030204" pitchFamily="18" charset="0"/>
              </a:rPr>
              <a:t>n</a:t>
            </a:r>
            <a:r>
              <a:rPr lang="fa-IR" dirty="0">
                <a:latin typeface="Cambria Math" panose="02040503050406030204" pitchFamily="18" charset="0"/>
                <a:ea typeface="Cambria Math" panose="02040503050406030204" pitchFamily="18" charset="0"/>
              </a:rPr>
              <a:t> متغیر منطقی داشته باشیم، جدول درستی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n</a:t>
            </a:r>
            <a:r>
              <a:rPr lang="fa-IR" dirty="0">
                <a:latin typeface="Cambria Math" panose="02040503050406030204" pitchFamily="18" charset="0"/>
                <a:ea typeface="Cambria Math" panose="02040503050406030204" pitchFamily="18" charset="0"/>
              </a:rPr>
              <a:t> سطر خواهد داشت.</a:t>
            </a:r>
          </a:p>
          <a:p>
            <a:pPr algn="r" rtl="1"/>
            <a:r>
              <a:rPr lang="fa-IR" dirty="0">
                <a:latin typeface="Cambria Math" panose="02040503050406030204" pitchFamily="18" charset="0"/>
                <a:ea typeface="Cambria Math" panose="02040503050406030204" pitchFamily="18" charset="0"/>
              </a:rPr>
              <a:t>جدول درستی برای حالتی که تعداد متغیرهای منطقی کم هستند، قابل استفاده خواهد بود.</a:t>
            </a:r>
            <a:endParaRPr lang="x-none"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63239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158E7-C1CF-9B42-906F-0DC997C63A3D}"/>
              </a:ext>
            </a:extLst>
          </p:cNvPr>
          <p:cNvSpPr>
            <a:spLocks noGrp="1"/>
          </p:cNvSpPr>
          <p:nvPr>
            <p:ph type="title"/>
          </p:nvPr>
        </p:nvSpPr>
        <p:spPr/>
        <p:txBody>
          <a:bodyPr/>
          <a:lstStyle/>
          <a:p>
            <a:pPr algn="r" rtl="1"/>
            <a:r>
              <a:rPr lang="fa-IR" dirty="0"/>
              <a:t>مراجع</a:t>
            </a:r>
            <a:endParaRPr lang="x-none" dirty="0"/>
          </a:p>
        </p:txBody>
      </p:sp>
      <p:sp>
        <p:nvSpPr>
          <p:cNvPr id="3" name="Content Placeholder 2">
            <a:extLst>
              <a:ext uri="{FF2B5EF4-FFF2-40B4-BE49-F238E27FC236}">
                <a16:creationId xmlns:a16="http://schemas.microsoft.com/office/drawing/2014/main" xmlns="" id="{0CFA7CA5-CD84-2C40-9F78-A17020ABDB26}"/>
              </a:ext>
            </a:extLst>
          </p:cNvPr>
          <p:cNvSpPr>
            <a:spLocks noGrp="1"/>
          </p:cNvSpPr>
          <p:nvPr>
            <p:ph idx="1"/>
          </p:nvPr>
        </p:nvSpPr>
        <p:spPr/>
        <p:txBody>
          <a:bodyPr>
            <a:normAutofit fontScale="85000" lnSpcReduction="10000"/>
          </a:bodyPr>
          <a:lstStyle/>
          <a:p>
            <a:pPr algn="r" rtl="1"/>
            <a:r>
              <a:rPr lang="fa-IR" dirty="0"/>
              <a:t>مرجع اصلی:</a:t>
            </a:r>
          </a:p>
          <a:p>
            <a:r>
              <a:rPr lang="en-US" dirty="0">
                <a:latin typeface="+mn-lt"/>
                <a:cs typeface="+mj-cs"/>
              </a:rPr>
              <a:t>Kenneth H. Rosen, Discrete Mathematics and Its Applications,</a:t>
            </a:r>
            <a:r>
              <a:rPr lang="fa-IR" dirty="0">
                <a:latin typeface="+mn-lt"/>
                <a:cs typeface="+mj-cs"/>
              </a:rPr>
              <a:t> </a:t>
            </a:r>
            <a:r>
              <a:rPr lang="en-US" dirty="0">
                <a:latin typeface="+mn-lt"/>
                <a:cs typeface="+mj-cs"/>
              </a:rPr>
              <a:t>Seventh Edition, McGraw Hill,</a:t>
            </a:r>
            <a:r>
              <a:rPr lang="en-US" dirty="0">
                <a:cs typeface="+mj-cs"/>
              </a:rPr>
              <a:t> 2012.</a:t>
            </a:r>
          </a:p>
          <a:p>
            <a:pPr algn="l"/>
            <a:endParaRPr lang="fa-IR" dirty="0">
              <a:cs typeface="+mj-cs"/>
            </a:endParaRPr>
          </a:p>
          <a:p>
            <a:pPr algn="r" rtl="1"/>
            <a:r>
              <a:rPr lang="fa-IR" dirty="0">
                <a:cs typeface="+mj-cs"/>
              </a:rPr>
              <a:t>سایر مراجع:</a:t>
            </a:r>
          </a:p>
          <a:p>
            <a:pPr>
              <a:spcBef>
                <a:spcPts val="750"/>
              </a:spcBef>
            </a:pPr>
            <a:r>
              <a:rPr lang="en-US" dirty="0">
                <a:latin typeface="+mn-lt"/>
                <a:cs typeface="+mj-cs"/>
              </a:rPr>
              <a:t>Ralph P. Grimaldi, Discrete and Combinatorial Mathematics: An Applied Introduction, Fifth Edition, Pearson</a:t>
            </a:r>
            <a:r>
              <a:rPr lang="en-US" dirty="0">
                <a:cs typeface="+mj-cs"/>
              </a:rPr>
              <a:t>, 2003.</a:t>
            </a:r>
            <a:endParaRPr lang="fa-IR" dirty="0">
              <a:cs typeface="+mj-cs"/>
            </a:endParaRPr>
          </a:p>
        </p:txBody>
      </p:sp>
    </p:spTree>
    <p:extLst>
      <p:ext uri="{BB962C8B-B14F-4D97-AF65-F5344CB8AC3E}">
        <p14:creationId xmlns:p14="http://schemas.microsoft.com/office/powerpoint/2010/main" val="237358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C0CF0-C703-704B-947B-B13C2AB199E3}"/>
              </a:ext>
            </a:extLst>
          </p:cNvPr>
          <p:cNvSpPr>
            <a:spLocks noGrp="1"/>
          </p:cNvSpPr>
          <p:nvPr>
            <p:ph type="title"/>
          </p:nvPr>
        </p:nvSpPr>
        <p:spPr/>
        <p:txBody>
          <a:bodyPr/>
          <a:lstStyle/>
          <a:p>
            <a:pPr algn="r" rtl="1"/>
            <a:r>
              <a:rPr lang="fa-IR" dirty="0"/>
              <a:t>گزاره های هم ارز مهم</a:t>
            </a:r>
            <a:endParaRPr lang="x-none" dirty="0"/>
          </a:p>
        </p:txBody>
      </p:sp>
      <p:pic>
        <p:nvPicPr>
          <p:cNvPr id="5" name="Content Placeholder 4">
            <a:extLst>
              <a:ext uri="{FF2B5EF4-FFF2-40B4-BE49-F238E27FC236}">
                <a16:creationId xmlns:a16="http://schemas.microsoft.com/office/drawing/2014/main" xmlns="" id="{B10ED1E2-64B4-B749-9532-92302E1D4016}"/>
              </a:ext>
            </a:extLst>
          </p:cNvPr>
          <p:cNvPicPr>
            <a:picLocks noGrp="1" noChangeAspect="1"/>
          </p:cNvPicPr>
          <p:nvPr>
            <p:ph idx="1"/>
          </p:nvPr>
        </p:nvPicPr>
        <p:blipFill>
          <a:blip r:embed="rId2"/>
          <a:stretch>
            <a:fillRect/>
          </a:stretch>
        </p:blipFill>
        <p:spPr>
          <a:xfrm>
            <a:off x="2517073" y="1617840"/>
            <a:ext cx="3769427" cy="5240159"/>
          </a:xfrm>
        </p:spPr>
      </p:pic>
    </p:spTree>
    <p:extLst>
      <p:ext uri="{BB962C8B-B14F-4D97-AF65-F5344CB8AC3E}">
        <p14:creationId xmlns:p14="http://schemas.microsoft.com/office/powerpoint/2010/main" val="2452576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D994C-6F3D-F245-97D4-EF189458CFDC}"/>
              </a:ext>
            </a:extLst>
          </p:cNvPr>
          <p:cNvSpPr>
            <a:spLocks noGrp="1"/>
          </p:cNvSpPr>
          <p:nvPr>
            <p:ph type="title"/>
          </p:nvPr>
        </p:nvSpPr>
        <p:spPr/>
        <p:txBody>
          <a:bodyPr/>
          <a:lstStyle/>
          <a:p>
            <a:pPr algn="r" rtl="1"/>
            <a:r>
              <a:rPr lang="fa-IR" dirty="0"/>
              <a:t>گزاره های هم ارز مهم</a:t>
            </a:r>
            <a:endParaRPr lang="x-none" dirty="0"/>
          </a:p>
        </p:txBody>
      </p:sp>
      <p:pic>
        <p:nvPicPr>
          <p:cNvPr id="5" name="Content Placeholder 4">
            <a:extLst>
              <a:ext uri="{FF2B5EF4-FFF2-40B4-BE49-F238E27FC236}">
                <a16:creationId xmlns:a16="http://schemas.microsoft.com/office/drawing/2014/main" xmlns="" id="{4C689076-7BB7-1749-8DCD-ACC1C6D369C3}"/>
              </a:ext>
            </a:extLst>
          </p:cNvPr>
          <p:cNvPicPr>
            <a:picLocks noGrp="1" noChangeAspect="1"/>
          </p:cNvPicPr>
          <p:nvPr>
            <p:ph idx="1"/>
          </p:nvPr>
        </p:nvPicPr>
        <p:blipFill>
          <a:blip r:embed="rId2"/>
          <a:stretch>
            <a:fillRect/>
          </a:stretch>
        </p:blipFill>
        <p:spPr>
          <a:xfrm>
            <a:off x="1123536" y="2342357"/>
            <a:ext cx="6896927" cy="3586956"/>
          </a:xfrm>
        </p:spPr>
      </p:pic>
    </p:spTree>
    <p:extLst>
      <p:ext uri="{BB962C8B-B14F-4D97-AF65-F5344CB8AC3E}">
        <p14:creationId xmlns:p14="http://schemas.microsoft.com/office/powerpoint/2010/main" val="417025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C347D-1073-BD46-8F99-B90C064ABFF3}"/>
              </a:ext>
            </a:extLst>
          </p:cNvPr>
          <p:cNvSpPr>
            <a:spLocks noGrp="1"/>
          </p:cNvSpPr>
          <p:nvPr>
            <p:ph type="title"/>
          </p:nvPr>
        </p:nvSpPr>
        <p:spPr/>
        <p:txBody>
          <a:bodyPr/>
          <a:lstStyle/>
          <a:p>
            <a:pPr algn="r" rtl="1"/>
            <a:r>
              <a:rPr lang="fa-IR" dirty="0"/>
              <a:t>هم ارزی گزاره ها</a:t>
            </a:r>
            <a:endParaRPr lang="x-none" dirty="0"/>
          </a:p>
        </p:txBody>
      </p:sp>
      <p:sp>
        <p:nvSpPr>
          <p:cNvPr id="3" name="Content Placeholder 2">
            <a:extLst>
              <a:ext uri="{FF2B5EF4-FFF2-40B4-BE49-F238E27FC236}">
                <a16:creationId xmlns:a16="http://schemas.microsoft.com/office/drawing/2014/main" xmlns="" id="{9E4DA277-E1F4-7C4E-893D-ED5733E9A7BC}"/>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 </a:t>
            </a:r>
            <a:endParaRPr lang="x-none" dirty="0"/>
          </a:p>
        </p:txBody>
      </p:sp>
      <p:pic>
        <p:nvPicPr>
          <p:cNvPr id="5" name="Picture 4">
            <a:extLst>
              <a:ext uri="{FF2B5EF4-FFF2-40B4-BE49-F238E27FC236}">
                <a16:creationId xmlns:a16="http://schemas.microsoft.com/office/drawing/2014/main" xmlns="" id="{62B2EC80-C200-D242-B30C-32DDC14DF4B2}"/>
              </a:ext>
            </a:extLst>
          </p:cNvPr>
          <p:cNvPicPr>
            <a:picLocks noChangeAspect="1"/>
          </p:cNvPicPr>
          <p:nvPr/>
        </p:nvPicPr>
        <p:blipFill>
          <a:blip r:embed="rId2"/>
          <a:stretch>
            <a:fillRect/>
          </a:stretch>
        </p:blipFill>
        <p:spPr>
          <a:xfrm>
            <a:off x="4308575" y="1968500"/>
            <a:ext cx="2287488" cy="460375"/>
          </a:xfrm>
          <a:prstGeom prst="rect">
            <a:avLst/>
          </a:prstGeom>
        </p:spPr>
      </p:pic>
    </p:spTree>
    <p:extLst>
      <p:ext uri="{BB962C8B-B14F-4D97-AF65-F5344CB8AC3E}">
        <p14:creationId xmlns:p14="http://schemas.microsoft.com/office/powerpoint/2010/main" val="258293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C347D-1073-BD46-8F99-B90C064ABFF3}"/>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E4DA277-E1F4-7C4E-893D-ED5733E9A7BC}"/>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a:t>
                </a:r>
                <a:endParaRPr lang="en-US" dirty="0"/>
              </a:p>
              <a:p>
                <a:pPr marL="0" indent="0" algn="r" defTabSz="914400" rtl="1" eaLnBrk="1" latinLnBrk="0" hangingPunct="1">
                  <a:lnSpc>
                    <a:spcPct val="140000"/>
                  </a:lnSpc>
                  <a:spcBef>
                    <a:spcPts val="1000"/>
                  </a:spcBef>
                  <a:buNone/>
                </a:pPr>
                <a:r>
                  <a:rPr lang="fa-IR" dirty="0"/>
                  <a:t>حل: برای </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t>  از هم ارز آن استفاده میکنیم.</a:t>
                </a:r>
              </a:p>
              <a:p>
                <a:pPr marL="0" indent="0" algn="r" defTabSz="914400" rtl="1" eaLnBrk="1" latinLnBrk="0" hangingPunct="1">
                  <a:lnSpc>
                    <a:spcPct val="140000"/>
                  </a:lnSpc>
                  <a:spcBef>
                    <a:spcPts val="1000"/>
                  </a:spcBef>
                  <a:buNone/>
                </a:pPr>
                <a:endParaRPr lang="fa-IR" dirty="0"/>
              </a:p>
              <a:p>
                <a:pPr marL="0" indent="0">
                  <a:buNone/>
                </a:pPr>
                <a14:m>
                  <m:oMathPara xmlns:m="http://schemas.openxmlformats.org/officeDocument/2006/math">
                    <m:oMathParaPr>
                      <m:jc m:val="centerGroup"/>
                    </m:oMathParaPr>
                    <m:oMath xmlns:m="http://schemas.openxmlformats.org/officeDocument/2006/math">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9E4DA277-E1F4-7C4E-893D-ED5733E9A7BC}"/>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pic>
        <p:nvPicPr>
          <p:cNvPr id="5" name="Picture 4">
            <a:extLst>
              <a:ext uri="{FF2B5EF4-FFF2-40B4-BE49-F238E27FC236}">
                <a16:creationId xmlns:a16="http://schemas.microsoft.com/office/drawing/2014/main" xmlns="" id="{62B2EC80-C200-D242-B30C-32DDC14DF4B2}"/>
              </a:ext>
            </a:extLst>
          </p:cNvPr>
          <p:cNvPicPr>
            <a:picLocks noChangeAspect="1"/>
          </p:cNvPicPr>
          <p:nvPr/>
        </p:nvPicPr>
        <p:blipFill>
          <a:blip r:embed="rId3"/>
          <a:stretch>
            <a:fillRect/>
          </a:stretch>
        </p:blipFill>
        <p:spPr>
          <a:xfrm>
            <a:off x="4308575" y="1968500"/>
            <a:ext cx="2287488" cy="460375"/>
          </a:xfrm>
          <a:prstGeom prst="rect">
            <a:avLst/>
          </a:prstGeom>
        </p:spPr>
      </p:pic>
    </p:spTree>
    <p:extLst>
      <p:ext uri="{BB962C8B-B14F-4D97-AF65-F5344CB8AC3E}">
        <p14:creationId xmlns:p14="http://schemas.microsoft.com/office/powerpoint/2010/main" val="373377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C347D-1073-BD46-8F99-B90C064ABFF3}"/>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E4DA277-E1F4-7C4E-893D-ED5733E9A7BC}"/>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a:t>
                </a:r>
                <a:endParaRPr lang="en-US" dirty="0"/>
              </a:p>
              <a:p>
                <a:pPr marL="0" indent="0" algn="r" rtl="1">
                  <a:buNone/>
                </a:pPr>
                <a:r>
                  <a:rPr lang="fa-IR" dirty="0"/>
                  <a:t>حل: برای </a:t>
                </a:r>
                <a14:m>
                  <m:oMath xmlns:m="http://schemas.openxmlformats.org/officeDocument/2006/math">
                    <m:r>
                      <a:rPr lang="fa-IR" i="1">
                        <a:latin typeface="Cambria Math" panose="02040503050406030204" pitchFamily="18" charset="0"/>
                        <a:ea typeface="Cambria Math" panose="02040503050406030204" pitchFamily="18" charset="0"/>
                      </a:rPr>
                      <m:t>→</m:t>
                    </m:r>
                  </m:oMath>
                </a14:m>
                <a:r>
                  <a:rPr lang="fa-IR" dirty="0"/>
                  <a:t>  از هم ارز آن استفاده میکنیم.</a:t>
                </a:r>
              </a:p>
              <a:p>
                <a:pPr marL="0" indent="0" algn="r" rtl="1">
                  <a:buNone/>
                </a:pPr>
                <a:r>
                  <a:rPr lang="fa-IR" dirty="0"/>
                  <a:t>سپس از قانون </a:t>
                </a:r>
                <a:r>
                  <a:rPr lang="fa-IR" dirty="0" err="1"/>
                  <a:t>دمورگان</a:t>
                </a:r>
                <a:r>
                  <a:rPr lang="fa-IR" dirty="0"/>
                  <a:t> استفاده میکنیم.</a:t>
                </a:r>
              </a:p>
              <a:p>
                <a:pPr marL="0" indent="0">
                  <a:buNone/>
                </a:pPr>
                <a14:m>
                  <m:oMathPara xmlns:m="http://schemas.openxmlformats.org/officeDocument/2006/math">
                    <m:oMathParaPr>
                      <m:jc m:val="centerGroup"/>
                    </m:oMathParaPr>
                    <m:oMath xmlns:m="http://schemas.openxmlformats.org/officeDocument/2006/math">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m:oMathPara>
                </a14:m>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9E4DA277-E1F4-7C4E-893D-ED5733E9A7BC}"/>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pic>
        <p:nvPicPr>
          <p:cNvPr id="5" name="Picture 4">
            <a:extLst>
              <a:ext uri="{FF2B5EF4-FFF2-40B4-BE49-F238E27FC236}">
                <a16:creationId xmlns:a16="http://schemas.microsoft.com/office/drawing/2014/main" xmlns="" id="{62B2EC80-C200-D242-B30C-32DDC14DF4B2}"/>
              </a:ext>
            </a:extLst>
          </p:cNvPr>
          <p:cNvPicPr>
            <a:picLocks noChangeAspect="1"/>
          </p:cNvPicPr>
          <p:nvPr/>
        </p:nvPicPr>
        <p:blipFill>
          <a:blip r:embed="rId3"/>
          <a:stretch>
            <a:fillRect/>
          </a:stretch>
        </p:blipFill>
        <p:spPr>
          <a:xfrm>
            <a:off x="4308575" y="1968500"/>
            <a:ext cx="2287488" cy="460375"/>
          </a:xfrm>
          <a:prstGeom prst="rect">
            <a:avLst/>
          </a:prstGeom>
        </p:spPr>
      </p:pic>
    </p:spTree>
    <p:extLst>
      <p:ext uri="{BB962C8B-B14F-4D97-AF65-F5344CB8AC3E}">
        <p14:creationId xmlns:p14="http://schemas.microsoft.com/office/powerpoint/2010/main" val="3211255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C8618-E479-D546-9BFA-11D36E02DD6A}"/>
              </a:ext>
            </a:extLst>
          </p:cNvPr>
          <p:cNvSpPr>
            <a:spLocks noGrp="1"/>
          </p:cNvSpPr>
          <p:nvPr>
            <p:ph type="title"/>
          </p:nvPr>
        </p:nvSpPr>
        <p:spPr/>
        <p:txBody>
          <a:bodyPr/>
          <a:lstStyle/>
          <a:p>
            <a:pPr algn="r" rtl="1"/>
            <a:r>
              <a:rPr lang="fa-IR" dirty="0"/>
              <a:t>هم ارزی گزاره ها</a:t>
            </a:r>
            <a:endParaRPr lang="x-none" dirty="0"/>
          </a:p>
        </p:txBody>
      </p:sp>
      <p:sp>
        <p:nvSpPr>
          <p:cNvPr id="3" name="Content Placeholder 2">
            <a:extLst>
              <a:ext uri="{FF2B5EF4-FFF2-40B4-BE49-F238E27FC236}">
                <a16:creationId xmlns:a16="http://schemas.microsoft.com/office/drawing/2014/main" xmlns="" id="{FF883924-8ABB-9442-8D01-15A962668C9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 عبارت زیر، یک عبارت همیشه درست است.</a:t>
            </a:r>
            <a:endParaRPr lang="x-none" dirty="0"/>
          </a:p>
        </p:txBody>
      </p:sp>
      <p:pic>
        <p:nvPicPr>
          <p:cNvPr id="5" name="Picture 4">
            <a:extLst>
              <a:ext uri="{FF2B5EF4-FFF2-40B4-BE49-F238E27FC236}">
                <a16:creationId xmlns:a16="http://schemas.microsoft.com/office/drawing/2014/main" xmlns="" id="{EBFC0163-50A4-D444-BA82-17369B2BB4CB}"/>
              </a:ext>
            </a:extLst>
          </p:cNvPr>
          <p:cNvPicPr>
            <a:picLocks noChangeAspect="1"/>
          </p:cNvPicPr>
          <p:nvPr/>
        </p:nvPicPr>
        <p:blipFill>
          <a:blip r:embed="rId2"/>
          <a:stretch>
            <a:fillRect/>
          </a:stretch>
        </p:blipFill>
        <p:spPr>
          <a:xfrm>
            <a:off x="3461861" y="2767011"/>
            <a:ext cx="2220278" cy="462558"/>
          </a:xfrm>
          <a:prstGeom prst="rect">
            <a:avLst/>
          </a:prstGeom>
        </p:spPr>
      </p:pic>
    </p:spTree>
    <p:extLst>
      <p:ext uri="{BB962C8B-B14F-4D97-AF65-F5344CB8AC3E}">
        <p14:creationId xmlns:p14="http://schemas.microsoft.com/office/powerpoint/2010/main" val="1944928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C8618-E479-D546-9BFA-11D36E02DD6A}"/>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F883924-8ABB-9442-8D01-15A962668C9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 عبارت زیر، یک عبارت همیشه درست است.</a:t>
                </a:r>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r>
                  <a:rPr lang="fa-IR" dirty="0"/>
                  <a:t>حل:</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FF883924-8ABB-9442-8D01-15A962668C98}"/>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pic>
        <p:nvPicPr>
          <p:cNvPr id="6" name="Picture 5">
            <a:extLst>
              <a:ext uri="{FF2B5EF4-FFF2-40B4-BE49-F238E27FC236}">
                <a16:creationId xmlns:a16="http://schemas.microsoft.com/office/drawing/2014/main" xmlns="" id="{285A0FAD-E139-B047-8EC4-C818C87F4FA4}"/>
              </a:ext>
            </a:extLst>
          </p:cNvPr>
          <p:cNvPicPr>
            <a:picLocks noChangeAspect="1"/>
          </p:cNvPicPr>
          <p:nvPr/>
        </p:nvPicPr>
        <p:blipFill>
          <a:blip r:embed="rId3"/>
          <a:stretch>
            <a:fillRect/>
          </a:stretch>
        </p:blipFill>
        <p:spPr>
          <a:xfrm>
            <a:off x="3461861" y="2767011"/>
            <a:ext cx="2220278" cy="462558"/>
          </a:xfrm>
          <a:prstGeom prst="rect">
            <a:avLst/>
          </a:prstGeom>
        </p:spPr>
      </p:pic>
    </p:spTree>
    <p:extLst>
      <p:ext uri="{BB962C8B-B14F-4D97-AF65-F5344CB8AC3E}">
        <p14:creationId xmlns:p14="http://schemas.microsoft.com/office/powerpoint/2010/main" val="3054180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C8618-E479-D546-9BFA-11D36E02DD6A}"/>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F883924-8ABB-9442-8D01-15A962668C9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 عبارت زیر، یک عبارت همیشه درست است.</a:t>
                </a:r>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r>
                  <a:rPr lang="fa-IR" dirty="0"/>
                  <a:t>حل:</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m:oMathPara>
                </a14:m>
                <a:endParaRPr lang="x-none" dirty="0"/>
              </a:p>
            </p:txBody>
          </p:sp>
        </mc:Choice>
        <mc:Fallback xmlns="">
          <p:sp>
            <p:nvSpPr>
              <p:cNvPr id="3" name="Content Placeholder 2">
                <a:extLst>
                  <a:ext uri="{FF2B5EF4-FFF2-40B4-BE49-F238E27FC236}">
                    <a16:creationId xmlns:a16="http://schemas.microsoft.com/office/drawing/2014/main" id="{FF883924-8ABB-9442-8D01-15A962668C98}"/>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pic>
        <p:nvPicPr>
          <p:cNvPr id="5" name="Picture 4">
            <a:extLst>
              <a:ext uri="{FF2B5EF4-FFF2-40B4-BE49-F238E27FC236}">
                <a16:creationId xmlns:a16="http://schemas.microsoft.com/office/drawing/2014/main" xmlns="" id="{EBFC0163-50A4-D444-BA82-17369B2BB4CB}"/>
              </a:ext>
            </a:extLst>
          </p:cNvPr>
          <p:cNvPicPr>
            <a:picLocks noChangeAspect="1"/>
          </p:cNvPicPr>
          <p:nvPr/>
        </p:nvPicPr>
        <p:blipFill>
          <a:blip r:embed="rId3"/>
          <a:stretch>
            <a:fillRect/>
          </a:stretch>
        </p:blipFill>
        <p:spPr>
          <a:xfrm>
            <a:off x="3461861" y="2767011"/>
            <a:ext cx="2220278" cy="462558"/>
          </a:xfrm>
          <a:prstGeom prst="rect">
            <a:avLst/>
          </a:prstGeom>
        </p:spPr>
      </p:pic>
    </p:spTree>
    <p:extLst>
      <p:ext uri="{BB962C8B-B14F-4D97-AF65-F5344CB8AC3E}">
        <p14:creationId xmlns:p14="http://schemas.microsoft.com/office/powerpoint/2010/main" val="1914053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C8618-E479-D546-9BFA-11D36E02DD6A}"/>
              </a:ext>
            </a:extLst>
          </p:cNvPr>
          <p:cNvSpPr>
            <a:spLocks noGrp="1"/>
          </p:cNvSpPr>
          <p:nvPr>
            <p:ph type="title"/>
          </p:nvPr>
        </p:nvSpPr>
        <p:spPr/>
        <p:txBody>
          <a:bodyPr/>
          <a:lstStyle/>
          <a:p>
            <a:pPr algn="r" rtl="1"/>
            <a:r>
              <a:rPr lang="fa-IR" dirty="0"/>
              <a:t>هم ارزی گزاره 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F883924-8ABB-9442-8D01-15A962668C98}"/>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ثابت کنید عبارت زیر، یک عبارت همیشه درست است.</a:t>
                </a:r>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r>
                  <a:rPr lang="fa-IR" dirty="0"/>
                  <a:t>حل:</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m:oMathPara>
                </a14:m>
                <a:endParaRPr lang="x-none" dirty="0"/>
              </a:p>
            </p:txBody>
          </p:sp>
        </mc:Choice>
        <mc:Fallback xmlns="">
          <p:sp>
            <p:nvSpPr>
              <p:cNvPr id="3" name="Content Placeholder 2">
                <a:extLst>
                  <a:ext uri="{FF2B5EF4-FFF2-40B4-BE49-F238E27FC236}">
                    <a16:creationId xmlns:a16="http://schemas.microsoft.com/office/drawing/2014/main" id="{FF883924-8ABB-9442-8D01-15A962668C98}"/>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pic>
        <p:nvPicPr>
          <p:cNvPr id="5" name="Picture 4">
            <a:extLst>
              <a:ext uri="{FF2B5EF4-FFF2-40B4-BE49-F238E27FC236}">
                <a16:creationId xmlns:a16="http://schemas.microsoft.com/office/drawing/2014/main" xmlns="" id="{EBFC0163-50A4-D444-BA82-17369B2BB4CB}"/>
              </a:ext>
            </a:extLst>
          </p:cNvPr>
          <p:cNvPicPr>
            <a:picLocks noChangeAspect="1"/>
          </p:cNvPicPr>
          <p:nvPr/>
        </p:nvPicPr>
        <p:blipFill>
          <a:blip r:embed="rId3"/>
          <a:stretch>
            <a:fillRect/>
          </a:stretch>
        </p:blipFill>
        <p:spPr>
          <a:xfrm>
            <a:off x="3461861" y="2767011"/>
            <a:ext cx="2220278" cy="462558"/>
          </a:xfrm>
          <a:prstGeom prst="rect">
            <a:avLst/>
          </a:prstGeom>
        </p:spPr>
      </p:pic>
    </p:spTree>
    <p:extLst>
      <p:ext uri="{BB962C8B-B14F-4D97-AF65-F5344CB8AC3E}">
        <p14:creationId xmlns:p14="http://schemas.microsoft.com/office/powerpoint/2010/main" val="3831909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F5684-9253-4043-AB7C-2292E604CDF3}"/>
              </a:ext>
            </a:extLst>
          </p:cNvPr>
          <p:cNvSpPr>
            <a:spLocks noGrp="1"/>
          </p:cNvSpPr>
          <p:nvPr>
            <p:ph type="title"/>
          </p:nvPr>
        </p:nvSpPr>
        <p:spPr/>
        <p:txBody>
          <a:bodyPr/>
          <a:lstStyle/>
          <a:p>
            <a:pPr algn="r" rtl="1"/>
            <a:r>
              <a:rPr lang="fa-IR" dirty="0" err="1"/>
              <a:t>همزادی</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5CA1BDC-098E-614A-BF7F-98AF0764D03F}"/>
                  </a:ext>
                </a:extLst>
              </p:cNvPr>
              <p:cNvSpPr>
                <a:spLocks noGrp="1"/>
              </p:cNvSpPr>
              <p:nvPr>
                <p:ph idx="1"/>
              </p:nvPr>
            </p:nvSpPr>
            <p:spPr/>
            <p:txBody>
              <a:bodyPr/>
              <a:lstStyle/>
              <a:p>
                <a:pPr algn="r" rtl="1"/>
                <a:r>
                  <a:rPr lang="fa-IR" dirty="0">
                    <a:latin typeface="Cambria Math" panose="02040503050406030204" pitchFamily="18" charset="0"/>
                    <a:ea typeface="Cambria Math" panose="02040503050406030204" pitchFamily="18" charset="0"/>
                  </a:rPr>
                  <a:t>دو گزاره </a:t>
                </a:r>
                <a:r>
                  <a:rPr lang="en-US" dirty="0">
                    <a:latin typeface="Cambria Math" panose="02040503050406030204" pitchFamily="18" charset="0"/>
                    <a:ea typeface="Cambria Math" panose="02040503050406030204" pitchFamily="18" charset="0"/>
                  </a:rPr>
                  <a:t>A</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A</a:t>
                </a:r>
                <a:r>
                  <a:rPr lang="en-US" baseline="30000" dirty="0">
                    <a:latin typeface="Cambria Math" panose="02040503050406030204" pitchFamily="18" charset="0"/>
                    <a:ea typeface="Cambria Math" panose="02040503050406030204" pitchFamily="18" charset="0"/>
                  </a:rPr>
                  <a:t>*</a:t>
                </a:r>
                <a:r>
                  <a:rPr lang="fa-IR" dirty="0">
                    <a:latin typeface="Cambria Math" panose="02040503050406030204" pitchFamily="18" charset="0"/>
                    <a:ea typeface="Cambria Math" panose="02040503050406030204" pitchFamily="18" charset="0"/>
                  </a:rPr>
                  <a:t> که تنها شامل </a:t>
                </a:r>
                <a:r>
                  <a:rPr lang="fa-IR" dirty="0" err="1">
                    <a:latin typeface="Cambria Math" panose="02040503050406030204" pitchFamily="18" charset="0"/>
                    <a:ea typeface="Cambria Math" panose="02040503050406030204" pitchFamily="18" charset="0"/>
                  </a:rPr>
                  <a:t>عملگر</a:t>
                </a:r>
                <a:r>
                  <a:rPr lang="fa-IR" dirty="0">
                    <a:latin typeface="Cambria Math" panose="02040503050406030204" pitchFamily="18" charset="0"/>
                    <a:ea typeface="Cambria Math" panose="02040503050406030204" pitchFamily="18" charset="0"/>
                  </a:rPr>
                  <a:t> های </a:t>
                </a:r>
                <a14:m>
                  <m:oMath xmlns:m="http://schemas.openxmlformats.org/officeDocument/2006/math">
                    <m:r>
                      <a:rPr lang="fa-IR"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و </a:t>
                </a:r>
                <a14:m>
                  <m:oMath xmlns:m="http://schemas.openxmlformats.org/officeDocument/2006/math">
                    <m:r>
                      <a:rPr lang="fa-IR"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و </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هستند، همزاد هستند، اگر بتوان از یکی با تبدیل </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به</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و بالعکس و </a:t>
                </a:r>
                <a:r>
                  <a:rPr lang="en-US" dirty="0">
                    <a:latin typeface="Cambria Math" panose="02040503050406030204" pitchFamily="18" charset="0"/>
                    <a:ea typeface="Cambria Math" panose="02040503050406030204" pitchFamily="18" charset="0"/>
                  </a:rPr>
                  <a:t>T</a:t>
                </a:r>
                <a:r>
                  <a:rPr lang="fa-IR" dirty="0">
                    <a:latin typeface="Cambria Math" panose="02040503050406030204" pitchFamily="18" charset="0"/>
                    <a:ea typeface="Cambria Math" panose="02040503050406030204" pitchFamily="18" charset="0"/>
                  </a:rPr>
                  <a:t> به </a:t>
                </a:r>
                <a:r>
                  <a:rPr lang="en-US" dirty="0">
                    <a:latin typeface="Cambria Math" panose="02040503050406030204" pitchFamily="18" charset="0"/>
                    <a:ea typeface="Cambria Math" panose="02040503050406030204" pitchFamily="18" charset="0"/>
                  </a:rPr>
                  <a:t>F</a:t>
                </a:r>
                <a:r>
                  <a:rPr lang="fa-IR" dirty="0">
                    <a:latin typeface="Cambria Math" panose="02040503050406030204" pitchFamily="18" charset="0"/>
                    <a:ea typeface="Cambria Math" panose="02040503050406030204" pitchFamily="18" charset="0"/>
                  </a:rPr>
                  <a:t> و بالعکس، دیگری را بدست آورد.</a:t>
                </a:r>
              </a:p>
              <a:p>
                <a:pPr marL="0" indent="0" algn="r" rtl="1">
                  <a:buNone/>
                </a:pPr>
                <a:r>
                  <a:rPr lang="fa-IR" dirty="0">
                    <a:latin typeface="Cambria Math" panose="02040503050406030204" pitchFamily="18" charset="0"/>
                    <a:ea typeface="Cambria Math" panose="02040503050406030204" pitchFamily="18" charset="0"/>
                  </a:rPr>
                  <a:t>مثال: همزاد گزاره </a:t>
                </a:r>
                <a14:m>
                  <m:oMath xmlns:m="http://schemas.openxmlformats.org/officeDocument/2006/math">
                    <m:r>
                      <a:rPr lang="fa-I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oMath>
                </a14:m>
                <a:r>
                  <a:rPr lang="fa-IR" dirty="0">
                    <a:latin typeface="Cambria Math" panose="02040503050406030204" pitchFamily="18" charset="0"/>
                    <a:ea typeface="Cambria Math" panose="02040503050406030204" pitchFamily="18" charset="0"/>
                  </a:rPr>
                  <a:t> برابر است با</a:t>
                </a:r>
                <a:endParaRPr lang="en-US" dirty="0">
                  <a:latin typeface="Cambria Math" panose="02040503050406030204" pitchFamily="18" charset="0"/>
                  <a:ea typeface="Cambria Math" panose="02040503050406030204" pitchFamily="18" charset="0"/>
                </a:endParaRPr>
              </a:p>
              <a:p>
                <a:pPr marL="0" indent="0" algn="ctr" rtl="1">
                  <a:buNone/>
                </a:pPr>
                <a:r>
                  <a:rPr lang="fa-IR" dirty="0">
                    <a:latin typeface="Cambria Math" panose="02040503050406030204" pitchFamily="18" charset="0"/>
                    <a:ea typeface="Cambria Math" panose="02040503050406030204" pitchFamily="18" charset="0"/>
                  </a:rPr>
                  <a:t>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fa-IR"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a:p>
                <a:pPr algn="just" rtl="1"/>
                <a:r>
                  <a:rPr lang="fa-IR" dirty="0">
                    <a:latin typeface="Cambria Math" panose="02040503050406030204" pitchFamily="18" charset="0"/>
                    <a:ea typeface="Cambria Math" panose="02040503050406030204" pitchFamily="18" charset="0"/>
                  </a:rPr>
                  <a:t>قضیه: اگر </a:t>
                </a:r>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fa-IR" dirty="0">
                    <a:latin typeface="Cambria Math" panose="02040503050406030204" pitchFamily="18" charset="0"/>
                    <a:ea typeface="Cambria Math" panose="02040503050406030204" pitchFamily="18" charset="0"/>
                  </a:rPr>
                  <a:t> آنگاه</a:t>
                </a:r>
                <a:r>
                  <a:rPr lang="en-US" dirty="0">
                    <a:latin typeface="Cambria Math" panose="02040503050406030204" pitchFamily="18" charset="0"/>
                    <a:ea typeface="Cambria Math" panose="02040503050406030204" pitchFamily="18" charset="0"/>
                  </a:rPr>
                  <a:t> </a:t>
                </a:r>
                <a:r>
                  <a:rPr lang="fa-IR" dirty="0">
                    <a:latin typeface="Cambria Math" panose="02040503050406030204" pitchFamily="18" charset="0"/>
                    <a:ea typeface="Cambria Math" panose="02040503050406030204" pitchFamily="18" charset="0"/>
                  </a:rPr>
                  <a:t> </a:t>
                </a:r>
                <a14:m>
                  <m:oMath xmlns:m="http://schemas.openxmlformats.org/officeDocument/2006/math">
                    <m:sSup>
                      <m:sSupPr>
                        <m:ctrlPr>
                          <a:rPr lang="fa-I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r>
                      <a:rPr lang="fa-IR" i="1" smtClean="0">
                        <a:latin typeface="Cambria Math" panose="02040503050406030204" pitchFamily="18" charset="0"/>
                        <a:ea typeface="Cambria Math" panose="02040503050406030204" pitchFamily="18" charset="0"/>
                      </a:rPr>
                      <m:t>≡</m:t>
                    </m:r>
                    <m:sSup>
                      <m:sSupPr>
                        <m:ctrlPr>
                          <a:rPr lang="fa-I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oMath>
                </a14:m>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25CA1BDC-098E-614A-BF7F-98AF0764D03F}"/>
                  </a:ext>
                </a:extLst>
              </p:cNvPr>
              <p:cNvSpPr>
                <a:spLocks noGrp="1" noRot="1" noChangeAspect="1" noMove="1" noResize="1" noEditPoints="1" noAdjustHandles="1" noChangeArrowheads="1" noChangeShapeType="1" noTextEdit="1"/>
              </p:cNvSpPr>
              <p:nvPr>
                <p:ph idx="1"/>
              </p:nvPr>
            </p:nvSpPr>
            <p:spPr>
              <a:blipFill rotWithShape="0">
                <a:blip r:embed="rId2"/>
                <a:stretch>
                  <a:fillRect l="-1159" r="-1623"/>
                </a:stretch>
              </a:blipFill>
            </p:spPr>
            <p:txBody>
              <a:bodyPr/>
              <a:lstStyle/>
              <a:p>
                <a:r>
                  <a:rPr lang="en-US">
                    <a:noFill/>
                  </a:rPr>
                  <a:t> </a:t>
                </a:r>
              </a:p>
            </p:txBody>
          </p:sp>
        </mc:Fallback>
      </mc:AlternateContent>
    </p:spTree>
    <p:extLst>
      <p:ext uri="{BB962C8B-B14F-4D97-AF65-F5344CB8AC3E}">
        <p14:creationId xmlns:p14="http://schemas.microsoft.com/office/powerpoint/2010/main" val="10941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1BE07-3D01-3A42-85A9-9E782989FB30}"/>
              </a:ext>
            </a:extLst>
          </p:cNvPr>
          <p:cNvSpPr>
            <a:spLocks noGrp="1"/>
          </p:cNvSpPr>
          <p:nvPr>
            <p:ph type="title"/>
          </p:nvPr>
        </p:nvSpPr>
        <p:spPr/>
        <p:txBody>
          <a:bodyPr/>
          <a:lstStyle/>
          <a:p>
            <a:pPr algn="r" rtl="1"/>
            <a:r>
              <a:rPr lang="fa-IR" dirty="0"/>
              <a:t>شیوه نمره دهی</a:t>
            </a:r>
            <a:endParaRPr lang="x-none" dirty="0"/>
          </a:p>
        </p:txBody>
      </p:sp>
      <p:sp>
        <p:nvSpPr>
          <p:cNvPr id="3" name="Content Placeholder 2">
            <a:extLst>
              <a:ext uri="{FF2B5EF4-FFF2-40B4-BE49-F238E27FC236}">
                <a16:creationId xmlns:a16="http://schemas.microsoft.com/office/drawing/2014/main" xmlns="" id="{96940CD2-3668-474C-9328-9A8EEDC9399B}"/>
              </a:ext>
            </a:extLst>
          </p:cNvPr>
          <p:cNvSpPr>
            <a:spLocks noGrp="1"/>
          </p:cNvSpPr>
          <p:nvPr>
            <p:ph idx="1"/>
          </p:nvPr>
        </p:nvSpPr>
        <p:spPr/>
        <p:txBody>
          <a:bodyPr/>
          <a:lstStyle/>
          <a:p>
            <a:pPr algn="r" rtl="1"/>
            <a:r>
              <a:rPr lang="fa-IR" dirty="0"/>
              <a:t>مشارکت در </a:t>
            </a:r>
            <a:r>
              <a:rPr lang="fa-IR" dirty="0" smtClean="0"/>
              <a:t>کلاس: 20</a:t>
            </a:r>
            <a:r>
              <a:rPr lang="en-US" dirty="0" smtClean="0"/>
              <a:t>%</a:t>
            </a:r>
            <a:endParaRPr lang="fa-IR" dirty="0"/>
          </a:p>
          <a:p>
            <a:pPr algn="r" rtl="1"/>
            <a:r>
              <a:rPr lang="fa-IR" dirty="0"/>
              <a:t>تمرین:</a:t>
            </a:r>
            <a:r>
              <a:rPr lang="en-US" dirty="0"/>
              <a:t> </a:t>
            </a:r>
            <a:r>
              <a:rPr lang="fa-IR" dirty="0"/>
              <a:t> </a:t>
            </a:r>
            <a:r>
              <a:rPr lang="fa-IR" dirty="0" smtClean="0"/>
              <a:t>20%</a:t>
            </a:r>
            <a:endParaRPr lang="fa-IR" dirty="0"/>
          </a:p>
          <a:p>
            <a:pPr algn="r" rtl="1"/>
            <a:r>
              <a:rPr lang="fa-IR" dirty="0"/>
              <a:t>میان </a:t>
            </a:r>
            <a:r>
              <a:rPr lang="fa-IR" dirty="0" err="1"/>
              <a:t>ترم</a:t>
            </a:r>
            <a:r>
              <a:rPr lang="fa-IR" dirty="0"/>
              <a:t>: </a:t>
            </a:r>
            <a:r>
              <a:rPr lang="en-US" dirty="0"/>
              <a:t>25%</a:t>
            </a:r>
          </a:p>
          <a:p>
            <a:pPr algn="r" rtl="1"/>
            <a:r>
              <a:rPr lang="fa-IR" dirty="0"/>
              <a:t>پایان </a:t>
            </a:r>
            <a:r>
              <a:rPr lang="fa-IR" dirty="0" err="1"/>
              <a:t>ترم</a:t>
            </a:r>
            <a:r>
              <a:rPr lang="fa-IR" dirty="0"/>
              <a:t>: </a:t>
            </a:r>
            <a:r>
              <a:rPr lang="en-US" dirty="0"/>
              <a:t>35%</a:t>
            </a:r>
            <a:endParaRPr lang="x-none" dirty="0"/>
          </a:p>
        </p:txBody>
      </p:sp>
    </p:spTree>
    <p:extLst>
      <p:ext uri="{BB962C8B-B14F-4D97-AF65-F5344CB8AC3E}">
        <p14:creationId xmlns:p14="http://schemas.microsoft.com/office/powerpoint/2010/main" val="355955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080F8-FD49-BE4E-8A82-EA850C264264}"/>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گزاره نما</a:t>
            </a:r>
            <a:endParaRPr lang="x-none" dirty="0"/>
          </a:p>
        </p:txBody>
      </p:sp>
      <p:sp>
        <p:nvSpPr>
          <p:cNvPr id="3" name="Content Placeholder 2">
            <a:extLst>
              <a:ext uri="{FF2B5EF4-FFF2-40B4-BE49-F238E27FC236}">
                <a16:creationId xmlns:a16="http://schemas.microsoft.com/office/drawing/2014/main" xmlns="" id="{4F4EE7C4-3F4D-D946-9A91-C89E58771396}"/>
              </a:ext>
            </a:extLst>
          </p:cNvPr>
          <p:cNvSpPr>
            <a:spLocks noGrp="1"/>
          </p:cNvSpPr>
          <p:nvPr>
            <p:ph idx="1"/>
          </p:nvPr>
        </p:nvSpPr>
        <p:spPr/>
        <p:txBody>
          <a:bodyPr>
            <a:normAutofit/>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b="1" dirty="0">
                <a:latin typeface="Cambria Math" panose="02040503050406030204" pitchFamily="18" charset="0"/>
                <a:ea typeface="Cambria Math" panose="02040503050406030204" pitchFamily="18" charset="0"/>
              </a:rPr>
              <a:t>گزاره نما</a:t>
            </a:r>
            <a:r>
              <a:rPr lang="fa-IR" dirty="0">
                <a:latin typeface="Cambria Math" panose="02040503050406030204" pitchFamily="18" charset="0"/>
                <a:ea typeface="Cambria Math" panose="02040503050406030204" pitchFamily="18" charset="0"/>
              </a:rPr>
              <a:t>: یک جمله خبری که درست و غلط بودن آن بستگی به مقدار یک یا چند متغیر دارد.</a:t>
            </a:r>
          </a:p>
          <a:p>
            <a:pPr lvl="1" algn="r" rtl="1">
              <a:spcBef>
                <a:spcPts val="1000"/>
              </a:spcBef>
            </a:pPr>
            <a:r>
              <a:rPr lang="fa-IR" dirty="0">
                <a:latin typeface="Cambria Math" panose="02040503050406030204" pitchFamily="18" charset="0"/>
                <a:ea typeface="Cambria Math" panose="02040503050406030204" pitchFamily="18" charset="0"/>
              </a:rPr>
              <a:t>اگر به جای </a:t>
            </a:r>
            <a:r>
              <a:rPr lang="fa-IR" dirty="0" err="1">
                <a:latin typeface="Cambria Math" panose="02040503050406030204" pitchFamily="18" charset="0"/>
                <a:ea typeface="Cambria Math" panose="02040503050406030204" pitchFamily="18" charset="0"/>
              </a:rPr>
              <a:t>متغیرها</a:t>
            </a:r>
            <a:r>
              <a:rPr lang="fa-IR" dirty="0">
                <a:latin typeface="Cambria Math" panose="02040503050406030204" pitchFamily="18" charset="0"/>
                <a:ea typeface="Cambria Math" panose="02040503050406030204" pitchFamily="18" charset="0"/>
              </a:rPr>
              <a:t> مقدار قرار گیرد، گزاره نما تبدیل به گزاره میشود.</a:t>
            </a:r>
          </a:p>
          <a:p>
            <a:pPr marL="0" indent="0" algn="r" rtl="1">
              <a:buNone/>
            </a:pPr>
            <a:r>
              <a:rPr lang="fa-IR" dirty="0">
                <a:latin typeface="Cambria Math" panose="02040503050406030204" pitchFamily="18" charset="0"/>
                <a:ea typeface="Cambria Math" panose="02040503050406030204" pitchFamily="18" charset="0"/>
              </a:rPr>
              <a:t>مثال: </a:t>
            </a:r>
            <a:endParaRPr lang="en-US" dirty="0" smtClean="0">
              <a:latin typeface="Cambria Math" panose="02040503050406030204" pitchFamily="18" charset="0"/>
              <a:ea typeface="Cambria Math" panose="02040503050406030204" pitchFamily="18" charset="0"/>
            </a:endParaRPr>
          </a:p>
          <a:p>
            <a:pPr marL="0" indent="0" algn="r" rtl="1">
              <a:buNone/>
            </a:pPr>
            <a:r>
              <a:rPr lang="fa-IR" dirty="0" smtClean="0">
                <a:latin typeface="Cambria Math" panose="02040503050406030204" pitchFamily="18" charset="0"/>
                <a:ea typeface="Cambria Math" panose="02040503050406030204" pitchFamily="18" charset="0"/>
              </a:rPr>
              <a:t>اگر </a:t>
            </a:r>
            <a:r>
              <a:rPr lang="en-US" dirty="0">
                <a:latin typeface="Cambria Math" panose="02040503050406030204" pitchFamily="18" charset="0"/>
                <a:ea typeface="Cambria Math" panose="02040503050406030204" pitchFamily="18" charset="0"/>
              </a:rPr>
              <a:t>p(x)</a:t>
            </a:r>
            <a:r>
              <a:rPr lang="fa-IR" dirty="0">
                <a:latin typeface="Cambria Math" panose="02040503050406030204" pitchFamily="18" charset="0"/>
                <a:ea typeface="Cambria Math" panose="02040503050406030204" pitchFamily="18" charset="0"/>
              </a:rPr>
              <a:t> نشاندهنده گزاره نمای </a:t>
            </a:r>
            <a:r>
              <a:rPr lang="en-US" dirty="0">
                <a:latin typeface="Cambria Math" panose="02040503050406030204" pitchFamily="18" charset="0"/>
                <a:ea typeface="Cambria Math" panose="02040503050406030204" pitchFamily="18" charset="0"/>
              </a:rPr>
              <a:t>x&gt;3</a:t>
            </a:r>
            <a:r>
              <a:rPr lang="fa-IR" dirty="0">
                <a:latin typeface="Cambria Math" panose="02040503050406030204" pitchFamily="18" charset="0"/>
                <a:ea typeface="Cambria Math" panose="02040503050406030204" pitchFamily="18" charset="0"/>
              </a:rPr>
              <a:t> باشد، آنوقت </a:t>
            </a:r>
            <a:r>
              <a:rPr lang="en-US" dirty="0">
                <a:latin typeface="Cambria Math" panose="02040503050406030204" pitchFamily="18" charset="0"/>
                <a:ea typeface="Cambria Math" panose="02040503050406030204" pitchFamily="18" charset="0"/>
              </a:rPr>
              <a:t>p(4)</a:t>
            </a:r>
            <a:r>
              <a:rPr lang="fa-IR" dirty="0">
                <a:latin typeface="Cambria Math" panose="02040503050406030204" pitchFamily="18" charset="0"/>
                <a:ea typeface="Cambria Math" panose="02040503050406030204" pitchFamily="18" charset="0"/>
              </a:rPr>
              <a:t> درست و </a:t>
            </a:r>
            <a:r>
              <a:rPr lang="en-US" dirty="0">
                <a:latin typeface="Cambria Math" panose="02040503050406030204" pitchFamily="18" charset="0"/>
                <a:ea typeface="Cambria Math" panose="02040503050406030204" pitchFamily="18" charset="0"/>
              </a:rPr>
              <a:t>p(2)</a:t>
            </a:r>
            <a:r>
              <a:rPr lang="fa-IR" dirty="0">
                <a:latin typeface="Cambria Math" panose="02040503050406030204" pitchFamily="18" charset="0"/>
                <a:ea typeface="Cambria Math" panose="02040503050406030204" pitchFamily="18" charset="0"/>
              </a:rPr>
              <a:t> غلط است.</a:t>
            </a:r>
            <a:endParaRPr lang="x-none"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4003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CD195-0DE6-5040-80F8-CB546AD38C18}"/>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6728F9A-A80E-E249-9103-6CA850EB2225}"/>
                  </a:ext>
                </a:extLst>
              </p:cNvPr>
              <p:cNvSpPr>
                <a:spLocks noGrp="1"/>
              </p:cNvSpPr>
              <p:nvPr>
                <p:ph idx="1"/>
              </p:nvPr>
            </p:nvSpPr>
            <p:spPr/>
            <p:txBody>
              <a:bodyPr>
                <a:normAutofit lnSpcReduction="10000"/>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تبدیل گزاره نما به گزاره ۲ راه وجود دارد:</a:t>
                </a:r>
              </a:p>
              <a:p>
                <a:pPr marL="914400" lvl="1" indent="-457200" algn="r" rtl="1">
                  <a:spcBef>
                    <a:spcPts val="1000"/>
                  </a:spcBef>
                  <a:buFont typeface="+mj-lt"/>
                  <a:buAutoNum type="arabicPeriod"/>
                </a:pPr>
                <a:r>
                  <a:rPr lang="fa-IR" dirty="0"/>
                  <a:t>به جای متغیرهای گزاره نما مقدار گذاشته شود. (مجموعه </a:t>
                </a:r>
                <a:r>
                  <a:rPr lang="fa-IR" dirty="0" err="1"/>
                  <a:t>مقادیری</a:t>
                </a:r>
                <a:r>
                  <a:rPr lang="fa-IR" dirty="0"/>
                  <a:t> که میتواند جایگزین یک متغیر در گزاره نما شود را </a:t>
                </a:r>
                <a:r>
                  <a:rPr lang="fa-IR" b="1" dirty="0"/>
                  <a:t>جهان متغیر </a:t>
                </a:r>
                <a:r>
                  <a:rPr lang="fa-IR" dirty="0"/>
                  <a:t>می </a:t>
                </a:r>
                <a:r>
                  <a:rPr lang="fa-IR" dirty="0" err="1"/>
                  <a:t>نامیم</a:t>
                </a:r>
                <a:r>
                  <a:rPr lang="fa-IR" dirty="0"/>
                  <a:t>.)</a:t>
                </a:r>
              </a:p>
              <a:p>
                <a:pPr marL="914400" lvl="1" indent="-457200" algn="r" rtl="1">
                  <a:spcBef>
                    <a:spcPts val="1000"/>
                  </a:spcBef>
                  <a:buFont typeface="+mj-lt"/>
                  <a:buAutoNum type="arabicPeriod"/>
                </a:pPr>
                <a:r>
                  <a:rPr lang="fa-IR" dirty="0"/>
                  <a:t>استفاده از </a:t>
                </a:r>
                <a:r>
                  <a:rPr lang="fa-IR" dirty="0" err="1"/>
                  <a:t>سورها</a:t>
                </a:r>
                <a:endParaRPr lang="fa-IR" dirty="0"/>
              </a:p>
              <a:p>
                <a:pPr algn="r" rtl="1"/>
                <a:r>
                  <a:rPr lang="fa-IR" dirty="0" err="1"/>
                  <a:t>سورها</a:t>
                </a:r>
                <a:r>
                  <a:rPr lang="fa-IR" dirty="0"/>
                  <a:t> به دو صورت هستند:</a:t>
                </a:r>
              </a:p>
              <a:p>
                <a:pPr lvl="1" algn="r" rtl="1"/>
                <a:r>
                  <a:rPr lang="fa-IR" dirty="0"/>
                  <a:t>سور عمومی: برای همه مقادیر در جهان متغیر (</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t>)</a:t>
                </a:r>
              </a:p>
              <a:p>
                <a:pPr lvl="1" algn="r" rtl="1"/>
                <a:r>
                  <a:rPr lang="fa-IR" dirty="0"/>
                  <a:t>سور </a:t>
                </a:r>
                <a:r>
                  <a:rPr lang="fa-IR" dirty="0" err="1"/>
                  <a:t>وجودی</a:t>
                </a:r>
                <a:r>
                  <a:rPr lang="fa-IR" dirty="0"/>
                  <a:t>: برای حداقل یک مقدار در جهان متغیر (</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fa-IR" dirty="0"/>
                  <a:t>)</a:t>
                </a:r>
                <a:endParaRPr lang="x-none" dirty="0"/>
              </a:p>
            </p:txBody>
          </p:sp>
        </mc:Choice>
        <mc:Fallback xmlns="">
          <p:sp>
            <p:nvSpPr>
              <p:cNvPr id="3" name="Content Placeholder 2">
                <a:extLst>
                  <a:ext uri="{FF2B5EF4-FFF2-40B4-BE49-F238E27FC236}">
                    <a16:creationId xmlns:a16="http://schemas.microsoft.com/office/drawing/2014/main" xmlns:a14="http://schemas.microsoft.com/office/drawing/2010/main" xmlns="" id="{96728F9A-A80E-E249-9103-6CA850EB2225}"/>
                  </a:ext>
                </a:extLst>
              </p:cNvPr>
              <p:cNvSpPr>
                <a:spLocks noGrp="1" noRot="1" noChangeAspect="1" noMove="1" noResize="1" noEditPoints="1" noAdjustHandles="1" noChangeArrowheads="1" noChangeShapeType="1" noTextEdit="1"/>
              </p:cNvSpPr>
              <p:nvPr>
                <p:ph idx="1"/>
              </p:nvPr>
            </p:nvSpPr>
            <p:spPr>
              <a:blipFill rotWithShape="0">
                <a:blip r:embed="rId2"/>
                <a:stretch>
                  <a:fillRect r="-1468"/>
                </a:stretch>
              </a:blipFill>
            </p:spPr>
            <p:txBody>
              <a:bodyPr/>
              <a:lstStyle/>
              <a:p>
                <a:r>
                  <a:rPr lang="en-US">
                    <a:noFill/>
                  </a:rPr>
                  <a:t> </a:t>
                </a:r>
              </a:p>
            </p:txBody>
          </p:sp>
        </mc:Fallback>
      </mc:AlternateContent>
    </p:spTree>
    <p:extLst>
      <p:ext uri="{BB962C8B-B14F-4D97-AF65-F5344CB8AC3E}">
        <p14:creationId xmlns:p14="http://schemas.microsoft.com/office/powerpoint/2010/main" val="124536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99479-7BEC-FD43-8E43-8131BFB06656}"/>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726EF31-6B3A-8E4A-93B3-5838B7A893ED}"/>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latin typeface="Cambria Math" panose="02040503050406030204" pitchFamily="18" charset="0"/>
                    <a:ea typeface="Cambria Math" panose="02040503050406030204" pitchFamily="18" charset="0"/>
                  </a:rPr>
                  <a:t>گزاره </a:t>
                </a:r>
                <a14:m>
                  <m:oMath xmlns:m="http://schemas.openxmlformats.org/officeDocument/2006/math">
                    <m:r>
                      <a:rPr lang="fa-I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یعنی </a:t>
                </a:r>
                <a:r>
                  <a:rPr lang="en-US" dirty="0">
                    <a:latin typeface="Cambria Math" panose="02040503050406030204" pitchFamily="18" charset="0"/>
                    <a:ea typeface="Cambria Math" panose="02040503050406030204" pitchFamily="18" charset="0"/>
                  </a:rPr>
                  <a:t>p(x)</a:t>
                </a:r>
                <a:r>
                  <a:rPr lang="fa-IR" dirty="0">
                    <a:latin typeface="Cambria Math" panose="02040503050406030204" pitchFamily="18" charset="0"/>
                    <a:ea typeface="Cambria Math" panose="02040503050406030204" pitchFamily="18" charset="0"/>
                  </a:rPr>
                  <a:t> برای همه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های در دامنه</a:t>
                </a:r>
              </a:p>
              <a:p>
                <a:pPr marL="228600" indent="-228600" algn="r" defTabSz="914400" rtl="1" eaLnBrk="1" latinLnBrk="0" hangingPunct="1">
                  <a:lnSpc>
                    <a:spcPct val="140000"/>
                  </a:lnSpc>
                  <a:spcBef>
                    <a:spcPts val="1000"/>
                  </a:spcBef>
                  <a:buFont typeface="Arial" panose="020B0604020202020204" pitchFamily="34" charset="0"/>
                  <a:buChar char="•"/>
                </a:pPr>
                <a:r>
                  <a:rPr lang="fa-IR" dirty="0">
                    <a:latin typeface="Cambria Math" panose="02040503050406030204" pitchFamily="18" charset="0"/>
                    <a:ea typeface="Cambria Math" panose="02040503050406030204" pitchFamily="18" charset="0"/>
                  </a:rPr>
                  <a:t>گزاره </a:t>
                </a:r>
                <a14:m>
                  <m:oMath xmlns:m="http://schemas.openxmlformats.org/officeDocument/2006/math">
                    <m:r>
                      <a:rPr lang="fa-I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fa-IR" dirty="0">
                    <a:latin typeface="Cambria Math" panose="02040503050406030204" pitchFamily="18" charset="0"/>
                    <a:ea typeface="Cambria Math" panose="02040503050406030204" pitchFamily="18" charset="0"/>
                  </a:rPr>
                  <a:t> یعنی </a:t>
                </a:r>
                <a:r>
                  <a:rPr lang="en-US" dirty="0">
                    <a:latin typeface="Cambria Math" panose="02040503050406030204" pitchFamily="18" charset="0"/>
                    <a:ea typeface="Cambria Math" panose="02040503050406030204" pitchFamily="18" charset="0"/>
                  </a:rPr>
                  <a:t>p(x)</a:t>
                </a:r>
                <a:r>
                  <a:rPr lang="fa-IR" dirty="0">
                    <a:latin typeface="Cambria Math" panose="02040503050406030204" pitchFamily="18" charset="0"/>
                    <a:ea typeface="Cambria Math" panose="02040503050406030204" pitchFamily="18" charset="0"/>
                  </a:rPr>
                  <a:t> برای یک یا چند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در دامنه</a:t>
                </a:r>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A726EF31-6B3A-8E4A-93B3-5838B7A893ED}"/>
                  </a:ext>
                </a:extLst>
              </p:cNvPr>
              <p:cNvSpPr>
                <a:spLocks noGrp="1" noRot="1" noChangeAspect="1" noMove="1" noResize="1" noEditPoints="1" noAdjustHandles="1" noChangeArrowheads="1" noChangeShapeType="1" noTextEdit="1"/>
              </p:cNvSpPr>
              <p:nvPr>
                <p:ph idx="1"/>
              </p:nvPr>
            </p:nvSpPr>
            <p:spPr>
              <a:blipFill rotWithShape="0">
                <a:blip r:embed="rId2"/>
                <a:stretch>
                  <a:fillRect r="-14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5E0A67B6-3AA1-A241-B967-F8A38D0D6480}"/>
              </a:ext>
            </a:extLst>
          </p:cNvPr>
          <p:cNvPicPr>
            <a:picLocks noChangeAspect="1"/>
          </p:cNvPicPr>
          <p:nvPr/>
        </p:nvPicPr>
        <p:blipFill>
          <a:blip r:embed="rId3"/>
          <a:stretch>
            <a:fillRect/>
          </a:stretch>
        </p:blipFill>
        <p:spPr>
          <a:xfrm>
            <a:off x="1198563" y="3736975"/>
            <a:ext cx="6946900" cy="1498600"/>
          </a:xfrm>
          <a:prstGeom prst="rect">
            <a:avLst/>
          </a:prstGeom>
        </p:spPr>
      </p:pic>
    </p:spTree>
    <p:extLst>
      <p:ext uri="{BB962C8B-B14F-4D97-AF65-F5344CB8AC3E}">
        <p14:creationId xmlns:p14="http://schemas.microsoft.com/office/powerpoint/2010/main" val="1567092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68B92-6B2E-024D-B6D7-860487B46FB0}"/>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4D67AD9-09CA-F447-AC2E-4637FD831CF3}"/>
                  </a:ext>
                </a:extLst>
              </p:cNvPr>
              <p:cNvSpPr>
                <a:spLocks noGrp="1"/>
              </p:cNvSpPr>
              <p:nvPr>
                <p:ph idx="1"/>
              </p:nvPr>
            </p:nvSpPr>
            <p:spPr/>
            <p:txBody>
              <a:bodyPr/>
              <a:lstStyle/>
              <a:p>
                <a:pPr algn="r" rtl="1"/>
                <a:r>
                  <a:rPr lang="fa-IR" dirty="0">
                    <a:latin typeface="Cambria Math" panose="02040503050406030204" pitchFamily="18" charset="0"/>
                    <a:ea typeface="Cambria Math" panose="02040503050406030204" pitchFamily="18" charset="0"/>
                  </a:rPr>
                  <a:t>فرض کنید دامنه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متناهی باشد و شامل مقادیر </a:t>
                </a:r>
                <a14:m>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باشد. در اینصورت:</a:t>
                </a:r>
              </a:p>
              <a:p>
                <a:pPr lvl="1" algn="r" rtl="1"/>
                <a:r>
                  <a:rPr lang="fa-IR" dirty="0">
                    <a:latin typeface="Cambria Math" panose="02040503050406030204" pitchFamily="18" charset="0"/>
                    <a:ea typeface="Cambria Math" panose="02040503050406030204" pitchFamily="18" charset="0"/>
                  </a:rPr>
                  <a:t>سور عمومی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همان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است.</a:t>
                </a:r>
              </a:p>
              <a:p>
                <a:pPr lvl="1" algn="r" rtl="1"/>
                <a:r>
                  <a:rPr lang="fa-IR" dirty="0">
                    <a:latin typeface="Cambria Math" panose="02040503050406030204" pitchFamily="18" charset="0"/>
                    <a:ea typeface="Cambria Math" panose="02040503050406030204" pitchFamily="18" charset="0"/>
                  </a:rPr>
                  <a:t>سور </a:t>
                </a:r>
                <a:r>
                  <a:rPr lang="fa-IR" dirty="0" err="1">
                    <a:latin typeface="Cambria Math" panose="02040503050406030204" pitchFamily="18" charset="0"/>
                    <a:ea typeface="Cambria Math" panose="02040503050406030204" pitchFamily="18" charset="0"/>
                  </a:rPr>
                  <a:t>وجودی</a:t>
                </a:r>
                <a:r>
                  <a:rPr lang="fa-IR" dirty="0">
                    <a:latin typeface="Cambria Math" panose="02040503050406030204" pitchFamily="18" charset="0"/>
                    <a:ea typeface="Cambria Math" panose="02040503050406030204" pitchFamily="18" charset="0"/>
                  </a:rPr>
                  <a:t>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fa-IR" dirty="0">
                    <a:latin typeface="Cambria Math" panose="02040503050406030204" pitchFamily="18" charset="0"/>
                    <a:ea typeface="Cambria Math" panose="02040503050406030204" pitchFamily="18" charset="0"/>
                  </a:rPr>
                  <a:t> همان </a:t>
                </a:r>
                <a14:m>
                  <m:oMath xmlns:m="http://schemas.openxmlformats.org/officeDocument/2006/math">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است.</a:t>
                </a:r>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64D67AD9-09CA-F447-AC2E-4637FD831CF3}"/>
                  </a:ext>
                </a:extLst>
              </p:cNvPr>
              <p:cNvSpPr>
                <a:spLocks noGrp="1" noRot="1" noChangeAspect="1" noMove="1" noResize="1" noEditPoints="1" noAdjustHandles="1" noChangeArrowheads="1" noChangeShapeType="1" noTextEdit="1"/>
              </p:cNvSpPr>
              <p:nvPr>
                <p:ph idx="1"/>
              </p:nvPr>
            </p:nvSpPr>
            <p:spPr>
              <a:blipFill rotWithShape="0">
                <a:blip r:embed="rId2"/>
                <a:stretch>
                  <a:fillRect r="-1468"/>
                </a:stretch>
              </a:blipFill>
            </p:spPr>
            <p:txBody>
              <a:bodyPr/>
              <a:lstStyle/>
              <a:p>
                <a:r>
                  <a:rPr lang="en-US">
                    <a:noFill/>
                  </a:rPr>
                  <a:t> </a:t>
                </a:r>
              </a:p>
            </p:txBody>
          </p:sp>
        </mc:Fallback>
      </mc:AlternateContent>
    </p:spTree>
    <p:extLst>
      <p:ext uri="{BB962C8B-B14F-4D97-AF65-F5344CB8AC3E}">
        <p14:creationId xmlns:p14="http://schemas.microsoft.com/office/powerpoint/2010/main" val="1347168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4ECB4-9137-6542-BC4A-B05577809127}"/>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1FEF2B2-C82D-C44C-A90A-B303016BBC2A}"/>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مثال: </a:t>
                </a:r>
                <a:r>
                  <a:rPr lang="en-US" dirty="0">
                    <a:latin typeface="Cambria Math" panose="02040503050406030204" pitchFamily="18" charset="0"/>
                    <a:ea typeface="Cambria Math" panose="02040503050406030204" pitchFamily="18" charset="0"/>
                    <a:cs typeface="Times New Roman" panose="02020603050405020304" pitchFamily="18" charset="0"/>
                  </a:rPr>
                  <a:t>p(x) = “x is an odd number”</a:t>
                </a:r>
              </a:p>
              <a:p>
                <a:pPr marL="0" indent="0" algn="r" rtl="1">
                  <a:buNone/>
                </a:pPr>
                <a:r>
                  <a:rPr lang="fa-IR" dirty="0">
                    <a:latin typeface="Cambria Math" panose="02040503050406030204" pitchFamily="18" charset="0"/>
                    <a:ea typeface="Cambria Math" panose="02040503050406030204" pitchFamily="18" charset="0"/>
                  </a:rPr>
                  <a:t>در اینصورت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غلط است، اگر جهان متغیر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برابر با مجموعه اعداد طبیعی باشد.</a:t>
                </a:r>
              </a:p>
              <a:p>
                <a:pPr marL="0" indent="0" algn="r" rtl="1">
                  <a:buNone/>
                </a:pPr>
                <a:r>
                  <a:rPr lang="fa-IR" dirty="0">
                    <a:latin typeface="Cambria Math" panose="02040503050406030204" pitchFamily="18" charset="0"/>
                    <a:ea typeface="Cambria Math" panose="02040503050406030204" pitchFamily="18" charset="0"/>
                  </a:rPr>
                  <a:t>همچنین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درست است، اگر جهان متغیر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برابر با مجموعه اعداد فرد بزرگتر از ۱۰ باشد.</a:t>
                </a:r>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91FEF2B2-C82D-C44C-A90A-B303016BBC2A}"/>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1780826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78771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p>
              <a:p>
                <a:pPr marL="0" indent="0" algn="r" rtl="1">
                  <a:buNone/>
                </a:pPr>
                <a:r>
                  <a:rPr lang="fa-IR" dirty="0"/>
                  <a:t>مجموعه اعداد حقیقی:</a:t>
                </a: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83358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p>
              <a:p>
                <a:pPr marL="0" indent="0" algn="r" rtl="1">
                  <a:buNone/>
                </a:pPr>
                <a:r>
                  <a:rPr lang="fa-IR" dirty="0"/>
                  <a:t>مجموعه اعداد حقیقی: </a:t>
                </a:r>
                <a:r>
                  <a:rPr lang="fa-IR" dirty="0">
                    <a:solidFill>
                      <a:srgbClr val="FF0000"/>
                    </a:solidFill>
                  </a:rPr>
                  <a:t>غلط است. ۳ یک مثال نقض است.</a:t>
                </a: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3693073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p>
              <a:p>
                <a:pPr marL="0" indent="0" algn="r" rtl="1">
                  <a:buNone/>
                </a:pPr>
                <a:r>
                  <a:rPr lang="fa-IR" dirty="0"/>
                  <a:t>مجموعه اعداد حقیقی: </a:t>
                </a:r>
                <a:r>
                  <a:rPr lang="fa-IR" dirty="0">
                    <a:solidFill>
                      <a:srgbClr val="FF0000"/>
                    </a:solidFill>
                  </a:rPr>
                  <a:t>غلط است. ۳ یک مثال نقض است.</a:t>
                </a:r>
              </a:p>
              <a:p>
                <a:pPr marL="0" indent="0" algn="r" rtl="1">
                  <a:buNone/>
                </a:pPr>
                <a:r>
                  <a:rPr lang="fa-IR" dirty="0"/>
                  <a:t>مجموعه اعداد حقیقی در بازه </a:t>
                </a:r>
                <a:r>
                  <a:rPr lang="en-US" dirty="0"/>
                  <a:t>[10,40]</a:t>
                </a:r>
                <a:r>
                  <a:rPr lang="fa-IR" dirty="0"/>
                  <a:t>:</a:t>
                </a: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2697852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fa-I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p>
              <a:p>
                <a:pPr marL="0" indent="0" algn="r" rtl="1">
                  <a:buNone/>
                </a:pPr>
                <a:r>
                  <a:rPr lang="fa-IR" dirty="0"/>
                  <a:t>مجموعه اعداد حقیقی: </a:t>
                </a:r>
                <a:r>
                  <a:rPr lang="fa-IR" dirty="0">
                    <a:solidFill>
                      <a:srgbClr val="FF0000"/>
                    </a:solidFill>
                  </a:rPr>
                  <a:t>غلط است. ۳ یک مثال نقض است.</a:t>
                </a:r>
              </a:p>
              <a:p>
                <a:pPr marL="0" indent="0" algn="r" rtl="1">
                  <a:buNone/>
                </a:pPr>
                <a:r>
                  <a:rPr lang="fa-IR" dirty="0"/>
                  <a:t>مجموعه اعداد حقیقی در بازه </a:t>
                </a:r>
                <a:r>
                  <a:rPr lang="en-US" dirty="0"/>
                  <a:t>[10,40]</a:t>
                </a:r>
                <a:r>
                  <a:rPr lang="fa-IR" dirty="0"/>
                  <a:t>: </a:t>
                </a:r>
                <a:r>
                  <a:rPr lang="fa-IR" dirty="0">
                    <a:solidFill>
                      <a:srgbClr val="FF0000"/>
                    </a:solidFill>
                  </a:rPr>
                  <a:t>درست است.</a:t>
                </a:r>
              </a:p>
              <a:p>
                <a:pPr marL="0" indent="0" algn="r" rtl="1">
                  <a:buNone/>
                </a:pPr>
                <a:r>
                  <a:rPr lang="fa-IR" dirty="0">
                    <a:solidFill>
                      <a:srgbClr val="FF0000"/>
                    </a:solidFill>
                  </a:rPr>
                  <a:t>اگر </a:t>
                </a:r>
                <a14:m>
                  <m:oMath xmlns:m="http://schemas.openxmlformats.org/officeDocument/2006/math">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10</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40</m:t>
                    </m:r>
                    <m:r>
                      <a:rPr lang="en-US" b="0" i="1" smtClean="0">
                        <a:solidFill>
                          <a:srgbClr val="FF0000"/>
                        </a:solidFill>
                        <a:latin typeface="Cambria Math" panose="02040503050406030204" pitchFamily="18" charset="0"/>
                        <a:ea typeface="Cambria Math" panose="02040503050406030204" pitchFamily="18" charset="0"/>
                      </a:rPr>
                      <m:t>]</m:t>
                    </m:r>
                  </m:oMath>
                </a14:m>
                <a:r>
                  <a:rPr lang="fa-IR" dirty="0">
                    <a:solidFill>
                      <a:srgbClr val="FF0000"/>
                    </a:solidFill>
                  </a:rPr>
                  <a:t> آنگاه </a:t>
                </a:r>
                <a14:m>
                  <m:oMath xmlns:m="http://schemas.openxmlformats.org/officeDocument/2006/math">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10</m:t>
                    </m:r>
                  </m:oMath>
                </a14:m>
                <a:r>
                  <a:rPr lang="fa-IR" dirty="0">
                    <a:solidFill>
                      <a:srgbClr val="FF0000"/>
                    </a:solidFill>
                  </a:rPr>
                  <a:t> و بنابراین </a:t>
                </a:r>
                <a14:m>
                  <m:oMath xmlns:m="http://schemas.openxmlformats.org/officeDocument/2006/math">
                    <m:sSup>
                      <m:sSupPr>
                        <m:ctrlPr>
                          <a:rPr lang="fa-IR"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𝑥</m:t>
                        </m:r>
                      </m:e>
                      <m:sup>
                        <m:r>
                          <a:rPr lang="en-US" b="0" i="1" smtClean="0">
                            <a:solidFill>
                              <a:srgbClr val="FF0000"/>
                            </a:solidFill>
                            <a:latin typeface="Cambria Math" panose="02040503050406030204" pitchFamily="18" charset="0"/>
                          </a:rPr>
                          <m:t>2</m:t>
                        </m:r>
                      </m:sup>
                    </m:sSup>
                    <m:r>
                      <a:rPr lang="fa-IR" i="1" smtClean="0">
                        <a:solidFill>
                          <a:srgbClr val="FF0000"/>
                        </a:solidFill>
                        <a:latin typeface="Cambria Math" panose="02040503050406030204" pitchFamily="18" charset="0"/>
                        <a:ea typeface="Cambria Math" panose="02040503050406030204" pitchFamily="18" charset="0"/>
                      </a:rPr>
                      <m:t>≥</m:t>
                    </m:r>
                    <m:sSup>
                      <m:sSupPr>
                        <m:ctrlPr>
                          <a:rPr lang="fa-IR"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10</m:t>
                        </m:r>
                      </m:e>
                      <m:sup>
                        <m:r>
                          <a:rPr lang="en-US" b="0" i="1" smtClean="0">
                            <a:solidFill>
                              <a:srgbClr val="FF0000"/>
                            </a:solidFill>
                            <a:latin typeface="Cambria Math" panose="02040503050406030204" pitchFamily="18" charset="0"/>
                            <a:ea typeface="Cambria Math" panose="02040503050406030204" pitchFamily="18" charset="0"/>
                          </a:rPr>
                          <m:t>2</m:t>
                        </m:r>
                      </m:sup>
                    </m:sSup>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100</m:t>
                    </m:r>
                    <m:r>
                      <a:rPr lang="en-US" b="0" i="1" smtClean="0">
                        <a:solidFill>
                          <a:srgbClr val="FF0000"/>
                        </a:solidFill>
                        <a:latin typeface="Cambria Math" panose="02040503050406030204" pitchFamily="18" charset="0"/>
                        <a:ea typeface="Cambria Math" panose="02040503050406030204" pitchFamily="18" charset="0"/>
                      </a:rPr>
                      <m:t>&gt;</m:t>
                    </m:r>
                    <m:r>
                      <a:rPr lang="en-US" b="0" i="1" smtClean="0">
                        <a:solidFill>
                          <a:srgbClr val="FF0000"/>
                        </a:solidFill>
                        <a:latin typeface="Cambria Math" panose="02040503050406030204" pitchFamily="18" charset="0"/>
                        <a:ea typeface="Cambria Math" panose="02040503050406030204" pitchFamily="18" charset="0"/>
                      </a:rPr>
                      <m:t>10</m:t>
                    </m:r>
                  </m:oMath>
                </a14:m>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208734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7926D-E06F-0E49-98A2-3A97CF90C94E}"/>
              </a:ext>
            </a:extLst>
          </p:cNvPr>
          <p:cNvSpPr>
            <a:spLocks noGrp="1"/>
          </p:cNvSpPr>
          <p:nvPr>
            <p:ph type="title"/>
          </p:nvPr>
        </p:nvSpPr>
        <p:spPr/>
        <p:txBody>
          <a:bodyPr/>
          <a:lstStyle/>
          <a:p>
            <a:pPr algn="r" rtl="1"/>
            <a:r>
              <a:rPr lang="fa-IR" dirty="0"/>
              <a:t>فهرست مطالب</a:t>
            </a:r>
            <a:endParaRPr lang="x-none" dirty="0"/>
          </a:p>
        </p:txBody>
      </p:sp>
      <p:sp>
        <p:nvSpPr>
          <p:cNvPr id="3" name="Content Placeholder 2">
            <a:extLst>
              <a:ext uri="{FF2B5EF4-FFF2-40B4-BE49-F238E27FC236}">
                <a16:creationId xmlns:a16="http://schemas.microsoft.com/office/drawing/2014/main" xmlns="" id="{F8414E93-36F8-8540-8978-507827ABB50C}"/>
              </a:ext>
            </a:extLst>
          </p:cNvPr>
          <p:cNvSpPr>
            <a:spLocks noGrp="1"/>
          </p:cNvSpPr>
          <p:nvPr>
            <p:ph idx="1"/>
          </p:nvPr>
        </p:nvSpPr>
        <p:spPr/>
        <p:txBody>
          <a:bodyPr>
            <a:normAutofit fontScale="62500" lnSpcReduction="20000"/>
          </a:bodyPr>
          <a:lstStyle/>
          <a:p>
            <a:pPr algn="r" rtl="1"/>
            <a:r>
              <a:rPr lang="fa-IR" dirty="0"/>
              <a:t>منطق (۴)</a:t>
            </a:r>
          </a:p>
          <a:p>
            <a:pPr algn="r" rtl="1"/>
            <a:r>
              <a:rPr lang="fa-IR" dirty="0"/>
              <a:t>نظریه توابع و مجموعه ها (۳)</a:t>
            </a:r>
          </a:p>
          <a:p>
            <a:pPr algn="r" rtl="1"/>
            <a:r>
              <a:rPr lang="fa-IR" dirty="0"/>
              <a:t>نظریه اعداد (۳)</a:t>
            </a:r>
          </a:p>
          <a:p>
            <a:pPr algn="r" rtl="1"/>
            <a:r>
              <a:rPr lang="fa-IR" dirty="0" err="1"/>
              <a:t>استقرا</a:t>
            </a:r>
            <a:r>
              <a:rPr lang="fa-IR" dirty="0"/>
              <a:t> (۳)</a:t>
            </a:r>
            <a:endParaRPr lang="en-US" dirty="0"/>
          </a:p>
          <a:p>
            <a:pPr algn="r" rtl="1"/>
            <a:r>
              <a:rPr lang="fa-IR" dirty="0"/>
              <a:t>روابط بازگشتی (۳)</a:t>
            </a:r>
          </a:p>
          <a:p>
            <a:pPr algn="r" rtl="1"/>
            <a:r>
              <a:rPr lang="fa-IR" dirty="0"/>
              <a:t>شمارش (۵)</a:t>
            </a:r>
          </a:p>
          <a:p>
            <a:pPr algn="r" rtl="1"/>
            <a:r>
              <a:rPr lang="fa-IR" dirty="0"/>
              <a:t>رابطه </a:t>
            </a:r>
            <a:r>
              <a:rPr lang="fa-IR"/>
              <a:t>ها (</a:t>
            </a:r>
            <a:r>
              <a:rPr lang="fa-IR" dirty="0"/>
              <a:t>۳)</a:t>
            </a:r>
          </a:p>
          <a:p>
            <a:pPr algn="r" rtl="1"/>
            <a:r>
              <a:rPr lang="fa-IR" dirty="0" err="1"/>
              <a:t>گراف</a:t>
            </a:r>
            <a:r>
              <a:rPr lang="fa-IR" dirty="0"/>
              <a:t> (۵)</a:t>
            </a:r>
          </a:p>
          <a:p>
            <a:pPr algn="r" rtl="1"/>
            <a:r>
              <a:rPr lang="fa-IR" dirty="0"/>
              <a:t>درخت (۳)</a:t>
            </a:r>
          </a:p>
          <a:p>
            <a:pPr algn="r" rtl="1"/>
            <a:endParaRPr lang="x-none" dirty="0"/>
          </a:p>
        </p:txBody>
      </p:sp>
    </p:spTree>
    <p:extLst>
      <p:ext uri="{BB962C8B-B14F-4D97-AF65-F5344CB8AC3E}">
        <p14:creationId xmlns:p14="http://schemas.microsoft.com/office/powerpoint/2010/main" val="3327084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2693477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en-US" i="1" smtClean="0">
                        <a:latin typeface="Cambria Math" panose="02040503050406030204" pitchFamily="18" charset="0"/>
                        <a:ea typeface="Cambria Math" panose="02040503050406030204" pitchFamily="18" charset="0"/>
                        <a:cs typeface="+mj-cs"/>
                      </a:rPr>
                      <m:t>∃</m:t>
                    </m:r>
                    <m:r>
                      <a:rPr lang="en-US" i="1">
                        <a:latin typeface="Cambria Math" panose="02040503050406030204" pitchFamily="18" charset="0"/>
                        <a:ea typeface="Cambria Math" panose="02040503050406030204" pitchFamily="18" charset="0"/>
                        <a:cs typeface="+mj-cs"/>
                      </a:rPr>
                      <m:t>𝑥</m:t>
                    </m:r>
                    <m:r>
                      <a:rPr lang="en-US" i="1">
                        <a:latin typeface="Cambria Math" panose="02040503050406030204" pitchFamily="18" charset="0"/>
                        <a:ea typeface="Cambria Math" panose="02040503050406030204" pitchFamily="18" charset="0"/>
                        <a:cs typeface="+mj-cs"/>
                      </a:rPr>
                      <m:t> </m:t>
                    </m:r>
                    <m:r>
                      <a:rPr lang="en-US" i="1">
                        <a:latin typeface="Cambria Math" panose="02040503050406030204" pitchFamily="18" charset="0"/>
                        <a:ea typeface="Cambria Math" panose="02040503050406030204" pitchFamily="18" charset="0"/>
                        <a:cs typeface="+mj-cs"/>
                      </a:rPr>
                      <m:t>𝑝</m:t>
                    </m:r>
                    <m:r>
                      <a:rPr lang="en-US" i="1">
                        <a:latin typeface="Cambria Math" panose="02040503050406030204" pitchFamily="18" charset="0"/>
                        <a:ea typeface="Cambria Math" panose="02040503050406030204" pitchFamily="18" charset="0"/>
                        <a:cs typeface="+mj-cs"/>
                      </a:rPr>
                      <m:t>(</m:t>
                    </m:r>
                    <m:r>
                      <a:rPr lang="en-US" i="1">
                        <a:latin typeface="Cambria Math" panose="02040503050406030204" pitchFamily="18" charset="0"/>
                        <a:ea typeface="Cambria Math" panose="02040503050406030204" pitchFamily="18" charset="0"/>
                        <a:cs typeface="+mj-cs"/>
                      </a:rPr>
                      <m:t>𝑥</m:t>
                    </m:r>
                    <m:r>
                      <a:rPr lang="en-US" i="1">
                        <a:latin typeface="Cambria Math" panose="02040503050406030204" pitchFamily="18" charset="0"/>
                        <a:ea typeface="Cambria Math" panose="02040503050406030204" pitchFamily="18" charset="0"/>
                        <a:cs typeface="+mj-cs"/>
                      </a:rPr>
                      <m:t>)</m:t>
                    </m:r>
                  </m:oMath>
                </a14:m>
                <a:r>
                  <a:rPr lang="fa-IR" dirty="0">
                    <a:cs typeface="+mj-cs"/>
                  </a:rPr>
                  <a:t> </a:t>
                </a:r>
                <a:r>
                  <a:rPr lang="fa-IR" dirty="0"/>
                  <a:t>برای دامنه های زیر چیست؟</a:t>
                </a:r>
              </a:p>
              <a:p>
                <a:pPr marL="0" indent="0" algn="r" rtl="1">
                  <a:buNone/>
                </a:pPr>
                <a:r>
                  <a:rPr lang="fa-IR" dirty="0"/>
                  <a:t>مجموعه اعداد حقیقی:</a:t>
                </a: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95913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a:t>
                </a:r>
                <a:r>
                  <a:rPr lang="en-US" dirty="0">
                    <a:latin typeface="Times New Roman" panose="02020603050405020304" pitchFamily="18" charset="0"/>
                    <a:cs typeface="Times New Roman" panose="02020603050405020304" pitchFamily="18" charset="0"/>
                  </a:rPr>
                  <a:t>p(x) :=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&gt; 10</a:t>
                </a:r>
                <a:endParaRPr lang="x-none" dirty="0">
                  <a:latin typeface="Times New Roman" panose="02020603050405020304" pitchFamily="18" charset="0"/>
                  <a:cs typeface="Times New Roman" panose="02020603050405020304" pitchFamily="18" charset="0"/>
                </a:endParaRPr>
              </a:p>
              <a:p>
                <a:pPr marL="0" indent="0" algn="r" rtl="1">
                  <a:buNone/>
                </a:pPr>
                <a:r>
                  <a:rPr lang="fa-IR" dirty="0"/>
                  <a:t>ارزش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t> برای دامنه های زیر چیست؟</a:t>
                </a:r>
              </a:p>
              <a:p>
                <a:pPr marL="0" indent="0" algn="r" rtl="1">
                  <a:buNone/>
                </a:pPr>
                <a:r>
                  <a:rPr lang="fa-IR" dirty="0"/>
                  <a:t>مجموعه اعداد حقیقی: </a:t>
                </a:r>
                <a:r>
                  <a:rPr lang="fa-IR" dirty="0">
                    <a:solidFill>
                      <a:srgbClr val="FF0000"/>
                    </a:solidFill>
                  </a:rPr>
                  <a:t>درست است. برای مقدار ۱۰ صحیح است.</a:t>
                </a:r>
              </a:p>
              <a:p>
                <a:pPr marL="0" indent="0" algn="r" rtl="1">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3503050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مثال: </a:t>
                </a:r>
                <a:r>
                  <a:rPr lang="en-US" dirty="0">
                    <a:latin typeface="Cambria Math" panose="02040503050406030204" pitchFamily="18" charset="0"/>
                    <a:ea typeface="Cambria Math" panose="02040503050406030204" pitchFamily="18" charset="0"/>
                  </a:rPr>
                  <a:t>p(x) := 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&gt; 10</a:t>
                </a:r>
                <a:endParaRPr lang="x-none" dirty="0">
                  <a:latin typeface="Cambria Math" panose="02040503050406030204" pitchFamily="18" charset="0"/>
                  <a:ea typeface="Cambria Math" panose="02040503050406030204" pitchFamily="18" charset="0"/>
                </a:endParaRPr>
              </a:p>
              <a:p>
                <a:pPr marL="0" indent="0" algn="r" rtl="1">
                  <a:buNone/>
                </a:pPr>
                <a:r>
                  <a:rPr lang="fa-IR" dirty="0">
                    <a:latin typeface="Cambria Math" panose="02040503050406030204" pitchFamily="18" charset="0"/>
                    <a:ea typeface="Cambria Math" panose="02040503050406030204" pitchFamily="18" charset="0"/>
                  </a:rPr>
                  <a:t>ارزش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برای دامنه های زیر چیست؟</a:t>
                </a:r>
              </a:p>
              <a:p>
                <a:pPr marL="0" indent="0" algn="r" rtl="1">
                  <a:buNone/>
                </a:pPr>
                <a:r>
                  <a:rPr lang="fa-IR" dirty="0">
                    <a:latin typeface="Cambria Math" panose="02040503050406030204" pitchFamily="18" charset="0"/>
                    <a:ea typeface="Cambria Math" panose="02040503050406030204" pitchFamily="18" charset="0"/>
                  </a:rPr>
                  <a:t>مجموعه اعداد حقیقی: </a:t>
                </a:r>
                <a:r>
                  <a:rPr lang="fa-IR" dirty="0">
                    <a:solidFill>
                      <a:srgbClr val="FF0000"/>
                    </a:solidFill>
                    <a:latin typeface="Cambria Math" panose="02040503050406030204" pitchFamily="18" charset="0"/>
                    <a:ea typeface="Cambria Math" panose="02040503050406030204" pitchFamily="18" charset="0"/>
                  </a:rPr>
                  <a:t>درست است. برای مقدار ۱۰ صحیح است.</a:t>
                </a:r>
              </a:p>
              <a:p>
                <a:pPr marL="0" indent="0" algn="r" rtl="1">
                  <a:buNone/>
                </a:pPr>
                <a:r>
                  <a:rPr lang="fa-IR" dirty="0">
                    <a:latin typeface="Cambria Math" panose="02040503050406030204" pitchFamily="18" charset="0"/>
                    <a:ea typeface="Cambria Math" panose="02040503050406030204" pitchFamily="18" charset="0"/>
                  </a:rPr>
                  <a:t>مجموعه اعداد حقیقی در بازه</a:t>
                </a:r>
                <a:r>
                  <a:rPr lang="en-US" dirty="0">
                    <a:latin typeface="Cambria Math" panose="02040503050406030204" pitchFamily="18" charset="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4162742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1898E-57ED-FB4E-BF08-6F0DD423BBAB}"/>
              </a:ext>
            </a:extLst>
          </p:cNvPr>
          <p:cNvSpPr>
            <a:spLocks noGrp="1"/>
          </p:cNvSpPr>
          <p:nvPr>
            <p:ph type="title"/>
          </p:nvPr>
        </p:nvSpPr>
        <p:spPr/>
        <p:txBody>
          <a:bodyPr/>
          <a:lstStyle/>
          <a:p>
            <a:pPr algn="r" rtl="1"/>
            <a:r>
              <a:rPr lang="fa-IR"/>
              <a:t>سورها</a:t>
            </a:r>
            <a:endParaRPr lang="x-non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F8D446-18BC-D543-890B-B4C4EE4EAF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مثال: </a:t>
                </a:r>
                <a:r>
                  <a:rPr lang="en-US" dirty="0">
                    <a:latin typeface="Cambria Math" panose="02040503050406030204" pitchFamily="18" charset="0"/>
                    <a:ea typeface="Cambria Math" panose="02040503050406030204" pitchFamily="18" charset="0"/>
                  </a:rPr>
                  <a:t>p(x) := 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&gt; 10</a:t>
                </a:r>
                <a:endParaRPr lang="x-none" dirty="0">
                  <a:latin typeface="Cambria Math" panose="02040503050406030204" pitchFamily="18" charset="0"/>
                  <a:ea typeface="Cambria Math" panose="02040503050406030204" pitchFamily="18" charset="0"/>
                </a:endParaRPr>
              </a:p>
              <a:p>
                <a:pPr marL="0" indent="0" algn="r" rtl="1">
                  <a:buNone/>
                </a:pPr>
                <a:r>
                  <a:rPr lang="fa-IR" dirty="0">
                    <a:latin typeface="Cambria Math" panose="02040503050406030204" pitchFamily="18" charset="0"/>
                    <a:ea typeface="Cambria Math" panose="02040503050406030204" pitchFamily="18" charset="0"/>
                  </a:rPr>
                  <a:t>ارزش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برای دامنه های زیر چیست؟</a:t>
                </a:r>
              </a:p>
              <a:p>
                <a:pPr marL="0" indent="0" algn="r" rtl="1">
                  <a:buNone/>
                </a:pPr>
                <a:r>
                  <a:rPr lang="fa-IR" dirty="0">
                    <a:latin typeface="Cambria Math" panose="02040503050406030204" pitchFamily="18" charset="0"/>
                    <a:ea typeface="Cambria Math" panose="02040503050406030204" pitchFamily="18" charset="0"/>
                  </a:rPr>
                  <a:t>مجموعه اعداد حقیقی: </a:t>
                </a:r>
                <a:r>
                  <a:rPr lang="fa-IR" dirty="0">
                    <a:solidFill>
                      <a:srgbClr val="FF0000"/>
                    </a:solidFill>
                    <a:latin typeface="Cambria Math" panose="02040503050406030204" pitchFamily="18" charset="0"/>
                    <a:ea typeface="Cambria Math" panose="02040503050406030204" pitchFamily="18" charset="0"/>
                  </a:rPr>
                  <a:t>درست است. برای مقدار ۱۰ صحیح است.</a:t>
                </a:r>
              </a:p>
              <a:p>
                <a:pPr marL="0" indent="0" algn="r" rtl="1">
                  <a:buNone/>
                </a:pPr>
                <a:r>
                  <a:rPr lang="fa-IR" dirty="0">
                    <a:latin typeface="Cambria Math" panose="02040503050406030204" pitchFamily="18" charset="0"/>
                    <a:ea typeface="Cambria Math" panose="02040503050406030204" pitchFamily="18" charset="0"/>
                  </a:rPr>
                  <a:t>مجموعه اعداد حقیقی در بازه</a:t>
                </a:r>
                <a:r>
                  <a:rPr lang="en-US" dirty="0">
                    <a:latin typeface="Cambria Math" panose="02040503050406030204" pitchFamily="18" charset="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oMath>
                </a14:m>
                <a:r>
                  <a:rPr lang="fa-IR" dirty="0">
                    <a:latin typeface="Cambria Math" panose="02040503050406030204" pitchFamily="18" charset="0"/>
                    <a:ea typeface="Cambria Math" panose="02040503050406030204" pitchFamily="18" charset="0"/>
                  </a:rPr>
                  <a:t> :</a:t>
                </a:r>
                <a:r>
                  <a:rPr lang="fa-IR" dirty="0">
                    <a:solidFill>
                      <a:srgbClr val="FF0000"/>
                    </a:solidFill>
                    <a:latin typeface="Cambria Math" panose="02040503050406030204" pitchFamily="18" charset="0"/>
                    <a:ea typeface="Cambria Math" panose="02040503050406030204" pitchFamily="18" charset="0"/>
                  </a:rPr>
                  <a:t> غلط است.</a:t>
                </a:r>
              </a:p>
              <a:p>
                <a:pPr marL="0" indent="0" algn="l">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rPr>
                        <m:t>𝑥</m:t>
                      </m:r>
                      <m:r>
                        <a:rPr lang="en-US"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b="0" i="1" smtClean="0">
                              <a:solidFill>
                                <a:srgbClr val="FF0000"/>
                              </a:solidFill>
                              <a:latin typeface="Cambria Math" panose="02040503050406030204" pitchFamily="18" charset="0"/>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0</m:t>
                          </m:r>
                          <m:r>
                            <a:rPr lang="en-US" b="0" i="1" smtClean="0">
                              <a:solidFill>
                                <a:srgbClr val="FF0000"/>
                              </a:solidFill>
                              <a:latin typeface="Cambria Math" panose="02040503050406030204" pitchFamily="18" charset="0"/>
                              <a:ea typeface="Cambria Math" panose="02040503050406030204" pitchFamily="18" charset="0"/>
                            </a:rPr>
                            <m:t>,</m:t>
                          </m:r>
                          <m:rad>
                            <m:radPr>
                              <m:degHide m:val="on"/>
                              <m:ctrlPr>
                                <a:rPr lang="en-US" b="0" i="1" smtClean="0">
                                  <a:solidFill>
                                    <a:srgbClr val="FF0000"/>
                                  </a:solidFill>
                                  <a:latin typeface="Cambria Math" panose="02040503050406030204" pitchFamily="18" charset="0"/>
                                  <a:ea typeface="Cambria Math" panose="02040503050406030204" pitchFamily="18" charset="0"/>
                                </a:rPr>
                              </m:ctrlPr>
                            </m:radPr>
                            <m:deg/>
                            <m:e>
                              <m:r>
                                <a:rPr lang="en-US" b="0" i="1" smtClean="0">
                                  <a:solidFill>
                                    <a:srgbClr val="FF0000"/>
                                  </a:solidFill>
                                  <a:latin typeface="Cambria Math" panose="02040503050406030204" pitchFamily="18" charset="0"/>
                                  <a:ea typeface="Cambria Math" panose="02040503050406030204" pitchFamily="18" charset="0"/>
                                </a:rPr>
                                <m:t>9</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8</m:t>
                              </m:r>
                            </m:e>
                          </m:rad>
                        </m:e>
                      </m:d>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0</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𝑥</m:t>
                      </m:r>
                      <m:r>
                        <a:rPr lang="en-US" b="0" i="1" smtClean="0">
                          <a:solidFill>
                            <a:srgbClr val="FF0000"/>
                          </a:solidFill>
                          <a:latin typeface="Cambria Math" panose="02040503050406030204" pitchFamily="18" charset="0"/>
                          <a:ea typeface="Cambria Math" panose="02040503050406030204" pitchFamily="18" charset="0"/>
                        </a:rPr>
                        <m:t>≤</m:t>
                      </m:r>
                      <m:rad>
                        <m:radPr>
                          <m:degHide m:val="on"/>
                          <m:ctrlPr>
                            <a:rPr lang="en-US" b="0" i="1" smtClean="0">
                              <a:solidFill>
                                <a:srgbClr val="FF0000"/>
                              </a:solidFill>
                              <a:latin typeface="Cambria Math" panose="02040503050406030204" pitchFamily="18" charset="0"/>
                              <a:ea typeface="Cambria Math" panose="02040503050406030204" pitchFamily="18" charset="0"/>
                            </a:rPr>
                          </m:ctrlPr>
                        </m:radPr>
                        <m:deg/>
                        <m:e>
                          <m:r>
                            <a:rPr lang="en-US" b="0" i="1" smtClean="0">
                              <a:solidFill>
                                <a:srgbClr val="FF0000"/>
                              </a:solidFill>
                              <a:latin typeface="Cambria Math" panose="02040503050406030204" pitchFamily="18" charset="0"/>
                              <a:ea typeface="Cambria Math" panose="02040503050406030204" pitchFamily="18" charset="0"/>
                            </a:rPr>
                            <m:t>9</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8</m:t>
                          </m:r>
                        </m:e>
                      </m:rad>
                      <m:r>
                        <a:rPr lang="en-US" b="0" i="1" smtClean="0">
                          <a:solidFill>
                            <a:srgbClr val="FF0000"/>
                          </a:solidFill>
                          <a:latin typeface="Cambria Math" panose="02040503050406030204" pitchFamily="18" charset="0"/>
                          <a:ea typeface="Cambria Math" panose="02040503050406030204" pitchFamily="18" charset="0"/>
                        </a:rPr>
                        <m:t>⇒</m:t>
                      </m:r>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𝑥</m:t>
                          </m:r>
                        </m:e>
                        <m:sup>
                          <m:r>
                            <a:rPr lang="en-US" b="0" i="1" smtClean="0">
                              <a:solidFill>
                                <a:srgbClr val="FF0000"/>
                              </a:solidFill>
                              <a:latin typeface="Cambria Math" panose="02040503050406030204" pitchFamily="18" charset="0"/>
                              <a:ea typeface="Cambria Math" panose="02040503050406030204" pitchFamily="18" charset="0"/>
                            </a:rPr>
                            <m:t>2</m:t>
                          </m:r>
                        </m:sup>
                      </m:sSup>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9</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8</m:t>
                      </m:r>
                      <m:r>
                        <a:rPr lang="en-US" b="0" i="1" smtClean="0">
                          <a:solidFill>
                            <a:srgbClr val="FF0000"/>
                          </a:solidFill>
                          <a:latin typeface="Cambria Math" panose="02040503050406030204" pitchFamily="18" charset="0"/>
                          <a:ea typeface="Cambria Math" panose="02040503050406030204" pitchFamily="18" charset="0"/>
                        </a:rPr>
                        <m:t>&lt;</m:t>
                      </m:r>
                      <m:r>
                        <a:rPr lang="en-US" b="0" i="1" smtClean="0">
                          <a:solidFill>
                            <a:srgbClr val="FF0000"/>
                          </a:solidFill>
                          <a:latin typeface="Cambria Math" panose="02040503050406030204" pitchFamily="18" charset="0"/>
                          <a:ea typeface="Cambria Math" panose="02040503050406030204" pitchFamily="18" charset="0"/>
                        </a:rPr>
                        <m:t>10</m:t>
                      </m:r>
                    </m:oMath>
                  </m:oMathPara>
                </a14:m>
                <a:endParaRPr lang="en-US"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82F8D446-18BC-D543-890B-B4C4EE4EAF87}"/>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4207240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F12-C242-A04F-AB88-462D55052701}"/>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محدود کردن دامنه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FEC84D-8471-1341-8040-1CF3257BBAFB}"/>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محدود کردن دامنه </a:t>
                </a:r>
                <a:r>
                  <a:rPr lang="fa-IR" dirty="0" err="1"/>
                  <a:t>سورها</a:t>
                </a:r>
                <a:r>
                  <a:rPr lang="fa-IR" dirty="0"/>
                  <a:t>، معمولا شرطی که متغیر باید تامین کند، بعد از سور قرار میگیرد.</a:t>
                </a:r>
              </a:p>
              <a:p>
                <a:pPr marL="0" indent="0" algn="r" defTabSz="914400" rtl="1" eaLnBrk="1" latinLnBrk="0" hangingPunct="1">
                  <a:lnSpc>
                    <a:spcPct val="140000"/>
                  </a:lnSpc>
                  <a:spcBef>
                    <a:spcPts val="1000"/>
                  </a:spcBef>
                  <a:buNone/>
                </a:pPr>
                <a:r>
                  <a:rPr lang="fa-IR" dirty="0"/>
                  <a:t>مثال:</a:t>
                </a: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10FEC84D-8471-1341-8040-1CF3257BBAFB}"/>
                  </a:ext>
                </a:extLst>
              </p:cNvPr>
              <p:cNvSpPr>
                <a:spLocks noGrp="1" noRot="1" noChangeAspect="1" noMove="1" noResize="1" noEditPoints="1" noAdjustHandles="1" noChangeArrowheads="1" noChangeShapeType="1" noTextEdit="1"/>
              </p:cNvSpPr>
              <p:nvPr>
                <p:ph idx="1"/>
              </p:nvPr>
            </p:nvSpPr>
            <p:spPr>
              <a:blipFill>
                <a:blip r:embed="rId2"/>
                <a:stretch>
                  <a:fillRect l="-322" r="-1608"/>
                </a:stretch>
              </a:blipFill>
            </p:spPr>
            <p:txBody>
              <a:bodyPr/>
              <a:lstStyle/>
              <a:p>
                <a:r>
                  <a:rPr lang="en-IR">
                    <a:noFill/>
                  </a:rPr>
                  <a:t> </a:t>
                </a:r>
              </a:p>
            </p:txBody>
          </p:sp>
        </mc:Fallback>
      </mc:AlternateContent>
    </p:spTree>
    <p:extLst>
      <p:ext uri="{BB962C8B-B14F-4D97-AF65-F5344CB8AC3E}">
        <p14:creationId xmlns:p14="http://schemas.microsoft.com/office/powerpoint/2010/main" val="3087842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F12-C242-A04F-AB88-462D55052701}"/>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محدود کردن دامنه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FEC84D-8471-1341-8040-1CF3257BBAFB}"/>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محدود کردن دامنه </a:t>
                </a:r>
                <a:r>
                  <a:rPr lang="fa-IR" dirty="0" err="1"/>
                  <a:t>سورها</a:t>
                </a:r>
                <a:r>
                  <a:rPr lang="fa-IR" dirty="0"/>
                  <a:t>، معمولا شرطی که متغیر باید تامین کند، بعد از سور قرار میگیرد.</a:t>
                </a:r>
              </a:p>
              <a:p>
                <a:pPr marL="0" indent="0" algn="r" defTabSz="914400" rtl="1" eaLnBrk="1" latinLnBrk="0" hangingPunct="1">
                  <a:lnSpc>
                    <a:spcPct val="140000"/>
                  </a:lnSpc>
                  <a:spcBef>
                    <a:spcPts val="1000"/>
                  </a:spcBef>
                  <a:buNone/>
                </a:pPr>
                <a:r>
                  <a:rPr lang="fa-IR" dirty="0"/>
                  <a:t>مثال:</a:t>
                </a: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10FEC84D-8471-1341-8040-1CF3257BBAFB}"/>
                  </a:ext>
                </a:extLst>
              </p:cNvPr>
              <p:cNvSpPr>
                <a:spLocks noGrp="1" noRot="1" noChangeAspect="1" noMove="1" noResize="1" noEditPoints="1" noAdjustHandles="1" noChangeArrowheads="1" noChangeShapeType="1" noTextEdit="1"/>
              </p:cNvSpPr>
              <p:nvPr>
                <p:ph idx="1"/>
              </p:nvPr>
            </p:nvSpPr>
            <p:spPr>
              <a:blipFill>
                <a:blip r:embed="rId2"/>
                <a:stretch>
                  <a:fillRect l="-322" r="-1608"/>
                </a:stretch>
              </a:blipFill>
            </p:spPr>
            <p:txBody>
              <a:bodyPr/>
              <a:lstStyle/>
              <a:p>
                <a:r>
                  <a:rPr lang="en-IR">
                    <a:noFill/>
                  </a:rPr>
                  <a:t> </a:t>
                </a:r>
              </a:p>
            </p:txBody>
          </p:sp>
        </mc:Fallback>
      </mc:AlternateContent>
    </p:spTree>
    <p:extLst>
      <p:ext uri="{BB962C8B-B14F-4D97-AF65-F5344CB8AC3E}">
        <p14:creationId xmlns:p14="http://schemas.microsoft.com/office/powerpoint/2010/main" val="2082632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F12-C242-A04F-AB88-462D55052701}"/>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محدود کردن دامنه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FEC84D-8471-1341-8040-1CF3257BBAFB}"/>
                  </a:ext>
                </a:extLst>
              </p:cNvPr>
              <p:cNvSpPr>
                <a:spLocks noGrp="1"/>
              </p:cNvSpPr>
              <p:nvPr>
                <p:ph idx="1"/>
              </p:nvPr>
            </p:nvSpPr>
            <p:spPr/>
            <p:txBody>
              <a:bodyPr>
                <a:normAutofit/>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محدود کردن دامنه </a:t>
                </a:r>
                <a:r>
                  <a:rPr lang="fa-IR" dirty="0" err="1"/>
                  <a:t>سورها</a:t>
                </a:r>
                <a:r>
                  <a:rPr lang="fa-IR" dirty="0"/>
                  <a:t>، معمولا شرطی که متغیر باید تامین کند، بعد از سور قرار میگیرد.</a:t>
                </a:r>
              </a:p>
              <a:p>
                <a:pPr marL="0" indent="0" algn="r" defTabSz="914400" rtl="1" eaLnBrk="1" latinLnBrk="0" hangingPunct="1">
                  <a:lnSpc>
                    <a:spcPct val="140000"/>
                  </a:lnSpc>
                  <a:spcBef>
                    <a:spcPts val="1000"/>
                  </a:spcBef>
                  <a:buNone/>
                </a:pPr>
                <a:r>
                  <a:rPr lang="fa-IR" dirty="0"/>
                  <a:t>مثال:</a:t>
                </a: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10FEC84D-8471-1341-8040-1CF3257BBAFB}"/>
                  </a:ext>
                </a:extLst>
              </p:cNvPr>
              <p:cNvSpPr>
                <a:spLocks noGrp="1" noRot="1" noChangeAspect="1" noMove="1" noResize="1" noEditPoints="1" noAdjustHandles="1" noChangeArrowheads="1" noChangeShapeType="1" noTextEdit="1"/>
              </p:cNvSpPr>
              <p:nvPr>
                <p:ph idx="1"/>
              </p:nvPr>
            </p:nvSpPr>
            <p:spPr>
              <a:blipFill>
                <a:blip r:embed="rId2"/>
                <a:stretch>
                  <a:fillRect l="-322" r="-1608"/>
                </a:stretch>
              </a:blipFill>
            </p:spPr>
            <p:txBody>
              <a:bodyPr/>
              <a:lstStyle/>
              <a:p>
                <a:r>
                  <a:rPr lang="en-IR">
                    <a:noFill/>
                  </a:rPr>
                  <a:t> </a:t>
                </a:r>
              </a:p>
            </p:txBody>
          </p:sp>
        </mc:Fallback>
      </mc:AlternateContent>
    </p:spTree>
    <p:extLst>
      <p:ext uri="{BB962C8B-B14F-4D97-AF65-F5344CB8AC3E}">
        <p14:creationId xmlns:p14="http://schemas.microsoft.com/office/powerpoint/2010/main" val="4288569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F12-C242-A04F-AB88-462D55052701}"/>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محدود کردن دامنه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FEC84D-8471-1341-8040-1CF3257BBAFB}"/>
                  </a:ext>
                </a:extLst>
              </p:cNvPr>
              <p:cNvSpPr>
                <a:spLocks noGrp="1"/>
              </p:cNvSpPr>
              <p:nvPr>
                <p:ph idx="1"/>
              </p:nvPr>
            </p:nvSpPr>
            <p:spPr/>
            <p:txBody>
              <a:bodyPr>
                <a:normAutofit/>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محدود کردن دامنه </a:t>
                </a:r>
                <a:r>
                  <a:rPr lang="fa-IR" dirty="0" err="1"/>
                  <a:t>سورها</a:t>
                </a:r>
                <a:r>
                  <a:rPr lang="fa-IR" dirty="0"/>
                  <a:t>، معمولا شرطی که متغیر باید تامین کند، بعد از سور قرار میگیرد.</a:t>
                </a:r>
              </a:p>
              <a:p>
                <a:pPr marL="0" indent="0" algn="r" defTabSz="914400" rtl="1" eaLnBrk="1" latinLnBrk="0" hangingPunct="1">
                  <a:lnSpc>
                    <a:spcPct val="140000"/>
                  </a:lnSpc>
                  <a:spcBef>
                    <a:spcPts val="1000"/>
                  </a:spcBef>
                  <a:buNone/>
                </a:pPr>
                <a:r>
                  <a:rPr lang="fa-IR" dirty="0"/>
                  <a:t>مثال:</a:t>
                </a: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3</m:t>
                          </m:r>
                        </m:sup>
                      </m:sSup>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10FEC84D-8471-1341-8040-1CF3257BBAFB}"/>
                  </a:ext>
                </a:extLst>
              </p:cNvPr>
              <p:cNvSpPr>
                <a:spLocks noGrp="1" noRot="1" noChangeAspect="1" noMove="1" noResize="1" noEditPoints="1" noAdjustHandles="1" noChangeArrowheads="1" noChangeShapeType="1" noTextEdit="1"/>
              </p:cNvSpPr>
              <p:nvPr>
                <p:ph idx="1"/>
              </p:nvPr>
            </p:nvSpPr>
            <p:spPr>
              <a:blipFill>
                <a:blip r:embed="rId2"/>
                <a:stretch>
                  <a:fillRect l="-322" r="-1608"/>
                </a:stretch>
              </a:blipFill>
            </p:spPr>
            <p:txBody>
              <a:bodyPr/>
              <a:lstStyle/>
              <a:p>
                <a:r>
                  <a:rPr lang="en-IR">
                    <a:noFill/>
                  </a:rPr>
                  <a:t> </a:t>
                </a:r>
              </a:p>
            </p:txBody>
          </p:sp>
        </mc:Fallback>
      </mc:AlternateContent>
    </p:spTree>
    <p:extLst>
      <p:ext uri="{BB962C8B-B14F-4D97-AF65-F5344CB8AC3E}">
        <p14:creationId xmlns:p14="http://schemas.microsoft.com/office/powerpoint/2010/main" val="2677974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F12-C242-A04F-AB88-462D55052701}"/>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محدود کردن دامنه </a:t>
            </a:r>
            <a:r>
              <a:rPr lang="fa-IR" dirty="0" err="1"/>
              <a:t>سورها</a:t>
            </a:r>
            <a:endParaRPr lang="x-none" dirty="0"/>
          </a:p>
        </p:txBody>
      </p:sp>
      <p:sp>
        <p:nvSpPr>
          <p:cNvPr id="3" name="Content Placeholder 2">
            <a:extLst>
              <a:ext uri="{FF2B5EF4-FFF2-40B4-BE49-F238E27FC236}">
                <a16:creationId xmlns:a16="http://schemas.microsoft.com/office/drawing/2014/main" xmlns="" id="{10FEC84D-8471-1341-8040-1CF3257BBAFB}"/>
              </a:ext>
            </a:extLst>
          </p:cNvPr>
          <p:cNvSpPr>
            <a:spLocks noGrp="1"/>
          </p:cNvSpPr>
          <p:nvPr>
            <p:ph idx="1"/>
          </p:nvPr>
        </p:nvSpPr>
        <p:spPr/>
        <p:txBody>
          <a:bodyPr>
            <a:normAutofit/>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محدود کردن دامنه </a:t>
            </a:r>
            <a:r>
              <a:rPr lang="fa-IR" dirty="0" err="1"/>
              <a:t>سورها</a:t>
            </a:r>
            <a:r>
              <a:rPr lang="fa-IR" dirty="0"/>
              <a:t>، معمولا شرطی که متغیر باید تامین کند، بعد از سور قرار میگیرد.</a:t>
            </a:r>
            <a:endParaRPr lang="en-US" dirty="0"/>
          </a:p>
          <a:p>
            <a:pPr lvl="1" algn="r" rtl="1">
              <a:spcBef>
                <a:spcPts val="1000"/>
              </a:spcBef>
            </a:pPr>
            <a:r>
              <a:rPr lang="fa-IR" dirty="0"/>
              <a:t>سور عمومی با دامنه محدود، همان سور عمومی از یک عبارت شرطی است.</a:t>
            </a:r>
          </a:p>
          <a:p>
            <a:pPr lvl="1" algn="r" rtl="1">
              <a:spcBef>
                <a:spcPts val="1000"/>
              </a:spcBef>
            </a:pPr>
            <a:r>
              <a:rPr lang="fa-IR" dirty="0"/>
              <a:t>سور </a:t>
            </a:r>
            <a:r>
              <a:rPr lang="fa-IR" dirty="0" err="1"/>
              <a:t>وجودی</a:t>
            </a:r>
            <a:r>
              <a:rPr lang="fa-IR" dirty="0"/>
              <a:t> با دامنه محدود، همان سور </a:t>
            </a:r>
            <a:r>
              <a:rPr lang="fa-IR" dirty="0" err="1"/>
              <a:t>وجودی</a:t>
            </a:r>
            <a:r>
              <a:rPr lang="fa-IR" dirty="0"/>
              <a:t> از یک ترکیب </a:t>
            </a:r>
            <a:r>
              <a:rPr lang="fa-IR" dirty="0" err="1"/>
              <a:t>عطفی</a:t>
            </a:r>
            <a:r>
              <a:rPr lang="fa-IR" dirty="0"/>
              <a:t> است.</a:t>
            </a:r>
          </a:p>
        </p:txBody>
      </p:sp>
    </p:spTree>
    <p:extLst>
      <p:ext uri="{BB962C8B-B14F-4D97-AF65-F5344CB8AC3E}">
        <p14:creationId xmlns:p14="http://schemas.microsoft.com/office/powerpoint/2010/main" val="375421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A7340-2D59-4148-B994-EEAD7D93A6F3}"/>
              </a:ext>
            </a:extLst>
          </p:cNvPr>
          <p:cNvSpPr>
            <a:spLocks noGrp="1"/>
          </p:cNvSpPr>
          <p:nvPr>
            <p:ph type="ctrTitle"/>
          </p:nvPr>
        </p:nvSpPr>
        <p:spPr/>
        <p:txBody>
          <a:bodyPr/>
          <a:lstStyle/>
          <a:p>
            <a:pPr rtl="1"/>
            <a:r>
              <a:rPr lang="fa-IR" dirty="0"/>
              <a:t>فصل اول</a:t>
            </a:r>
            <a:endParaRPr lang="x-none" dirty="0"/>
          </a:p>
        </p:txBody>
      </p:sp>
      <p:sp>
        <p:nvSpPr>
          <p:cNvPr id="3" name="Subtitle 2">
            <a:extLst>
              <a:ext uri="{FF2B5EF4-FFF2-40B4-BE49-F238E27FC236}">
                <a16:creationId xmlns:a16="http://schemas.microsoft.com/office/drawing/2014/main" xmlns="" id="{42FF7B4E-9EBE-0346-A150-85F653FD2CF6}"/>
              </a:ext>
            </a:extLst>
          </p:cNvPr>
          <p:cNvSpPr>
            <a:spLocks noGrp="1"/>
          </p:cNvSpPr>
          <p:nvPr>
            <p:ph type="subTitle" idx="1"/>
          </p:nvPr>
        </p:nvSpPr>
        <p:spPr/>
        <p:txBody>
          <a:bodyPr>
            <a:normAutofit/>
          </a:bodyPr>
          <a:lstStyle/>
          <a:p>
            <a:pPr rtl="1"/>
            <a:r>
              <a:rPr lang="fa-IR" sz="4000" dirty="0"/>
              <a:t>منطق</a:t>
            </a:r>
            <a:endParaRPr lang="x-none" sz="4000" dirty="0"/>
          </a:p>
        </p:txBody>
      </p:sp>
    </p:spTree>
    <p:extLst>
      <p:ext uri="{BB962C8B-B14F-4D97-AF65-F5344CB8AC3E}">
        <p14:creationId xmlns:p14="http://schemas.microsoft.com/office/powerpoint/2010/main" val="1074516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6001D-0232-D74A-B5B0-664DBBFEAF47}"/>
              </a:ext>
            </a:extLst>
          </p:cNvPr>
          <p:cNvSpPr>
            <a:spLocks noGrp="1"/>
          </p:cNvSpPr>
          <p:nvPr>
            <p:ph type="title"/>
          </p:nvPr>
        </p:nvSpPr>
        <p:spPr/>
        <p:txBody>
          <a:bodyPr/>
          <a:lstStyle/>
          <a:p>
            <a:pPr algn="r" rtl="1"/>
            <a:r>
              <a:rPr lang="fa-IR" dirty="0"/>
              <a:t>اولویت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058715D-49B5-AA44-97A2-156547A341EF}"/>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سورهای عمومی و </a:t>
                </a:r>
                <a:r>
                  <a:rPr lang="fa-IR" dirty="0" err="1"/>
                  <a:t>وجودی</a:t>
                </a:r>
                <a:r>
                  <a:rPr lang="fa-IR" dirty="0"/>
                  <a:t> نسبت به همه </a:t>
                </a:r>
                <a:r>
                  <a:rPr lang="fa-IR" dirty="0" err="1"/>
                  <a:t>عملگرهای</a:t>
                </a:r>
                <a:r>
                  <a:rPr lang="fa-IR" dirty="0"/>
                  <a:t> منطقی اولویت بالاتری دارند.</a:t>
                </a:r>
              </a:p>
              <a:p>
                <a:pPr marL="0" indent="0" algn="r" defTabSz="914400" rtl="1" eaLnBrk="1" latinLnBrk="0" hangingPunct="1">
                  <a:lnSpc>
                    <a:spcPct val="140000"/>
                  </a:lnSpc>
                  <a:spcBef>
                    <a:spcPts val="1000"/>
                  </a:spcBef>
                  <a:buNone/>
                </a:pPr>
                <a:r>
                  <a:rPr lang="fa-IR" dirty="0"/>
                  <a:t>مثال:</a:t>
                </a:r>
              </a:p>
              <a:p>
                <a:pPr marL="0" indent="0">
                  <a:buNone/>
                </a:pPr>
                <a14:m>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x-none"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endParaRPr lang="x-none" dirty="0"/>
              </a:p>
            </p:txBody>
          </p:sp>
        </mc:Choice>
        <mc:Fallback xmlns="">
          <p:sp>
            <p:nvSpPr>
              <p:cNvPr id="3" name="Content Placeholder 2">
                <a:extLst>
                  <a:ext uri="{FF2B5EF4-FFF2-40B4-BE49-F238E27FC236}">
                    <a16:creationId xmlns:a16="http://schemas.microsoft.com/office/drawing/2014/main" id="{A058715D-49B5-AA44-97A2-156547A341EF}"/>
                  </a:ext>
                </a:extLst>
              </p:cNvPr>
              <p:cNvSpPr>
                <a:spLocks noGrp="1" noRot="1" noChangeAspect="1" noMove="1" noResize="1" noEditPoints="1" noAdjustHandles="1" noChangeArrowheads="1" noChangeShapeType="1" noTextEdit="1"/>
              </p:cNvSpPr>
              <p:nvPr>
                <p:ph idx="1"/>
              </p:nvPr>
            </p:nvSpPr>
            <p:spPr>
              <a:blipFill>
                <a:blip r:embed="rId2"/>
                <a:stretch>
                  <a:fillRect l="-322" r="-1608"/>
                </a:stretch>
              </a:blipFill>
            </p:spPr>
            <p:txBody>
              <a:bodyPr/>
              <a:lstStyle/>
              <a:p>
                <a:r>
                  <a:rPr lang="en-IR">
                    <a:noFill/>
                  </a:rPr>
                  <a:t> </a:t>
                </a:r>
              </a:p>
            </p:txBody>
          </p:sp>
        </mc:Fallback>
      </mc:AlternateContent>
    </p:spTree>
    <p:extLst>
      <p:ext uri="{BB962C8B-B14F-4D97-AF65-F5344CB8AC3E}">
        <p14:creationId xmlns:p14="http://schemas.microsoft.com/office/powerpoint/2010/main" val="1308964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04D4C-CFB5-394C-88B5-8AAC25BF8C37}"/>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هم ارزی در </a:t>
            </a:r>
            <a:r>
              <a:rPr lang="fa-IR" dirty="0" err="1"/>
              <a:t>سورها</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F9E82BC-C0AA-8745-A024-A6B4A2F1138B}"/>
                  </a:ext>
                </a:extLst>
              </p:cNvPr>
              <p:cNvSpPr>
                <a:spLocks noGrp="1"/>
              </p:cNvSpPr>
              <p:nvPr>
                <p:ph idx="1"/>
              </p:nvPr>
            </p:nvSpPr>
            <p:spPr/>
            <p:txBody>
              <a:bodyPr/>
              <a:lstStyle/>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x-none" dirty="0"/>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b="0" dirty="0">
                  <a:ea typeface="Cambria Math" panose="02040503050406030204" pitchFamily="18" charset="0"/>
                </a:endParaRP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b="0" dirty="0">
                  <a:ea typeface="Cambria Math" panose="02040503050406030204" pitchFamily="18" charset="0"/>
                </a:endParaRPr>
              </a:p>
              <a:p>
                <a:pPr algn="r" rtl="1"/>
                <a:r>
                  <a:rPr lang="fa-IR" dirty="0"/>
                  <a:t>به قوانین نقیض </a:t>
                </a:r>
                <a:r>
                  <a:rPr lang="fa-IR" dirty="0" err="1"/>
                  <a:t>سورها</a:t>
                </a:r>
                <a:r>
                  <a:rPr lang="fa-IR" dirty="0"/>
                  <a:t>، قوانین </a:t>
                </a:r>
                <a:r>
                  <a:rPr lang="fa-IR" dirty="0" err="1"/>
                  <a:t>دمورگان</a:t>
                </a:r>
                <a:r>
                  <a:rPr lang="fa-IR" dirty="0"/>
                  <a:t> </a:t>
                </a:r>
                <a:r>
                  <a:rPr lang="fa-IR" dirty="0" err="1"/>
                  <a:t>سورها</a:t>
                </a:r>
                <a:r>
                  <a:rPr lang="fa-IR" dirty="0"/>
                  <a:t> گفته میشود.</a:t>
                </a:r>
                <a:endParaRPr lang="x-none" dirty="0"/>
              </a:p>
            </p:txBody>
          </p:sp>
        </mc:Choice>
        <mc:Fallback xmlns="">
          <p:sp>
            <p:nvSpPr>
              <p:cNvPr id="3" name="Content Placeholder 2">
                <a:extLst>
                  <a:ext uri="{FF2B5EF4-FFF2-40B4-BE49-F238E27FC236}">
                    <a16:creationId xmlns:a16="http://schemas.microsoft.com/office/drawing/2014/main" id="{1F9E82BC-C0AA-8745-A024-A6B4A2F1138B}"/>
                  </a:ext>
                </a:extLst>
              </p:cNvPr>
              <p:cNvSpPr>
                <a:spLocks noGrp="1" noRot="1" noChangeAspect="1" noMove="1" noResize="1" noEditPoints="1" noAdjustHandles="1" noChangeArrowheads="1" noChangeShapeType="1" noTextEdit="1"/>
              </p:cNvSpPr>
              <p:nvPr>
                <p:ph idx="1"/>
              </p:nvPr>
            </p:nvSpPr>
            <p:spPr>
              <a:blipFill>
                <a:blip r:embed="rId2"/>
                <a:stretch>
                  <a:fillRect r="-1286"/>
                </a:stretch>
              </a:blipFill>
            </p:spPr>
            <p:txBody>
              <a:bodyPr/>
              <a:lstStyle/>
              <a:p>
                <a:r>
                  <a:rPr lang="en-IR">
                    <a:noFill/>
                  </a:rPr>
                  <a:t> </a:t>
                </a:r>
              </a:p>
            </p:txBody>
          </p:sp>
        </mc:Fallback>
      </mc:AlternateContent>
    </p:spTree>
    <p:extLst>
      <p:ext uri="{BB962C8B-B14F-4D97-AF65-F5344CB8AC3E}">
        <p14:creationId xmlns:p14="http://schemas.microsoft.com/office/powerpoint/2010/main" val="3752083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2584" y="928048"/>
            <a:ext cx="8342498" cy="3268781"/>
          </a:xfrm>
          <a:prstGeom prst="rect">
            <a:avLst/>
          </a:prstGeom>
        </p:spPr>
      </p:pic>
    </p:spTree>
    <p:extLst>
      <p:ext uri="{BB962C8B-B14F-4D97-AF65-F5344CB8AC3E}">
        <p14:creationId xmlns:p14="http://schemas.microsoft.com/office/powerpoint/2010/main" val="2852887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5E4A4-71B7-1645-9D34-C5E7E28A5FE6}"/>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err="1"/>
              <a:t>سورهای</a:t>
            </a:r>
            <a:r>
              <a:rPr lang="fa-IR" dirty="0"/>
              <a:t> تو در تو</a:t>
            </a:r>
            <a:endParaRPr lang="x-none" dirty="0"/>
          </a:p>
        </p:txBody>
      </p:sp>
      <p:sp>
        <p:nvSpPr>
          <p:cNvPr id="3" name="Content Placeholder 2">
            <a:extLst>
              <a:ext uri="{FF2B5EF4-FFF2-40B4-BE49-F238E27FC236}">
                <a16:creationId xmlns:a16="http://schemas.microsoft.com/office/drawing/2014/main" xmlns="" id="{C7E8CA09-34DC-AE42-A034-CB9EA7CF6B3E}"/>
              </a:ext>
            </a:extLst>
          </p:cNvPr>
          <p:cNvSpPr>
            <a:spLocks noGrp="1"/>
          </p:cNvSpPr>
          <p:nvPr>
            <p:ph idx="1"/>
          </p:nvPr>
        </p:nvSpPr>
        <p:spPr/>
        <p:txBody>
          <a:bodyPr/>
          <a:lstStyle/>
          <a:p>
            <a:pPr marL="0" indent="0" algn="r" defTabSz="914400" rtl="1" eaLnBrk="1" latinLnBrk="0" hangingPunct="1">
              <a:lnSpc>
                <a:spcPct val="140000"/>
              </a:lnSpc>
              <a:spcBef>
                <a:spcPts val="1000"/>
              </a:spcBef>
              <a:buFont typeface="Arial" panose="020B0604020202020204" pitchFamily="34" charset="0"/>
              <a:buNone/>
            </a:pPr>
            <a:r>
              <a:rPr lang="fa-IR" dirty="0"/>
              <a:t>مثال: جمله زیر را به زبان منطق بیان کنید.</a:t>
            </a:r>
          </a:p>
          <a:p>
            <a:pPr marL="0" indent="0" algn="r" defTabSz="914400" rtl="1" eaLnBrk="1" latinLnBrk="0" hangingPunct="1">
              <a:lnSpc>
                <a:spcPct val="140000"/>
              </a:lnSpc>
              <a:spcBef>
                <a:spcPts val="1000"/>
              </a:spcBef>
              <a:buFont typeface="Arial" panose="020B0604020202020204" pitchFamily="34" charset="0"/>
              <a:buNone/>
            </a:pPr>
            <a:r>
              <a:rPr lang="fa-IR" dirty="0"/>
              <a:t>برای هر عدد حقیقی، عددی وجود دارد که مجموع آنها صفر است.</a:t>
            </a:r>
            <a:endParaRPr lang="x-none" dirty="0"/>
          </a:p>
        </p:txBody>
      </p:sp>
    </p:spTree>
    <p:extLst>
      <p:ext uri="{BB962C8B-B14F-4D97-AF65-F5344CB8AC3E}">
        <p14:creationId xmlns:p14="http://schemas.microsoft.com/office/powerpoint/2010/main" val="2313478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5E4A4-71B7-1645-9D34-C5E7E28A5FE6}"/>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7E8CA09-34DC-AE42-A034-CB9EA7CF6B3E}"/>
                  </a:ext>
                </a:extLst>
              </p:cNvPr>
              <p:cNvSpPr>
                <a:spLocks noGrp="1"/>
              </p:cNvSpPr>
              <p:nvPr>
                <p:ph idx="1"/>
              </p:nvPr>
            </p:nvSpPr>
            <p:spPr/>
            <p:txBody>
              <a:bodyPr/>
              <a:lstStyle/>
              <a:p>
                <a:pPr marL="0" indent="0" algn="r" defTabSz="914400" rtl="1" eaLnBrk="1" latinLnBrk="0" hangingPunct="1">
                  <a:lnSpc>
                    <a:spcPct val="140000"/>
                  </a:lnSpc>
                  <a:spcBef>
                    <a:spcPts val="1000"/>
                  </a:spcBef>
                  <a:buFont typeface="Arial" panose="020B0604020202020204" pitchFamily="34" charset="0"/>
                  <a:buNone/>
                </a:pPr>
                <a:r>
                  <a:rPr lang="fa-IR" dirty="0"/>
                  <a:t>مثال: جمله زیر را به زبان منطق بیان کنید.</a:t>
                </a:r>
              </a:p>
              <a:p>
                <a:pPr marL="0" indent="0" algn="r" defTabSz="914400" rtl="1" eaLnBrk="1" latinLnBrk="0" hangingPunct="1">
                  <a:lnSpc>
                    <a:spcPct val="140000"/>
                  </a:lnSpc>
                  <a:spcBef>
                    <a:spcPts val="1000"/>
                  </a:spcBef>
                  <a:buFont typeface="Arial" panose="020B0604020202020204" pitchFamily="34" charset="0"/>
                  <a:buNone/>
                </a:pPr>
                <a:r>
                  <a:rPr lang="fa-IR" dirty="0"/>
                  <a:t>برای هر عدد حقیقی، عددی وجود دارد که مجموع آنها صفر است.</a:t>
                </a:r>
              </a:p>
              <a:p>
                <a:pPr marL="0" indent="0" algn="r" defTabSz="914400" rtl="1" eaLnBrk="1" latinLnBrk="0" hangingPunct="1">
                  <a:lnSpc>
                    <a:spcPct val="140000"/>
                  </a:lnSpc>
                  <a:spcBef>
                    <a:spcPts val="1000"/>
                  </a:spcBef>
                  <a:buFont typeface="Arial" panose="020B0604020202020204" pitchFamily="34" charset="0"/>
                  <a:buNone/>
                </a:pPr>
                <a:r>
                  <a:rPr lang="fa-IR" dirty="0"/>
                  <a:t>حل:</a:t>
                </a:r>
              </a:p>
              <a:p>
                <a:pPr marL="0" indent="0" algn="l" defTabSz="914400" eaLnBrk="1" latinLnBrk="0" hangingPunct="1">
                  <a:lnSpc>
                    <a:spcPct val="140000"/>
                  </a:lnSpc>
                  <a:spcBef>
                    <a:spcPts val="10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C7E8CA09-34DC-AE42-A034-CB9EA7CF6B3E}"/>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738018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5902A-976F-EB41-9C4C-51D90E0725D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p:sp>
        <p:nvSpPr>
          <p:cNvPr id="3" name="Content Placeholder 2">
            <a:extLst>
              <a:ext uri="{FF2B5EF4-FFF2-40B4-BE49-F238E27FC236}">
                <a16:creationId xmlns:a16="http://schemas.microsoft.com/office/drawing/2014/main" xmlns="" id="{10B56CAD-4B7A-BC47-8A9E-5F2ED260D7CB}"/>
              </a:ext>
            </a:extLst>
          </p:cNvPr>
          <p:cNvSpPr>
            <a:spLocks noGrp="1"/>
          </p:cNvSpPr>
          <p:nvPr>
            <p:ph idx="1"/>
          </p:nvPr>
        </p:nvSpPr>
        <p:spPr/>
        <p:txBody>
          <a:bodyPr/>
          <a:lstStyle/>
          <a:p>
            <a:pPr marL="0" indent="0" algn="r" rtl="1">
              <a:buNone/>
            </a:pPr>
            <a:r>
              <a:rPr lang="fa-IR" dirty="0">
                <a:latin typeface="Cambria Math" panose="02040503050406030204" pitchFamily="18" charset="0"/>
                <a:ea typeface="Cambria Math" panose="02040503050406030204" pitchFamily="18" charset="0"/>
              </a:rPr>
              <a:t>مثال: جمله زیر را به زبان منطق بیان کنید.</a:t>
            </a:r>
          </a:p>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برای همه اعداد حقیقی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y</a:t>
            </a:r>
            <a:r>
              <a:rPr lang="fa-IR" dirty="0">
                <a:latin typeface="Cambria Math" panose="02040503050406030204" pitchFamily="18" charset="0"/>
                <a:ea typeface="Cambria Math" panose="02040503050406030204" pitchFamily="18" charset="0"/>
              </a:rPr>
              <a:t> داریم: </a:t>
            </a:r>
            <a:r>
              <a:rPr lang="en-US" dirty="0">
                <a:latin typeface="Cambria Math" panose="02040503050406030204" pitchFamily="18" charset="0"/>
                <a:ea typeface="Cambria Math" panose="02040503050406030204" pitchFamily="18" charset="0"/>
              </a:rPr>
              <a:t>x + y = y + x</a:t>
            </a:r>
            <a:endParaRPr lang="x-none"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46164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5902A-976F-EB41-9C4C-51D90E0725D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B56CAD-4B7A-BC47-8A9E-5F2ED260D7CB}"/>
                  </a:ext>
                </a:extLst>
              </p:cNvPr>
              <p:cNvSpPr>
                <a:spLocks noGrp="1"/>
              </p:cNvSpPr>
              <p:nvPr>
                <p:ph idx="1"/>
              </p:nvPr>
            </p:nvSpPr>
            <p:spPr/>
            <p:txBody>
              <a:bodyPr/>
              <a:lstStyle/>
              <a:p>
                <a:pPr marL="0" indent="0" algn="r" rtl="1">
                  <a:buNone/>
                </a:pPr>
                <a:r>
                  <a:rPr lang="fa-IR" dirty="0">
                    <a:latin typeface="Cambria Math" panose="02040503050406030204" pitchFamily="18" charset="0"/>
                    <a:ea typeface="Cambria Math" panose="02040503050406030204" pitchFamily="18" charset="0"/>
                  </a:rPr>
                  <a:t>مثال: جمله زیر را به زبان منطق بیان کنید.</a:t>
                </a:r>
              </a:p>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برای همه اعداد حقیقی </a:t>
                </a:r>
                <a:r>
                  <a:rPr lang="en-US" dirty="0">
                    <a:latin typeface="Cambria Math" panose="02040503050406030204" pitchFamily="18" charset="0"/>
                    <a:ea typeface="Cambria Math" panose="02040503050406030204" pitchFamily="18" charset="0"/>
                  </a:rPr>
                  <a:t>x</a:t>
                </a:r>
                <a:r>
                  <a:rPr lang="fa-IR" dirty="0">
                    <a:latin typeface="Cambria Math" panose="02040503050406030204" pitchFamily="18" charset="0"/>
                    <a:ea typeface="Cambria Math" panose="02040503050406030204" pitchFamily="18" charset="0"/>
                  </a:rPr>
                  <a:t> و </a:t>
                </a:r>
                <a:r>
                  <a:rPr lang="en-US" dirty="0">
                    <a:latin typeface="Cambria Math" panose="02040503050406030204" pitchFamily="18" charset="0"/>
                    <a:ea typeface="Cambria Math" panose="02040503050406030204" pitchFamily="18" charset="0"/>
                  </a:rPr>
                  <a:t>y</a:t>
                </a:r>
                <a:r>
                  <a:rPr lang="fa-IR" dirty="0">
                    <a:latin typeface="Cambria Math" panose="02040503050406030204" pitchFamily="18" charset="0"/>
                    <a:ea typeface="Cambria Math" panose="02040503050406030204" pitchFamily="18" charset="0"/>
                  </a:rPr>
                  <a:t> داریم: </a:t>
                </a:r>
                <a:r>
                  <a:rPr lang="en-US" dirty="0">
                    <a:latin typeface="Cambria Math" panose="02040503050406030204" pitchFamily="18" charset="0"/>
                    <a:ea typeface="Cambria Math" panose="02040503050406030204" pitchFamily="18" charset="0"/>
                  </a:rPr>
                  <a:t>x + y = y + x</a:t>
                </a:r>
                <a:endParaRPr lang="fa-IR" dirty="0">
                  <a:latin typeface="Cambria Math" panose="02040503050406030204" pitchFamily="18" charset="0"/>
                  <a:ea typeface="Cambria Math" panose="02040503050406030204" pitchFamily="18" charset="0"/>
                </a:endParaRPr>
              </a:p>
              <a:p>
                <a:pPr marL="0" indent="0" algn="r" defTabSz="914400" rtl="1" eaLnBrk="1" latinLnBrk="0" hangingPunct="1">
                  <a:lnSpc>
                    <a:spcPct val="140000"/>
                  </a:lnSpc>
                  <a:spcBef>
                    <a:spcPts val="1000"/>
                  </a:spcBef>
                  <a:buNone/>
                </a:pPr>
                <a:r>
                  <a:rPr lang="fa-IR" dirty="0">
                    <a:latin typeface="Cambria Math" panose="02040503050406030204" pitchFamily="18" charset="0"/>
                    <a:ea typeface="Cambria Math" panose="02040503050406030204" pitchFamily="18" charset="0"/>
                  </a:rPr>
                  <a:t>حل:</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x-none"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10B56CAD-4B7A-BC47-8A9E-5F2ED260D7CB}"/>
                  </a:ext>
                </a:extLst>
              </p:cNvPr>
              <p:cNvSpPr>
                <a:spLocks noGrp="1" noRot="1" noChangeAspect="1" noMove="1" noResize="1" noEditPoints="1" noAdjustHandles="1" noChangeArrowheads="1" noChangeShapeType="1" noTextEdit="1"/>
              </p:cNvSpPr>
              <p:nvPr>
                <p:ph idx="1"/>
              </p:nvPr>
            </p:nvSpPr>
            <p:spPr>
              <a:blipFill rotWithShape="0">
                <a:blip r:embed="rId2"/>
                <a:stretch>
                  <a:fillRect r="-1623"/>
                </a:stretch>
              </a:blipFill>
            </p:spPr>
            <p:txBody>
              <a:bodyPr/>
              <a:lstStyle/>
              <a:p>
                <a:r>
                  <a:rPr lang="en-US">
                    <a:noFill/>
                  </a:rPr>
                  <a:t> </a:t>
                </a:r>
              </a:p>
            </p:txBody>
          </p:sp>
        </mc:Fallback>
      </mc:AlternateContent>
    </p:spTree>
    <p:extLst>
      <p:ext uri="{BB962C8B-B14F-4D97-AF65-F5344CB8AC3E}">
        <p14:creationId xmlns:p14="http://schemas.microsoft.com/office/powerpoint/2010/main" val="69035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B135-0528-474C-BD6E-493AA7B9216D}"/>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p:sp>
        <p:nvSpPr>
          <p:cNvPr id="3" name="Content Placeholder 2">
            <a:extLst>
              <a:ext uri="{FF2B5EF4-FFF2-40B4-BE49-F238E27FC236}">
                <a16:creationId xmlns:a16="http://schemas.microsoft.com/office/drawing/2014/main" xmlns="" id="{ED983A27-4E42-BB40-8FC9-6003481F78B8}"/>
              </a:ext>
            </a:extLst>
          </p:cNvPr>
          <p:cNvSpPr>
            <a:spLocks noGrp="1"/>
          </p:cNvSpPr>
          <p:nvPr>
            <p:ph idx="1"/>
          </p:nvPr>
        </p:nvSpPr>
        <p:spPr/>
        <p:txBody>
          <a:bodyPr/>
          <a:lstStyle/>
          <a:p>
            <a:pPr marL="0" indent="0" algn="r" rtl="1">
              <a:buNone/>
            </a:pPr>
            <a:r>
              <a:rPr lang="fa-IR" dirty="0"/>
              <a:t>مثال: جمله زیر را به زبان منطق بیان کنید.</a:t>
            </a:r>
          </a:p>
          <a:p>
            <a:pPr marL="0" indent="0" algn="r" defTabSz="914400" rtl="1" eaLnBrk="1" latinLnBrk="0" hangingPunct="1">
              <a:lnSpc>
                <a:spcPct val="140000"/>
              </a:lnSpc>
              <a:spcBef>
                <a:spcPts val="1000"/>
              </a:spcBef>
              <a:buNone/>
            </a:pPr>
            <a:r>
              <a:rPr lang="fa-IR" dirty="0" err="1"/>
              <a:t>حاصلضرب</a:t>
            </a:r>
            <a:r>
              <a:rPr lang="fa-IR" dirty="0"/>
              <a:t> یک عدد حقیقی مثبت در یک عدد حقیقی منفی، همیشه یک عدد حقیقی منفی است.</a:t>
            </a:r>
            <a:endParaRPr lang="x-none" dirty="0"/>
          </a:p>
        </p:txBody>
      </p:sp>
    </p:spTree>
    <p:extLst>
      <p:ext uri="{BB962C8B-B14F-4D97-AF65-F5344CB8AC3E}">
        <p14:creationId xmlns:p14="http://schemas.microsoft.com/office/powerpoint/2010/main" val="1591028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B135-0528-474C-BD6E-493AA7B9216D}"/>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983A27-4E42-BB40-8FC9-6003481F78B8}"/>
                  </a:ext>
                </a:extLst>
              </p:cNvPr>
              <p:cNvSpPr>
                <a:spLocks noGrp="1"/>
              </p:cNvSpPr>
              <p:nvPr>
                <p:ph idx="1"/>
              </p:nvPr>
            </p:nvSpPr>
            <p:spPr/>
            <p:txBody>
              <a:bodyPr/>
              <a:lstStyle/>
              <a:p>
                <a:pPr marL="0" indent="0" algn="r" rtl="1">
                  <a:buNone/>
                </a:pPr>
                <a:r>
                  <a:rPr lang="fa-IR" dirty="0"/>
                  <a:t>مثال: جمله زیر را به زبان منطق بیان کنید.</a:t>
                </a:r>
              </a:p>
              <a:p>
                <a:pPr marL="0" indent="0" algn="r" defTabSz="914400" rtl="1" eaLnBrk="1" latinLnBrk="0" hangingPunct="1">
                  <a:lnSpc>
                    <a:spcPct val="140000"/>
                  </a:lnSpc>
                  <a:spcBef>
                    <a:spcPts val="1000"/>
                  </a:spcBef>
                  <a:buNone/>
                </a:pPr>
                <a:r>
                  <a:rPr lang="fa-IR" dirty="0" err="1"/>
                  <a:t>حاصلضرب</a:t>
                </a:r>
                <a:r>
                  <a:rPr lang="fa-IR" dirty="0"/>
                  <a:t> یک عدد حقیقی مثبت در یک عدد حقیقی منفی، همیشه یک عدد حقیقی منفی است.</a:t>
                </a:r>
              </a:p>
              <a:p>
                <a:pPr marL="0" indent="0" algn="r" defTabSz="914400" rtl="1" eaLnBrk="1" latinLnBrk="0" hangingPunct="1">
                  <a:lnSpc>
                    <a:spcPct val="140000"/>
                  </a:lnSpc>
                  <a:spcBef>
                    <a:spcPts val="1000"/>
                  </a:spcBef>
                  <a:buNone/>
                </a:pPr>
                <a:r>
                  <a:rPr lang="fa-IR" dirty="0"/>
                  <a:t>حل:</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𝑥𝑦</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x-none" dirty="0"/>
              </a:p>
            </p:txBody>
          </p:sp>
        </mc:Choice>
        <mc:Fallback xmlns="">
          <p:sp>
            <p:nvSpPr>
              <p:cNvPr id="3" name="Content Placeholder 2">
                <a:extLst>
                  <a:ext uri="{FF2B5EF4-FFF2-40B4-BE49-F238E27FC236}">
                    <a16:creationId xmlns:a16="http://schemas.microsoft.com/office/drawing/2014/main" id="{ED983A27-4E42-BB40-8FC9-6003481F78B8}"/>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765786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BA9C4-2155-5E4A-B63D-F5719E688CFA}"/>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p:pic>
        <p:nvPicPr>
          <p:cNvPr id="5" name="Content Placeholder 4">
            <a:extLst>
              <a:ext uri="{FF2B5EF4-FFF2-40B4-BE49-F238E27FC236}">
                <a16:creationId xmlns:a16="http://schemas.microsoft.com/office/drawing/2014/main" xmlns="" id="{ED8871F8-2F28-9846-A4F4-61EA6CBED5CD}"/>
              </a:ext>
            </a:extLst>
          </p:cNvPr>
          <p:cNvPicPr>
            <a:picLocks noGrp="1" noChangeAspect="1"/>
          </p:cNvPicPr>
          <p:nvPr>
            <p:ph idx="1"/>
          </p:nvPr>
        </p:nvPicPr>
        <p:blipFill>
          <a:blip r:embed="rId2"/>
          <a:stretch>
            <a:fillRect/>
          </a:stretch>
        </p:blipFill>
        <p:spPr>
          <a:xfrm>
            <a:off x="906040" y="1690689"/>
            <a:ext cx="7331920" cy="3424489"/>
          </a:xfrm>
        </p:spPr>
      </p:pic>
    </p:spTree>
    <p:extLst>
      <p:ext uri="{BB962C8B-B14F-4D97-AF65-F5344CB8AC3E}">
        <p14:creationId xmlns:p14="http://schemas.microsoft.com/office/powerpoint/2010/main" val="73961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7109F-72C8-8343-9B59-BD43A2BA454E}"/>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78CB4095-7824-D34D-A87C-FA09C66A8942}"/>
              </a:ext>
            </a:extLst>
          </p:cNvPr>
          <p:cNvSpPr>
            <a:spLocks noGrp="1"/>
          </p:cNvSpPr>
          <p:nvPr>
            <p:ph idx="1"/>
          </p:nvPr>
        </p:nvSpPr>
        <p:spPr/>
        <p:txBody>
          <a:bodyPr/>
          <a:lstStyle/>
          <a:p>
            <a:pPr marL="228600" indent="-228600" algn="r" defTabSz="914400" rtl="1" eaLnBrk="1" latinLnBrk="0" hangingPunct="1">
              <a:lnSpc>
                <a:spcPct val="90000"/>
              </a:lnSpc>
              <a:spcBef>
                <a:spcPts val="1000"/>
              </a:spcBef>
              <a:buFont typeface="Arial" panose="020B0604020202020204" pitchFamily="34" charset="0"/>
              <a:buChar char="•"/>
            </a:pPr>
            <a:r>
              <a:rPr lang="fa-IR" b="1" dirty="0"/>
              <a:t>گزاره</a:t>
            </a:r>
            <a:r>
              <a:rPr lang="fa-IR" dirty="0"/>
              <a:t>: یک جمله خبری است که یا درست است یا غلط</a:t>
            </a:r>
          </a:p>
          <a:p>
            <a:pPr marL="0" indent="0" algn="r" defTabSz="914400" rtl="1" eaLnBrk="1" latinLnBrk="0" hangingPunct="1">
              <a:lnSpc>
                <a:spcPct val="90000"/>
              </a:lnSpc>
              <a:spcBef>
                <a:spcPts val="1000"/>
              </a:spcBef>
              <a:buNone/>
            </a:pPr>
            <a:r>
              <a:rPr lang="fa-IR" dirty="0"/>
              <a:t> مثال: کدامیک از جملات زیر گزاره هستند؟</a:t>
            </a:r>
            <a:endParaRPr lang="en-US" dirty="0"/>
          </a:p>
          <a:p>
            <a:pPr marL="228600" indent="-228600" algn="r" defTabSz="914400" rtl="1" eaLnBrk="1" latinLnBrk="0" hangingPunct="1">
              <a:lnSpc>
                <a:spcPct val="90000"/>
              </a:lnSpc>
              <a:spcBef>
                <a:spcPts val="1000"/>
              </a:spcBef>
              <a:buFont typeface="Arial" panose="020B0604020202020204" pitchFamily="34" charset="0"/>
              <a:buChar char="•"/>
            </a:pPr>
            <a:endParaRPr lang="fa-IR" dirty="0"/>
          </a:p>
          <a:p>
            <a:pPr marL="457200" lvl="1" indent="0" algn="r" rtl="1">
              <a:spcBef>
                <a:spcPts val="1000"/>
              </a:spcBef>
              <a:buNone/>
            </a:pPr>
            <a:endParaRPr lang="x-none" dirty="0"/>
          </a:p>
        </p:txBody>
      </p:sp>
      <p:pic>
        <p:nvPicPr>
          <p:cNvPr id="5" name="Picture 4">
            <a:extLst>
              <a:ext uri="{FF2B5EF4-FFF2-40B4-BE49-F238E27FC236}">
                <a16:creationId xmlns:a16="http://schemas.microsoft.com/office/drawing/2014/main" xmlns="" id="{E59A0C47-D634-9643-9205-0AF8FEBD75B6}"/>
              </a:ext>
            </a:extLst>
          </p:cNvPr>
          <p:cNvPicPr>
            <a:picLocks noChangeAspect="1"/>
          </p:cNvPicPr>
          <p:nvPr/>
        </p:nvPicPr>
        <p:blipFill>
          <a:blip r:embed="rId2"/>
          <a:stretch>
            <a:fillRect/>
          </a:stretch>
        </p:blipFill>
        <p:spPr>
          <a:xfrm>
            <a:off x="628650" y="3047999"/>
            <a:ext cx="5105400" cy="3263900"/>
          </a:xfrm>
          <a:prstGeom prst="rect">
            <a:avLst/>
          </a:prstGeom>
        </p:spPr>
      </p:pic>
    </p:spTree>
    <p:extLst>
      <p:ext uri="{BB962C8B-B14F-4D97-AF65-F5344CB8AC3E}">
        <p14:creationId xmlns:p14="http://schemas.microsoft.com/office/powerpoint/2010/main" val="37925864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FAACA-BD4D-5845-ACB9-481DD759829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FBFE8E5-3265-DD41-BEB5-A6F14461361F}"/>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نقیض عبارت زیر را مشخص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p:txBody>
          </p:sp>
        </mc:Choice>
        <mc:Fallback xmlns="">
          <p:sp>
            <p:nvSpPr>
              <p:cNvPr id="3" name="Content Placeholder 2">
                <a:extLst>
                  <a:ext uri="{FF2B5EF4-FFF2-40B4-BE49-F238E27FC236}">
                    <a16:creationId xmlns:a16="http://schemas.microsoft.com/office/drawing/2014/main" id="{CFBFE8E5-3265-DD41-BEB5-A6F14461361F}"/>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571245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FAACA-BD4D-5845-ACB9-481DD759829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FBFE8E5-3265-DD41-BEB5-A6F14461361F}"/>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نقیض عبارت زیر را مشخص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lgn="r" defTabSz="914400" rtl="1" eaLnBrk="1" latinLnBrk="0" hangingPunct="1">
                  <a:lnSpc>
                    <a:spcPct val="140000"/>
                  </a:lnSpc>
                  <a:spcBef>
                    <a:spcPts val="1000"/>
                  </a:spcBef>
                  <a:buNone/>
                </a:pPr>
                <a:r>
                  <a:rPr lang="fa-IR" dirty="0"/>
                  <a:t>حل:</a:t>
                </a:r>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oMath>
                </a14:m>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CFBFE8E5-3265-DD41-BEB5-A6F14461361F}"/>
                  </a:ext>
                </a:extLst>
              </p:cNvPr>
              <p:cNvSpPr>
                <a:spLocks noGrp="1" noRot="1" noChangeAspect="1" noMove="1" noResize="1" noEditPoints="1" noAdjustHandles="1" noChangeArrowheads="1" noChangeShapeType="1" noTextEdit="1"/>
              </p:cNvSpPr>
              <p:nvPr>
                <p:ph idx="1"/>
              </p:nvPr>
            </p:nvSpPr>
            <p:spPr>
              <a:blipFill>
                <a:blip r:embed="rId2"/>
                <a:stretch>
                  <a:fillRect l="-161" r="-1608"/>
                </a:stretch>
              </a:blipFill>
            </p:spPr>
            <p:txBody>
              <a:bodyPr/>
              <a:lstStyle/>
              <a:p>
                <a:r>
                  <a:rPr lang="en-IR">
                    <a:noFill/>
                  </a:rPr>
                  <a:t> </a:t>
                </a:r>
              </a:p>
            </p:txBody>
          </p:sp>
        </mc:Fallback>
      </mc:AlternateContent>
    </p:spTree>
    <p:extLst>
      <p:ext uri="{BB962C8B-B14F-4D97-AF65-F5344CB8AC3E}">
        <p14:creationId xmlns:p14="http://schemas.microsoft.com/office/powerpoint/2010/main" val="2340226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FAACA-BD4D-5845-ACB9-481DD759829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FBFE8E5-3265-DD41-BEB5-A6F14461361F}"/>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نقیض عبارت زیر را مشخص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lgn="r" defTabSz="914400" rtl="1" eaLnBrk="1" latinLnBrk="0" hangingPunct="1">
                  <a:lnSpc>
                    <a:spcPct val="140000"/>
                  </a:lnSpc>
                  <a:spcBef>
                    <a:spcPts val="1000"/>
                  </a:spcBef>
                  <a:buNone/>
                </a:pPr>
                <a:r>
                  <a:rPr lang="fa-IR" dirty="0"/>
                  <a:t>حل:</a:t>
                </a:r>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oMath>
                </a14:m>
                <a:endParaRPr lang="x-none" dirty="0"/>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CFBFE8E5-3265-DD41-BEB5-A6F14461361F}"/>
                  </a:ext>
                </a:extLst>
              </p:cNvPr>
              <p:cNvSpPr>
                <a:spLocks noGrp="1" noRot="1" noChangeAspect="1" noMove="1" noResize="1" noEditPoints="1" noAdjustHandles="1" noChangeArrowheads="1" noChangeShapeType="1" noTextEdit="1"/>
              </p:cNvSpPr>
              <p:nvPr>
                <p:ph idx="1"/>
              </p:nvPr>
            </p:nvSpPr>
            <p:spPr>
              <a:blipFill>
                <a:blip r:embed="rId2"/>
                <a:stretch>
                  <a:fillRect l="-161" r="-1608"/>
                </a:stretch>
              </a:blipFill>
            </p:spPr>
            <p:txBody>
              <a:bodyPr/>
              <a:lstStyle/>
              <a:p>
                <a:r>
                  <a:rPr lang="en-IR">
                    <a:noFill/>
                  </a:rPr>
                  <a:t> </a:t>
                </a:r>
              </a:p>
            </p:txBody>
          </p:sp>
        </mc:Fallback>
      </mc:AlternateContent>
    </p:spTree>
    <p:extLst>
      <p:ext uri="{BB962C8B-B14F-4D97-AF65-F5344CB8AC3E}">
        <p14:creationId xmlns:p14="http://schemas.microsoft.com/office/powerpoint/2010/main" val="3823478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FAACA-BD4D-5845-ACB9-481DD759829B}"/>
              </a:ext>
            </a:extLst>
          </p:cNvPr>
          <p:cNvSpPr>
            <a:spLocks noGrp="1"/>
          </p:cNvSpPr>
          <p:nvPr>
            <p:ph type="title"/>
          </p:nvPr>
        </p:nvSpPr>
        <p:spPr/>
        <p:txBody>
          <a:bodyPr/>
          <a:lstStyle/>
          <a:p>
            <a:pPr algn="r" rtl="1"/>
            <a:r>
              <a:rPr lang="fa-IR" dirty="0" err="1"/>
              <a:t>سورهای</a:t>
            </a:r>
            <a:r>
              <a:rPr lang="fa-IR" dirty="0"/>
              <a:t> تو در تو</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FBFE8E5-3265-DD41-BEB5-A6F14461361F}"/>
                  </a:ext>
                </a:extLst>
              </p:cNvPr>
              <p:cNvSpPr>
                <a:spLocks noGrp="1"/>
              </p:cNvSpPr>
              <p:nvPr>
                <p:ph idx="1"/>
              </p:nvPr>
            </p:nvSpPr>
            <p:spPr/>
            <p:txBody>
              <a:bodyPr>
                <a:normAutofit fontScale="92500" lnSpcReduction="10000"/>
              </a:bodyPr>
              <a:lstStyle/>
              <a:p>
                <a:pPr marL="0" indent="0" algn="r" defTabSz="914400" rtl="1" eaLnBrk="1" latinLnBrk="0" hangingPunct="1">
                  <a:lnSpc>
                    <a:spcPct val="140000"/>
                  </a:lnSpc>
                  <a:spcBef>
                    <a:spcPts val="1000"/>
                  </a:spcBef>
                  <a:buNone/>
                </a:pPr>
                <a:r>
                  <a:rPr lang="fa-IR" dirty="0"/>
                  <a:t>مثال: نقیض عبارت زیر را مشخص کنید.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lgn="r" defTabSz="914400" rtl="1" eaLnBrk="1" latinLnBrk="0" hangingPunct="1">
                  <a:lnSpc>
                    <a:spcPct val="140000"/>
                  </a:lnSpc>
                  <a:spcBef>
                    <a:spcPts val="1000"/>
                  </a:spcBef>
                  <a:buNone/>
                </a:pPr>
                <a:r>
                  <a:rPr lang="fa-IR" dirty="0"/>
                  <a:t>حل:</a:t>
                </a:r>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d>
                  </m:oMath>
                </a14:m>
                <a:endParaRPr lang="x-none" dirty="0"/>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buNone/>
                </a:pPr>
                <a14:m>
                  <m:oMathPara xmlns:m="http://schemas.openxmlformats.org/officeDocument/2006/math">
                    <m:oMathParaPr>
                      <m:jc m:val="left"/>
                    </m:oMathParaPr>
                    <m:oMath xmlns:m="http://schemas.openxmlformats.org/officeDocument/2006/math">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m:oMathPara>
                </a14:m>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CFBFE8E5-3265-DD41-BEB5-A6F14461361F}"/>
                  </a:ext>
                </a:extLst>
              </p:cNvPr>
              <p:cNvSpPr>
                <a:spLocks noGrp="1" noRot="1" noChangeAspect="1" noMove="1" noResize="1" noEditPoints="1" noAdjustHandles="1" noChangeArrowheads="1" noChangeShapeType="1" noTextEdit="1"/>
              </p:cNvSpPr>
              <p:nvPr>
                <p:ph idx="1"/>
              </p:nvPr>
            </p:nvSpPr>
            <p:spPr>
              <a:blipFill>
                <a:blip r:embed="rId2"/>
                <a:stretch>
                  <a:fillRect l="-161" r="-1286"/>
                </a:stretch>
              </a:blipFill>
            </p:spPr>
            <p:txBody>
              <a:bodyPr/>
              <a:lstStyle/>
              <a:p>
                <a:r>
                  <a:rPr lang="en-IR">
                    <a:noFill/>
                  </a:rPr>
                  <a:t> </a:t>
                </a:r>
              </a:p>
            </p:txBody>
          </p:sp>
        </mc:Fallback>
      </mc:AlternateContent>
    </p:spTree>
    <p:extLst>
      <p:ext uri="{BB962C8B-B14F-4D97-AF65-F5344CB8AC3E}">
        <p14:creationId xmlns:p14="http://schemas.microsoft.com/office/powerpoint/2010/main" val="3456352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BE755-BDA2-B748-8E32-5C0425AE342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استنتاج</a:t>
            </a:r>
            <a:endParaRPr lang="x-none" dirty="0"/>
          </a:p>
        </p:txBody>
      </p:sp>
      <p:sp>
        <p:nvSpPr>
          <p:cNvPr id="3" name="Content Placeholder 2">
            <a:extLst>
              <a:ext uri="{FF2B5EF4-FFF2-40B4-BE49-F238E27FC236}">
                <a16:creationId xmlns:a16="http://schemas.microsoft.com/office/drawing/2014/main" xmlns="" id="{7AA6DEE2-2AC9-494B-979E-7AB6AD5E17D7}"/>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b="1" dirty="0"/>
              <a:t>اثبات</a:t>
            </a:r>
            <a:r>
              <a:rPr lang="fa-IR" dirty="0"/>
              <a:t> در ریاضیات یعنی استدلال های معتبری که درستی یک عبارت </a:t>
            </a:r>
            <a:r>
              <a:rPr lang="fa-IR" dirty="0" err="1"/>
              <a:t>ریاضیاتی</a:t>
            </a:r>
            <a:r>
              <a:rPr lang="fa-IR" dirty="0"/>
              <a:t> را برقرار می کند.</a:t>
            </a:r>
          </a:p>
          <a:p>
            <a:pPr marL="228600" indent="-228600" algn="r" defTabSz="914400" rtl="1" eaLnBrk="1" latinLnBrk="0" hangingPunct="1">
              <a:lnSpc>
                <a:spcPct val="140000"/>
              </a:lnSpc>
              <a:spcBef>
                <a:spcPts val="1000"/>
              </a:spcBef>
              <a:buFont typeface="Arial" panose="020B0604020202020204" pitchFamily="34" charset="0"/>
              <a:buChar char="•"/>
            </a:pPr>
            <a:r>
              <a:rPr lang="fa-IR" b="1" dirty="0"/>
              <a:t>استدلال</a:t>
            </a:r>
            <a:r>
              <a:rPr lang="fa-IR" dirty="0"/>
              <a:t> دنباله ای از </a:t>
            </a:r>
            <a:r>
              <a:rPr lang="fa-IR" dirty="0" err="1"/>
              <a:t>عبارتهایی</a:t>
            </a:r>
            <a:r>
              <a:rPr lang="fa-IR" dirty="0"/>
              <a:t> است که به یک نتیجه ختم میشود.</a:t>
            </a:r>
            <a:endParaRPr lang="en-US" dirty="0"/>
          </a:p>
          <a:p>
            <a:pPr marL="228600" indent="-228600" algn="r" defTabSz="914400" rtl="1" eaLnBrk="1" latinLnBrk="0" hangingPunct="1">
              <a:lnSpc>
                <a:spcPct val="140000"/>
              </a:lnSpc>
              <a:spcBef>
                <a:spcPts val="1000"/>
              </a:spcBef>
              <a:buFont typeface="Arial" panose="020B0604020202020204" pitchFamily="34" charset="0"/>
              <a:buChar char="•"/>
            </a:pPr>
            <a:r>
              <a:rPr lang="fa-IR" dirty="0"/>
              <a:t>استدلال </a:t>
            </a:r>
            <a:r>
              <a:rPr lang="fa-IR" b="1" dirty="0"/>
              <a:t>معتبر</a:t>
            </a:r>
            <a:r>
              <a:rPr lang="fa-IR" dirty="0"/>
              <a:t> است اگر نتیجه از درستی عبارتهای مقدم نتیجه شود. (عبارت های مقدم، فرضیات یا قضیه های اثبات شده هستند.)</a:t>
            </a:r>
            <a:r>
              <a:rPr lang="en-US" dirty="0"/>
              <a:t> </a:t>
            </a:r>
            <a:endParaRPr lang="fa-IR" dirty="0"/>
          </a:p>
          <a:p>
            <a:pPr marL="228600" indent="-228600" algn="r" defTabSz="914400" rtl="1" eaLnBrk="1" latinLnBrk="0" hangingPunct="1">
              <a:lnSpc>
                <a:spcPct val="140000"/>
              </a:lnSpc>
              <a:spcBef>
                <a:spcPts val="1000"/>
              </a:spcBef>
              <a:buFont typeface="Arial" panose="020B0604020202020204" pitchFamily="34" charset="0"/>
              <a:buChar char="•"/>
            </a:pPr>
            <a:r>
              <a:rPr lang="fa-IR" b="1" dirty="0"/>
              <a:t>قوانین استنتاج</a:t>
            </a:r>
            <a:r>
              <a:rPr lang="fa-IR" dirty="0"/>
              <a:t>، </a:t>
            </a:r>
            <a:r>
              <a:rPr lang="fa-IR" dirty="0" err="1"/>
              <a:t>الگوهایی</a:t>
            </a:r>
            <a:r>
              <a:rPr lang="fa-IR" dirty="0"/>
              <a:t> برای ایجاد استدلال های معتبر هستند.</a:t>
            </a:r>
            <a:endParaRPr lang="x-none" dirty="0"/>
          </a:p>
        </p:txBody>
      </p:sp>
    </p:spTree>
    <p:extLst>
      <p:ext uri="{BB962C8B-B14F-4D97-AF65-F5344CB8AC3E}">
        <p14:creationId xmlns:p14="http://schemas.microsoft.com/office/powerpoint/2010/main" val="29080217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63721-C6B6-BA4E-8E99-82C8C06AD2DA}"/>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t>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4DA11B1-008F-8945-9D38-02FE788F53C3}"/>
                  </a:ext>
                </a:extLst>
              </p:cNvPr>
              <p:cNvSpPr>
                <a:spLocks noGrp="1"/>
              </p:cNvSpPr>
              <p:nvPr>
                <p:ph idx="1"/>
              </p:nvPr>
            </p:nvSpPr>
            <p:spPr/>
            <p:txBody>
              <a:bodyPr>
                <a:normAutofit fontScale="92500" lnSpcReduction="20000"/>
              </a:bodyPr>
              <a:lstStyle/>
              <a:p>
                <a:pPr marL="0" indent="0" algn="r" defTabSz="914400" rtl="1" eaLnBrk="1" latinLnBrk="0" hangingPunct="1">
                  <a:lnSpc>
                    <a:spcPct val="140000"/>
                  </a:lnSpc>
                  <a:spcBef>
                    <a:spcPts val="1000"/>
                  </a:spcBef>
                  <a:buNone/>
                </a:pPr>
                <a:r>
                  <a:rPr lang="fa-IR" dirty="0"/>
                  <a:t>یک استنتاج به صورت زیر نوشته میشود:</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m>
                                  <m:mPr>
                                    <m:mcs>
                                      <m:mc>
                                        <m:mcPr>
                                          <m:count m:val="1"/>
                                          <m:mcJc m:val="center"/>
                                        </m:mcPr>
                                      </m:mc>
                                    </m:mcs>
                                    <m:ctrlPr>
                                      <a:rPr lang="x-none" i="1" smtClean="0">
                                        <a:latin typeface="Cambria Math" panose="02040503050406030204" pitchFamily="18" charset="0"/>
                                      </a:rPr>
                                    </m:ctrlPr>
                                  </m:mPr>
                                  <m:mr>
                                    <m:e>
                                      <m:sSub>
                                        <m:sSubPr>
                                          <m:ctrlPr>
                                            <a:rPr lang="x-none"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mr>
                                  <m:mr>
                                    <m:e>
                                      <m:sSub>
                                        <m:sSubPr>
                                          <m:ctrlPr>
                                            <a:rPr lang="x-none"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mr>
                                </m:m>
                              </m:e>
                            </m:mr>
                            <m:mr>
                              <m:e>
                                <m:r>
                                  <a:rPr lang="x-none" i="1" smtClean="0">
                                    <a:latin typeface="Cambria Math" panose="02040503050406030204" pitchFamily="18" charset="0"/>
                                  </a:rPr>
                                  <m:t>⋮</m:t>
                                </m:r>
                              </m:e>
                            </m:mr>
                            <m:mr>
                              <m:e>
                                <m:sSub>
                                  <m:sSubPr>
                                    <m:ctrlPr>
                                      <a:rPr lang="x-none"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e>
                            </m:mr>
                          </m:m>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𝑞</m:t>
                          </m:r>
                        </m:den>
                      </m:f>
                    </m:oMath>
                  </m:oMathPara>
                </a14:m>
                <a:endParaRPr lang="x-none" dirty="0"/>
              </a:p>
              <a:p>
                <a:pPr marL="0" indent="0" algn="r" defTabSz="914400" rtl="1" eaLnBrk="1" latinLnBrk="0" hangingPunct="1">
                  <a:lnSpc>
                    <a:spcPct val="140000"/>
                  </a:lnSpc>
                  <a:spcBef>
                    <a:spcPts val="1000"/>
                  </a:spcBef>
                  <a:buNone/>
                </a:pPr>
                <a:r>
                  <a:rPr lang="fa-IR" dirty="0"/>
                  <a:t>که معادل است با اینکه </a:t>
                </a:r>
                <a14:m>
                  <m:oMath xmlns:m="http://schemas.openxmlformats.org/officeDocument/2006/math">
                    <m:sSub>
                      <m:sSubPr>
                        <m:ctrlPr>
                          <a:rPr lang="fa-IR"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fa-IR" i="1" smtClean="0">
                        <a:latin typeface="Cambria Math" panose="02040503050406030204" pitchFamily="18" charset="0"/>
                        <a:ea typeface="Cambria Math" panose="02040503050406030204" pitchFamily="18" charset="0"/>
                      </a:rPr>
                      <m:t>∧</m:t>
                    </m:r>
                    <m:sSub>
                      <m:sSubPr>
                        <m:ctrlPr>
                          <a:rPr lang="fa-I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Sub>
                    <m:r>
                      <a:rPr lang="fa-I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fa-IR" dirty="0"/>
                  <a:t> یک گزاره همیشه درست است.</a:t>
                </a:r>
                <a:endParaRPr lang="x-none" dirty="0"/>
              </a:p>
              <a:p>
                <a:pPr marL="0" indent="0" algn="l" defTabSz="914400" eaLnBrk="1" latinLnBrk="0" hangingPunct="1">
                  <a:lnSpc>
                    <a:spcPct val="140000"/>
                  </a:lnSpc>
                  <a:spcBef>
                    <a:spcPts val="1000"/>
                  </a:spcBef>
                  <a:buNone/>
                </a:pPr>
                <a:endParaRPr lang="x-none" dirty="0"/>
              </a:p>
            </p:txBody>
          </p:sp>
        </mc:Choice>
        <mc:Fallback xmlns="">
          <p:sp>
            <p:nvSpPr>
              <p:cNvPr id="3" name="Content Placeholder 2">
                <a:extLst>
                  <a:ext uri="{FF2B5EF4-FFF2-40B4-BE49-F238E27FC236}">
                    <a16:creationId xmlns:a16="http://schemas.microsoft.com/office/drawing/2014/main" id="{14DA11B1-008F-8945-9D38-02FE788F53C3}"/>
                  </a:ext>
                </a:extLst>
              </p:cNvPr>
              <p:cNvSpPr>
                <a:spLocks noGrp="1" noRot="1" noChangeAspect="1" noMove="1" noResize="1" noEditPoints="1" noAdjustHandles="1" noChangeArrowheads="1" noChangeShapeType="1" noTextEdit="1"/>
              </p:cNvSpPr>
              <p:nvPr>
                <p:ph idx="1"/>
              </p:nvPr>
            </p:nvSpPr>
            <p:spPr>
              <a:blipFill>
                <a:blip r:embed="rId2"/>
                <a:stretch>
                  <a:fillRect r="-1286" b="-1744"/>
                </a:stretch>
              </a:blipFill>
            </p:spPr>
            <p:txBody>
              <a:bodyPr/>
              <a:lstStyle/>
              <a:p>
                <a:r>
                  <a:rPr lang="en-IR">
                    <a:noFill/>
                  </a:rPr>
                  <a:t> </a:t>
                </a:r>
              </a:p>
            </p:txBody>
          </p:sp>
        </mc:Fallback>
      </mc:AlternateContent>
    </p:spTree>
    <p:extLst>
      <p:ext uri="{BB962C8B-B14F-4D97-AF65-F5344CB8AC3E}">
        <p14:creationId xmlns:p14="http://schemas.microsoft.com/office/powerpoint/2010/main" val="3601979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86696-F700-264B-9740-237AB7D0081B}"/>
              </a:ext>
            </a:extLst>
          </p:cNvPr>
          <p:cNvSpPr>
            <a:spLocks noGrp="1"/>
          </p:cNvSpPr>
          <p:nvPr>
            <p:ph type="title"/>
          </p:nvPr>
        </p:nvSpPr>
        <p:spPr/>
        <p:txBody>
          <a:bodyPr/>
          <a:lstStyle/>
          <a:p>
            <a:pPr algn="r" rtl="1"/>
            <a:r>
              <a:rPr lang="fa-IR" dirty="0"/>
              <a:t>قوانین استنتاج</a:t>
            </a:r>
            <a:endParaRPr lang="x-none" dirty="0"/>
          </a:p>
        </p:txBody>
      </p:sp>
      <p:pic>
        <p:nvPicPr>
          <p:cNvPr id="9" name="Content Placeholder 8">
            <a:extLst>
              <a:ext uri="{FF2B5EF4-FFF2-40B4-BE49-F238E27FC236}">
                <a16:creationId xmlns:a16="http://schemas.microsoft.com/office/drawing/2014/main" xmlns="" id="{62F6F869-E4D8-DF46-B309-241BC789C9DD}"/>
              </a:ext>
            </a:extLst>
          </p:cNvPr>
          <p:cNvPicPr>
            <a:picLocks noGrp="1" noChangeAspect="1"/>
          </p:cNvPicPr>
          <p:nvPr>
            <p:ph idx="1"/>
          </p:nvPr>
        </p:nvPicPr>
        <p:blipFill>
          <a:blip r:embed="rId2"/>
          <a:stretch>
            <a:fillRect/>
          </a:stretch>
        </p:blipFill>
        <p:spPr>
          <a:xfrm>
            <a:off x="628650" y="1979063"/>
            <a:ext cx="7886700" cy="4044461"/>
          </a:xfrm>
        </p:spPr>
      </p:pic>
    </p:spTree>
    <p:extLst>
      <p:ext uri="{BB962C8B-B14F-4D97-AF65-F5344CB8AC3E}">
        <p14:creationId xmlns:p14="http://schemas.microsoft.com/office/powerpoint/2010/main" val="2960382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D450D-B084-3F4D-A356-DC5B8D597580}"/>
              </a:ext>
            </a:extLst>
          </p:cNvPr>
          <p:cNvSpPr>
            <a:spLocks noGrp="1"/>
          </p:cNvSpPr>
          <p:nvPr>
            <p:ph type="title"/>
          </p:nvPr>
        </p:nvSpPr>
        <p:spPr/>
        <p:txBody>
          <a:bodyPr/>
          <a:lstStyle/>
          <a:p>
            <a:pPr algn="r" rtl="1"/>
            <a:r>
              <a:rPr lang="fa-IR" dirty="0"/>
              <a:t>قوانین استنتاج</a:t>
            </a:r>
            <a:endParaRPr lang="x-none" dirty="0"/>
          </a:p>
        </p:txBody>
      </p:sp>
      <p:pic>
        <p:nvPicPr>
          <p:cNvPr id="5" name="Content Placeholder 4">
            <a:extLst>
              <a:ext uri="{FF2B5EF4-FFF2-40B4-BE49-F238E27FC236}">
                <a16:creationId xmlns:a16="http://schemas.microsoft.com/office/drawing/2014/main" xmlns="" id="{7742DAAF-ADA3-E14C-BA6F-E54D409316F5}"/>
              </a:ext>
            </a:extLst>
          </p:cNvPr>
          <p:cNvPicPr>
            <a:picLocks noGrp="1" noChangeAspect="1"/>
          </p:cNvPicPr>
          <p:nvPr>
            <p:ph idx="1"/>
          </p:nvPr>
        </p:nvPicPr>
        <p:blipFill>
          <a:blip r:embed="rId2"/>
          <a:stretch>
            <a:fillRect/>
          </a:stretch>
        </p:blipFill>
        <p:spPr>
          <a:xfrm>
            <a:off x="1149350" y="2407444"/>
            <a:ext cx="6845300" cy="3187700"/>
          </a:xfrm>
        </p:spPr>
      </p:pic>
    </p:spTree>
    <p:extLst>
      <p:ext uri="{BB962C8B-B14F-4D97-AF65-F5344CB8AC3E}">
        <p14:creationId xmlns:p14="http://schemas.microsoft.com/office/powerpoint/2010/main" val="4243228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FDB0B-BA1A-5042-812A-CF1832A38BCF}"/>
              </a:ext>
            </a:extLst>
          </p:cNvPr>
          <p:cNvSpPr>
            <a:spLocks noGrp="1"/>
          </p:cNvSpPr>
          <p:nvPr>
            <p:ph type="title"/>
          </p:nvPr>
        </p:nvSpPr>
        <p:spPr/>
        <p:txBody>
          <a:bodyPr/>
          <a:lstStyle/>
          <a:p>
            <a:pPr algn="r" rtl="1"/>
            <a:r>
              <a:rPr lang="fa-IR" dirty="0"/>
              <a:t>قوانین استنتاج</a:t>
            </a:r>
            <a:endParaRPr lang="x-none" dirty="0"/>
          </a:p>
        </p:txBody>
      </p:sp>
      <p:sp>
        <p:nvSpPr>
          <p:cNvPr id="3" name="Content Placeholder 2">
            <a:extLst>
              <a:ext uri="{FF2B5EF4-FFF2-40B4-BE49-F238E27FC236}">
                <a16:creationId xmlns:a16="http://schemas.microsoft.com/office/drawing/2014/main" xmlns="" id="{C7944223-75B6-1F44-9017-2D29D543E0D4}"/>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اثبات رسمی یک حکم با توجه به فرضیات داده شده، قوانین استنتاج را برای فرضیات داده شده بکار میبریم تا درستی عبارت های جدیدی را استنتاج کنیم. به این کار ادامه میدهیم تا حکم داده شده اثبات شود.</a:t>
            </a:r>
            <a:endParaRPr lang="x-none" dirty="0"/>
          </a:p>
        </p:txBody>
      </p:sp>
    </p:spTree>
    <p:extLst>
      <p:ext uri="{BB962C8B-B14F-4D97-AF65-F5344CB8AC3E}">
        <p14:creationId xmlns:p14="http://schemas.microsoft.com/office/powerpoint/2010/main" val="5197897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5C169-7BAB-1B42-BE0B-2692D9D717F5}"/>
              </a:ext>
            </a:extLst>
          </p:cNvPr>
          <p:cNvSpPr>
            <a:spLocks noGrp="1"/>
          </p:cNvSpPr>
          <p:nvPr>
            <p:ph type="title"/>
          </p:nvPr>
        </p:nvSpPr>
        <p:spPr/>
        <p:txBody>
          <a:bodyPr/>
          <a:lstStyle/>
          <a:p>
            <a:pPr algn="r" rtl="1"/>
            <a:r>
              <a:rPr lang="fa-IR" dirty="0"/>
              <a:t>قوانین استنتاج</a:t>
            </a:r>
            <a:endParaRPr lang="x-none" dirty="0"/>
          </a:p>
        </p:txBody>
      </p:sp>
      <p:sp>
        <p:nvSpPr>
          <p:cNvPr id="3" name="Content Placeholder 2">
            <a:extLst>
              <a:ext uri="{FF2B5EF4-FFF2-40B4-BE49-F238E27FC236}">
                <a16:creationId xmlns:a16="http://schemas.microsoft.com/office/drawing/2014/main" xmlns="" id="{955098A7-36C6-2742-8F0D-A6F6374CA235}"/>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مثال: نشان دهید از درستی فرضیات زیر:</a:t>
            </a:r>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endParaRPr lang="fa-IR" dirty="0"/>
          </a:p>
          <a:p>
            <a:pPr marL="0" indent="0" algn="r" defTabSz="914400" rtl="1" eaLnBrk="1" latinLnBrk="0" hangingPunct="1">
              <a:lnSpc>
                <a:spcPct val="140000"/>
              </a:lnSpc>
              <a:spcBef>
                <a:spcPts val="1000"/>
              </a:spcBef>
              <a:buNone/>
            </a:pPr>
            <a:r>
              <a:rPr lang="fa-IR" dirty="0"/>
              <a:t>میتوان نتیجه گرفت:</a:t>
            </a:r>
          </a:p>
          <a:p>
            <a:pPr marL="0" indent="0" algn="r" defTabSz="914400" rtl="1" eaLnBrk="1" latinLnBrk="0" hangingPunct="1">
              <a:lnSpc>
                <a:spcPct val="140000"/>
              </a:lnSpc>
              <a:spcBef>
                <a:spcPts val="1000"/>
              </a:spcBef>
              <a:buNone/>
            </a:pPr>
            <a:endParaRPr lang="x-none" dirty="0"/>
          </a:p>
        </p:txBody>
      </p:sp>
      <p:pic>
        <p:nvPicPr>
          <p:cNvPr id="5" name="Picture 4">
            <a:extLst>
              <a:ext uri="{FF2B5EF4-FFF2-40B4-BE49-F238E27FC236}">
                <a16:creationId xmlns:a16="http://schemas.microsoft.com/office/drawing/2014/main" xmlns="" id="{E5016B45-AB41-8E40-A38D-FDE4E222CDDA}"/>
              </a:ext>
            </a:extLst>
          </p:cNvPr>
          <p:cNvPicPr>
            <a:picLocks noChangeAspect="1"/>
          </p:cNvPicPr>
          <p:nvPr/>
        </p:nvPicPr>
        <p:blipFill>
          <a:blip r:embed="rId2"/>
          <a:stretch>
            <a:fillRect/>
          </a:stretch>
        </p:blipFill>
        <p:spPr>
          <a:xfrm>
            <a:off x="484187" y="2596356"/>
            <a:ext cx="6489700" cy="1447800"/>
          </a:xfrm>
          <a:prstGeom prst="rect">
            <a:avLst/>
          </a:prstGeom>
        </p:spPr>
      </p:pic>
      <p:pic>
        <p:nvPicPr>
          <p:cNvPr id="7" name="Picture 6">
            <a:extLst>
              <a:ext uri="{FF2B5EF4-FFF2-40B4-BE49-F238E27FC236}">
                <a16:creationId xmlns:a16="http://schemas.microsoft.com/office/drawing/2014/main" xmlns="" id="{5E705F9C-4F26-9E48-8B64-444BBBF6A3F0}"/>
              </a:ext>
            </a:extLst>
          </p:cNvPr>
          <p:cNvPicPr>
            <a:picLocks noChangeAspect="1"/>
          </p:cNvPicPr>
          <p:nvPr/>
        </p:nvPicPr>
        <p:blipFill>
          <a:blip r:embed="rId3"/>
          <a:stretch>
            <a:fillRect/>
          </a:stretch>
        </p:blipFill>
        <p:spPr>
          <a:xfrm>
            <a:off x="484187" y="5905499"/>
            <a:ext cx="3568700" cy="406400"/>
          </a:xfrm>
          <a:prstGeom prst="rect">
            <a:avLst/>
          </a:prstGeom>
        </p:spPr>
      </p:pic>
    </p:spTree>
    <p:extLst>
      <p:ext uri="{BB962C8B-B14F-4D97-AF65-F5344CB8AC3E}">
        <p14:creationId xmlns:p14="http://schemas.microsoft.com/office/powerpoint/2010/main" val="1775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F026B-C0A7-B94D-AA24-ED6FCBF4B709}"/>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CF8E1682-F1FA-1B42-8E59-D2B67A598A2B}"/>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با ترکیب چند گزاره با استفاده از </a:t>
            </a:r>
            <a:r>
              <a:rPr lang="fa-IR" dirty="0" smtClean="0"/>
              <a:t>عملگرهای </a:t>
            </a:r>
            <a:r>
              <a:rPr lang="fa-IR" dirty="0"/>
              <a:t>منطقی میتوانیم گزاره مرکب بسازیم.</a:t>
            </a:r>
            <a:endParaRPr lang="x-none" dirty="0"/>
          </a:p>
        </p:txBody>
      </p:sp>
      <p:pic>
        <p:nvPicPr>
          <p:cNvPr id="5" name="Picture 4">
            <a:extLst>
              <a:ext uri="{FF2B5EF4-FFF2-40B4-BE49-F238E27FC236}">
                <a16:creationId xmlns:a16="http://schemas.microsoft.com/office/drawing/2014/main" xmlns="" id="{D331213A-C3AD-0643-BF55-73A167656244}"/>
              </a:ext>
            </a:extLst>
          </p:cNvPr>
          <p:cNvPicPr>
            <a:picLocks noChangeAspect="1"/>
          </p:cNvPicPr>
          <p:nvPr/>
        </p:nvPicPr>
        <p:blipFill>
          <a:blip r:embed="rId2"/>
          <a:stretch>
            <a:fillRect/>
          </a:stretch>
        </p:blipFill>
        <p:spPr>
          <a:xfrm>
            <a:off x="2368550" y="3429000"/>
            <a:ext cx="4406900" cy="2514600"/>
          </a:xfrm>
          <a:prstGeom prst="rect">
            <a:avLst/>
          </a:prstGeom>
        </p:spPr>
      </p:pic>
    </p:spTree>
    <p:extLst>
      <p:ext uri="{BB962C8B-B14F-4D97-AF65-F5344CB8AC3E}">
        <p14:creationId xmlns:p14="http://schemas.microsoft.com/office/powerpoint/2010/main" val="2856467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7FC43-2D10-A149-96CA-16BDD03B1733}"/>
              </a:ext>
            </a:extLst>
          </p:cNvPr>
          <p:cNvSpPr>
            <a:spLocks noGrp="1"/>
          </p:cNvSpPr>
          <p:nvPr>
            <p:ph type="title"/>
          </p:nvPr>
        </p:nvSpPr>
        <p:spPr/>
        <p:txBody>
          <a:bodyPr/>
          <a:lstStyle/>
          <a:p>
            <a:pPr algn="r" rtl="1"/>
            <a:r>
              <a:rPr lang="fa-IR" dirty="0"/>
              <a:t>قوانین استنتاج</a:t>
            </a:r>
            <a:endParaRPr lang="x-none" dirty="0"/>
          </a:p>
        </p:txBody>
      </p:sp>
      <p:sp>
        <p:nvSpPr>
          <p:cNvPr id="3" name="Content Placeholder 2">
            <a:extLst>
              <a:ext uri="{FF2B5EF4-FFF2-40B4-BE49-F238E27FC236}">
                <a16:creationId xmlns:a16="http://schemas.microsoft.com/office/drawing/2014/main" xmlns="" id="{BB401C94-41AD-1646-A896-57D42DCC1792}"/>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حل: برای هر گزاره از یک متغیر منطقی استفاده میکنیم:</a:t>
            </a:r>
            <a:endParaRPr lang="x-none" dirty="0"/>
          </a:p>
        </p:txBody>
      </p:sp>
      <p:pic>
        <p:nvPicPr>
          <p:cNvPr id="7" name="Picture 6">
            <a:extLst>
              <a:ext uri="{FF2B5EF4-FFF2-40B4-BE49-F238E27FC236}">
                <a16:creationId xmlns:a16="http://schemas.microsoft.com/office/drawing/2014/main" xmlns="" id="{CEE28B7A-2376-B147-8072-A6F9171FBC68}"/>
              </a:ext>
            </a:extLst>
          </p:cNvPr>
          <p:cNvPicPr>
            <a:picLocks noChangeAspect="1"/>
          </p:cNvPicPr>
          <p:nvPr/>
        </p:nvPicPr>
        <p:blipFill>
          <a:blip r:embed="rId2"/>
          <a:stretch>
            <a:fillRect/>
          </a:stretch>
        </p:blipFill>
        <p:spPr>
          <a:xfrm>
            <a:off x="628650" y="2762250"/>
            <a:ext cx="7353300" cy="1333500"/>
          </a:xfrm>
          <a:prstGeom prst="rect">
            <a:avLst/>
          </a:prstGeom>
        </p:spPr>
      </p:pic>
      <p:pic>
        <p:nvPicPr>
          <p:cNvPr id="9" name="Picture 8">
            <a:extLst>
              <a:ext uri="{FF2B5EF4-FFF2-40B4-BE49-F238E27FC236}">
                <a16:creationId xmlns:a16="http://schemas.microsoft.com/office/drawing/2014/main" xmlns="" id="{490801FF-10D3-F946-924B-685EF110DB1E}"/>
              </a:ext>
            </a:extLst>
          </p:cNvPr>
          <p:cNvPicPr>
            <a:picLocks noChangeAspect="1"/>
          </p:cNvPicPr>
          <p:nvPr/>
        </p:nvPicPr>
        <p:blipFill>
          <a:blip r:embed="rId3"/>
          <a:stretch>
            <a:fillRect/>
          </a:stretch>
        </p:blipFill>
        <p:spPr>
          <a:xfrm>
            <a:off x="1157288" y="4422776"/>
            <a:ext cx="3848100" cy="355600"/>
          </a:xfrm>
          <a:prstGeom prst="rect">
            <a:avLst/>
          </a:prstGeom>
        </p:spPr>
      </p:pic>
    </p:spTree>
    <p:extLst>
      <p:ext uri="{BB962C8B-B14F-4D97-AF65-F5344CB8AC3E}">
        <p14:creationId xmlns:p14="http://schemas.microsoft.com/office/powerpoint/2010/main" val="234714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E7EAD-4490-8B4C-811D-CA72F756C887}"/>
              </a:ext>
            </a:extLst>
          </p:cNvPr>
          <p:cNvSpPr>
            <a:spLocks noGrp="1"/>
          </p:cNvSpPr>
          <p:nvPr>
            <p:ph type="title"/>
          </p:nvPr>
        </p:nvSpPr>
        <p:spPr/>
        <p:txBody>
          <a:bodyPr/>
          <a:lstStyle/>
          <a:p>
            <a:pPr algn="r" rtl="1"/>
            <a:r>
              <a:rPr lang="fa-IR" dirty="0"/>
              <a:t>قوانین 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2062F64-D9F0-2746-9501-E6DF57518D87}"/>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حل: باید دید آیا درستی حکم قابل استنتاج هست یا خیر</a:t>
                </a:r>
              </a:p>
              <a:p>
                <a:pPr marL="0" indent="0" algn="l" defTabSz="914400" eaLnBrk="1" latinLnBrk="0" hangingPunct="1">
                  <a:lnSpc>
                    <a:spcPct val="140000"/>
                  </a:lnSpc>
                  <a:spcBef>
                    <a:spcPts val="1000"/>
                  </a:spcBef>
                  <a:buNone/>
                </a:pPr>
                <a14:m>
                  <m:oMathPara xmlns:m="http://schemas.openxmlformats.org/officeDocument/2006/math">
                    <m:oMathParaPr>
                      <m:jc m:val="centerGroup"/>
                    </m:oMathParaPr>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m>
                                  <m:mPr>
                                    <m:mcs>
                                      <m:mc>
                                        <m:mcPr>
                                          <m:count m:val="1"/>
                                          <m:mcJc m:val="center"/>
                                        </m:mcPr>
                                      </m:mc>
                                    </m:mcs>
                                    <m:ctrlPr>
                                      <a:rPr lang="x-none" i="1" smtClean="0">
                                        <a:latin typeface="Cambria Math" panose="02040503050406030204" pitchFamily="18" charset="0"/>
                                      </a:rPr>
                                    </m:ctrlPr>
                                  </m:mPr>
                                  <m:mr>
                                    <m:e>
                                      <m:r>
                                        <m:rPr>
                                          <m:brk m:alnAt="7"/>
                                        </m:rP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mr>
                                  <m:mr>
                                    <m:e>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mr>
                            <m:mr>
                              <m:e>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e>
                            </m:mr>
                          </m:m>
                        </m:num>
                        <m:den>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h</m:t>
                          </m:r>
                        </m:den>
                      </m:f>
                    </m:oMath>
                  </m:oMathPara>
                </a14:m>
                <a:endParaRPr lang="x-none" dirty="0"/>
              </a:p>
            </p:txBody>
          </p:sp>
        </mc:Choice>
        <mc:Fallback xmlns="">
          <p:sp>
            <p:nvSpPr>
              <p:cNvPr id="3" name="Content Placeholder 2">
                <a:extLst>
                  <a:ext uri="{FF2B5EF4-FFF2-40B4-BE49-F238E27FC236}">
                    <a16:creationId xmlns:a16="http://schemas.microsoft.com/office/drawing/2014/main" id="{32062F64-D9F0-2746-9501-E6DF57518D87}"/>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39221597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AB997-8DBF-8447-8213-3B0D09AA8C55}"/>
              </a:ext>
            </a:extLst>
          </p:cNvPr>
          <p:cNvSpPr>
            <a:spLocks noGrp="1"/>
          </p:cNvSpPr>
          <p:nvPr>
            <p:ph type="title"/>
          </p:nvPr>
        </p:nvSpPr>
        <p:spPr/>
        <p:txBody>
          <a:bodyPr/>
          <a:lstStyle/>
          <a:p>
            <a:pPr algn="r" rtl="1"/>
            <a:r>
              <a:rPr lang="fa-IR" dirty="0"/>
              <a:t>قوانین 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70CDB16-5521-DE4A-8336-9AF29FFC6FBE}"/>
                  </a:ext>
                </a:extLst>
              </p:cNvPr>
              <p:cNvSpPr>
                <a:spLocks noGrp="1"/>
              </p:cNvSpPr>
              <p:nvPr>
                <p:ph idx="1"/>
              </p:nvPr>
            </p:nvSpPr>
            <p:spPr/>
            <p:txBody>
              <a:bodyPr/>
              <a:lstStyle/>
              <a:p>
                <a:pPr marL="0" indent="0" algn="r" defTabSz="914400" rtl="1" eaLnBrk="1" latinLnBrk="0" hangingPunct="1">
                  <a:lnSpc>
                    <a:spcPct val="140000"/>
                  </a:lnSpc>
                  <a:spcBef>
                    <a:spcPts val="1000"/>
                  </a:spcBef>
                  <a:buNone/>
                </a:pPr>
                <a:r>
                  <a:rPr lang="fa-IR" dirty="0"/>
                  <a:t>ادامه حل:</a:t>
                </a:r>
                <a:endParaRPr lang="en-US" dirty="0"/>
              </a:p>
              <a:p>
                <a:pPr marL="0" indent="0" algn="r" rtl="1">
                  <a:buNone/>
                </a:pPr>
                <a14:m>
                  <m:oMathPara xmlns:m="http://schemas.openxmlformats.org/officeDocument/2006/math">
                    <m:oMathParaPr>
                      <m:jc m:val="centerGroup"/>
                    </m:oMathParaPr>
                    <m:oMath xmlns:m="http://schemas.openxmlformats.org/officeDocument/2006/math">
                      <m:f>
                        <m:fPr>
                          <m:ctrlPr>
                            <a:rPr lang="x-none" i="1">
                              <a:latin typeface="Cambria Math" panose="02040503050406030204" pitchFamily="18" charset="0"/>
                            </a:rPr>
                          </m:ctrlPr>
                        </m:fPr>
                        <m:num>
                          <m:m>
                            <m:mPr>
                              <m:mcs>
                                <m:mc>
                                  <m:mcPr>
                                    <m:count m:val="1"/>
                                    <m:mcJc m:val="center"/>
                                  </m:mcPr>
                                </m:mc>
                              </m:mcs>
                              <m:ctrlPr>
                                <a:rPr lang="x-none" i="1">
                                  <a:latin typeface="Cambria Math" panose="02040503050406030204" pitchFamily="18" charset="0"/>
                                </a:rPr>
                              </m:ctrlPr>
                            </m:mPr>
                            <m:mr>
                              <m:e>
                                <m:m>
                                  <m:mPr>
                                    <m:mcs>
                                      <m:mc>
                                        <m:mcPr>
                                          <m:count m:val="1"/>
                                          <m:mcJc m:val="center"/>
                                        </m:mcPr>
                                      </m:mc>
                                    </m:mcs>
                                    <m:ctrlPr>
                                      <a:rPr lang="x-none" i="1">
                                        <a:latin typeface="Cambria Math" panose="02040503050406030204" pitchFamily="18" charset="0"/>
                                      </a:rPr>
                                    </m:ctrlPr>
                                  </m:mPr>
                                  <m:mr>
                                    <m:e>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mr>
                                  <m:mr>
                                    <m:e>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mr>
                                </m:m>
                              </m:e>
                            </m:mr>
                            <m:mr>
                              <m:e>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mr>
                            <m:mr>
                              <m:e>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e>
                            </m:mr>
                          </m:m>
                        </m:num>
                        <m:den>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rPr>
                            <m:t>h</m:t>
                          </m:r>
                        </m:den>
                      </m:f>
                    </m:oMath>
                  </m:oMathPara>
                </a14:m>
                <a:endParaRPr lang="fa-IR" dirty="0"/>
              </a:p>
              <a:p>
                <a:pPr marL="0"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den>
                      </m:f>
                    </m:oMath>
                  </m:oMathPara>
                </a14:m>
                <a:endParaRPr lang="x-none" dirty="0"/>
              </a:p>
            </p:txBody>
          </p:sp>
        </mc:Choice>
        <mc:Fallback xmlns="">
          <p:sp>
            <p:nvSpPr>
              <p:cNvPr id="3" name="Content Placeholder 2">
                <a:extLst>
                  <a:ext uri="{FF2B5EF4-FFF2-40B4-BE49-F238E27FC236}">
                    <a16:creationId xmlns:a16="http://schemas.microsoft.com/office/drawing/2014/main" id="{570CDB16-5521-DE4A-8336-9AF29FFC6FBE}"/>
                  </a:ext>
                </a:extLst>
              </p:cNvPr>
              <p:cNvSpPr>
                <a:spLocks noGrp="1" noRot="1" noChangeAspect="1" noMove="1" noResize="1" noEditPoints="1" noAdjustHandles="1" noChangeArrowheads="1" noChangeShapeType="1" noTextEdit="1"/>
              </p:cNvSpPr>
              <p:nvPr>
                <p:ph idx="1"/>
              </p:nvPr>
            </p:nvSpPr>
            <p:spPr>
              <a:blipFill>
                <a:blip r:embed="rId2"/>
                <a:stretch>
                  <a:fillRect r="-1608"/>
                </a:stretch>
              </a:blipFill>
            </p:spPr>
            <p:txBody>
              <a:bodyPr/>
              <a:lstStyle/>
              <a:p>
                <a:r>
                  <a:rPr lang="en-IR">
                    <a:noFill/>
                  </a:rPr>
                  <a:t> </a:t>
                </a:r>
              </a:p>
            </p:txBody>
          </p:sp>
        </mc:Fallback>
      </mc:AlternateContent>
    </p:spTree>
    <p:extLst>
      <p:ext uri="{BB962C8B-B14F-4D97-AF65-F5344CB8AC3E}">
        <p14:creationId xmlns:p14="http://schemas.microsoft.com/office/powerpoint/2010/main" val="524598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AB997-8DBF-8447-8213-3B0D09AA8C55}"/>
              </a:ext>
            </a:extLst>
          </p:cNvPr>
          <p:cNvSpPr>
            <a:spLocks noGrp="1"/>
          </p:cNvSpPr>
          <p:nvPr>
            <p:ph type="title"/>
          </p:nvPr>
        </p:nvSpPr>
        <p:spPr/>
        <p:txBody>
          <a:bodyPr/>
          <a:lstStyle/>
          <a:p>
            <a:pPr algn="r" rtl="1"/>
            <a:r>
              <a:rPr lang="fa-IR" dirty="0"/>
              <a:t>قوانین 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70CDB16-5521-DE4A-8336-9AF29FFC6FBE}"/>
                  </a:ext>
                </a:extLst>
              </p:cNvPr>
              <p:cNvSpPr>
                <a:spLocks noGrp="1"/>
              </p:cNvSpPr>
              <p:nvPr>
                <p:ph idx="1"/>
              </p:nvPr>
            </p:nvSpPr>
            <p:spPr/>
            <p:txBody>
              <a:bodyPr>
                <a:normAutofit fontScale="92500"/>
              </a:bodyPr>
              <a:lstStyle/>
              <a:p>
                <a:pPr marL="0" indent="0" algn="r" defTabSz="914400" rtl="1" eaLnBrk="1" latinLnBrk="0" hangingPunct="1">
                  <a:lnSpc>
                    <a:spcPct val="140000"/>
                  </a:lnSpc>
                  <a:spcBef>
                    <a:spcPts val="1000"/>
                  </a:spcBef>
                  <a:buNone/>
                </a:pPr>
                <a:r>
                  <a:rPr lang="fa-IR" dirty="0"/>
                  <a:t>ادامه حل:</a:t>
                </a:r>
                <a:endParaRPr lang="en-US" dirty="0"/>
              </a:p>
              <a:p>
                <a:pPr marL="0" indent="0" algn="r" rtl="1">
                  <a:buNone/>
                </a:pPr>
                <a14:m>
                  <m:oMathPara xmlns:m="http://schemas.openxmlformats.org/officeDocument/2006/math">
                    <m:oMathParaPr>
                      <m:jc m:val="centerGroup"/>
                    </m:oMathParaPr>
                    <m:oMath xmlns:m="http://schemas.openxmlformats.org/officeDocument/2006/math">
                      <m:f>
                        <m:fPr>
                          <m:ctrlPr>
                            <a:rPr lang="x-none" i="1">
                              <a:latin typeface="Cambria Math" panose="02040503050406030204" pitchFamily="18" charset="0"/>
                            </a:rPr>
                          </m:ctrlPr>
                        </m:fPr>
                        <m:num>
                          <m:m>
                            <m:mPr>
                              <m:mcs>
                                <m:mc>
                                  <m:mcPr>
                                    <m:count m:val="1"/>
                                    <m:mcJc m:val="center"/>
                                  </m:mcPr>
                                </m:mc>
                              </m:mcs>
                              <m:ctrlPr>
                                <a:rPr lang="x-none" i="1">
                                  <a:latin typeface="Cambria Math" panose="02040503050406030204" pitchFamily="18" charset="0"/>
                                </a:rPr>
                              </m:ctrlPr>
                            </m:mPr>
                            <m:mr>
                              <m:e>
                                <m:m>
                                  <m:mPr>
                                    <m:mcs>
                                      <m:mc>
                                        <m:mcPr>
                                          <m:count m:val="1"/>
                                          <m:mcJc m:val="center"/>
                                        </m:mcPr>
                                      </m:mc>
                                    </m:mcs>
                                    <m:ctrlPr>
                                      <a:rPr lang="x-none" i="1">
                                        <a:latin typeface="Cambria Math" panose="02040503050406030204" pitchFamily="18" charset="0"/>
                                      </a:rPr>
                                    </m:ctrlPr>
                                  </m:mPr>
                                  <m:mr>
                                    <m:e>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mr>
                                  <m:mr>
                                    <m:e>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mr>
                                </m:m>
                              </m:e>
                            </m:mr>
                            <m:mr>
                              <m:e>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mr>
                            <m:mr>
                              <m:e>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e>
                            </m:mr>
                          </m:m>
                        </m:num>
                        <m:den>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rPr>
                            <m:t>h</m:t>
                          </m:r>
                        </m:den>
                      </m:f>
                    </m:oMath>
                  </m:oMathPara>
                </a14:m>
                <a:endParaRPr lang="fa-IR" dirty="0"/>
              </a:p>
              <a:p>
                <a:pPr marL="0" indent="0">
                  <a:buNone/>
                </a:pP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den>
                    </m:f>
                    <m:r>
                      <a:rPr lang="en-US" b="0" i="1" smtClean="0">
                        <a:latin typeface="Cambria Math" panose="02040503050406030204" pitchFamily="18" charset="0"/>
                        <a:ea typeface="Cambria Math" panose="02040503050406030204" pitchFamily="18" charset="0"/>
                      </a:rPr>
                      <m:t> </m:t>
                    </m:r>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
                      </m:num>
                      <m:den>
                        <m:r>
                          <a:rPr lang="en-US" i="1">
                            <a:latin typeface="Cambria Math" panose="02040503050406030204" pitchFamily="18" charset="0"/>
                            <a:ea typeface="Cambria Math" panose="02040503050406030204" pitchFamily="18" charset="0"/>
                          </a:rPr>
                          <m:t>∴</m:t>
                        </m:r>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oMath>
                </a14:m>
                <a:endParaRPr lang="x-none" dirty="0"/>
              </a:p>
            </p:txBody>
          </p:sp>
        </mc:Choice>
        <mc:Fallback xmlns="">
          <p:sp>
            <p:nvSpPr>
              <p:cNvPr id="3" name="Content Placeholder 2">
                <a:extLst>
                  <a:ext uri="{FF2B5EF4-FFF2-40B4-BE49-F238E27FC236}">
                    <a16:creationId xmlns:a16="http://schemas.microsoft.com/office/drawing/2014/main" xmlns:a14="http://schemas.microsoft.com/office/drawing/2010/main" xmlns="" id="{570CDB16-5521-DE4A-8336-9AF29FFC6FBE}"/>
                  </a:ext>
                </a:extLst>
              </p:cNvPr>
              <p:cNvSpPr>
                <a:spLocks noGrp="1" noRot="1" noChangeAspect="1" noMove="1" noResize="1" noEditPoints="1" noAdjustHandles="1" noChangeArrowheads="1" noChangeShapeType="1" noTextEdit="1"/>
              </p:cNvSpPr>
              <p:nvPr>
                <p:ph idx="1"/>
              </p:nvPr>
            </p:nvSpPr>
            <p:spPr>
              <a:blipFill rotWithShape="0">
                <a:blip r:embed="rId2"/>
                <a:stretch>
                  <a:fillRect r="-1391"/>
                </a:stretch>
              </a:blipFill>
            </p:spPr>
            <p:txBody>
              <a:bodyPr/>
              <a:lstStyle/>
              <a:p>
                <a:r>
                  <a:rPr lang="en-US">
                    <a:noFill/>
                  </a:rPr>
                  <a:t> </a:t>
                </a:r>
              </a:p>
            </p:txBody>
          </p:sp>
        </mc:Fallback>
      </mc:AlternateContent>
    </p:spTree>
    <p:extLst>
      <p:ext uri="{BB962C8B-B14F-4D97-AF65-F5344CB8AC3E}">
        <p14:creationId xmlns:p14="http://schemas.microsoft.com/office/powerpoint/2010/main" val="1072819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AB997-8DBF-8447-8213-3B0D09AA8C55}"/>
              </a:ext>
            </a:extLst>
          </p:cNvPr>
          <p:cNvSpPr>
            <a:spLocks noGrp="1"/>
          </p:cNvSpPr>
          <p:nvPr>
            <p:ph type="title"/>
          </p:nvPr>
        </p:nvSpPr>
        <p:spPr/>
        <p:txBody>
          <a:bodyPr/>
          <a:lstStyle/>
          <a:p>
            <a:pPr algn="r" rtl="1"/>
            <a:r>
              <a:rPr lang="fa-IR" dirty="0"/>
              <a:t>قوانین 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70CDB16-5521-DE4A-8336-9AF29FFC6FBE}"/>
                  </a:ext>
                </a:extLst>
              </p:cNvPr>
              <p:cNvSpPr>
                <a:spLocks noGrp="1"/>
              </p:cNvSpPr>
              <p:nvPr>
                <p:ph idx="1"/>
              </p:nvPr>
            </p:nvSpPr>
            <p:spPr/>
            <p:txBody>
              <a:bodyPr>
                <a:normAutofit fontScale="92500"/>
              </a:bodyPr>
              <a:lstStyle/>
              <a:p>
                <a:pPr marL="0" indent="0" algn="r" defTabSz="914400" rtl="1" eaLnBrk="1" latinLnBrk="0" hangingPunct="1">
                  <a:lnSpc>
                    <a:spcPct val="140000"/>
                  </a:lnSpc>
                  <a:spcBef>
                    <a:spcPts val="1000"/>
                  </a:spcBef>
                  <a:buNone/>
                </a:pPr>
                <a:r>
                  <a:rPr lang="fa-IR" dirty="0"/>
                  <a:t>ادامه حل:</a:t>
                </a:r>
                <a:endParaRPr lang="en-US" dirty="0"/>
              </a:p>
              <a:p>
                <a:pPr marL="0" indent="0" algn="r" rtl="1">
                  <a:buNone/>
                </a:pPr>
                <a14:m>
                  <m:oMathPara xmlns:m="http://schemas.openxmlformats.org/officeDocument/2006/math">
                    <m:oMathParaPr>
                      <m:jc m:val="centerGroup"/>
                    </m:oMathParaPr>
                    <m:oMath xmlns:m="http://schemas.openxmlformats.org/officeDocument/2006/math">
                      <m:f>
                        <m:fPr>
                          <m:ctrlPr>
                            <a:rPr lang="x-none" i="1">
                              <a:latin typeface="Cambria Math" panose="02040503050406030204" pitchFamily="18" charset="0"/>
                            </a:rPr>
                          </m:ctrlPr>
                        </m:fPr>
                        <m:num>
                          <m:m>
                            <m:mPr>
                              <m:mcs>
                                <m:mc>
                                  <m:mcPr>
                                    <m:count m:val="1"/>
                                    <m:mcJc m:val="center"/>
                                  </m:mcPr>
                                </m:mc>
                              </m:mcs>
                              <m:ctrlPr>
                                <a:rPr lang="x-none" i="1">
                                  <a:latin typeface="Cambria Math" panose="02040503050406030204" pitchFamily="18" charset="0"/>
                                </a:rPr>
                              </m:ctrlPr>
                            </m:mPr>
                            <m:mr>
                              <m:e>
                                <m:m>
                                  <m:mPr>
                                    <m:mcs>
                                      <m:mc>
                                        <m:mcPr>
                                          <m:count m:val="1"/>
                                          <m:mcJc m:val="center"/>
                                        </m:mcPr>
                                      </m:mc>
                                    </m:mcs>
                                    <m:ctrlPr>
                                      <a:rPr lang="x-none" i="1">
                                        <a:latin typeface="Cambria Math" panose="02040503050406030204" pitchFamily="18" charset="0"/>
                                      </a:rPr>
                                    </m:ctrlPr>
                                  </m:mPr>
                                  <m:mr>
                                    <m:e>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mr>
                                  <m:mr>
                                    <m:e>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mr>
                                </m:m>
                              </m:e>
                            </m:mr>
                            <m:mr>
                              <m:e>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mr>
                            <m:mr>
                              <m:e>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e>
                            </m:mr>
                          </m:m>
                        </m:num>
                        <m:den>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rPr>
                            <m:t>h</m:t>
                          </m:r>
                        </m:den>
                      </m:f>
                    </m:oMath>
                  </m:oMathPara>
                </a14:m>
                <a:endParaRPr lang="fa-IR" dirty="0"/>
              </a:p>
              <a:p>
                <a:pPr marL="0" indent="0">
                  <a:buNone/>
                </a:pP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den>
                    </m:f>
                    <m:r>
                      <a:rPr lang="en-US" b="0" i="1" smtClean="0">
                        <a:latin typeface="Cambria Math" panose="02040503050406030204" pitchFamily="18" charset="0"/>
                        <a:ea typeface="Cambria Math" panose="02040503050406030204" pitchFamily="18" charset="0"/>
                      </a:rPr>
                      <m:t> </m:t>
                    </m:r>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
                      </m:num>
                      <m:den>
                        <m:r>
                          <a:rPr lang="en-US" i="1">
                            <a:latin typeface="Cambria Math" panose="02040503050406030204" pitchFamily="18" charset="0"/>
                            <a:ea typeface="Cambria Math" panose="02040503050406030204" pitchFamily="18" charset="0"/>
                          </a:rPr>
                          <m:t>∴</m:t>
                        </m:r>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mr>
                        </m:m>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den>
                    </m:f>
                  </m:oMath>
                </a14:m>
                <a:endParaRPr lang="x-none" dirty="0"/>
              </a:p>
            </p:txBody>
          </p:sp>
        </mc:Choice>
        <mc:Fallback xmlns="">
          <p:sp>
            <p:nvSpPr>
              <p:cNvPr id="3" name="Content Placeholder 2">
                <a:extLst>
                  <a:ext uri="{FF2B5EF4-FFF2-40B4-BE49-F238E27FC236}">
                    <a16:creationId xmlns:a16="http://schemas.microsoft.com/office/drawing/2014/main" xmlns:a14="http://schemas.microsoft.com/office/drawing/2010/main" xmlns="" id="{570CDB16-5521-DE4A-8336-9AF29FFC6FBE}"/>
                  </a:ext>
                </a:extLst>
              </p:cNvPr>
              <p:cNvSpPr>
                <a:spLocks noGrp="1" noRot="1" noChangeAspect="1" noMove="1" noResize="1" noEditPoints="1" noAdjustHandles="1" noChangeArrowheads="1" noChangeShapeType="1" noTextEdit="1"/>
              </p:cNvSpPr>
              <p:nvPr>
                <p:ph idx="1"/>
              </p:nvPr>
            </p:nvSpPr>
            <p:spPr>
              <a:blipFill rotWithShape="0">
                <a:blip r:embed="rId2"/>
                <a:stretch>
                  <a:fillRect r="-1391"/>
                </a:stretch>
              </a:blipFill>
            </p:spPr>
            <p:txBody>
              <a:bodyPr/>
              <a:lstStyle/>
              <a:p>
                <a:r>
                  <a:rPr lang="en-US">
                    <a:noFill/>
                  </a:rPr>
                  <a:t> </a:t>
                </a:r>
              </a:p>
            </p:txBody>
          </p:sp>
        </mc:Fallback>
      </mc:AlternateContent>
    </p:spTree>
    <p:extLst>
      <p:ext uri="{BB962C8B-B14F-4D97-AF65-F5344CB8AC3E}">
        <p14:creationId xmlns:p14="http://schemas.microsoft.com/office/powerpoint/2010/main" val="2341589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AB997-8DBF-8447-8213-3B0D09AA8C55}"/>
              </a:ext>
            </a:extLst>
          </p:cNvPr>
          <p:cNvSpPr>
            <a:spLocks noGrp="1"/>
          </p:cNvSpPr>
          <p:nvPr>
            <p:ph type="title"/>
          </p:nvPr>
        </p:nvSpPr>
        <p:spPr/>
        <p:txBody>
          <a:bodyPr/>
          <a:lstStyle/>
          <a:p>
            <a:pPr algn="r" rtl="1"/>
            <a:r>
              <a:rPr lang="fa-IR" dirty="0"/>
              <a:t>قوانین استنتاج</a:t>
            </a:r>
            <a:endParaRPr lang="x-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70CDB16-5521-DE4A-8336-9AF29FFC6FBE}"/>
                  </a:ext>
                </a:extLst>
              </p:cNvPr>
              <p:cNvSpPr>
                <a:spLocks noGrp="1"/>
              </p:cNvSpPr>
              <p:nvPr>
                <p:ph idx="1"/>
              </p:nvPr>
            </p:nvSpPr>
            <p:spPr/>
            <p:txBody>
              <a:bodyPr>
                <a:normAutofit fontScale="92500"/>
              </a:bodyPr>
              <a:lstStyle/>
              <a:p>
                <a:pPr marL="0" indent="0" algn="r" defTabSz="914400" rtl="1" eaLnBrk="1" latinLnBrk="0" hangingPunct="1">
                  <a:lnSpc>
                    <a:spcPct val="140000"/>
                  </a:lnSpc>
                  <a:spcBef>
                    <a:spcPts val="1000"/>
                  </a:spcBef>
                  <a:buNone/>
                </a:pPr>
                <a:r>
                  <a:rPr lang="fa-IR" dirty="0"/>
                  <a:t>ادامه حل:</a:t>
                </a:r>
                <a:endParaRPr lang="en-US" dirty="0"/>
              </a:p>
              <a:p>
                <a:pPr marL="0" indent="0" algn="r" rtl="1">
                  <a:buNone/>
                </a:pPr>
                <a14:m>
                  <m:oMathPara xmlns:m="http://schemas.openxmlformats.org/officeDocument/2006/math">
                    <m:oMathParaPr>
                      <m:jc m:val="centerGroup"/>
                    </m:oMathParaPr>
                    <m:oMath xmlns:m="http://schemas.openxmlformats.org/officeDocument/2006/math">
                      <m:f>
                        <m:fPr>
                          <m:ctrlPr>
                            <a:rPr lang="x-none" i="1">
                              <a:latin typeface="Cambria Math" panose="02040503050406030204" pitchFamily="18" charset="0"/>
                            </a:rPr>
                          </m:ctrlPr>
                        </m:fPr>
                        <m:num>
                          <m:m>
                            <m:mPr>
                              <m:mcs>
                                <m:mc>
                                  <m:mcPr>
                                    <m:count m:val="1"/>
                                    <m:mcJc m:val="center"/>
                                  </m:mcPr>
                                </m:mc>
                              </m:mcs>
                              <m:ctrlPr>
                                <a:rPr lang="x-none" i="1">
                                  <a:latin typeface="Cambria Math" panose="02040503050406030204" pitchFamily="18" charset="0"/>
                                </a:rPr>
                              </m:ctrlPr>
                            </m:mPr>
                            <m:mr>
                              <m:e>
                                <m:m>
                                  <m:mPr>
                                    <m:mcs>
                                      <m:mc>
                                        <m:mcPr>
                                          <m:count m:val="1"/>
                                          <m:mcJc m:val="center"/>
                                        </m:mcPr>
                                      </m:mc>
                                    </m:mcs>
                                    <m:ctrlPr>
                                      <a:rPr lang="x-none" i="1">
                                        <a:latin typeface="Cambria Math" panose="02040503050406030204" pitchFamily="18" charset="0"/>
                                      </a:rPr>
                                    </m:ctrlPr>
                                  </m:mPr>
                                  <m:mr>
                                    <m:e>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mr>
                                  <m:mr>
                                    <m:e>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e>
                                  </m:mr>
                                </m:m>
                              </m:e>
                            </m:mr>
                            <m:mr>
                              <m:e>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mr>
                            <m:mr>
                              <m:e>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e>
                            </m:mr>
                          </m:m>
                        </m:num>
                        <m:den>
                          <m: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rPr>
                            <m:t>h</m:t>
                          </m:r>
                        </m:den>
                      </m:f>
                    </m:oMath>
                  </m:oMathPara>
                </a14:m>
                <a:endParaRPr lang="fa-IR" dirty="0"/>
              </a:p>
              <a:p>
                <a:pPr marL="0" indent="0">
                  <a:buNone/>
                </a:pP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m:rPr>
                            <m:brk m:alnAt="7"/>
                          </m:rPr>
                          <a:rPr lang="x-none"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den>
                    </m:f>
                    <m:r>
                      <a:rPr lang="en-US" b="0" i="1" smtClean="0">
                        <a:latin typeface="Cambria Math" panose="02040503050406030204" pitchFamily="18" charset="0"/>
                        <a:ea typeface="Cambria Math" panose="02040503050406030204" pitchFamily="18" charset="0"/>
                      </a:rPr>
                      <m:t> </m:t>
                    </m:r>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mr>
                        </m:m>
                      </m:num>
                      <m:den>
                        <m:r>
                          <a:rPr lang="en-US" i="1">
                            <a:latin typeface="Cambria Math" panose="02040503050406030204" pitchFamily="18" charset="0"/>
                            <a:ea typeface="Cambria Math" panose="02040503050406030204" pitchFamily="18" charset="0"/>
                          </a:rPr>
                          <m:t>∴</m:t>
                        </m:r>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en>
                    </m:f>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mr>
                          <m:mr>
                            <m:e>
                              <m:r>
                                <a:rPr lang="x-none"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mr>
                        </m:m>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den>
                    </m:f>
                  </m:oMath>
                </a14:m>
                <a:r>
                  <a:rPr lang="x-none" dirty="0"/>
                  <a:t>		</a:t>
                </a:r>
                <a14:m>
                  <m:oMath xmlns:m="http://schemas.openxmlformats.org/officeDocument/2006/math">
                    <m:f>
                      <m:fPr>
                        <m:ctrlPr>
                          <a:rPr lang="x-none" i="1" smtClean="0">
                            <a:latin typeface="Cambria Math" panose="02040503050406030204" pitchFamily="18" charset="0"/>
                          </a:rPr>
                        </m:ctrlPr>
                      </m:fPr>
                      <m:num>
                        <m:m>
                          <m:mPr>
                            <m:mcs>
                              <m:mc>
                                <m:mcPr>
                                  <m:count m:val="1"/>
                                  <m:mcJc m:val="center"/>
                                </m:mcPr>
                              </m:mc>
                            </m:mcs>
                            <m:ctrlPr>
                              <a:rPr lang="x-none" i="1" smtClean="0">
                                <a:latin typeface="Cambria Math" panose="02040503050406030204" pitchFamily="18" charset="0"/>
                              </a:rPr>
                            </m:ctrlPr>
                          </m:mPr>
                          <m:mr>
                            <m:e>
                              <m:r>
                                <m:rPr>
                                  <m:brk m:alnAt="7"/>
                                </m:rPr>
                                <a:rPr lang="en-US" b="0" i="1" smtClean="0">
                                  <a:latin typeface="Cambria Math" panose="02040503050406030204" pitchFamily="18" charset="0"/>
                                </a:rPr>
                                <m:t>𝑡</m:t>
                              </m:r>
                            </m:e>
                          </m:mr>
                          <m:mr>
                            <m:e>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e>
                          </m:mr>
                        </m:m>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h</m:t>
                        </m:r>
                      </m:den>
                    </m:f>
                  </m:oMath>
                </a14:m>
                <a:endParaRPr lang="x-none" dirty="0"/>
              </a:p>
            </p:txBody>
          </p:sp>
        </mc:Choice>
        <mc:Fallback xmlns="">
          <p:sp>
            <p:nvSpPr>
              <p:cNvPr id="3" name="Content Placeholder 2">
                <a:extLst>
                  <a:ext uri="{FF2B5EF4-FFF2-40B4-BE49-F238E27FC236}">
                    <a16:creationId xmlns:a16="http://schemas.microsoft.com/office/drawing/2014/main" xmlns:a14="http://schemas.microsoft.com/office/drawing/2010/main" xmlns="" id="{570CDB16-5521-DE4A-8336-9AF29FFC6FBE}"/>
                  </a:ext>
                </a:extLst>
              </p:cNvPr>
              <p:cNvSpPr>
                <a:spLocks noGrp="1" noRot="1" noChangeAspect="1" noMove="1" noResize="1" noEditPoints="1" noAdjustHandles="1" noChangeArrowheads="1" noChangeShapeType="1" noTextEdit="1"/>
              </p:cNvSpPr>
              <p:nvPr>
                <p:ph idx="1"/>
              </p:nvPr>
            </p:nvSpPr>
            <p:spPr>
              <a:blipFill rotWithShape="0">
                <a:blip r:embed="rId2"/>
                <a:stretch>
                  <a:fillRect r="-1391"/>
                </a:stretch>
              </a:blipFill>
            </p:spPr>
            <p:txBody>
              <a:bodyPr/>
              <a:lstStyle/>
              <a:p>
                <a:r>
                  <a:rPr lang="en-US">
                    <a:noFill/>
                  </a:rPr>
                  <a:t> </a:t>
                </a:r>
              </a:p>
            </p:txBody>
          </p:sp>
        </mc:Fallback>
      </mc:AlternateContent>
    </p:spTree>
    <p:extLst>
      <p:ext uri="{BB962C8B-B14F-4D97-AF65-F5344CB8AC3E}">
        <p14:creationId xmlns:p14="http://schemas.microsoft.com/office/powerpoint/2010/main" val="17714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9513CB-6A05-B045-8F13-C563548C727B}"/>
              </a:ext>
            </a:extLst>
          </p:cNvPr>
          <p:cNvSpPr>
            <a:spLocks noGrp="1"/>
          </p:cNvSpPr>
          <p:nvPr>
            <p:ph type="title"/>
          </p:nvPr>
        </p:nvSpPr>
        <p:spPr/>
        <p:txBody>
          <a:bodyPr/>
          <a:lstStyle/>
          <a:p>
            <a:pPr algn="r" rtl="1"/>
            <a:r>
              <a:rPr lang="fa-IR" dirty="0"/>
              <a:t>منطق گزاره ای</a:t>
            </a:r>
            <a:endParaRPr lang="x-none" dirty="0"/>
          </a:p>
        </p:txBody>
      </p:sp>
      <p:sp>
        <p:nvSpPr>
          <p:cNvPr id="3" name="Content Placeholder 2">
            <a:extLst>
              <a:ext uri="{FF2B5EF4-FFF2-40B4-BE49-F238E27FC236}">
                <a16:creationId xmlns:a16="http://schemas.microsoft.com/office/drawing/2014/main" xmlns="" id="{80279834-45D1-D246-81EE-F40EB72355AA}"/>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جدول درستی عبارت های منطقی:</a:t>
            </a:r>
            <a:endParaRPr lang="x-none" dirty="0"/>
          </a:p>
        </p:txBody>
      </p:sp>
      <p:pic>
        <p:nvPicPr>
          <p:cNvPr id="5" name="Picture 4">
            <a:extLst>
              <a:ext uri="{FF2B5EF4-FFF2-40B4-BE49-F238E27FC236}">
                <a16:creationId xmlns:a16="http://schemas.microsoft.com/office/drawing/2014/main" xmlns="" id="{14C3616B-B1D1-5A43-A09D-1DD87D591F79}"/>
              </a:ext>
            </a:extLst>
          </p:cNvPr>
          <p:cNvPicPr>
            <a:picLocks noChangeAspect="1"/>
          </p:cNvPicPr>
          <p:nvPr/>
        </p:nvPicPr>
        <p:blipFill>
          <a:blip r:embed="rId2"/>
          <a:stretch>
            <a:fillRect/>
          </a:stretch>
        </p:blipFill>
        <p:spPr>
          <a:xfrm>
            <a:off x="1644650" y="2778125"/>
            <a:ext cx="5854700" cy="1701800"/>
          </a:xfrm>
          <a:prstGeom prst="rect">
            <a:avLst/>
          </a:prstGeom>
        </p:spPr>
      </p:pic>
    </p:spTree>
    <p:extLst>
      <p:ext uri="{BB962C8B-B14F-4D97-AF65-F5344CB8AC3E}">
        <p14:creationId xmlns:p14="http://schemas.microsoft.com/office/powerpoint/2010/main" val="77332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4A993-EE1F-D940-9CA3-F7105C070E6D}"/>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t>اولویت </a:t>
            </a:r>
            <a:r>
              <a:rPr lang="fa-IR" dirty="0" err="1"/>
              <a:t>عملگرهای</a:t>
            </a:r>
            <a:r>
              <a:rPr lang="fa-IR" dirty="0"/>
              <a:t> منطقی</a:t>
            </a:r>
            <a:endParaRPr lang="x-none" dirty="0"/>
          </a:p>
        </p:txBody>
      </p:sp>
      <p:sp>
        <p:nvSpPr>
          <p:cNvPr id="3" name="Content Placeholder 2">
            <a:extLst>
              <a:ext uri="{FF2B5EF4-FFF2-40B4-BE49-F238E27FC236}">
                <a16:creationId xmlns:a16="http://schemas.microsoft.com/office/drawing/2014/main" xmlns="" id="{A176E123-C89B-AA43-ACA0-DBB73DD08794}"/>
              </a:ext>
            </a:extLst>
          </p:cNvPr>
          <p:cNvSpPr>
            <a:spLocks noGrp="1"/>
          </p:cNvSpPr>
          <p:nvPr>
            <p:ph idx="1"/>
          </p:nvPr>
        </p:nvSpPr>
        <p:spPr/>
        <p:txBody>
          <a:bodyPr/>
          <a:lstStyle/>
          <a:p>
            <a:pPr marL="228600" indent="-228600" algn="r" defTabSz="914400" rtl="1" eaLnBrk="1" latinLnBrk="0" hangingPunct="1">
              <a:lnSpc>
                <a:spcPct val="140000"/>
              </a:lnSpc>
              <a:spcBef>
                <a:spcPts val="1000"/>
              </a:spcBef>
              <a:buFont typeface="Arial" panose="020B0604020202020204" pitchFamily="34" charset="0"/>
              <a:buChar char="•"/>
            </a:pPr>
            <a:r>
              <a:rPr lang="fa-IR" dirty="0"/>
              <a:t>برای بررسی درست بودن یا غلط بودن یک گزاره منطقی، باید بر اساس اولویت </a:t>
            </a:r>
            <a:r>
              <a:rPr lang="fa-IR" dirty="0" err="1"/>
              <a:t>عملگرهای</a:t>
            </a:r>
            <a:r>
              <a:rPr lang="fa-IR" dirty="0"/>
              <a:t> منطقی عمل کنیم. </a:t>
            </a:r>
            <a:endParaRPr lang="x-none" dirty="0"/>
          </a:p>
        </p:txBody>
      </p:sp>
      <p:pic>
        <p:nvPicPr>
          <p:cNvPr id="5" name="Picture 4">
            <a:extLst>
              <a:ext uri="{FF2B5EF4-FFF2-40B4-BE49-F238E27FC236}">
                <a16:creationId xmlns:a16="http://schemas.microsoft.com/office/drawing/2014/main" xmlns="" id="{BBDC8D23-7573-F44A-BD81-651C2D84B2E4}"/>
              </a:ext>
            </a:extLst>
          </p:cNvPr>
          <p:cNvPicPr>
            <a:picLocks noChangeAspect="1"/>
          </p:cNvPicPr>
          <p:nvPr/>
        </p:nvPicPr>
        <p:blipFill>
          <a:blip r:embed="rId2"/>
          <a:stretch>
            <a:fillRect/>
          </a:stretch>
        </p:blipFill>
        <p:spPr>
          <a:xfrm>
            <a:off x="3670300" y="3429000"/>
            <a:ext cx="1803400" cy="2641600"/>
          </a:xfrm>
          <a:prstGeom prst="rect">
            <a:avLst/>
          </a:prstGeom>
        </p:spPr>
      </p:pic>
    </p:spTree>
    <p:extLst>
      <p:ext uri="{BB962C8B-B14F-4D97-AF65-F5344CB8AC3E}">
        <p14:creationId xmlns:p14="http://schemas.microsoft.com/office/powerpoint/2010/main" val="446245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2299</TotalTime>
  <Words>2317</Words>
  <Application>Microsoft Office PowerPoint</Application>
  <PresentationFormat>On-screen Show (4:3)</PresentationFormat>
  <Paragraphs>304</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B Nazanin</vt:lpstr>
      <vt:lpstr>Calibri</vt:lpstr>
      <vt:lpstr>Cambria Math</vt:lpstr>
      <vt:lpstr>Times New Roman</vt:lpstr>
      <vt:lpstr>Office Theme</vt:lpstr>
      <vt:lpstr>ریاضیات گسسته  دکتر منصوره میرزایی</vt:lpstr>
      <vt:lpstr>مراجع</vt:lpstr>
      <vt:lpstr>شیوه نمره دهی</vt:lpstr>
      <vt:lpstr>فهرست مطالب</vt:lpstr>
      <vt:lpstr>فصل اول</vt:lpstr>
      <vt:lpstr>منطق گزاره ای</vt:lpstr>
      <vt:lpstr>منطق گزاره ای</vt:lpstr>
      <vt:lpstr>منطق گزاره ای</vt:lpstr>
      <vt:lpstr>اولویت عملگرهای منطقی</vt:lpstr>
      <vt:lpstr>منطق گزاره ای</vt:lpstr>
      <vt:lpstr>منطق گزاره ای</vt:lpstr>
      <vt:lpstr>منطق گزاره ای</vt:lpstr>
      <vt:lpstr>گزاره های همیشه درست و صدق پذیری</vt:lpstr>
      <vt:lpstr>گزاره های همیشه درست و صدق پذیری</vt:lpstr>
      <vt:lpstr>گزاره های همیشه درست و صدق پذیری</vt:lpstr>
      <vt:lpstr>گزاره های همیشه درست و صدق پذیری</vt:lpstr>
      <vt:lpstr>هم ارزی گزاره ها</vt:lpstr>
      <vt:lpstr>هم ارزی گزاره ها</vt:lpstr>
      <vt:lpstr>هم ارزی گزاره ها</vt:lpstr>
      <vt:lpstr>گزاره های هم ارز مهم</vt:lpstr>
      <vt:lpstr>گزاره های هم ارز مهم</vt:lpstr>
      <vt:lpstr>هم ارزی گزاره ها</vt:lpstr>
      <vt:lpstr>هم ارزی گزاره ها</vt:lpstr>
      <vt:lpstr>هم ارزی گزاره ها</vt:lpstr>
      <vt:lpstr>هم ارزی گزاره ها</vt:lpstr>
      <vt:lpstr>هم ارزی گزاره ها</vt:lpstr>
      <vt:lpstr>هم ارزی گزاره ها</vt:lpstr>
      <vt:lpstr>هم ارزی گزاره ها</vt:lpstr>
      <vt:lpstr>همزادی</vt:lpstr>
      <vt:lpstr>گزاره نما</vt:lpstr>
      <vt:lpstr>سورها</vt:lpstr>
      <vt:lpstr>سورها</vt:lpstr>
      <vt:lpstr>سورها</vt:lpstr>
      <vt:lpstr>سورها</vt:lpstr>
      <vt:lpstr>سورها</vt:lpstr>
      <vt:lpstr>سورها</vt:lpstr>
      <vt:lpstr>سورها</vt:lpstr>
      <vt:lpstr>سورها</vt:lpstr>
      <vt:lpstr>سورها</vt:lpstr>
      <vt:lpstr>سورها</vt:lpstr>
      <vt:lpstr>سورها</vt:lpstr>
      <vt:lpstr>سورها</vt:lpstr>
      <vt:lpstr>سورها</vt:lpstr>
      <vt:lpstr>سورها</vt:lpstr>
      <vt:lpstr>محدود کردن دامنه سورها</vt:lpstr>
      <vt:lpstr>محدود کردن دامنه سورها</vt:lpstr>
      <vt:lpstr>محدود کردن دامنه سورها</vt:lpstr>
      <vt:lpstr>محدود کردن دامنه سورها</vt:lpstr>
      <vt:lpstr>محدود کردن دامنه سورها</vt:lpstr>
      <vt:lpstr>اولویت سورها</vt:lpstr>
      <vt:lpstr>هم ارزی در سورها</vt:lpstr>
      <vt:lpstr>PowerPoint Presentation</vt:lpstr>
      <vt:lpstr>سورهای تو در تو</vt:lpstr>
      <vt:lpstr>سورهای تو در تو</vt:lpstr>
      <vt:lpstr>سورهای تو در تو</vt:lpstr>
      <vt:lpstr>سورهای تو در تو</vt:lpstr>
      <vt:lpstr>سورهای تو در تو</vt:lpstr>
      <vt:lpstr>سورهای تو در تو</vt:lpstr>
      <vt:lpstr>سورهای تو در تو</vt:lpstr>
      <vt:lpstr>سورهای تو در تو</vt:lpstr>
      <vt:lpstr>سورهای تو در تو</vt:lpstr>
      <vt:lpstr>سورهای تو در تو</vt:lpstr>
      <vt:lpstr>سورهای تو در تو</vt:lpstr>
      <vt:lpstr>استنتاج</vt:lpstr>
      <vt:lpstr>استنتاج</vt:lpstr>
      <vt:lpstr>قوانین استنتاج</vt:lpstr>
      <vt:lpstr>قوانین استنتاج</vt:lpstr>
      <vt:lpstr>قوانین استنتاج</vt:lpstr>
      <vt:lpstr>قوانین استنتاج</vt:lpstr>
      <vt:lpstr>قوانین استنتاج</vt:lpstr>
      <vt:lpstr>قوانین استنتاج</vt:lpstr>
      <vt:lpstr>قوانین استنتاج</vt:lpstr>
      <vt:lpstr>قوانین استنتاج</vt:lpstr>
      <vt:lpstr>قوانین استنتاج</vt:lpstr>
      <vt:lpstr>قوانین استنتاج</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dr mirzaei</cp:lastModifiedBy>
  <cp:revision>96</cp:revision>
  <dcterms:created xsi:type="dcterms:W3CDTF">2020-08-28T07:55:38Z</dcterms:created>
  <dcterms:modified xsi:type="dcterms:W3CDTF">2022-02-21T10:33:04Z</dcterms:modified>
</cp:coreProperties>
</file>