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91" r:id="rId1"/>
  </p:sldMasterIdLst>
  <p:notesMasterIdLst>
    <p:notesMasterId r:id="rId7"/>
  </p:notesMasterIdLst>
  <p:sldIdLst>
    <p:sldId id="557" r:id="rId2"/>
    <p:sldId id="650" r:id="rId3"/>
    <p:sldId id="601" r:id="rId4"/>
    <p:sldId id="668" r:id="rId5"/>
    <p:sldId id="578" r:id="rId6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1F1"/>
    <a:srgbClr val="F7798A"/>
    <a:srgbClr val="00C9CB"/>
    <a:srgbClr val="32E2A7"/>
    <a:srgbClr val="00267A"/>
    <a:srgbClr val="F57711"/>
    <a:srgbClr val="FFDE24"/>
    <a:srgbClr val="E17721"/>
    <a:srgbClr val="30A6FF"/>
    <a:srgbClr val="F2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74" autoAdjust="0"/>
    <p:restoredTop sz="95988" autoAdjust="0"/>
  </p:normalViewPr>
  <p:slideViewPr>
    <p:cSldViewPr>
      <p:cViewPr varScale="1">
        <p:scale>
          <a:sx n="162" d="100"/>
          <a:sy n="162" d="100"/>
        </p:scale>
        <p:origin x="192" y="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66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pPr/>
              <a:t>6/24/25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1639-B2D6-4652-B8C3-1B4C224A7BAF}" type="datetimeFigureOut">
              <a:rPr lang="en-US" smtClean="0"/>
              <a:t>6/24/25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78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05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节标题">
    <p:bg>
      <p:bgPr>
        <a:solidFill>
          <a:srgbClr val="0026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13"/>
          <p:cNvSpPr/>
          <p:nvPr userDrawn="1"/>
        </p:nvSpPr>
        <p:spPr>
          <a:xfrm flipH="1">
            <a:off x="152400" y="4309506"/>
            <a:ext cx="8991600" cy="837369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472267 w 6324600"/>
              <a:gd name="connsiteY2" fmla="*/ 806450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  <a:gd name="connsiteX0" fmla="*/ 0 w 6324600"/>
              <a:gd name="connsiteY0" fmla="*/ 1597348 h 1597348"/>
              <a:gd name="connsiteX1" fmla="*/ 0 w 6324600"/>
              <a:gd name="connsiteY1" fmla="*/ 16198 h 1597348"/>
              <a:gd name="connsiteX2" fmla="*/ 2472267 w 6324600"/>
              <a:gd name="connsiteY2" fmla="*/ 822648 h 1597348"/>
              <a:gd name="connsiteX3" fmla="*/ 6324600 w 6324600"/>
              <a:gd name="connsiteY3" fmla="*/ 1597348 h 1597348"/>
              <a:gd name="connsiteX4" fmla="*/ 0 w 6324600"/>
              <a:gd name="connsiteY4" fmla="*/ 1597348 h 1597348"/>
              <a:gd name="connsiteX0" fmla="*/ 0 w 6324600"/>
              <a:gd name="connsiteY0" fmla="*/ 1591017 h 1591017"/>
              <a:gd name="connsiteX1" fmla="*/ 0 w 6324600"/>
              <a:gd name="connsiteY1" fmla="*/ 9867 h 1591017"/>
              <a:gd name="connsiteX2" fmla="*/ 2472267 w 6324600"/>
              <a:gd name="connsiteY2" fmla="*/ 816317 h 1591017"/>
              <a:gd name="connsiteX3" fmla="*/ 6324600 w 6324600"/>
              <a:gd name="connsiteY3" fmla="*/ 1591017 h 1591017"/>
              <a:gd name="connsiteX4" fmla="*/ 0 w 6324600"/>
              <a:gd name="connsiteY4" fmla="*/ 1591017 h 1591017"/>
              <a:gd name="connsiteX0" fmla="*/ 0 w 6324600"/>
              <a:gd name="connsiteY0" fmla="*/ 1592370 h 1592370"/>
              <a:gd name="connsiteX1" fmla="*/ 0 w 6324600"/>
              <a:gd name="connsiteY1" fmla="*/ 11220 h 1592370"/>
              <a:gd name="connsiteX2" fmla="*/ 3039533 w 6324600"/>
              <a:gd name="connsiteY2" fmla="*/ 665270 h 1592370"/>
              <a:gd name="connsiteX3" fmla="*/ 6324600 w 6324600"/>
              <a:gd name="connsiteY3" fmla="*/ 1592370 h 1592370"/>
              <a:gd name="connsiteX4" fmla="*/ 0 w 6324600"/>
              <a:gd name="connsiteY4" fmla="*/ 1592370 h 1592370"/>
              <a:gd name="connsiteX0" fmla="*/ 0 w 6324600"/>
              <a:gd name="connsiteY0" fmla="*/ 1589699 h 1589699"/>
              <a:gd name="connsiteX1" fmla="*/ 0 w 6324600"/>
              <a:gd name="connsiteY1" fmla="*/ 8549 h 1589699"/>
              <a:gd name="connsiteX2" fmla="*/ 2286000 w 6324600"/>
              <a:gd name="connsiteY2" fmla="*/ 1009733 h 1589699"/>
              <a:gd name="connsiteX3" fmla="*/ 6324600 w 6324600"/>
              <a:gd name="connsiteY3" fmla="*/ 1589699 h 1589699"/>
              <a:gd name="connsiteX4" fmla="*/ 0 w 6324600"/>
              <a:gd name="connsiteY4" fmla="*/ 1589699 h 1589699"/>
              <a:gd name="connsiteX0" fmla="*/ 0 w 6324600"/>
              <a:gd name="connsiteY0" fmla="*/ 1589230 h 1589230"/>
              <a:gd name="connsiteX1" fmla="*/ 0 w 6324600"/>
              <a:gd name="connsiteY1" fmla="*/ 8080 h 1589230"/>
              <a:gd name="connsiteX2" fmla="*/ 2218267 w 6324600"/>
              <a:gd name="connsiteY2" fmla="*/ 1093931 h 1589230"/>
              <a:gd name="connsiteX3" fmla="*/ 6324600 w 6324600"/>
              <a:gd name="connsiteY3" fmla="*/ 1589230 h 1589230"/>
              <a:gd name="connsiteX4" fmla="*/ 0 w 6324600"/>
              <a:gd name="connsiteY4" fmla="*/ 1589230 h 158923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218267 w 6324600"/>
              <a:gd name="connsiteY2" fmla="*/ 1085851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直角三角形 13"/>
          <p:cNvSpPr/>
          <p:nvPr userDrawn="1"/>
        </p:nvSpPr>
        <p:spPr>
          <a:xfrm>
            <a:off x="0" y="4306131"/>
            <a:ext cx="7848600" cy="837369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472267 w 6324600"/>
              <a:gd name="connsiteY2" fmla="*/ 806450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  <a:gd name="connsiteX0" fmla="*/ 0 w 6324600"/>
              <a:gd name="connsiteY0" fmla="*/ 1597348 h 1597348"/>
              <a:gd name="connsiteX1" fmla="*/ 0 w 6324600"/>
              <a:gd name="connsiteY1" fmla="*/ 16198 h 1597348"/>
              <a:gd name="connsiteX2" fmla="*/ 2472267 w 6324600"/>
              <a:gd name="connsiteY2" fmla="*/ 822648 h 1597348"/>
              <a:gd name="connsiteX3" fmla="*/ 6324600 w 6324600"/>
              <a:gd name="connsiteY3" fmla="*/ 1597348 h 1597348"/>
              <a:gd name="connsiteX4" fmla="*/ 0 w 6324600"/>
              <a:gd name="connsiteY4" fmla="*/ 1597348 h 1597348"/>
              <a:gd name="connsiteX0" fmla="*/ 0 w 6324600"/>
              <a:gd name="connsiteY0" fmla="*/ 1591017 h 1591017"/>
              <a:gd name="connsiteX1" fmla="*/ 0 w 6324600"/>
              <a:gd name="connsiteY1" fmla="*/ 9867 h 1591017"/>
              <a:gd name="connsiteX2" fmla="*/ 2472267 w 6324600"/>
              <a:gd name="connsiteY2" fmla="*/ 816317 h 1591017"/>
              <a:gd name="connsiteX3" fmla="*/ 6324600 w 6324600"/>
              <a:gd name="connsiteY3" fmla="*/ 1591017 h 1591017"/>
              <a:gd name="connsiteX4" fmla="*/ 0 w 6324600"/>
              <a:gd name="connsiteY4" fmla="*/ 1591017 h 1591017"/>
              <a:gd name="connsiteX0" fmla="*/ 0 w 6324600"/>
              <a:gd name="connsiteY0" fmla="*/ 1592370 h 1592370"/>
              <a:gd name="connsiteX1" fmla="*/ 0 w 6324600"/>
              <a:gd name="connsiteY1" fmla="*/ 11220 h 1592370"/>
              <a:gd name="connsiteX2" fmla="*/ 3039533 w 6324600"/>
              <a:gd name="connsiteY2" fmla="*/ 665270 h 1592370"/>
              <a:gd name="connsiteX3" fmla="*/ 6324600 w 6324600"/>
              <a:gd name="connsiteY3" fmla="*/ 1592370 h 1592370"/>
              <a:gd name="connsiteX4" fmla="*/ 0 w 6324600"/>
              <a:gd name="connsiteY4" fmla="*/ 1592370 h 1592370"/>
              <a:gd name="connsiteX0" fmla="*/ 0 w 6324600"/>
              <a:gd name="connsiteY0" fmla="*/ 1589699 h 1589699"/>
              <a:gd name="connsiteX1" fmla="*/ 0 w 6324600"/>
              <a:gd name="connsiteY1" fmla="*/ 8549 h 1589699"/>
              <a:gd name="connsiteX2" fmla="*/ 2286000 w 6324600"/>
              <a:gd name="connsiteY2" fmla="*/ 1009733 h 1589699"/>
              <a:gd name="connsiteX3" fmla="*/ 6324600 w 6324600"/>
              <a:gd name="connsiteY3" fmla="*/ 1589699 h 1589699"/>
              <a:gd name="connsiteX4" fmla="*/ 0 w 6324600"/>
              <a:gd name="connsiteY4" fmla="*/ 1589699 h 1589699"/>
              <a:gd name="connsiteX0" fmla="*/ 0 w 6324600"/>
              <a:gd name="connsiteY0" fmla="*/ 1589230 h 1589230"/>
              <a:gd name="connsiteX1" fmla="*/ 0 w 6324600"/>
              <a:gd name="connsiteY1" fmla="*/ 8080 h 1589230"/>
              <a:gd name="connsiteX2" fmla="*/ 2218267 w 6324600"/>
              <a:gd name="connsiteY2" fmla="*/ 1093931 h 1589230"/>
              <a:gd name="connsiteX3" fmla="*/ 6324600 w 6324600"/>
              <a:gd name="connsiteY3" fmla="*/ 1589230 h 1589230"/>
              <a:gd name="connsiteX4" fmla="*/ 0 w 6324600"/>
              <a:gd name="connsiteY4" fmla="*/ 1589230 h 158923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218267 w 6324600"/>
              <a:gd name="connsiteY2" fmla="*/ 1085851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54380" y="773723"/>
            <a:ext cx="8811490" cy="4225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493208" y="366752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512CA10-1000-0541-88D2-E7910D937A6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52400" y="321560"/>
            <a:ext cx="2919412" cy="304800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itchFamily="2" charset="2"/>
              <a:buChar char="Ø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zh-CN" altLang="en-US" dirty="0"/>
              <a:t>标题</a:t>
            </a:r>
          </a:p>
        </p:txBody>
      </p:sp>
      <p:pic>
        <p:nvPicPr>
          <p:cNvPr id="12" name="图片 11" descr="徽标&#10;&#10;描述已自动生成">
            <a:extLst>
              <a:ext uri="{FF2B5EF4-FFF2-40B4-BE49-F238E27FC236}">
                <a16:creationId xmlns:a16="http://schemas.microsoft.com/office/drawing/2014/main" id="{7A62AE89-8E4B-7141-A5CB-CE25FAD596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365588"/>
            <a:ext cx="635165" cy="58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2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803" r:id="rId2"/>
    <p:sldLayoutId id="2147483804" r:id="rId3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13"/>
          <p:cNvSpPr/>
          <p:nvPr/>
        </p:nvSpPr>
        <p:spPr>
          <a:xfrm flipH="1">
            <a:off x="152400" y="3562350"/>
            <a:ext cx="8991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472267 w 6324600"/>
              <a:gd name="connsiteY2" fmla="*/ 806450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  <a:gd name="connsiteX0" fmla="*/ 0 w 6324600"/>
              <a:gd name="connsiteY0" fmla="*/ 1597348 h 1597348"/>
              <a:gd name="connsiteX1" fmla="*/ 0 w 6324600"/>
              <a:gd name="connsiteY1" fmla="*/ 16198 h 1597348"/>
              <a:gd name="connsiteX2" fmla="*/ 2472267 w 6324600"/>
              <a:gd name="connsiteY2" fmla="*/ 822648 h 1597348"/>
              <a:gd name="connsiteX3" fmla="*/ 6324600 w 6324600"/>
              <a:gd name="connsiteY3" fmla="*/ 1597348 h 1597348"/>
              <a:gd name="connsiteX4" fmla="*/ 0 w 6324600"/>
              <a:gd name="connsiteY4" fmla="*/ 1597348 h 1597348"/>
              <a:gd name="connsiteX0" fmla="*/ 0 w 6324600"/>
              <a:gd name="connsiteY0" fmla="*/ 1591017 h 1591017"/>
              <a:gd name="connsiteX1" fmla="*/ 0 w 6324600"/>
              <a:gd name="connsiteY1" fmla="*/ 9867 h 1591017"/>
              <a:gd name="connsiteX2" fmla="*/ 2472267 w 6324600"/>
              <a:gd name="connsiteY2" fmla="*/ 816317 h 1591017"/>
              <a:gd name="connsiteX3" fmla="*/ 6324600 w 6324600"/>
              <a:gd name="connsiteY3" fmla="*/ 1591017 h 1591017"/>
              <a:gd name="connsiteX4" fmla="*/ 0 w 6324600"/>
              <a:gd name="connsiteY4" fmla="*/ 1591017 h 1591017"/>
              <a:gd name="connsiteX0" fmla="*/ 0 w 6324600"/>
              <a:gd name="connsiteY0" fmla="*/ 1592370 h 1592370"/>
              <a:gd name="connsiteX1" fmla="*/ 0 w 6324600"/>
              <a:gd name="connsiteY1" fmla="*/ 11220 h 1592370"/>
              <a:gd name="connsiteX2" fmla="*/ 3039533 w 6324600"/>
              <a:gd name="connsiteY2" fmla="*/ 665270 h 1592370"/>
              <a:gd name="connsiteX3" fmla="*/ 6324600 w 6324600"/>
              <a:gd name="connsiteY3" fmla="*/ 1592370 h 1592370"/>
              <a:gd name="connsiteX4" fmla="*/ 0 w 6324600"/>
              <a:gd name="connsiteY4" fmla="*/ 1592370 h 1592370"/>
              <a:gd name="connsiteX0" fmla="*/ 0 w 6324600"/>
              <a:gd name="connsiteY0" fmla="*/ 1589699 h 1589699"/>
              <a:gd name="connsiteX1" fmla="*/ 0 w 6324600"/>
              <a:gd name="connsiteY1" fmla="*/ 8549 h 1589699"/>
              <a:gd name="connsiteX2" fmla="*/ 2286000 w 6324600"/>
              <a:gd name="connsiteY2" fmla="*/ 1009733 h 1589699"/>
              <a:gd name="connsiteX3" fmla="*/ 6324600 w 6324600"/>
              <a:gd name="connsiteY3" fmla="*/ 1589699 h 1589699"/>
              <a:gd name="connsiteX4" fmla="*/ 0 w 6324600"/>
              <a:gd name="connsiteY4" fmla="*/ 1589699 h 1589699"/>
              <a:gd name="connsiteX0" fmla="*/ 0 w 6324600"/>
              <a:gd name="connsiteY0" fmla="*/ 1589230 h 1589230"/>
              <a:gd name="connsiteX1" fmla="*/ 0 w 6324600"/>
              <a:gd name="connsiteY1" fmla="*/ 8080 h 1589230"/>
              <a:gd name="connsiteX2" fmla="*/ 2218267 w 6324600"/>
              <a:gd name="connsiteY2" fmla="*/ 1093931 h 1589230"/>
              <a:gd name="connsiteX3" fmla="*/ 6324600 w 6324600"/>
              <a:gd name="connsiteY3" fmla="*/ 1589230 h 1589230"/>
              <a:gd name="connsiteX4" fmla="*/ 0 w 6324600"/>
              <a:gd name="connsiteY4" fmla="*/ 1589230 h 158923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218267 w 6324600"/>
              <a:gd name="connsiteY2" fmla="*/ 1085851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2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78" name="文本框 3079"/>
          <p:cNvSpPr txBox="1">
            <a:spLocks noChangeArrowheads="1"/>
          </p:cNvSpPr>
          <p:nvPr/>
        </p:nvSpPr>
        <p:spPr bwMode="auto">
          <a:xfrm>
            <a:off x="3409584" y="1028588"/>
            <a:ext cx="480060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5100" dirty="0">
                <a:latin typeface="汉仪粗圆简" panose="02010600000101010101" pitchFamily="2" charset="-122"/>
                <a:ea typeface="汉仪粗圆简" panose="02010600000101010101" pitchFamily="2" charset="-122"/>
              </a:rPr>
              <a:t>分治</a:t>
            </a:r>
            <a:r>
              <a:rPr lang="en-US" altLang="zh-CN" sz="5100" dirty="0">
                <a:latin typeface="汉仪粗圆简" panose="02010600000101010101" pitchFamily="2" charset="-122"/>
                <a:ea typeface="汉仪粗圆简" panose="02010600000101010101" pitchFamily="2" charset="-122"/>
              </a:rPr>
              <a:t>-</a:t>
            </a:r>
            <a:r>
              <a:rPr lang="zh-CN" altLang="en-US" sz="5100" dirty="0">
                <a:latin typeface="汉仪粗圆简" panose="02010600000101010101" pitchFamily="2" charset="-122"/>
                <a:ea typeface="汉仪粗圆简" panose="02010600000101010101" pitchFamily="2" charset="-122"/>
              </a:rPr>
              <a:t>快速幂</a:t>
            </a:r>
          </a:p>
        </p:txBody>
      </p:sp>
      <p:sp>
        <p:nvSpPr>
          <p:cNvPr id="17" name="文本框 3079"/>
          <p:cNvSpPr txBox="1">
            <a:spLocks noChangeArrowheads="1"/>
          </p:cNvSpPr>
          <p:nvPr/>
        </p:nvSpPr>
        <p:spPr bwMode="auto">
          <a:xfrm>
            <a:off x="3561984" y="1993619"/>
            <a:ext cx="4495800" cy="369332"/>
          </a:xfrm>
          <a:prstGeom prst="rect">
            <a:avLst/>
          </a:prstGeom>
          <a:solidFill>
            <a:srgbClr val="00267A"/>
          </a:solidFill>
          <a:ln>
            <a:noFill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pc="300" dirty="0">
                <a:solidFill>
                  <a:schemeClr val="bg1"/>
                </a:solidFill>
                <a:latin typeface="+mn-ea"/>
              </a:rPr>
              <a:t>信友队</a:t>
            </a:r>
            <a:r>
              <a:rPr lang="en-US" altLang="zh-CN" spc="300" dirty="0" err="1">
                <a:solidFill>
                  <a:schemeClr val="bg1"/>
                </a:solidFill>
                <a:latin typeface="+mn-ea"/>
              </a:rPr>
              <a:t>c++</a:t>
            </a:r>
            <a:r>
              <a:rPr lang="zh-CN" altLang="en-US" spc="300" dirty="0">
                <a:solidFill>
                  <a:schemeClr val="bg1"/>
                </a:solidFill>
                <a:latin typeface="+mn-ea"/>
              </a:rPr>
              <a:t>课程</a:t>
            </a:r>
          </a:p>
        </p:txBody>
      </p:sp>
      <p:sp>
        <p:nvSpPr>
          <p:cNvPr id="13" name="矩形 12"/>
          <p:cNvSpPr/>
          <p:nvPr/>
        </p:nvSpPr>
        <p:spPr>
          <a:xfrm>
            <a:off x="3485784" y="2471923"/>
            <a:ext cx="4648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Xinyoudui </a:t>
            </a:r>
            <a:r>
              <a:rPr lang="en-US" altLang="zh-CN" sz="1200" dirty="0"/>
              <a:t>C++ Course</a:t>
            </a:r>
            <a:endParaRPr lang="zh-CN" altLang="en-US" sz="1200" dirty="0"/>
          </a:p>
        </p:txBody>
      </p:sp>
      <p:sp>
        <p:nvSpPr>
          <p:cNvPr id="14" name="直角三角形 13"/>
          <p:cNvSpPr/>
          <p:nvPr/>
        </p:nvSpPr>
        <p:spPr>
          <a:xfrm>
            <a:off x="0" y="3562351"/>
            <a:ext cx="7848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472267 w 6324600"/>
              <a:gd name="connsiteY2" fmla="*/ 806450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  <a:gd name="connsiteX0" fmla="*/ 0 w 6324600"/>
              <a:gd name="connsiteY0" fmla="*/ 1597348 h 1597348"/>
              <a:gd name="connsiteX1" fmla="*/ 0 w 6324600"/>
              <a:gd name="connsiteY1" fmla="*/ 16198 h 1597348"/>
              <a:gd name="connsiteX2" fmla="*/ 2472267 w 6324600"/>
              <a:gd name="connsiteY2" fmla="*/ 822648 h 1597348"/>
              <a:gd name="connsiteX3" fmla="*/ 6324600 w 6324600"/>
              <a:gd name="connsiteY3" fmla="*/ 1597348 h 1597348"/>
              <a:gd name="connsiteX4" fmla="*/ 0 w 6324600"/>
              <a:gd name="connsiteY4" fmla="*/ 1597348 h 1597348"/>
              <a:gd name="connsiteX0" fmla="*/ 0 w 6324600"/>
              <a:gd name="connsiteY0" fmla="*/ 1591017 h 1591017"/>
              <a:gd name="connsiteX1" fmla="*/ 0 w 6324600"/>
              <a:gd name="connsiteY1" fmla="*/ 9867 h 1591017"/>
              <a:gd name="connsiteX2" fmla="*/ 2472267 w 6324600"/>
              <a:gd name="connsiteY2" fmla="*/ 816317 h 1591017"/>
              <a:gd name="connsiteX3" fmla="*/ 6324600 w 6324600"/>
              <a:gd name="connsiteY3" fmla="*/ 1591017 h 1591017"/>
              <a:gd name="connsiteX4" fmla="*/ 0 w 6324600"/>
              <a:gd name="connsiteY4" fmla="*/ 1591017 h 1591017"/>
              <a:gd name="connsiteX0" fmla="*/ 0 w 6324600"/>
              <a:gd name="connsiteY0" fmla="*/ 1592370 h 1592370"/>
              <a:gd name="connsiteX1" fmla="*/ 0 w 6324600"/>
              <a:gd name="connsiteY1" fmla="*/ 11220 h 1592370"/>
              <a:gd name="connsiteX2" fmla="*/ 3039533 w 6324600"/>
              <a:gd name="connsiteY2" fmla="*/ 665270 h 1592370"/>
              <a:gd name="connsiteX3" fmla="*/ 6324600 w 6324600"/>
              <a:gd name="connsiteY3" fmla="*/ 1592370 h 1592370"/>
              <a:gd name="connsiteX4" fmla="*/ 0 w 6324600"/>
              <a:gd name="connsiteY4" fmla="*/ 1592370 h 1592370"/>
              <a:gd name="connsiteX0" fmla="*/ 0 w 6324600"/>
              <a:gd name="connsiteY0" fmla="*/ 1589699 h 1589699"/>
              <a:gd name="connsiteX1" fmla="*/ 0 w 6324600"/>
              <a:gd name="connsiteY1" fmla="*/ 8549 h 1589699"/>
              <a:gd name="connsiteX2" fmla="*/ 2286000 w 6324600"/>
              <a:gd name="connsiteY2" fmla="*/ 1009733 h 1589699"/>
              <a:gd name="connsiteX3" fmla="*/ 6324600 w 6324600"/>
              <a:gd name="connsiteY3" fmla="*/ 1589699 h 1589699"/>
              <a:gd name="connsiteX4" fmla="*/ 0 w 6324600"/>
              <a:gd name="connsiteY4" fmla="*/ 1589699 h 1589699"/>
              <a:gd name="connsiteX0" fmla="*/ 0 w 6324600"/>
              <a:gd name="connsiteY0" fmla="*/ 1589230 h 1589230"/>
              <a:gd name="connsiteX1" fmla="*/ 0 w 6324600"/>
              <a:gd name="connsiteY1" fmla="*/ 8080 h 1589230"/>
              <a:gd name="connsiteX2" fmla="*/ 2218267 w 6324600"/>
              <a:gd name="connsiteY2" fmla="*/ 1093931 h 1589230"/>
              <a:gd name="connsiteX3" fmla="*/ 6324600 w 6324600"/>
              <a:gd name="connsiteY3" fmla="*/ 1589230 h 1589230"/>
              <a:gd name="connsiteX4" fmla="*/ 0 w 6324600"/>
              <a:gd name="connsiteY4" fmla="*/ 1589230 h 158923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218267 w 6324600"/>
              <a:gd name="connsiteY2" fmla="*/ 1085851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57711"/>
              </a:highlight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0385B2F-D93E-994C-9113-9F17D474A153}"/>
              </a:ext>
            </a:extLst>
          </p:cNvPr>
          <p:cNvGrpSpPr/>
          <p:nvPr/>
        </p:nvGrpSpPr>
        <p:grpSpPr>
          <a:xfrm>
            <a:off x="995061" y="1028588"/>
            <a:ext cx="2019600" cy="2017220"/>
            <a:chOff x="609600" y="834844"/>
            <a:chExt cx="3164227" cy="3164227"/>
          </a:xfrm>
        </p:grpSpPr>
        <p:sp>
          <p:nvSpPr>
            <p:cNvPr id="2050" name="同心圆 2049"/>
            <p:cNvSpPr/>
            <p:nvPr/>
          </p:nvSpPr>
          <p:spPr>
            <a:xfrm>
              <a:off x="609600" y="834844"/>
              <a:ext cx="3164227" cy="3164227"/>
            </a:xfrm>
            <a:prstGeom prst="donut">
              <a:avLst>
                <a:gd name="adj" fmla="val 5842"/>
              </a:avLst>
            </a:prstGeom>
            <a:solidFill>
              <a:srgbClr val="00267A"/>
            </a:solidFill>
            <a:ln>
              <a:solidFill>
                <a:srgbClr val="00267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8FC340F-8133-4241-B24C-EFCCB4DFBCCF}"/>
                </a:ext>
              </a:extLst>
            </p:cNvPr>
            <p:cNvSpPr/>
            <p:nvPr/>
          </p:nvSpPr>
          <p:spPr>
            <a:xfrm>
              <a:off x="769713" y="1009196"/>
              <a:ext cx="2844000" cy="28440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" name="图片 2" descr="徽标&#10;&#10;描述已自动生成">
              <a:extLst>
                <a:ext uri="{FF2B5EF4-FFF2-40B4-BE49-F238E27FC236}">
                  <a16:creationId xmlns:a16="http://schemas.microsoft.com/office/drawing/2014/main" id="{9B879D48-C222-D145-A086-541B3F0C1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332" y="1352550"/>
              <a:ext cx="2194760" cy="20196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06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b="1" dirty="0"/>
              <a:t>分治算法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793875" y="1529715"/>
            <a:ext cx="5185410" cy="2387600"/>
          </a:xfrm>
          <a:ln>
            <a:noFill/>
          </a:ln>
        </p:spPr>
        <p:txBody>
          <a:bodyPr/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分治算法经典问题</a:t>
            </a:r>
            <a:br>
              <a:rPr lang="en-US" altLang="zh-CN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快速幂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1">
            <a:extLst>
              <a:ext uri="{FF2B5EF4-FFF2-40B4-BE49-F238E27FC236}">
                <a16:creationId xmlns:a16="http://schemas.microsoft.com/office/drawing/2014/main" id="{ADA3B350-4CE2-0044-9BC6-EDE0CB82562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2400" y="321560"/>
            <a:ext cx="2919412" cy="304800"/>
          </a:xfrm>
        </p:spPr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快速幂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09600" y="666750"/>
            <a:ext cx="7728109" cy="477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Wingdings" panose="05000000000000000000" charset="0"/>
              </a:rPr>
              <a:t>快速幂</a:t>
            </a: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Wingdings" panose="05000000000000000000" charset="0"/>
              </a:rPr>
              <a:t>用朴素算法求a</a:t>
            </a:r>
            <a:r>
              <a:rPr lang="en-US" altLang="zh-CN" sz="1600" baseline="300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Wingdings" panose="05000000000000000000" charset="0"/>
              </a:rPr>
              <a:t>n      </a:t>
            </a:r>
            <a:r>
              <a:rPr lang="zh-CN" altLang="en-US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Wingdings" panose="05000000000000000000" charset="0"/>
              </a:rPr>
              <a:t> 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Wingdings" panose="05000000000000000000" charset="0"/>
              </a:rPr>
              <a:t>		</a:t>
            </a:r>
            <a:r>
              <a:rPr lang="zh-CN" altLang="en-US" sz="16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Wingdings" panose="05000000000000000000" charset="0"/>
              </a:rPr>
              <a:t>要计算多少次？  </a:t>
            </a:r>
            <a:endParaRPr lang="en-US" altLang="zh-CN" sz="1600" baseline="30000" dirty="0"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Wingdings" panose="05000000000000000000" charset="0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r>
              <a:rPr lang="zh-CN" altLang="en-US" sz="16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a</a:t>
            </a:r>
            <a:r>
              <a:rPr lang="zh-CN" altLang="en-US" sz="1600" baseline="30000" dirty="0"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en-US" altLang="zh-CN" sz="1600" baseline="30000" dirty="0">
                <a:uFillTx/>
                <a:latin typeface="Times New Roman" panose="02020603050405020304" charset="0"/>
                <a:ea typeface="微软雅黑" panose="020B0503020204020204" charset="-122"/>
                <a:sym typeface="+mn-ea"/>
              </a:rPr>
              <a:t>			</a:t>
            </a:r>
            <a:r>
              <a:rPr lang="zh-CN" altLang="en-US" sz="1600" dirty="0">
                <a:uFillTx/>
                <a:latin typeface="Times New Roman" panose="02020603050405020304" charset="0"/>
                <a:ea typeface="微软雅黑" panose="020B0503020204020204" charset="-122"/>
                <a:sym typeface="+mn-ea"/>
              </a:rPr>
              <a:t>这里可以使用分治思想进行问题的拆分！</a:t>
            </a:r>
            <a:endParaRPr lang="en-US" altLang="zh-CN" sz="1600" dirty="0">
              <a:uFillTx/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endParaRPr lang="en-US" altLang="zh-CN" sz="1600" dirty="0"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计算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的二进制是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1010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所以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=a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 </a:t>
            </a:r>
            <a:endParaRPr lang="en-US" altLang="zh-CN" sz="1600" baseline="60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不断构造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a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a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, a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结合指数的二进制即可在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log</a:t>
            </a:r>
            <a:r>
              <a:rPr lang="en-US" altLang="zh-CN" sz="1600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次运算内计算出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</a:p>
          <a:p>
            <a:pPr>
              <a:lnSpc>
                <a:spcPct val="150000"/>
              </a:lnSpc>
            </a:pPr>
            <a:endParaRPr lang="en-US" altLang="zh-CN" sz="1600" baseline="30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结合位运算操作，从右往左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  <a:buClrTx/>
              <a:buSzTx/>
              <a:buNone/>
            </a:pPr>
            <a:endParaRPr lang="en-US" altLang="zh-CN" sz="1600" dirty="0">
              <a:uFillTx/>
              <a:latin typeface="Times New Roman" panose="02020603050405020304" charset="0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77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7500" lnSpcReduction="20000"/>
          </a:bodyPr>
          <a:lstStyle/>
          <a:p>
            <a:r>
              <a:rPr kumimoji="1" lang="zh-CN" altLang="en-US" dirty="0"/>
              <a:t>快速幂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989965" y="1392555"/>
            <a:ext cx="7079615" cy="226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>
          <a:xfrm>
            <a:off x="1524000" y="780043"/>
            <a:ext cx="2881630" cy="6470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核心代码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05DC80FC-3928-4D1A-8946-2073C3E4C3D8}"/>
              </a:ext>
            </a:extLst>
          </p:cNvPr>
          <p:cNvSpPr txBox="1">
            <a:spLocks/>
          </p:cNvSpPr>
          <p:nvPr/>
        </p:nvSpPr>
        <p:spPr>
          <a:xfrm>
            <a:off x="2311400" y="1392555"/>
            <a:ext cx="4470400" cy="2835707"/>
          </a:xfr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984647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13235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43013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12081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pow_mod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(LL a, LL b){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 ret = 1;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while(b){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if(b &amp; 1)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ret = (ret * a) %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a = (a * a) %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b &gt;&gt;= 1; }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return ret; 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13"/>
          <p:cNvSpPr/>
          <p:nvPr/>
        </p:nvSpPr>
        <p:spPr>
          <a:xfrm flipH="1">
            <a:off x="152400" y="3562350"/>
            <a:ext cx="8991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472267 w 6324600"/>
              <a:gd name="connsiteY2" fmla="*/ 806450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  <a:gd name="connsiteX0" fmla="*/ 0 w 6324600"/>
              <a:gd name="connsiteY0" fmla="*/ 1597348 h 1597348"/>
              <a:gd name="connsiteX1" fmla="*/ 0 w 6324600"/>
              <a:gd name="connsiteY1" fmla="*/ 16198 h 1597348"/>
              <a:gd name="connsiteX2" fmla="*/ 2472267 w 6324600"/>
              <a:gd name="connsiteY2" fmla="*/ 822648 h 1597348"/>
              <a:gd name="connsiteX3" fmla="*/ 6324600 w 6324600"/>
              <a:gd name="connsiteY3" fmla="*/ 1597348 h 1597348"/>
              <a:gd name="connsiteX4" fmla="*/ 0 w 6324600"/>
              <a:gd name="connsiteY4" fmla="*/ 1597348 h 1597348"/>
              <a:gd name="connsiteX0" fmla="*/ 0 w 6324600"/>
              <a:gd name="connsiteY0" fmla="*/ 1591017 h 1591017"/>
              <a:gd name="connsiteX1" fmla="*/ 0 w 6324600"/>
              <a:gd name="connsiteY1" fmla="*/ 9867 h 1591017"/>
              <a:gd name="connsiteX2" fmla="*/ 2472267 w 6324600"/>
              <a:gd name="connsiteY2" fmla="*/ 816317 h 1591017"/>
              <a:gd name="connsiteX3" fmla="*/ 6324600 w 6324600"/>
              <a:gd name="connsiteY3" fmla="*/ 1591017 h 1591017"/>
              <a:gd name="connsiteX4" fmla="*/ 0 w 6324600"/>
              <a:gd name="connsiteY4" fmla="*/ 1591017 h 1591017"/>
              <a:gd name="connsiteX0" fmla="*/ 0 w 6324600"/>
              <a:gd name="connsiteY0" fmla="*/ 1592370 h 1592370"/>
              <a:gd name="connsiteX1" fmla="*/ 0 w 6324600"/>
              <a:gd name="connsiteY1" fmla="*/ 11220 h 1592370"/>
              <a:gd name="connsiteX2" fmla="*/ 3039533 w 6324600"/>
              <a:gd name="connsiteY2" fmla="*/ 665270 h 1592370"/>
              <a:gd name="connsiteX3" fmla="*/ 6324600 w 6324600"/>
              <a:gd name="connsiteY3" fmla="*/ 1592370 h 1592370"/>
              <a:gd name="connsiteX4" fmla="*/ 0 w 6324600"/>
              <a:gd name="connsiteY4" fmla="*/ 1592370 h 1592370"/>
              <a:gd name="connsiteX0" fmla="*/ 0 w 6324600"/>
              <a:gd name="connsiteY0" fmla="*/ 1589699 h 1589699"/>
              <a:gd name="connsiteX1" fmla="*/ 0 w 6324600"/>
              <a:gd name="connsiteY1" fmla="*/ 8549 h 1589699"/>
              <a:gd name="connsiteX2" fmla="*/ 2286000 w 6324600"/>
              <a:gd name="connsiteY2" fmla="*/ 1009733 h 1589699"/>
              <a:gd name="connsiteX3" fmla="*/ 6324600 w 6324600"/>
              <a:gd name="connsiteY3" fmla="*/ 1589699 h 1589699"/>
              <a:gd name="connsiteX4" fmla="*/ 0 w 6324600"/>
              <a:gd name="connsiteY4" fmla="*/ 1589699 h 1589699"/>
              <a:gd name="connsiteX0" fmla="*/ 0 w 6324600"/>
              <a:gd name="connsiteY0" fmla="*/ 1589230 h 1589230"/>
              <a:gd name="connsiteX1" fmla="*/ 0 w 6324600"/>
              <a:gd name="connsiteY1" fmla="*/ 8080 h 1589230"/>
              <a:gd name="connsiteX2" fmla="*/ 2218267 w 6324600"/>
              <a:gd name="connsiteY2" fmla="*/ 1093931 h 1589230"/>
              <a:gd name="connsiteX3" fmla="*/ 6324600 w 6324600"/>
              <a:gd name="connsiteY3" fmla="*/ 1589230 h 1589230"/>
              <a:gd name="connsiteX4" fmla="*/ 0 w 6324600"/>
              <a:gd name="connsiteY4" fmla="*/ 1589230 h 158923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218267 w 6324600"/>
              <a:gd name="connsiteY2" fmla="*/ 1085851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0026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>
            <a:off x="0" y="3562351"/>
            <a:ext cx="7848600" cy="1581150"/>
          </a:xfrm>
          <a:custGeom>
            <a:avLst/>
            <a:gdLst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6324600 w 6324600"/>
              <a:gd name="connsiteY2" fmla="*/ 1581150 h 1581150"/>
              <a:gd name="connsiteX3" fmla="*/ 0 w 6324600"/>
              <a:gd name="connsiteY3" fmla="*/ 1581150 h 158115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472267 w 6324600"/>
              <a:gd name="connsiteY2" fmla="*/ 806450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  <a:gd name="connsiteX0" fmla="*/ 0 w 6324600"/>
              <a:gd name="connsiteY0" fmla="*/ 1597348 h 1597348"/>
              <a:gd name="connsiteX1" fmla="*/ 0 w 6324600"/>
              <a:gd name="connsiteY1" fmla="*/ 16198 h 1597348"/>
              <a:gd name="connsiteX2" fmla="*/ 2472267 w 6324600"/>
              <a:gd name="connsiteY2" fmla="*/ 822648 h 1597348"/>
              <a:gd name="connsiteX3" fmla="*/ 6324600 w 6324600"/>
              <a:gd name="connsiteY3" fmla="*/ 1597348 h 1597348"/>
              <a:gd name="connsiteX4" fmla="*/ 0 w 6324600"/>
              <a:gd name="connsiteY4" fmla="*/ 1597348 h 1597348"/>
              <a:gd name="connsiteX0" fmla="*/ 0 w 6324600"/>
              <a:gd name="connsiteY0" fmla="*/ 1591017 h 1591017"/>
              <a:gd name="connsiteX1" fmla="*/ 0 w 6324600"/>
              <a:gd name="connsiteY1" fmla="*/ 9867 h 1591017"/>
              <a:gd name="connsiteX2" fmla="*/ 2472267 w 6324600"/>
              <a:gd name="connsiteY2" fmla="*/ 816317 h 1591017"/>
              <a:gd name="connsiteX3" fmla="*/ 6324600 w 6324600"/>
              <a:gd name="connsiteY3" fmla="*/ 1591017 h 1591017"/>
              <a:gd name="connsiteX4" fmla="*/ 0 w 6324600"/>
              <a:gd name="connsiteY4" fmla="*/ 1591017 h 1591017"/>
              <a:gd name="connsiteX0" fmla="*/ 0 w 6324600"/>
              <a:gd name="connsiteY0" fmla="*/ 1592370 h 1592370"/>
              <a:gd name="connsiteX1" fmla="*/ 0 w 6324600"/>
              <a:gd name="connsiteY1" fmla="*/ 11220 h 1592370"/>
              <a:gd name="connsiteX2" fmla="*/ 3039533 w 6324600"/>
              <a:gd name="connsiteY2" fmla="*/ 665270 h 1592370"/>
              <a:gd name="connsiteX3" fmla="*/ 6324600 w 6324600"/>
              <a:gd name="connsiteY3" fmla="*/ 1592370 h 1592370"/>
              <a:gd name="connsiteX4" fmla="*/ 0 w 6324600"/>
              <a:gd name="connsiteY4" fmla="*/ 1592370 h 1592370"/>
              <a:gd name="connsiteX0" fmla="*/ 0 w 6324600"/>
              <a:gd name="connsiteY0" fmla="*/ 1589699 h 1589699"/>
              <a:gd name="connsiteX1" fmla="*/ 0 w 6324600"/>
              <a:gd name="connsiteY1" fmla="*/ 8549 h 1589699"/>
              <a:gd name="connsiteX2" fmla="*/ 2286000 w 6324600"/>
              <a:gd name="connsiteY2" fmla="*/ 1009733 h 1589699"/>
              <a:gd name="connsiteX3" fmla="*/ 6324600 w 6324600"/>
              <a:gd name="connsiteY3" fmla="*/ 1589699 h 1589699"/>
              <a:gd name="connsiteX4" fmla="*/ 0 w 6324600"/>
              <a:gd name="connsiteY4" fmla="*/ 1589699 h 1589699"/>
              <a:gd name="connsiteX0" fmla="*/ 0 w 6324600"/>
              <a:gd name="connsiteY0" fmla="*/ 1589230 h 1589230"/>
              <a:gd name="connsiteX1" fmla="*/ 0 w 6324600"/>
              <a:gd name="connsiteY1" fmla="*/ 8080 h 1589230"/>
              <a:gd name="connsiteX2" fmla="*/ 2218267 w 6324600"/>
              <a:gd name="connsiteY2" fmla="*/ 1093931 h 1589230"/>
              <a:gd name="connsiteX3" fmla="*/ 6324600 w 6324600"/>
              <a:gd name="connsiteY3" fmla="*/ 1589230 h 1589230"/>
              <a:gd name="connsiteX4" fmla="*/ 0 w 6324600"/>
              <a:gd name="connsiteY4" fmla="*/ 1589230 h 1589230"/>
              <a:gd name="connsiteX0" fmla="*/ 0 w 6324600"/>
              <a:gd name="connsiteY0" fmla="*/ 1581150 h 1581150"/>
              <a:gd name="connsiteX1" fmla="*/ 0 w 6324600"/>
              <a:gd name="connsiteY1" fmla="*/ 0 h 1581150"/>
              <a:gd name="connsiteX2" fmla="*/ 2218267 w 6324600"/>
              <a:gd name="connsiteY2" fmla="*/ 1085851 h 1581150"/>
              <a:gd name="connsiteX3" fmla="*/ 6324600 w 6324600"/>
              <a:gd name="connsiteY3" fmla="*/ 1581150 h 1581150"/>
              <a:gd name="connsiteX4" fmla="*/ 0 w 6324600"/>
              <a:gd name="connsiteY4" fmla="*/ 1581150 h 158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4600" h="1581150">
                <a:moveTo>
                  <a:pt x="0" y="1581150"/>
                </a:moveTo>
                <a:lnTo>
                  <a:pt x="0" y="0"/>
                </a:lnTo>
                <a:cubicBezTo>
                  <a:pt x="293511" y="387350"/>
                  <a:pt x="468489" y="1335618"/>
                  <a:pt x="2218267" y="1085851"/>
                </a:cubicBezTo>
                <a:cubicBezTo>
                  <a:pt x="3968045" y="836084"/>
                  <a:pt x="5040489" y="1322917"/>
                  <a:pt x="6324600" y="1581150"/>
                </a:cubicBezTo>
                <a:lnTo>
                  <a:pt x="0" y="1581150"/>
                </a:lnTo>
                <a:close/>
              </a:path>
            </a:pathLst>
          </a:custGeom>
          <a:solidFill>
            <a:srgbClr val="F57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57711"/>
              </a:highlight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634146"/>
            <a:ext cx="1298169" cy="129816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770908" y="1844650"/>
            <a:ext cx="4237314" cy="8771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1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is over</a:t>
            </a:r>
            <a:endParaRPr lang="zh-CN" altLang="en-US" sz="5100" cap="all" spc="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961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2ADB108-2F67-4B4E-A97E-19ABB6FAC58E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RATE_QUIZZES" val="0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F:\我图VIP设计PPT上传\10月份上传文件\295"/>
  <p:tag name="ISPRING_FIRST_PUBLISH" val="1"/>
</p:tagLst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Macintosh PowerPoint</Application>
  <PresentationFormat>全屏显示(16:9)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汉仪粗圆简</vt:lpstr>
      <vt:lpstr>微软雅黑</vt:lpstr>
      <vt:lpstr>Arial</vt:lpstr>
      <vt:lpstr>Calibri</vt:lpstr>
      <vt:lpstr>Gill Sans MT</vt:lpstr>
      <vt:lpstr>Times New Roman</vt:lpstr>
      <vt:lpstr>Wingdings</vt:lpstr>
      <vt:lpstr>包裹</vt:lpstr>
      <vt:lpstr>PowerPoint 演示文稿</vt:lpstr>
      <vt:lpstr>分治算法经典问题  快速幂</vt:lpstr>
      <vt:lpstr>PowerPoint 演示文稿</vt:lpstr>
      <vt:lpstr>核心代码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2019-05-07T02:53:43Z</dcterms:created>
  <dcterms:modified xsi:type="dcterms:W3CDTF">2025-06-24T11:32:18Z</dcterms:modified>
</cp:coreProperties>
</file>