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Corbel"/>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g6XLp0VsTxzooSoMEeumYDvPlZ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D53182-C638-423C-97B6-9721F6228FBA}">
  <a:tblStyle styleId="{BBD53182-C638-423C-97B6-9721F6228FBA}"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F3F7"/>
          </a:solidFill>
        </a:fill>
      </a:tcStyle>
    </a:wholeTbl>
    <a:band1H>
      <a:tcTxStyle/>
      <a:tcStyle>
        <a:fill>
          <a:solidFill>
            <a:srgbClr val="CDE6EE"/>
          </a:solidFill>
        </a:fill>
      </a:tcStyle>
    </a:band1H>
    <a:band2H>
      <a:tcTxStyle/>
    </a:band2H>
    <a:band1V>
      <a:tcTxStyle/>
      <a:tcStyle>
        <a:fill>
          <a:solidFill>
            <a:srgbClr val="CDE6EE"/>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orbel-bold.fntdata"/><Relationship Id="rId12" Type="http://schemas.openxmlformats.org/officeDocument/2006/relationships/font" Target="fonts/Corbel-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boldItalic.fntdata"/><Relationship Id="rId14" Type="http://schemas.openxmlformats.org/officeDocument/2006/relationships/font" Target="fonts/Corbel-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280ea50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1280ea503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8"/>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8"/>
          <p:cNvSpPr/>
          <p:nvPr/>
        </p:nvSpPr>
        <p:spPr>
          <a:xfrm>
            <a:off x="9270263" y="761999"/>
            <a:ext cx="2925318" cy="5334001"/>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8"/>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18" name="Google Shape;18;p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5" name="Google Shape;75;p1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1" name="Google Shape;81;p1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9"/>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6" name="Shape 26"/>
        <p:cNvGrpSpPr/>
        <p:nvPr/>
      </p:nvGrpSpPr>
      <p:grpSpPr>
        <a:xfrm>
          <a:off x="0" y="0"/>
          <a:ext cx="0" cy="0"/>
          <a:chOff x="0" y="0"/>
          <a:chExt cx="0" cy="0"/>
        </a:xfrm>
      </p:grpSpPr>
      <p:sp>
        <p:nvSpPr>
          <p:cNvPr id="27" name="Google Shape;27;p1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0" name="Shape 30"/>
        <p:cNvGrpSpPr/>
        <p:nvPr/>
      </p:nvGrpSpPr>
      <p:grpSpPr>
        <a:xfrm>
          <a:off x="0" y="0"/>
          <a:ext cx="0" cy="0"/>
          <a:chOff x="0" y="0"/>
          <a:chExt cx="0" cy="0"/>
        </a:xfrm>
      </p:grpSpPr>
      <p:sp>
        <p:nvSpPr>
          <p:cNvPr id="31" name="Google Shape;31;p11"/>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1"/>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3" name="Google Shape;33;p11"/>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34" name="Google Shape;34;p1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2"/>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2"/>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0" name="Google Shape;40;p12"/>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1" name="Google Shape;41;p1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4" name="Shape 44"/>
        <p:cNvGrpSpPr/>
        <p:nvPr/>
      </p:nvGrpSpPr>
      <p:grpSpPr>
        <a:xfrm>
          <a:off x="0" y="0"/>
          <a:ext cx="0" cy="0"/>
          <a:chOff x="0" y="0"/>
          <a:chExt cx="0" cy="0"/>
        </a:xfrm>
      </p:grpSpPr>
      <p:sp>
        <p:nvSpPr>
          <p:cNvPr id="45" name="Google Shape;45;p1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3"/>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47" name="Google Shape;47;p1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14"/>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4"/>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53" name="Google Shape;53;p1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5"/>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59" name="Google Shape;59;p15"/>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60" name="Google Shape;60;p15"/>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61" name="Google Shape;61;p15"/>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62" name="Google Shape;62;p1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ph idx="2" type="pic"/>
          </p:nvPr>
        </p:nvSpPr>
        <p:spPr>
          <a:xfrm>
            <a:off x="3570644" y="767419"/>
            <a:ext cx="8115230" cy="5330952"/>
          </a:xfrm>
          <a:prstGeom prst="rect">
            <a:avLst/>
          </a:prstGeom>
          <a:solidFill>
            <a:srgbClr val="BFBFBF"/>
          </a:solidFill>
          <a:ln>
            <a:noFill/>
          </a:ln>
        </p:spPr>
      </p:sp>
      <p:sp>
        <p:nvSpPr>
          <p:cNvPr id="68" name="Google Shape;68;p16"/>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9" name="Google Shape;69;p1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7"/>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7"/>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0" name="Google Shape;10;p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 name="Google Shape;11;p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2" name="Google Shape;12;p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0000"/>
              </a:buClr>
              <a:buSzPts val="5900"/>
              <a:buFont typeface="Corbel"/>
              <a:buNone/>
            </a:pPr>
            <a:r>
              <a:rPr lang="en-US">
                <a:solidFill>
                  <a:schemeClr val="lt1"/>
                </a:solidFill>
              </a:rPr>
              <a:t>Security Data Breach</a:t>
            </a:r>
            <a:endParaRPr>
              <a:solidFill>
                <a:schemeClr val="lt1"/>
              </a:solidFill>
            </a:endParaRPr>
          </a:p>
        </p:txBody>
      </p:sp>
      <p:sp>
        <p:nvSpPr>
          <p:cNvPr id="89" name="Google Shape;89;p1"/>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00"/>
              <a:buNone/>
            </a:pPr>
            <a:r>
              <a:rPr lang="en-US">
                <a:solidFill>
                  <a:schemeClr val="lt1"/>
                </a:solidFill>
              </a:rPr>
              <a:t>Twitter</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600"/>
              <a:buFont typeface="Corbel"/>
              <a:buNone/>
            </a:pPr>
            <a:r>
              <a:rPr b="1" lang="en-US">
                <a:solidFill>
                  <a:schemeClr val="lt1"/>
                </a:solidFill>
              </a:rPr>
              <a:t>Security Data Breach (2022)</a:t>
            </a:r>
            <a:endParaRPr b="1">
              <a:solidFill>
                <a:schemeClr val="lt1"/>
              </a:solidFill>
            </a:endParaRPr>
          </a:p>
        </p:txBody>
      </p:sp>
      <p:sp>
        <p:nvSpPr>
          <p:cNvPr id="95" name="Google Shape;95;p2"/>
          <p:cNvSpPr txBox="1"/>
          <p:nvPr/>
        </p:nvSpPr>
        <p:spPr>
          <a:xfrm>
            <a:off x="4734426" y="1577768"/>
            <a:ext cx="5812200" cy="369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On January 4, 2023, Twitter, one of the largest social media organizations, learned that bad actors were responsible for the data breach. The summary of the incident is as follows:</a:t>
            </a:r>
            <a:endParaRPr sz="1800">
              <a:solidFill>
                <a:schemeClr val="dk1"/>
              </a:solidFill>
              <a:latin typeface="Corbel"/>
              <a:ea typeface="Corbel"/>
              <a:cs typeface="Corbel"/>
              <a:sym typeface="Corbel"/>
            </a:endParaRPr>
          </a:p>
          <a:p>
            <a:pPr indent="-342900" lvl="0" marL="457200" marR="0" rtl="0" algn="l">
              <a:spcBef>
                <a:spcPts val="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Over 200 million Twitter accounts were allegedly leaked by hackers. This result came from approximately 400 million sets from the database, including duplicates;</a:t>
            </a:r>
            <a:endParaRPr sz="1800">
              <a:solidFill>
                <a:schemeClr val="dk1"/>
              </a:solidFill>
              <a:latin typeface="Corbel"/>
              <a:ea typeface="Corbel"/>
              <a:cs typeface="Corbel"/>
              <a:sym typeface="Corbel"/>
            </a:endParaRPr>
          </a:p>
          <a:p>
            <a:pPr indent="-342900" lvl="0" marL="457200" marR="0" rtl="0" algn="l">
              <a:spcBef>
                <a:spcPts val="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Their information was published on a popular hacker forum for about $2;</a:t>
            </a:r>
            <a:endParaRPr sz="1800">
              <a:solidFill>
                <a:schemeClr val="dk1"/>
              </a:solidFill>
              <a:latin typeface="Corbel"/>
              <a:ea typeface="Corbel"/>
              <a:cs typeface="Corbel"/>
              <a:sym typeface="Corbel"/>
            </a:endParaRPr>
          </a:p>
          <a:p>
            <a:pPr indent="-342900" lvl="0" marL="457200" marR="0" rtl="0" algn="l">
              <a:spcBef>
                <a:spcPts val="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Twitter database was exploited by API;</a:t>
            </a:r>
            <a:endParaRPr sz="1800">
              <a:solidFill>
                <a:schemeClr val="dk1"/>
              </a:solidFill>
              <a:latin typeface="Corbel"/>
              <a:ea typeface="Corbel"/>
              <a:cs typeface="Corbel"/>
              <a:sym typeface="Corbel"/>
            </a:endParaRPr>
          </a:p>
          <a:p>
            <a:pPr indent="-342900" lvl="0" marL="457200" marR="0" rtl="0" algn="l">
              <a:spcBef>
                <a:spcPts val="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Even though this type of leak was fixed on January 2022, more and more data-leaking actors leak data sets.</a:t>
            </a:r>
            <a:endParaRPr sz="1800">
              <a:solidFill>
                <a:schemeClr val="dk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1280ea503e_0_0"/>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600"/>
              <a:buFont typeface="Corbel"/>
              <a:buNone/>
            </a:pPr>
            <a:r>
              <a:rPr b="1" lang="en-US">
                <a:solidFill>
                  <a:schemeClr val="lt1"/>
                </a:solidFill>
              </a:rPr>
              <a:t>Company Background</a:t>
            </a:r>
            <a:endParaRPr b="1">
              <a:solidFill>
                <a:schemeClr val="lt1"/>
              </a:solidFill>
            </a:endParaRPr>
          </a:p>
        </p:txBody>
      </p:sp>
      <p:sp>
        <p:nvSpPr>
          <p:cNvPr id="101" name="Google Shape;101;g21280ea503e_0_0"/>
          <p:cNvSpPr txBox="1"/>
          <p:nvPr/>
        </p:nvSpPr>
        <p:spPr>
          <a:xfrm>
            <a:off x="4734425" y="608650"/>
            <a:ext cx="5812200" cy="53565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Twitter is a social media organization found in March 21, 2006. It is based in San Francisco, California and has more than 25 offices around the world.</a:t>
            </a:r>
            <a:endParaRPr sz="1800">
              <a:solidFill>
                <a:schemeClr val="dk1"/>
              </a:solidFill>
              <a:latin typeface="Corbel"/>
              <a:ea typeface="Corbel"/>
              <a:cs typeface="Corbel"/>
              <a:sym typeface="Corbel"/>
            </a:endParaRPr>
          </a:p>
          <a:p>
            <a:pPr indent="-342900" lvl="0" marL="457200" marR="0" rtl="0" algn="l">
              <a:spcBef>
                <a:spcPts val="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Between the year 2010 and the year 2020, the number of Twitter users was booming from 100 million to more than 330 million, where it is known that “approximately 48 million accounts were fake”.</a:t>
            </a:r>
            <a:endParaRPr sz="1800">
              <a:solidFill>
                <a:schemeClr val="dk1"/>
              </a:solidFill>
              <a:latin typeface="Corbel"/>
              <a:ea typeface="Corbel"/>
              <a:cs typeface="Corbel"/>
              <a:sym typeface="Corbel"/>
            </a:endParaRPr>
          </a:p>
          <a:p>
            <a:pPr indent="-342900" lvl="0" marL="457200" marR="0" rtl="0" algn="l">
              <a:spcBef>
                <a:spcPts val="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Elon Musk, the founder and CEO of SpaceX, gained control over Twitter as the CEO on October 27, 2022, where more than 4,000 staffs were laid off. He announced he would step down as the CEO once a replacement had been found.</a:t>
            </a:r>
            <a:endParaRPr sz="1800">
              <a:solidFill>
                <a:schemeClr val="dk1"/>
              </a:solidFill>
              <a:latin typeface="Corbel"/>
              <a:ea typeface="Corbel"/>
              <a:cs typeface="Corbel"/>
              <a:sym typeface="Corbel"/>
            </a:endParaRPr>
          </a:p>
          <a:p>
            <a:pPr indent="-342900" lvl="0" marL="457200" marR="0" rtl="0" algn="l">
              <a:spcBef>
                <a:spcPts val="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Similar instances continue, including:</a:t>
            </a:r>
            <a:endParaRPr sz="1800">
              <a:solidFill>
                <a:schemeClr val="dk1"/>
              </a:solidFill>
              <a:latin typeface="Corbel"/>
              <a:ea typeface="Corbel"/>
              <a:cs typeface="Corbel"/>
              <a:sym typeface="Corbel"/>
            </a:endParaRPr>
          </a:p>
          <a:p>
            <a:pPr indent="-342900" lvl="1" marL="914400" marR="0" rtl="0" algn="l">
              <a:spcBef>
                <a:spcPts val="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Hacker posted 5.4 million users for sale (July 2022);</a:t>
            </a:r>
            <a:endParaRPr sz="1800">
              <a:solidFill>
                <a:schemeClr val="dk1"/>
              </a:solidFill>
              <a:latin typeface="Corbel"/>
              <a:ea typeface="Corbel"/>
              <a:cs typeface="Corbel"/>
              <a:sym typeface="Corbel"/>
            </a:endParaRPr>
          </a:p>
          <a:p>
            <a:pPr indent="-342900" lvl="1" marL="914400" marR="0" rtl="0" algn="l">
              <a:spcBef>
                <a:spcPts val="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Former employee was found guilty of spying for Saudi Arabia (August 2022);</a:t>
            </a:r>
            <a:endParaRPr sz="1800">
              <a:solidFill>
                <a:schemeClr val="dk1"/>
              </a:solidFill>
              <a:latin typeface="Corbel"/>
              <a:ea typeface="Corbel"/>
              <a:cs typeface="Corbel"/>
              <a:sym typeface="Corbel"/>
            </a:endParaRPr>
          </a:p>
          <a:p>
            <a:pPr indent="-342900" lvl="1" marL="914400" marR="0" rtl="0" algn="l">
              <a:spcBef>
                <a:spcPts val="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Hacker published data on 5.4 million users (November 2022)</a:t>
            </a:r>
            <a:endParaRPr sz="1800">
              <a:solidFill>
                <a:schemeClr val="dk1"/>
              </a:solidFill>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3200"/>
              <a:buFont typeface="Corbel"/>
              <a:buNone/>
            </a:pPr>
            <a:r>
              <a:rPr b="1" lang="en-US"/>
              <a:t>Timeline</a:t>
            </a:r>
            <a:endParaRPr b="1"/>
          </a:p>
        </p:txBody>
      </p:sp>
      <p:graphicFrame>
        <p:nvGraphicFramePr>
          <p:cNvPr id="107" name="Google Shape;107;p4"/>
          <p:cNvGraphicFramePr/>
          <p:nvPr/>
        </p:nvGraphicFramePr>
        <p:xfrm>
          <a:off x="4487529" y="754432"/>
          <a:ext cx="3000000" cy="3000000"/>
        </p:xfrm>
        <a:graphic>
          <a:graphicData uri="http://schemas.openxmlformats.org/drawingml/2006/table">
            <a:tbl>
              <a:tblPr bandRow="1" firstRow="1">
                <a:noFill/>
                <a:tableStyleId>{BBD53182-C638-423C-97B6-9721F6228FBA}</a:tableStyleId>
              </a:tblPr>
              <a:tblGrid>
                <a:gridCol w="6495125"/>
              </a:tblGrid>
              <a:tr h="1034000">
                <a:tc>
                  <a:txBody>
                    <a:bodyPr/>
                    <a:lstStyle/>
                    <a:p>
                      <a:pPr indent="0" lvl="0" marL="0" marR="0" rtl="0" algn="l">
                        <a:spcBef>
                          <a:spcPts val="0"/>
                        </a:spcBef>
                        <a:spcAft>
                          <a:spcPts val="0"/>
                        </a:spcAft>
                        <a:buNone/>
                      </a:pPr>
                      <a:r>
                        <a:rPr lang="en-US" sz="1800"/>
                        <a:t>January 2022: </a:t>
                      </a:r>
                      <a:r>
                        <a:rPr b="0" lang="en-US" sz="1800"/>
                        <a:t>The vulnerability, following the data breach, was first identified and dealt.</a:t>
                      </a:r>
                      <a:endParaRPr b="0" sz="1800"/>
                    </a:p>
                  </a:txBody>
                  <a:tcPr marT="45725" marB="45725" marR="91450" marL="91450" anchor="ctr"/>
                </a:tc>
              </a:tr>
              <a:tr h="839150">
                <a:tc>
                  <a:txBody>
                    <a:bodyPr/>
                    <a:lstStyle/>
                    <a:p>
                      <a:pPr indent="0" lvl="0" marL="0" marR="0" rtl="0" algn="l">
                        <a:spcBef>
                          <a:spcPts val="0"/>
                        </a:spcBef>
                        <a:spcAft>
                          <a:spcPts val="0"/>
                        </a:spcAft>
                        <a:buNone/>
                      </a:pPr>
                      <a:r>
                        <a:rPr b="1" lang="en-US" sz="1800"/>
                        <a:t>July 21, 2022: </a:t>
                      </a:r>
                      <a:r>
                        <a:rPr lang="en-US" sz="1800"/>
                        <a:t>A hacker under the alias ‘devil’ posted on </a:t>
                      </a:r>
                      <a:r>
                        <a:rPr i="1" lang="en-US" sz="1800"/>
                        <a:t>BreachForums</a:t>
                      </a:r>
                      <a:r>
                        <a:rPr lang="en-US" sz="1800"/>
                        <a:t> that they had obtained from a dataset of 5.4 million users.</a:t>
                      </a:r>
                      <a:endParaRPr sz="1800"/>
                    </a:p>
                  </a:txBody>
                  <a:tcPr marT="45725" marB="45725" marR="91450" marL="91450" anchor="ctr"/>
                </a:tc>
              </a:tr>
              <a:tr h="798775">
                <a:tc>
                  <a:txBody>
                    <a:bodyPr/>
                    <a:lstStyle/>
                    <a:p>
                      <a:pPr indent="0" lvl="0" marL="0" marR="0" rtl="0" algn="l">
                        <a:spcBef>
                          <a:spcPts val="0"/>
                        </a:spcBef>
                        <a:spcAft>
                          <a:spcPts val="0"/>
                        </a:spcAft>
                        <a:buNone/>
                      </a:pPr>
                      <a:r>
                        <a:rPr b="1" lang="en-US" sz="1800"/>
                        <a:t>August 2022: </a:t>
                      </a:r>
                      <a:r>
                        <a:rPr lang="en-US" sz="1800"/>
                        <a:t>A federal jury in California found the Twitter employee guilty for acting as an unregistered agent for the government in Saudi Arabia.</a:t>
                      </a:r>
                      <a:endParaRPr sz="1800"/>
                    </a:p>
                  </a:txBody>
                  <a:tcPr marT="45725" marB="45725" marR="91450" marL="91450" anchor="ctr"/>
                </a:tc>
              </a:tr>
              <a:tr h="746225">
                <a:tc>
                  <a:txBody>
                    <a:bodyPr/>
                    <a:lstStyle/>
                    <a:p>
                      <a:pPr indent="0" lvl="0" marL="0" marR="0" rtl="0" algn="l">
                        <a:spcBef>
                          <a:spcPts val="0"/>
                        </a:spcBef>
                        <a:spcAft>
                          <a:spcPts val="0"/>
                        </a:spcAft>
                        <a:buNone/>
                      </a:pPr>
                      <a:r>
                        <a:rPr b="1" lang="en-US" sz="1800"/>
                        <a:t>November 24, 2022: </a:t>
                      </a:r>
                      <a:r>
                        <a:rPr lang="en-US" sz="1800"/>
                        <a:t>Personal information of approximately 5.4 million Twitter accounts were leaked on a hacker forum, following the exploitation of API </a:t>
                      </a:r>
                      <a:r>
                        <a:rPr lang="en-US" sz="1800"/>
                        <a:t>vulnerability</a:t>
                      </a:r>
                      <a:r>
                        <a:rPr lang="en-US" sz="1800"/>
                        <a:t>.</a:t>
                      </a:r>
                      <a:endParaRPr sz="1800"/>
                    </a:p>
                  </a:txBody>
                  <a:tcPr marT="45725" marB="45725" marR="91450" marL="91450" anchor="ctr"/>
                </a:tc>
              </a:tr>
              <a:tr h="735725">
                <a:tc>
                  <a:txBody>
                    <a:bodyPr/>
                    <a:lstStyle/>
                    <a:p>
                      <a:pPr indent="0" lvl="0" marL="0" marR="0" rtl="0" algn="l">
                        <a:spcBef>
                          <a:spcPts val="0"/>
                        </a:spcBef>
                        <a:spcAft>
                          <a:spcPts val="0"/>
                        </a:spcAft>
                        <a:buNone/>
                      </a:pPr>
                      <a:r>
                        <a:rPr b="1" lang="en-US" sz="1800"/>
                        <a:t>January 4, 2023:</a:t>
                      </a:r>
                      <a:r>
                        <a:rPr lang="en-US" sz="1800"/>
                        <a:t> Over 200 million Twitter </a:t>
                      </a:r>
                      <a:r>
                        <a:rPr lang="en-US" sz="1800"/>
                        <a:t>accounts were leaked in a hacker forum for $2. High-profile accounts, including Donald Trump Jr, were leaked. The suspect is a hacker different from the one in November 2022.</a:t>
                      </a:r>
                      <a:endParaRPr sz="1800"/>
                    </a:p>
                  </a:txBody>
                  <a:tcPr marT="45725" marB="45725" marR="91450" marL="91450" anchor="ctr"/>
                </a:tc>
              </a:tr>
              <a:tr h="983350">
                <a:tc>
                  <a:txBody>
                    <a:bodyPr/>
                    <a:lstStyle/>
                    <a:p>
                      <a:pPr indent="0" lvl="0" marL="0" marR="0" rtl="0" algn="l">
                        <a:spcBef>
                          <a:spcPts val="0"/>
                        </a:spcBef>
                        <a:spcAft>
                          <a:spcPts val="0"/>
                        </a:spcAft>
                        <a:buNone/>
                      </a:pPr>
                      <a:r>
                        <a:rPr b="1" lang="en-US" sz="1800"/>
                        <a:t> </a:t>
                      </a:r>
                      <a:r>
                        <a:rPr lang="en-US" sz="1800"/>
                        <a:t>A threat actor named “Ryushi” attempted to ransom the data of over 400 million “for an exclusive sale”.</a:t>
                      </a:r>
                      <a:endParaRPr sz="1800"/>
                    </a:p>
                  </a:txBody>
                  <a:tcPr marT="45725" marB="45725" marR="91450" marL="91450" anchor="ctr"/>
                </a:tc>
              </a:tr>
            </a:tbl>
          </a:graphicData>
        </a:graphic>
      </p:graphicFrame>
      <p:sp>
        <p:nvSpPr>
          <p:cNvPr id="108" name="Google Shape;108;p4"/>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solidFill>
                  <a:srgbClr val="FF0000"/>
                </a:solidFill>
              </a:rPr>
              <a:t>Twitter</a:t>
            </a:r>
            <a:r>
              <a:rPr lang="en-US">
                <a:solidFill>
                  <a:srgbClr val="FF0000"/>
                </a:solidFill>
              </a:rPr>
              <a:t> </a:t>
            </a:r>
            <a:r>
              <a:rPr lang="en-US"/>
              <a:t>Data Breach</a:t>
            </a:r>
            <a:endParaRPr/>
          </a:p>
        </p:txBody>
      </p:sp>
      <p:sp>
        <p:nvSpPr>
          <p:cNvPr id="109" name="Google Shape;109;p4"/>
          <p:cNvSpPr/>
          <p:nvPr/>
        </p:nvSpPr>
        <p:spPr>
          <a:xfrm>
            <a:off x="3899337" y="1016876"/>
            <a:ext cx="494100" cy="549300"/>
          </a:xfrm>
          <a:prstGeom prst="ellipse">
            <a:avLst/>
          </a:prstGeom>
          <a:solidFill>
            <a:schemeClr val="accent1"/>
          </a:solidFill>
          <a:ln cap="flat" cmpd="sng" w="10775">
            <a:solidFill>
              <a:srgbClr val="2E87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rbel"/>
                <a:ea typeface="Corbel"/>
                <a:cs typeface="Corbel"/>
                <a:sym typeface="Corbel"/>
              </a:rPr>
              <a:t>1</a:t>
            </a:r>
            <a:endParaRPr/>
          </a:p>
        </p:txBody>
      </p:sp>
      <p:sp>
        <p:nvSpPr>
          <p:cNvPr id="110" name="Google Shape;110;p4"/>
          <p:cNvSpPr/>
          <p:nvPr/>
        </p:nvSpPr>
        <p:spPr>
          <a:xfrm>
            <a:off x="3878313" y="1968953"/>
            <a:ext cx="493987" cy="549166"/>
          </a:xfrm>
          <a:prstGeom prst="ellipse">
            <a:avLst/>
          </a:prstGeom>
          <a:solidFill>
            <a:schemeClr val="accent1"/>
          </a:solidFill>
          <a:ln cap="flat" cmpd="sng" w="10775">
            <a:solidFill>
              <a:srgbClr val="2E87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rbel"/>
                <a:ea typeface="Corbel"/>
                <a:cs typeface="Corbel"/>
                <a:sym typeface="Corbel"/>
              </a:rPr>
              <a:t>2</a:t>
            </a:r>
            <a:endParaRPr/>
          </a:p>
        </p:txBody>
      </p:sp>
      <p:sp>
        <p:nvSpPr>
          <p:cNvPr id="111" name="Google Shape;111;p4"/>
          <p:cNvSpPr/>
          <p:nvPr/>
        </p:nvSpPr>
        <p:spPr>
          <a:xfrm>
            <a:off x="3878316" y="2823971"/>
            <a:ext cx="493987" cy="549166"/>
          </a:xfrm>
          <a:prstGeom prst="ellipse">
            <a:avLst/>
          </a:prstGeom>
          <a:solidFill>
            <a:schemeClr val="accent1"/>
          </a:solidFill>
          <a:ln cap="flat" cmpd="sng" w="10775">
            <a:solidFill>
              <a:srgbClr val="2E87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rbel"/>
                <a:ea typeface="Corbel"/>
                <a:cs typeface="Corbel"/>
                <a:sym typeface="Corbel"/>
              </a:rPr>
              <a:t>3</a:t>
            </a:r>
            <a:endParaRPr/>
          </a:p>
        </p:txBody>
      </p:sp>
      <p:sp>
        <p:nvSpPr>
          <p:cNvPr id="112" name="Google Shape;112;p4"/>
          <p:cNvSpPr/>
          <p:nvPr/>
        </p:nvSpPr>
        <p:spPr>
          <a:xfrm>
            <a:off x="3899335" y="3521097"/>
            <a:ext cx="493987" cy="549166"/>
          </a:xfrm>
          <a:prstGeom prst="ellipse">
            <a:avLst/>
          </a:prstGeom>
          <a:solidFill>
            <a:schemeClr val="accent1"/>
          </a:solidFill>
          <a:ln cap="flat" cmpd="sng" w="10775">
            <a:solidFill>
              <a:srgbClr val="2E87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rbel"/>
                <a:ea typeface="Corbel"/>
                <a:cs typeface="Corbel"/>
                <a:sym typeface="Corbel"/>
              </a:rPr>
              <a:t>4</a:t>
            </a:r>
            <a:endParaRPr/>
          </a:p>
        </p:txBody>
      </p:sp>
      <p:sp>
        <p:nvSpPr>
          <p:cNvPr id="113" name="Google Shape;113;p4"/>
          <p:cNvSpPr/>
          <p:nvPr/>
        </p:nvSpPr>
        <p:spPr>
          <a:xfrm>
            <a:off x="3878315" y="4297417"/>
            <a:ext cx="493987" cy="549166"/>
          </a:xfrm>
          <a:prstGeom prst="ellipse">
            <a:avLst/>
          </a:prstGeom>
          <a:solidFill>
            <a:schemeClr val="accent1"/>
          </a:solidFill>
          <a:ln cap="flat" cmpd="sng" w="10775">
            <a:solidFill>
              <a:srgbClr val="2E87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rbel"/>
                <a:ea typeface="Corbel"/>
                <a:cs typeface="Corbel"/>
                <a:sym typeface="Corbel"/>
              </a:rPr>
              <a:t>5</a:t>
            </a:r>
            <a:endParaRPr/>
          </a:p>
        </p:txBody>
      </p:sp>
      <p:sp>
        <p:nvSpPr>
          <p:cNvPr id="114" name="Google Shape;114;p4"/>
          <p:cNvSpPr/>
          <p:nvPr/>
        </p:nvSpPr>
        <p:spPr>
          <a:xfrm>
            <a:off x="3878314" y="5141909"/>
            <a:ext cx="493987" cy="549166"/>
          </a:xfrm>
          <a:prstGeom prst="ellipse">
            <a:avLst/>
          </a:prstGeom>
          <a:solidFill>
            <a:schemeClr val="accent1"/>
          </a:solidFill>
          <a:ln cap="flat" cmpd="sng" w="10775">
            <a:solidFill>
              <a:srgbClr val="2E87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rbel"/>
                <a:ea typeface="Corbel"/>
                <a:cs typeface="Corbel"/>
                <a:sym typeface="Corbel"/>
              </a:rPr>
              <a:t>6</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nvSpPr>
        <p:spPr>
          <a:xfrm>
            <a:off x="8981099" y="3388706"/>
            <a:ext cx="2774700" cy="3417000"/>
          </a:xfrm>
          <a:prstGeom prst="rect">
            <a:avLst/>
          </a:prstGeom>
          <a:solidFill>
            <a:srgbClr val="C2E46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orbel"/>
                <a:ea typeface="Corbel"/>
                <a:cs typeface="Corbel"/>
                <a:sym typeface="Corbel"/>
              </a:rPr>
              <a:t>Certificate Exploitation</a:t>
            </a:r>
            <a:endParaRPr b="1">
              <a:solidFill>
                <a:schemeClr val="dk1"/>
              </a:solidFill>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The Twitter Kit framework does not properly validate the SSL certificate, coming from implementation issues. That include “a lack of hostname verification.” There were partial confidentiality impact, concerning the informational disclosure.</a:t>
            </a:r>
            <a:endParaRPr sz="1800">
              <a:solidFill>
                <a:schemeClr val="dk1"/>
              </a:solidFill>
              <a:latin typeface="Corbel"/>
              <a:ea typeface="Corbel"/>
              <a:cs typeface="Corbel"/>
              <a:sym typeface="Corbel"/>
            </a:endParaRPr>
          </a:p>
        </p:txBody>
      </p:sp>
      <p:sp>
        <p:nvSpPr>
          <p:cNvPr id="120" name="Google Shape;120;p5"/>
          <p:cNvSpPr txBox="1"/>
          <p:nvPr>
            <p:ph type="title"/>
          </p:nvPr>
        </p:nvSpPr>
        <p:spPr>
          <a:xfrm>
            <a:off x="252925" y="1123825"/>
            <a:ext cx="3183900" cy="460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b="1" lang="en-US"/>
              <a:t>Vulnerabilities</a:t>
            </a:r>
            <a:endParaRPr b="1"/>
          </a:p>
        </p:txBody>
      </p:sp>
      <p:sp>
        <p:nvSpPr>
          <p:cNvPr id="121" name="Google Shape;121;p5"/>
          <p:cNvSpPr txBox="1"/>
          <p:nvPr/>
        </p:nvSpPr>
        <p:spPr>
          <a:xfrm>
            <a:off x="3636579" y="746234"/>
            <a:ext cx="2259600" cy="3971100"/>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The information on the right displays most recent vulnerabilities recorded since the year 2020. Top two right vulnerabilities are associated with the 2022-2023 data breach, </a:t>
            </a:r>
            <a:r>
              <a:rPr lang="en-US" sz="1800">
                <a:solidFill>
                  <a:schemeClr val="dk1"/>
                </a:solidFill>
                <a:latin typeface="Corbel"/>
                <a:ea typeface="Corbel"/>
                <a:cs typeface="Corbel"/>
                <a:sym typeface="Corbel"/>
              </a:rPr>
              <a:t>whereas bottom two are vulnerabilities detected by Twitter.</a:t>
            </a:r>
            <a:endParaRPr sz="1800">
              <a:solidFill>
                <a:schemeClr val="dk1"/>
              </a:solidFill>
              <a:latin typeface="Corbel"/>
              <a:ea typeface="Corbel"/>
              <a:cs typeface="Corbel"/>
              <a:sym typeface="Corbel"/>
            </a:endParaRPr>
          </a:p>
          <a:p>
            <a:pPr indent="0" lvl="0" marL="0" marR="0" rtl="0" algn="l">
              <a:spcBef>
                <a:spcPts val="0"/>
              </a:spcBef>
              <a:spcAft>
                <a:spcPts val="0"/>
              </a:spcAft>
              <a:buNone/>
            </a:pPr>
            <a:r>
              <a:t/>
            </a:r>
            <a:endParaRPr sz="1800">
              <a:solidFill>
                <a:srgbClr val="FF0000"/>
              </a:solidFill>
              <a:latin typeface="Corbel"/>
              <a:ea typeface="Corbel"/>
              <a:cs typeface="Corbel"/>
              <a:sym typeface="Corbel"/>
            </a:endParaRPr>
          </a:p>
        </p:txBody>
      </p:sp>
      <p:sp>
        <p:nvSpPr>
          <p:cNvPr id="122" name="Google Shape;122;p5"/>
          <p:cNvSpPr txBox="1"/>
          <p:nvPr/>
        </p:nvSpPr>
        <p:spPr>
          <a:xfrm>
            <a:off x="6096000" y="378372"/>
            <a:ext cx="2774700" cy="2862900"/>
          </a:xfrm>
          <a:prstGeom prst="rect">
            <a:avLst/>
          </a:prstGeom>
          <a:solidFill>
            <a:schemeClr val="accent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lt1"/>
                </a:solidFill>
                <a:latin typeface="Corbel"/>
                <a:ea typeface="Corbel"/>
                <a:cs typeface="Corbel"/>
                <a:sym typeface="Corbel"/>
              </a:rPr>
              <a:t>API Exploitation</a:t>
            </a:r>
            <a:endParaRPr b="1">
              <a:solidFill>
                <a:schemeClr val="lt1"/>
              </a:solidFill>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lang="en-US" sz="1800">
                <a:solidFill>
                  <a:schemeClr val="lt1"/>
                </a:solidFill>
              </a:rPr>
              <a:t>Allowed a bad actor to find out the account names associated with certain email addresses and phone numbers. A hacker was able to exploit the flaw before Twitter noticed it.</a:t>
            </a:r>
            <a:endParaRPr sz="1800">
              <a:solidFill>
                <a:schemeClr val="lt1"/>
              </a:solidFill>
              <a:latin typeface="Corbel"/>
              <a:ea typeface="Corbel"/>
              <a:cs typeface="Corbel"/>
              <a:sym typeface="Corbel"/>
            </a:endParaRPr>
          </a:p>
        </p:txBody>
      </p:sp>
      <p:sp>
        <p:nvSpPr>
          <p:cNvPr id="123" name="Google Shape;123;p5"/>
          <p:cNvSpPr txBox="1"/>
          <p:nvPr/>
        </p:nvSpPr>
        <p:spPr>
          <a:xfrm>
            <a:off x="6096000" y="3388706"/>
            <a:ext cx="2774700" cy="3417000"/>
          </a:xfrm>
          <a:prstGeom prst="rect">
            <a:avLst/>
          </a:prstGeom>
          <a:solidFill>
            <a:srgbClr val="D6ED9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orbel"/>
                <a:ea typeface="Corbel"/>
                <a:cs typeface="Corbel"/>
                <a:sym typeface="Corbel"/>
              </a:rPr>
              <a:t>Injection Vulnerability</a:t>
            </a:r>
            <a:endParaRPr b="1">
              <a:solidFill>
                <a:schemeClr val="dk1"/>
              </a:solidFill>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According to CVE Details, an injectivity vulnerability is present in previous versions since 2019, following application errors. The availability impact was partial, and there was no </a:t>
            </a:r>
            <a:r>
              <a:rPr lang="en-US" sz="1800">
                <a:solidFill>
                  <a:schemeClr val="dk1"/>
                </a:solidFill>
                <a:latin typeface="Corbel"/>
                <a:ea typeface="Corbel"/>
                <a:cs typeface="Corbel"/>
                <a:sym typeface="Corbel"/>
              </a:rPr>
              <a:t>confidentiality impact.</a:t>
            </a:r>
            <a:endParaRPr sz="1800">
              <a:solidFill>
                <a:schemeClr val="dk1"/>
              </a:solidFill>
              <a:latin typeface="Corbel"/>
              <a:ea typeface="Corbel"/>
              <a:cs typeface="Corbel"/>
              <a:sym typeface="Corbel"/>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4" name="Google Shape;124;p5"/>
          <p:cNvSpPr txBox="1"/>
          <p:nvPr/>
        </p:nvSpPr>
        <p:spPr>
          <a:xfrm>
            <a:off x="8981090" y="378372"/>
            <a:ext cx="2774700" cy="2862900"/>
          </a:xfrm>
          <a:prstGeom prst="rect">
            <a:avLst/>
          </a:prstGeom>
          <a:solidFill>
            <a:srgbClr val="EAF6C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orbel"/>
                <a:ea typeface="Corbel"/>
                <a:cs typeface="Corbel"/>
                <a:sym typeface="Corbel"/>
              </a:rPr>
              <a:t>Security Vulnerability</a:t>
            </a:r>
            <a:endParaRPr b="1">
              <a:solidFill>
                <a:schemeClr val="dk1"/>
              </a:solidFill>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Twitter </a:t>
            </a:r>
            <a:r>
              <a:rPr lang="en-US" sz="1800">
                <a:solidFill>
                  <a:schemeClr val="dk1"/>
                </a:solidFill>
                <a:latin typeface="Corbel"/>
                <a:ea typeface="Corbel"/>
                <a:cs typeface="Corbel"/>
                <a:sym typeface="Corbel"/>
              </a:rPr>
              <a:t>confirmed on Wednesday (January 11, 2023) that the "bug bounty program” was patched in January 2022.</a:t>
            </a:r>
            <a:endParaRPr sz="1800">
              <a:solidFill>
                <a:schemeClr val="dk1"/>
              </a:solidFill>
              <a:latin typeface="Corbel"/>
              <a:ea typeface="Corbel"/>
              <a:cs typeface="Corbel"/>
              <a:sym typeface="Corbel"/>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nvSpPr>
        <p:spPr>
          <a:xfrm>
            <a:off x="914400" y="777766"/>
            <a:ext cx="342637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Corbel"/>
                <a:ea typeface="Corbel"/>
                <a:cs typeface="Corbel"/>
                <a:sym typeface="Corbel"/>
              </a:rPr>
              <a:t>Costs</a:t>
            </a:r>
            <a:endParaRPr/>
          </a:p>
        </p:txBody>
      </p:sp>
      <p:sp>
        <p:nvSpPr>
          <p:cNvPr id="130" name="Google Shape;130;p6"/>
          <p:cNvSpPr txBox="1"/>
          <p:nvPr/>
        </p:nvSpPr>
        <p:spPr>
          <a:xfrm>
            <a:off x="7304690" y="777766"/>
            <a:ext cx="318463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Corbel"/>
                <a:ea typeface="Corbel"/>
                <a:cs typeface="Corbel"/>
                <a:sym typeface="Corbel"/>
              </a:rPr>
              <a:t>Prevention</a:t>
            </a:r>
            <a:endParaRPr/>
          </a:p>
        </p:txBody>
      </p:sp>
      <p:sp>
        <p:nvSpPr>
          <p:cNvPr id="131" name="Google Shape;131;p6"/>
          <p:cNvSpPr txBox="1"/>
          <p:nvPr/>
        </p:nvSpPr>
        <p:spPr>
          <a:xfrm>
            <a:off x="6637283" y="1755227"/>
            <a:ext cx="5144700" cy="4192800"/>
          </a:xfrm>
          <a:prstGeom prst="rect">
            <a:avLst/>
          </a:prstGeom>
          <a:solidFill>
            <a:srgbClr val="D6ED9B"/>
          </a:solid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1800">
                <a:solidFill>
                  <a:schemeClr val="dk1"/>
                </a:solidFill>
                <a:latin typeface="Corbel"/>
                <a:ea typeface="Corbel"/>
                <a:cs typeface="Corbel"/>
                <a:sym typeface="Corbel"/>
              </a:rPr>
              <a:t>As Twitter has no further communications or updates on advanced solutions for preventing further breaches, most recent prevention methods include:</a:t>
            </a:r>
            <a:endParaRPr sz="1800">
              <a:solidFill>
                <a:schemeClr val="dk1"/>
              </a:solidFill>
              <a:latin typeface="Corbel"/>
              <a:ea typeface="Corbel"/>
              <a:cs typeface="Corbel"/>
              <a:sym typeface="Corbel"/>
            </a:endParaRPr>
          </a:p>
          <a:p>
            <a:pPr indent="-285750" lvl="0" marL="285750" marR="0" rtl="0" algn="l">
              <a:lnSpc>
                <a:spcPct val="115000"/>
              </a:lnSpc>
              <a:spcBef>
                <a:spcPts val="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On January 13, 2022, Twitter fixed the flaw </a:t>
            </a:r>
            <a:r>
              <a:rPr lang="en-US" sz="1800">
                <a:solidFill>
                  <a:schemeClr val="dk1"/>
                </a:solidFill>
                <a:latin typeface="Corbel"/>
                <a:ea typeface="Corbel"/>
                <a:cs typeface="Corbel"/>
                <a:sym typeface="Corbel"/>
              </a:rPr>
              <a:t>disclosed, following the incident on January 1, 2022.</a:t>
            </a:r>
            <a:endParaRPr sz="1800">
              <a:solidFill>
                <a:schemeClr val="dk1"/>
              </a:solidFill>
              <a:latin typeface="Corbel"/>
              <a:ea typeface="Corbel"/>
              <a:cs typeface="Corbel"/>
              <a:sym typeface="Corbel"/>
            </a:endParaRPr>
          </a:p>
          <a:p>
            <a:pPr indent="-285750" lvl="0" marL="285750" marR="0" rtl="0" algn="l">
              <a:lnSpc>
                <a:spcPct val="115000"/>
              </a:lnSpc>
              <a:spcBef>
                <a:spcPts val="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Twitter recommends not to include phone number or email address.</a:t>
            </a:r>
            <a:endParaRPr sz="1800">
              <a:solidFill>
                <a:schemeClr val="dk1"/>
              </a:solidFill>
              <a:latin typeface="Corbel"/>
              <a:ea typeface="Corbel"/>
              <a:cs typeface="Corbel"/>
              <a:sym typeface="Corbel"/>
            </a:endParaRPr>
          </a:p>
          <a:p>
            <a:pPr indent="-285750" lvl="0" marL="285750" marR="0" rtl="0" algn="l">
              <a:lnSpc>
                <a:spcPct val="115000"/>
              </a:lnSpc>
              <a:spcBef>
                <a:spcPts val="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Two-factor authentication (2FA) is encouraged, whether in the form of apps or hardware keys.</a:t>
            </a:r>
            <a:endParaRPr sz="1800">
              <a:solidFill>
                <a:schemeClr val="dk1"/>
              </a:solidFill>
              <a:latin typeface="Corbel"/>
              <a:ea typeface="Corbel"/>
              <a:cs typeface="Corbel"/>
              <a:sym typeface="Corbel"/>
            </a:endParaRPr>
          </a:p>
          <a:p>
            <a:pPr indent="0" lvl="0" marL="0" marR="0" rtl="0" algn="l">
              <a:lnSpc>
                <a:spcPct val="115000"/>
              </a:lnSpc>
              <a:spcBef>
                <a:spcPts val="0"/>
              </a:spcBef>
              <a:spcAft>
                <a:spcPts val="0"/>
              </a:spcAft>
              <a:buNone/>
            </a:pPr>
            <a:r>
              <a:t/>
            </a:r>
            <a:endParaRPr sz="1800">
              <a:solidFill>
                <a:schemeClr val="dk1"/>
              </a:solidFill>
              <a:latin typeface="Corbel"/>
              <a:ea typeface="Corbel"/>
              <a:cs typeface="Corbel"/>
              <a:sym typeface="Corbel"/>
            </a:endParaRPr>
          </a:p>
          <a:p>
            <a:pPr indent="0" lvl="0" marL="0" marR="0" rtl="0" algn="l">
              <a:lnSpc>
                <a:spcPct val="115000"/>
              </a:lnSpc>
              <a:spcBef>
                <a:spcPts val="0"/>
              </a:spcBef>
              <a:spcAft>
                <a:spcPts val="0"/>
              </a:spcAft>
              <a:buNone/>
            </a:pPr>
            <a:r>
              <a:t/>
            </a:r>
            <a:endParaRPr sz="1800">
              <a:solidFill>
                <a:schemeClr val="dk1"/>
              </a:solidFill>
              <a:latin typeface="Corbel"/>
              <a:ea typeface="Corbel"/>
              <a:cs typeface="Corbel"/>
              <a:sym typeface="Corbel"/>
            </a:endParaRPr>
          </a:p>
        </p:txBody>
      </p:sp>
      <p:sp>
        <p:nvSpPr>
          <p:cNvPr id="132" name="Google Shape;132;p6"/>
          <p:cNvSpPr txBox="1"/>
          <p:nvPr/>
        </p:nvSpPr>
        <p:spPr>
          <a:xfrm>
            <a:off x="515007" y="1755228"/>
            <a:ext cx="5144700" cy="4192800"/>
          </a:xfrm>
          <a:prstGeom prst="rect">
            <a:avLst/>
          </a:prstGeom>
          <a:solidFill>
            <a:srgbClr val="B0E3ED"/>
          </a:solidFill>
          <a:ln>
            <a:noFill/>
          </a:ln>
        </p:spPr>
        <p:txBody>
          <a:bodyPr anchorCtr="0" anchor="t" bIns="45700" lIns="91425" spcFirstLastPara="1" rIns="91425" wrap="square" tIns="45700">
            <a:spAutoFit/>
          </a:bodyPr>
          <a:lstStyle/>
          <a:p>
            <a:pPr indent="-285750" lvl="0" marL="285750" marR="0" rtl="0" algn="l">
              <a:lnSpc>
                <a:spcPct val="115000"/>
              </a:lnSpc>
              <a:spcBef>
                <a:spcPts val="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A “devil” actor imposed the sale on a breached data forum database of phone numbers and email addresses </a:t>
            </a:r>
            <a:r>
              <a:rPr lang="en-US" sz="1800">
                <a:solidFill>
                  <a:schemeClr val="dk1"/>
                </a:solidFill>
                <a:latin typeface="Corbel"/>
                <a:ea typeface="Corbel"/>
                <a:cs typeface="Corbel"/>
                <a:sym typeface="Corbel"/>
              </a:rPr>
              <a:t>belonging to 5.4 million accounts. The price was set to $30,000.</a:t>
            </a:r>
            <a:endParaRPr sz="1800">
              <a:solidFill>
                <a:schemeClr val="dk1"/>
              </a:solidFill>
              <a:latin typeface="Corbel"/>
              <a:ea typeface="Corbel"/>
              <a:cs typeface="Corbel"/>
              <a:sym typeface="Corbel"/>
            </a:endParaRPr>
          </a:p>
          <a:p>
            <a:pPr indent="-285750" lvl="0" marL="285750" marR="0" rtl="0" algn="l">
              <a:lnSpc>
                <a:spcPct val="115000"/>
              </a:lnSpc>
              <a:spcBef>
                <a:spcPts val="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Security breach vulnerability affected Android users and allow anyone </a:t>
            </a:r>
            <a:r>
              <a:rPr lang="en-US" sz="1800">
                <a:solidFill>
                  <a:schemeClr val="dk1"/>
                </a:solidFill>
                <a:latin typeface="Corbel"/>
                <a:ea typeface="Corbel"/>
                <a:cs typeface="Corbel"/>
                <a:sym typeface="Corbel"/>
              </a:rPr>
              <a:t>without authentication to access to an account by phone submission.</a:t>
            </a:r>
            <a:endParaRPr sz="1800">
              <a:solidFill>
                <a:schemeClr val="dk1"/>
              </a:solidFill>
              <a:latin typeface="Corbel"/>
              <a:ea typeface="Corbel"/>
              <a:cs typeface="Corbel"/>
              <a:sym typeface="Corbel"/>
            </a:endParaRPr>
          </a:p>
          <a:p>
            <a:pPr indent="-285750" lvl="0" marL="285750" marR="0" rtl="0" algn="l">
              <a:lnSpc>
                <a:spcPct val="115000"/>
              </a:lnSpc>
              <a:spcBef>
                <a:spcPts val="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Data-breach costs in 2021 were estimated to have risen to $4.24 million from $3.86 million in 2020, according to the latest annual study from US technology company IBM.</a:t>
            </a:r>
            <a:endParaRPr sz="1800">
              <a:solidFill>
                <a:schemeClr val="dk1"/>
              </a:solidFill>
              <a:latin typeface="Corbel"/>
              <a:ea typeface="Corbel"/>
              <a:cs typeface="Corbel"/>
              <a:sym typeface="Corbel"/>
            </a:endParaRPr>
          </a:p>
          <a:p>
            <a:pPr indent="-285750" lvl="0" marL="285750" marR="0" rtl="0" algn="l">
              <a:lnSpc>
                <a:spcPct val="115000"/>
              </a:lnSpc>
              <a:spcBef>
                <a:spcPts val="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Risk of paying hundred millions of US dollars in GDPR breach fines</a:t>
            </a:r>
            <a:endParaRPr sz="1800">
              <a:solidFill>
                <a:schemeClr val="dk1"/>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2020-05-13T19:30:08Z</dcterms:created>
  <dc:creator>Coreen Ryskamp</dc:creator>
</cp:coreProperties>
</file>