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ughes" userId="16eeddd4b513bd45" providerId="LiveId" clId="{EC61902E-8AD6-4F55-B039-174AFF78C77D}"/>
    <pc:docChg chg="addSld modSld">
      <pc:chgData name="Matthew Hughes" userId="16eeddd4b513bd45" providerId="LiveId" clId="{EC61902E-8AD6-4F55-B039-174AFF78C77D}" dt="2021-02-11T22:25:13.069" v="3" actId="680"/>
      <pc:docMkLst>
        <pc:docMk/>
      </pc:docMkLst>
      <pc:sldChg chg="modSp mod">
        <pc:chgData name="Matthew Hughes" userId="16eeddd4b513bd45" providerId="LiveId" clId="{EC61902E-8AD6-4F55-B039-174AFF78C77D}" dt="2021-02-11T22:21:41.867" v="2" actId="1035"/>
        <pc:sldMkLst>
          <pc:docMk/>
          <pc:sldMk cId="1879063714" sldId="267"/>
        </pc:sldMkLst>
        <pc:picChg chg="mod">
          <ac:chgData name="Matthew Hughes" userId="16eeddd4b513bd45" providerId="LiveId" clId="{EC61902E-8AD6-4F55-B039-174AFF78C77D}" dt="2021-02-11T22:21:41.867" v="2" actId="1035"/>
          <ac:picMkLst>
            <pc:docMk/>
            <pc:sldMk cId="1879063714" sldId="267"/>
            <ac:picMk id="3" creationId="{558B4C02-93A6-43BC-90DF-B7427D6C90DE}"/>
          </ac:picMkLst>
        </pc:picChg>
      </pc:sldChg>
      <pc:sldChg chg="new">
        <pc:chgData name="Matthew Hughes" userId="16eeddd4b513bd45" providerId="LiveId" clId="{EC61902E-8AD6-4F55-B039-174AFF78C77D}" dt="2021-02-11T22:25:13.069" v="3" actId="680"/>
        <pc:sldMkLst>
          <pc:docMk/>
          <pc:sldMk cId="3386613649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0A42F-74F4-4F31-8F9C-544A4C28F6A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E65CB5-B30E-40EE-9B4D-1631CD779E81}">
      <dgm:prSet/>
      <dgm:spPr/>
      <dgm:t>
        <a:bodyPr/>
        <a:lstStyle/>
        <a:p>
          <a:r>
            <a:rPr lang="en-US"/>
            <a:t>Aggregation </a:t>
          </a:r>
        </a:p>
      </dgm:t>
    </dgm:pt>
    <dgm:pt modelId="{C07F8C3E-3F2A-4EA5-9470-3244B973289F}" type="parTrans" cxnId="{0FB67CEA-C768-4AE3-9569-4AA55047703F}">
      <dgm:prSet/>
      <dgm:spPr/>
      <dgm:t>
        <a:bodyPr/>
        <a:lstStyle/>
        <a:p>
          <a:endParaRPr lang="en-US"/>
        </a:p>
      </dgm:t>
    </dgm:pt>
    <dgm:pt modelId="{68E1AE93-C206-491C-AD0D-B4357593D456}" type="sibTrans" cxnId="{0FB67CEA-C768-4AE3-9569-4AA55047703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EBDFCA-7DCC-4B9F-99FF-81CCE6A53EEB}">
      <dgm:prSet/>
      <dgm:spPr/>
      <dgm:t>
        <a:bodyPr/>
        <a:lstStyle/>
        <a:p>
          <a:r>
            <a:rPr lang="en-US"/>
            <a:t>e.g. Take the average or maximum wind speed for an entire county during a specific time period</a:t>
          </a:r>
        </a:p>
      </dgm:t>
    </dgm:pt>
    <dgm:pt modelId="{EA57157E-01E9-4D81-BC1E-17F6802C7244}" type="parTrans" cxnId="{E7D362DC-B6B6-4A46-96A3-1A43C5FC1A0E}">
      <dgm:prSet/>
      <dgm:spPr/>
      <dgm:t>
        <a:bodyPr/>
        <a:lstStyle/>
        <a:p>
          <a:endParaRPr lang="en-US"/>
        </a:p>
      </dgm:t>
    </dgm:pt>
    <dgm:pt modelId="{CE6C00B0-4B62-453C-950A-045EE546B4B1}" type="sibTrans" cxnId="{E7D362DC-B6B6-4A46-96A3-1A43C5FC1A0E}">
      <dgm:prSet/>
      <dgm:spPr/>
      <dgm:t>
        <a:bodyPr/>
        <a:lstStyle/>
        <a:p>
          <a:endParaRPr lang="en-US"/>
        </a:p>
      </dgm:t>
    </dgm:pt>
    <dgm:pt modelId="{3C4C4098-D042-47BE-8E32-382AACCB1746}">
      <dgm:prSet/>
      <dgm:spPr/>
      <dgm:t>
        <a:bodyPr/>
        <a:lstStyle/>
        <a:p>
          <a:r>
            <a:rPr lang="en-US"/>
            <a:t>Interpolation</a:t>
          </a:r>
        </a:p>
      </dgm:t>
    </dgm:pt>
    <dgm:pt modelId="{BA589C83-DB79-494B-88B0-4F906BC0A9F3}" type="parTrans" cxnId="{207EB2AD-26BB-4647-BF20-497337195E43}">
      <dgm:prSet/>
      <dgm:spPr/>
      <dgm:t>
        <a:bodyPr/>
        <a:lstStyle/>
        <a:p>
          <a:endParaRPr lang="en-US"/>
        </a:p>
      </dgm:t>
    </dgm:pt>
    <dgm:pt modelId="{90FB6A69-7430-4CB6-BCE4-81BFA0724B27}" type="sibTrans" cxnId="{207EB2AD-26BB-4647-BF20-497337195E4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F1E0D9-41F9-466D-AB8B-81E93CAF1F23}">
      <dgm:prSet/>
      <dgm:spPr/>
      <dgm:t>
        <a:bodyPr/>
        <a:lstStyle/>
        <a:p>
          <a:r>
            <a:rPr lang="en-US"/>
            <a:t>e.g. Take individual point location precipitation measurements and smooth them over a surface. </a:t>
          </a:r>
        </a:p>
      </dgm:t>
    </dgm:pt>
    <dgm:pt modelId="{9B44AF8F-58C2-47A3-A5A2-A43EF4AD627C}" type="parTrans" cxnId="{5A9BF157-E8EA-4A5C-A628-FFDB3C63952D}">
      <dgm:prSet/>
      <dgm:spPr/>
      <dgm:t>
        <a:bodyPr/>
        <a:lstStyle/>
        <a:p>
          <a:endParaRPr lang="en-US"/>
        </a:p>
      </dgm:t>
    </dgm:pt>
    <dgm:pt modelId="{372D5694-408B-4DF4-9F67-D808E3313447}" type="sibTrans" cxnId="{5A9BF157-E8EA-4A5C-A628-FFDB3C63952D}">
      <dgm:prSet/>
      <dgm:spPr/>
      <dgm:t>
        <a:bodyPr/>
        <a:lstStyle/>
        <a:p>
          <a:endParaRPr lang="en-US"/>
        </a:p>
      </dgm:t>
    </dgm:pt>
    <dgm:pt modelId="{FD4B5510-7EF4-4018-B436-0351FCAB753F}">
      <dgm:prSet/>
      <dgm:spPr/>
      <dgm:t>
        <a:bodyPr/>
        <a:lstStyle/>
        <a:p>
          <a:r>
            <a:rPr lang="en-US"/>
            <a:t>Matching</a:t>
          </a:r>
        </a:p>
      </dgm:t>
    </dgm:pt>
    <dgm:pt modelId="{83235FE0-7B27-479E-961F-7A8D53566A23}" type="parTrans" cxnId="{65B1F3DA-A9B5-4BEE-8ACD-C14A02E60526}">
      <dgm:prSet/>
      <dgm:spPr/>
      <dgm:t>
        <a:bodyPr/>
        <a:lstStyle/>
        <a:p>
          <a:endParaRPr lang="en-US"/>
        </a:p>
      </dgm:t>
    </dgm:pt>
    <dgm:pt modelId="{1820BEAE-542E-4D68-80C3-CBC26CE36DF8}" type="sibTrans" cxnId="{65B1F3DA-A9B5-4BEE-8ACD-C14A02E6052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37AE674-E5FA-4691-B94B-37E8FC0A22AF}">
      <dgm:prSet/>
      <dgm:spPr/>
      <dgm:t>
        <a:bodyPr/>
        <a:lstStyle/>
        <a:p>
          <a:r>
            <a:rPr lang="en-US"/>
            <a:t>Assign residential addresses (point locations) to the nearest weather station</a:t>
          </a:r>
        </a:p>
      </dgm:t>
    </dgm:pt>
    <dgm:pt modelId="{BE3D06F1-74FA-4B90-837C-6C42BA742EC3}" type="parTrans" cxnId="{964D3C86-C475-4F13-A186-B2ADBA3E4F71}">
      <dgm:prSet/>
      <dgm:spPr/>
      <dgm:t>
        <a:bodyPr/>
        <a:lstStyle/>
        <a:p>
          <a:endParaRPr lang="en-US"/>
        </a:p>
      </dgm:t>
    </dgm:pt>
    <dgm:pt modelId="{88358CC4-EB14-443C-AD2D-BBAA7744AE6E}" type="sibTrans" cxnId="{964D3C86-C475-4F13-A186-B2ADBA3E4F71}">
      <dgm:prSet/>
      <dgm:spPr/>
      <dgm:t>
        <a:bodyPr/>
        <a:lstStyle/>
        <a:p>
          <a:endParaRPr lang="en-US"/>
        </a:p>
      </dgm:t>
    </dgm:pt>
    <dgm:pt modelId="{4F5E30E4-67EC-4F94-A970-6A89B7625BFE}" type="pres">
      <dgm:prSet presAssocID="{FA90A42F-74F4-4F31-8F9C-544A4C28F6AC}" presName="Name0" presStyleCnt="0">
        <dgm:presLayoutVars>
          <dgm:animLvl val="lvl"/>
          <dgm:resizeHandles val="exact"/>
        </dgm:presLayoutVars>
      </dgm:prSet>
      <dgm:spPr/>
    </dgm:pt>
    <dgm:pt modelId="{3987390D-6164-4C0D-8DC6-387C6BAF3E71}" type="pres">
      <dgm:prSet presAssocID="{4AE65CB5-B30E-40EE-9B4D-1631CD779E81}" presName="compositeNode" presStyleCnt="0">
        <dgm:presLayoutVars>
          <dgm:bulletEnabled val="1"/>
        </dgm:presLayoutVars>
      </dgm:prSet>
      <dgm:spPr/>
    </dgm:pt>
    <dgm:pt modelId="{1CDC8ED1-494D-46A5-9534-5EBB3CFE3A0E}" type="pres">
      <dgm:prSet presAssocID="{4AE65CB5-B30E-40EE-9B4D-1631CD779E81}" presName="bgRect" presStyleLbl="bgAccFollowNode1" presStyleIdx="0" presStyleCnt="3"/>
      <dgm:spPr/>
    </dgm:pt>
    <dgm:pt modelId="{A455A125-B9CF-4537-9A04-AC66DB04FC5F}" type="pres">
      <dgm:prSet presAssocID="{68E1AE93-C206-491C-AD0D-B4357593D45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5FB32A4-8B3F-4F4C-9BA3-455D94CF1F39}" type="pres">
      <dgm:prSet presAssocID="{4AE65CB5-B30E-40EE-9B4D-1631CD779E81}" presName="bottomLine" presStyleLbl="alignNode1" presStyleIdx="1" presStyleCnt="6">
        <dgm:presLayoutVars/>
      </dgm:prSet>
      <dgm:spPr/>
    </dgm:pt>
    <dgm:pt modelId="{A605C4BF-D411-4671-BECC-0D7AD8E5AB40}" type="pres">
      <dgm:prSet presAssocID="{4AE65CB5-B30E-40EE-9B4D-1631CD779E81}" presName="nodeText" presStyleLbl="bgAccFollowNode1" presStyleIdx="0" presStyleCnt="3">
        <dgm:presLayoutVars>
          <dgm:bulletEnabled val="1"/>
        </dgm:presLayoutVars>
      </dgm:prSet>
      <dgm:spPr/>
    </dgm:pt>
    <dgm:pt modelId="{A7110EC4-115E-41C3-A77A-592FAA9DB706}" type="pres">
      <dgm:prSet presAssocID="{68E1AE93-C206-491C-AD0D-B4357593D456}" presName="sibTrans" presStyleCnt="0"/>
      <dgm:spPr/>
    </dgm:pt>
    <dgm:pt modelId="{E1A67EED-5285-444A-A03A-3B9C2A9A9491}" type="pres">
      <dgm:prSet presAssocID="{3C4C4098-D042-47BE-8E32-382AACCB1746}" presName="compositeNode" presStyleCnt="0">
        <dgm:presLayoutVars>
          <dgm:bulletEnabled val="1"/>
        </dgm:presLayoutVars>
      </dgm:prSet>
      <dgm:spPr/>
    </dgm:pt>
    <dgm:pt modelId="{0482B5E2-F716-4FDD-8541-CE01DE92A680}" type="pres">
      <dgm:prSet presAssocID="{3C4C4098-D042-47BE-8E32-382AACCB1746}" presName="bgRect" presStyleLbl="bgAccFollowNode1" presStyleIdx="1" presStyleCnt="3"/>
      <dgm:spPr/>
    </dgm:pt>
    <dgm:pt modelId="{291F13EA-6131-4E10-95D5-81383B55618D}" type="pres">
      <dgm:prSet presAssocID="{90FB6A69-7430-4CB6-BCE4-81BFA0724B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3FD6D9-2569-43D4-AE02-6759A97A6D80}" type="pres">
      <dgm:prSet presAssocID="{3C4C4098-D042-47BE-8E32-382AACCB1746}" presName="bottomLine" presStyleLbl="alignNode1" presStyleIdx="3" presStyleCnt="6">
        <dgm:presLayoutVars/>
      </dgm:prSet>
      <dgm:spPr/>
    </dgm:pt>
    <dgm:pt modelId="{72D998BA-037D-41DF-8753-B4DD5CE125DB}" type="pres">
      <dgm:prSet presAssocID="{3C4C4098-D042-47BE-8E32-382AACCB1746}" presName="nodeText" presStyleLbl="bgAccFollowNode1" presStyleIdx="1" presStyleCnt="3">
        <dgm:presLayoutVars>
          <dgm:bulletEnabled val="1"/>
        </dgm:presLayoutVars>
      </dgm:prSet>
      <dgm:spPr/>
    </dgm:pt>
    <dgm:pt modelId="{F6C6B81E-7530-4679-B7E9-2FEAC7A05A7F}" type="pres">
      <dgm:prSet presAssocID="{90FB6A69-7430-4CB6-BCE4-81BFA0724B27}" presName="sibTrans" presStyleCnt="0"/>
      <dgm:spPr/>
    </dgm:pt>
    <dgm:pt modelId="{09F5CDE0-E2D5-450D-9368-76C7E2F55F94}" type="pres">
      <dgm:prSet presAssocID="{FD4B5510-7EF4-4018-B436-0351FCAB753F}" presName="compositeNode" presStyleCnt="0">
        <dgm:presLayoutVars>
          <dgm:bulletEnabled val="1"/>
        </dgm:presLayoutVars>
      </dgm:prSet>
      <dgm:spPr/>
    </dgm:pt>
    <dgm:pt modelId="{054BF532-30EC-4BC6-A87C-C67340FD3677}" type="pres">
      <dgm:prSet presAssocID="{FD4B5510-7EF4-4018-B436-0351FCAB753F}" presName="bgRect" presStyleLbl="bgAccFollowNode1" presStyleIdx="2" presStyleCnt="3"/>
      <dgm:spPr/>
    </dgm:pt>
    <dgm:pt modelId="{F37BF845-3C48-4194-8087-11F262B44E7F}" type="pres">
      <dgm:prSet presAssocID="{1820BEAE-542E-4D68-80C3-CBC26CE36DF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9CB0F5-0183-4D05-8136-11497FDBF8AD}" type="pres">
      <dgm:prSet presAssocID="{FD4B5510-7EF4-4018-B436-0351FCAB753F}" presName="bottomLine" presStyleLbl="alignNode1" presStyleIdx="5" presStyleCnt="6">
        <dgm:presLayoutVars/>
      </dgm:prSet>
      <dgm:spPr/>
    </dgm:pt>
    <dgm:pt modelId="{1F781821-3F8C-4018-AD67-D614AAB0B8B3}" type="pres">
      <dgm:prSet presAssocID="{FD4B5510-7EF4-4018-B436-0351FCAB753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D95F711-9B54-47A2-A45F-6BE3A1C0F7A9}" type="presOf" srcId="{FA90A42F-74F4-4F31-8F9C-544A4C28F6AC}" destId="{4F5E30E4-67EC-4F94-A970-6A89B7625BFE}" srcOrd="0" destOrd="0" presId="urn:microsoft.com/office/officeart/2016/7/layout/BasicLinearProcessNumbered"/>
    <dgm:cxn modelId="{6D34401E-FE5D-49A4-A3DB-1CF0B6514278}" type="presOf" srcId="{60EBDFCA-7DCC-4B9F-99FF-81CCE6A53EEB}" destId="{A605C4BF-D411-4671-BECC-0D7AD8E5AB40}" srcOrd="0" destOrd="1" presId="urn:microsoft.com/office/officeart/2016/7/layout/BasicLinearProcessNumbered"/>
    <dgm:cxn modelId="{E224465B-96FA-417B-9880-D59CC4CE691D}" type="presOf" srcId="{1820BEAE-542E-4D68-80C3-CBC26CE36DF8}" destId="{F37BF845-3C48-4194-8087-11F262B44E7F}" srcOrd="0" destOrd="0" presId="urn:microsoft.com/office/officeart/2016/7/layout/BasicLinearProcessNumbered"/>
    <dgm:cxn modelId="{C6F5F548-E5B3-431B-9829-E0EF80CF9C4A}" type="presOf" srcId="{4AE65CB5-B30E-40EE-9B4D-1631CD779E81}" destId="{A605C4BF-D411-4671-BECC-0D7AD8E5AB40}" srcOrd="1" destOrd="0" presId="urn:microsoft.com/office/officeart/2016/7/layout/BasicLinearProcessNumbered"/>
    <dgm:cxn modelId="{DE34CF69-BBDF-4DBD-A2B8-46D038C0F9F7}" type="presOf" srcId="{3C4C4098-D042-47BE-8E32-382AACCB1746}" destId="{0482B5E2-F716-4FDD-8541-CE01DE92A680}" srcOrd="0" destOrd="0" presId="urn:microsoft.com/office/officeart/2016/7/layout/BasicLinearProcessNumbered"/>
    <dgm:cxn modelId="{5A9BF157-E8EA-4A5C-A628-FFDB3C63952D}" srcId="{3C4C4098-D042-47BE-8E32-382AACCB1746}" destId="{3EF1E0D9-41F9-466D-AB8B-81E93CAF1F23}" srcOrd="0" destOrd="0" parTransId="{9B44AF8F-58C2-47A3-A5A2-A43EF4AD627C}" sibTransId="{372D5694-408B-4DF4-9F67-D808E3313447}"/>
    <dgm:cxn modelId="{6427017C-8C7D-4B6B-B783-9F3ED9FBC15E}" type="presOf" srcId="{FD4B5510-7EF4-4018-B436-0351FCAB753F}" destId="{054BF532-30EC-4BC6-A87C-C67340FD3677}" srcOrd="0" destOrd="0" presId="urn:microsoft.com/office/officeart/2016/7/layout/BasicLinearProcessNumbered"/>
    <dgm:cxn modelId="{9C93637E-7426-40B2-8FFD-F0326A550F3D}" type="presOf" srcId="{3EF1E0D9-41F9-466D-AB8B-81E93CAF1F23}" destId="{72D998BA-037D-41DF-8753-B4DD5CE125DB}" srcOrd="0" destOrd="1" presId="urn:microsoft.com/office/officeart/2016/7/layout/BasicLinearProcessNumbered"/>
    <dgm:cxn modelId="{964D3C86-C475-4F13-A186-B2ADBA3E4F71}" srcId="{FD4B5510-7EF4-4018-B436-0351FCAB753F}" destId="{437AE674-E5FA-4691-B94B-37E8FC0A22AF}" srcOrd="0" destOrd="0" parTransId="{BE3D06F1-74FA-4B90-837C-6C42BA742EC3}" sibTransId="{88358CC4-EB14-443C-AD2D-BBAA7744AE6E}"/>
    <dgm:cxn modelId="{1F449195-3511-4CF9-9335-D175400A4217}" type="presOf" srcId="{FD4B5510-7EF4-4018-B436-0351FCAB753F}" destId="{1F781821-3F8C-4018-AD67-D614AAB0B8B3}" srcOrd="1" destOrd="0" presId="urn:microsoft.com/office/officeart/2016/7/layout/BasicLinearProcessNumbered"/>
    <dgm:cxn modelId="{207EB2AD-26BB-4647-BF20-497337195E43}" srcId="{FA90A42F-74F4-4F31-8F9C-544A4C28F6AC}" destId="{3C4C4098-D042-47BE-8E32-382AACCB1746}" srcOrd="1" destOrd="0" parTransId="{BA589C83-DB79-494B-88B0-4F906BC0A9F3}" sibTransId="{90FB6A69-7430-4CB6-BCE4-81BFA0724B27}"/>
    <dgm:cxn modelId="{034C0ED3-225B-409A-9A3B-A1D7A9A5BD0B}" type="presOf" srcId="{68E1AE93-C206-491C-AD0D-B4357593D456}" destId="{A455A125-B9CF-4537-9A04-AC66DB04FC5F}" srcOrd="0" destOrd="0" presId="urn:microsoft.com/office/officeart/2016/7/layout/BasicLinearProcessNumbered"/>
    <dgm:cxn modelId="{4E0979DA-3FDC-4039-AC98-C973C2E494C9}" type="presOf" srcId="{3C4C4098-D042-47BE-8E32-382AACCB1746}" destId="{72D998BA-037D-41DF-8753-B4DD5CE125DB}" srcOrd="1" destOrd="0" presId="urn:microsoft.com/office/officeart/2016/7/layout/BasicLinearProcessNumbered"/>
    <dgm:cxn modelId="{65B1F3DA-A9B5-4BEE-8ACD-C14A02E60526}" srcId="{FA90A42F-74F4-4F31-8F9C-544A4C28F6AC}" destId="{FD4B5510-7EF4-4018-B436-0351FCAB753F}" srcOrd="2" destOrd="0" parTransId="{83235FE0-7B27-479E-961F-7A8D53566A23}" sibTransId="{1820BEAE-542E-4D68-80C3-CBC26CE36DF8}"/>
    <dgm:cxn modelId="{E7D362DC-B6B6-4A46-96A3-1A43C5FC1A0E}" srcId="{4AE65CB5-B30E-40EE-9B4D-1631CD779E81}" destId="{60EBDFCA-7DCC-4B9F-99FF-81CCE6A53EEB}" srcOrd="0" destOrd="0" parTransId="{EA57157E-01E9-4D81-BC1E-17F6802C7244}" sibTransId="{CE6C00B0-4B62-453C-950A-045EE546B4B1}"/>
    <dgm:cxn modelId="{D6EB01DF-0F5C-4173-83B9-8CA748C90A1E}" type="presOf" srcId="{4AE65CB5-B30E-40EE-9B4D-1631CD779E81}" destId="{1CDC8ED1-494D-46A5-9534-5EBB3CFE3A0E}" srcOrd="0" destOrd="0" presId="urn:microsoft.com/office/officeart/2016/7/layout/BasicLinearProcessNumbered"/>
    <dgm:cxn modelId="{1A0464E6-084C-497D-AE6A-D3B802F33562}" type="presOf" srcId="{90FB6A69-7430-4CB6-BCE4-81BFA0724B27}" destId="{291F13EA-6131-4E10-95D5-81383B55618D}" srcOrd="0" destOrd="0" presId="urn:microsoft.com/office/officeart/2016/7/layout/BasicLinearProcessNumbered"/>
    <dgm:cxn modelId="{42EED9E9-71BA-4FD1-B1FC-DA973006A512}" type="presOf" srcId="{437AE674-E5FA-4691-B94B-37E8FC0A22AF}" destId="{1F781821-3F8C-4018-AD67-D614AAB0B8B3}" srcOrd="0" destOrd="1" presId="urn:microsoft.com/office/officeart/2016/7/layout/BasicLinearProcessNumbered"/>
    <dgm:cxn modelId="{0FB67CEA-C768-4AE3-9569-4AA55047703F}" srcId="{FA90A42F-74F4-4F31-8F9C-544A4C28F6AC}" destId="{4AE65CB5-B30E-40EE-9B4D-1631CD779E81}" srcOrd="0" destOrd="0" parTransId="{C07F8C3E-3F2A-4EA5-9470-3244B973289F}" sibTransId="{68E1AE93-C206-491C-AD0D-B4357593D456}"/>
    <dgm:cxn modelId="{05B23458-5498-4391-A5E5-7A02DCF7CA71}" type="presParOf" srcId="{4F5E30E4-67EC-4F94-A970-6A89B7625BFE}" destId="{3987390D-6164-4C0D-8DC6-387C6BAF3E71}" srcOrd="0" destOrd="0" presId="urn:microsoft.com/office/officeart/2016/7/layout/BasicLinearProcessNumbered"/>
    <dgm:cxn modelId="{2D2E91B4-9E55-4526-A60B-4C89378811C7}" type="presParOf" srcId="{3987390D-6164-4C0D-8DC6-387C6BAF3E71}" destId="{1CDC8ED1-494D-46A5-9534-5EBB3CFE3A0E}" srcOrd="0" destOrd="0" presId="urn:microsoft.com/office/officeart/2016/7/layout/BasicLinearProcessNumbered"/>
    <dgm:cxn modelId="{1DBC86FB-7E19-4F55-901E-F12D0E5D786D}" type="presParOf" srcId="{3987390D-6164-4C0D-8DC6-387C6BAF3E71}" destId="{A455A125-B9CF-4537-9A04-AC66DB04FC5F}" srcOrd="1" destOrd="0" presId="urn:microsoft.com/office/officeart/2016/7/layout/BasicLinearProcessNumbered"/>
    <dgm:cxn modelId="{1431CD6F-371C-4FFE-8F94-D0696B5E6A8A}" type="presParOf" srcId="{3987390D-6164-4C0D-8DC6-387C6BAF3E71}" destId="{75FB32A4-8B3F-4F4C-9BA3-455D94CF1F39}" srcOrd="2" destOrd="0" presId="urn:microsoft.com/office/officeart/2016/7/layout/BasicLinearProcessNumbered"/>
    <dgm:cxn modelId="{B72A33B0-7BAA-4B1A-8EDA-B8D12C5550BA}" type="presParOf" srcId="{3987390D-6164-4C0D-8DC6-387C6BAF3E71}" destId="{A605C4BF-D411-4671-BECC-0D7AD8E5AB40}" srcOrd="3" destOrd="0" presId="urn:microsoft.com/office/officeart/2016/7/layout/BasicLinearProcessNumbered"/>
    <dgm:cxn modelId="{540CE8D6-59FD-4867-B068-0D239A2104B5}" type="presParOf" srcId="{4F5E30E4-67EC-4F94-A970-6A89B7625BFE}" destId="{A7110EC4-115E-41C3-A77A-592FAA9DB706}" srcOrd="1" destOrd="0" presId="urn:microsoft.com/office/officeart/2016/7/layout/BasicLinearProcessNumbered"/>
    <dgm:cxn modelId="{5053F6C0-DE6B-4802-B695-94C9E833DC00}" type="presParOf" srcId="{4F5E30E4-67EC-4F94-A970-6A89B7625BFE}" destId="{E1A67EED-5285-444A-A03A-3B9C2A9A9491}" srcOrd="2" destOrd="0" presId="urn:microsoft.com/office/officeart/2016/7/layout/BasicLinearProcessNumbered"/>
    <dgm:cxn modelId="{BA649C25-9A80-4929-932D-078F1AA0D9A9}" type="presParOf" srcId="{E1A67EED-5285-444A-A03A-3B9C2A9A9491}" destId="{0482B5E2-F716-4FDD-8541-CE01DE92A680}" srcOrd="0" destOrd="0" presId="urn:microsoft.com/office/officeart/2016/7/layout/BasicLinearProcessNumbered"/>
    <dgm:cxn modelId="{16456321-5728-4AD5-98EC-6FE63780BE08}" type="presParOf" srcId="{E1A67EED-5285-444A-A03A-3B9C2A9A9491}" destId="{291F13EA-6131-4E10-95D5-81383B55618D}" srcOrd="1" destOrd="0" presId="urn:microsoft.com/office/officeart/2016/7/layout/BasicLinearProcessNumbered"/>
    <dgm:cxn modelId="{5A8DB1FC-16A5-4E66-B665-799996C69D3E}" type="presParOf" srcId="{E1A67EED-5285-444A-A03A-3B9C2A9A9491}" destId="{3E3FD6D9-2569-43D4-AE02-6759A97A6D80}" srcOrd="2" destOrd="0" presId="urn:microsoft.com/office/officeart/2016/7/layout/BasicLinearProcessNumbered"/>
    <dgm:cxn modelId="{5B38BD0D-6067-4062-BDF6-465051865A66}" type="presParOf" srcId="{E1A67EED-5285-444A-A03A-3B9C2A9A9491}" destId="{72D998BA-037D-41DF-8753-B4DD5CE125DB}" srcOrd="3" destOrd="0" presId="urn:microsoft.com/office/officeart/2016/7/layout/BasicLinearProcessNumbered"/>
    <dgm:cxn modelId="{E87359CC-C2AB-4370-BCA7-72431E09C38A}" type="presParOf" srcId="{4F5E30E4-67EC-4F94-A970-6A89B7625BFE}" destId="{F6C6B81E-7530-4679-B7E9-2FEAC7A05A7F}" srcOrd="3" destOrd="0" presId="urn:microsoft.com/office/officeart/2016/7/layout/BasicLinearProcessNumbered"/>
    <dgm:cxn modelId="{AA912E3D-2732-4892-A382-D4D089A3F25E}" type="presParOf" srcId="{4F5E30E4-67EC-4F94-A970-6A89B7625BFE}" destId="{09F5CDE0-E2D5-450D-9368-76C7E2F55F94}" srcOrd="4" destOrd="0" presId="urn:microsoft.com/office/officeart/2016/7/layout/BasicLinearProcessNumbered"/>
    <dgm:cxn modelId="{7486CA10-5AD9-41F5-94C9-6A8683D4D43C}" type="presParOf" srcId="{09F5CDE0-E2D5-450D-9368-76C7E2F55F94}" destId="{054BF532-30EC-4BC6-A87C-C67340FD3677}" srcOrd="0" destOrd="0" presId="urn:microsoft.com/office/officeart/2016/7/layout/BasicLinearProcessNumbered"/>
    <dgm:cxn modelId="{2ECFE708-E37A-4845-A847-55D010B53AE3}" type="presParOf" srcId="{09F5CDE0-E2D5-450D-9368-76C7E2F55F94}" destId="{F37BF845-3C48-4194-8087-11F262B44E7F}" srcOrd="1" destOrd="0" presId="urn:microsoft.com/office/officeart/2016/7/layout/BasicLinearProcessNumbered"/>
    <dgm:cxn modelId="{8548591D-A7B8-4226-A120-0781441F1696}" type="presParOf" srcId="{09F5CDE0-E2D5-450D-9368-76C7E2F55F94}" destId="{2F9CB0F5-0183-4D05-8136-11497FDBF8AD}" srcOrd="2" destOrd="0" presId="urn:microsoft.com/office/officeart/2016/7/layout/BasicLinearProcessNumbered"/>
    <dgm:cxn modelId="{179632DB-497E-4C80-95D3-841B6A2E3200}" type="presParOf" srcId="{09F5CDE0-E2D5-450D-9368-76C7E2F55F94}" destId="{1F781821-3F8C-4018-AD67-D614AAB0B8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36E78-04EB-4A49-BA9B-E911963DD4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865F83-04D3-4814-AC4F-D70E0EFC0B02}">
      <dgm:prSet/>
      <dgm:spPr/>
      <dgm:t>
        <a:bodyPr/>
        <a:lstStyle/>
        <a:p>
          <a:r>
            <a:rPr lang="en-US"/>
            <a:t>Ecological Bias</a:t>
          </a:r>
        </a:p>
      </dgm:t>
    </dgm:pt>
    <dgm:pt modelId="{45C485FB-C2C6-42A0-8062-DBBD5B7F44A7}" type="parTrans" cxnId="{AB32FA5B-4BA7-4B61-8256-2F137619A1DD}">
      <dgm:prSet/>
      <dgm:spPr/>
      <dgm:t>
        <a:bodyPr/>
        <a:lstStyle/>
        <a:p>
          <a:endParaRPr lang="en-US"/>
        </a:p>
      </dgm:t>
    </dgm:pt>
    <dgm:pt modelId="{26DA04E7-40F8-4F7A-8D2C-BF0CDF6DAE1A}" type="sibTrans" cxnId="{AB32FA5B-4BA7-4B61-8256-2F137619A1DD}">
      <dgm:prSet/>
      <dgm:spPr/>
      <dgm:t>
        <a:bodyPr/>
        <a:lstStyle/>
        <a:p>
          <a:endParaRPr lang="en-US"/>
        </a:p>
      </dgm:t>
    </dgm:pt>
    <dgm:pt modelId="{61F77BD8-CDB6-4F09-8CE8-002191695556}">
      <dgm:prSet/>
      <dgm:spPr/>
      <dgm:t>
        <a:bodyPr/>
        <a:lstStyle/>
        <a:p>
          <a:r>
            <a:rPr lang="en-US"/>
            <a:t>Loss of resolution when categorizing continuous variables</a:t>
          </a:r>
        </a:p>
      </dgm:t>
    </dgm:pt>
    <dgm:pt modelId="{5E6CCF92-8F0F-49B9-BD19-4709BD68EF31}" type="parTrans" cxnId="{C96782CA-10EF-405F-94F8-F8F646649B4E}">
      <dgm:prSet/>
      <dgm:spPr/>
      <dgm:t>
        <a:bodyPr/>
        <a:lstStyle/>
        <a:p>
          <a:endParaRPr lang="en-US"/>
        </a:p>
      </dgm:t>
    </dgm:pt>
    <dgm:pt modelId="{D973A248-3CF8-4F91-8E96-6546488E6C3A}" type="sibTrans" cxnId="{C96782CA-10EF-405F-94F8-F8F646649B4E}">
      <dgm:prSet/>
      <dgm:spPr/>
      <dgm:t>
        <a:bodyPr/>
        <a:lstStyle/>
        <a:p>
          <a:endParaRPr lang="en-US"/>
        </a:p>
      </dgm:t>
    </dgm:pt>
    <dgm:pt modelId="{D6B7F6A9-FAE2-430C-8562-3767C29C540A}">
      <dgm:prSet/>
      <dgm:spPr/>
      <dgm:t>
        <a:bodyPr/>
        <a:lstStyle/>
        <a:p>
          <a:r>
            <a:rPr lang="en-US"/>
            <a:t>Misclassification</a:t>
          </a:r>
        </a:p>
      </dgm:t>
    </dgm:pt>
    <dgm:pt modelId="{F1FE9D8D-2C16-4000-8F77-BB7F70765606}" type="parTrans" cxnId="{D590A427-B07A-41F2-A292-B403A06BAACA}">
      <dgm:prSet/>
      <dgm:spPr/>
      <dgm:t>
        <a:bodyPr/>
        <a:lstStyle/>
        <a:p>
          <a:endParaRPr lang="en-US"/>
        </a:p>
      </dgm:t>
    </dgm:pt>
    <dgm:pt modelId="{09FB29AA-9C2B-48E0-B5B6-722CFF86C878}" type="sibTrans" cxnId="{D590A427-B07A-41F2-A292-B403A06BAACA}">
      <dgm:prSet/>
      <dgm:spPr/>
      <dgm:t>
        <a:bodyPr/>
        <a:lstStyle/>
        <a:p>
          <a:endParaRPr lang="en-US"/>
        </a:p>
      </dgm:t>
    </dgm:pt>
    <dgm:pt modelId="{D6D7ED05-83C7-483A-9E09-3A47B89E13B4}" type="pres">
      <dgm:prSet presAssocID="{4FD36E78-04EB-4A49-BA9B-E911963DD407}" presName="linear" presStyleCnt="0">
        <dgm:presLayoutVars>
          <dgm:animLvl val="lvl"/>
          <dgm:resizeHandles val="exact"/>
        </dgm:presLayoutVars>
      </dgm:prSet>
      <dgm:spPr/>
    </dgm:pt>
    <dgm:pt modelId="{6BF703F6-4439-43FE-A844-DC26110BE56F}" type="pres">
      <dgm:prSet presAssocID="{45865F83-04D3-4814-AC4F-D70E0EFC0B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1B0C3-10A6-4206-AE33-183B20973AE2}" type="pres">
      <dgm:prSet presAssocID="{26DA04E7-40F8-4F7A-8D2C-BF0CDF6DAE1A}" presName="spacer" presStyleCnt="0"/>
      <dgm:spPr/>
    </dgm:pt>
    <dgm:pt modelId="{57E26EFA-688C-4909-B7EE-4C7C6A2632EE}" type="pres">
      <dgm:prSet presAssocID="{61F77BD8-CDB6-4F09-8CE8-0021916955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B07CB5-C7FA-49F5-8B25-2B3A9A9330F0}" type="pres">
      <dgm:prSet presAssocID="{D973A248-3CF8-4F91-8E96-6546488E6C3A}" presName="spacer" presStyleCnt="0"/>
      <dgm:spPr/>
    </dgm:pt>
    <dgm:pt modelId="{B6B5E89D-AA80-4862-BC42-7823C06A2E12}" type="pres">
      <dgm:prSet presAssocID="{D6B7F6A9-FAE2-430C-8562-3767C29C54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254615-B093-47F5-9E93-3A3007553675}" type="presOf" srcId="{45865F83-04D3-4814-AC4F-D70E0EFC0B02}" destId="{6BF703F6-4439-43FE-A844-DC26110BE56F}" srcOrd="0" destOrd="0" presId="urn:microsoft.com/office/officeart/2005/8/layout/vList2"/>
    <dgm:cxn modelId="{D590A427-B07A-41F2-A292-B403A06BAACA}" srcId="{4FD36E78-04EB-4A49-BA9B-E911963DD407}" destId="{D6B7F6A9-FAE2-430C-8562-3767C29C540A}" srcOrd="2" destOrd="0" parTransId="{F1FE9D8D-2C16-4000-8F77-BB7F70765606}" sibTransId="{09FB29AA-9C2B-48E0-B5B6-722CFF86C878}"/>
    <dgm:cxn modelId="{8A0C6830-2694-464A-82AA-60158E092B59}" type="presOf" srcId="{61F77BD8-CDB6-4F09-8CE8-002191695556}" destId="{57E26EFA-688C-4909-B7EE-4C7C6A2632EE}" srcOrd="0" destOrd="0" presId="urn:microsoft.com/office/officeart/2005/8/layout/vList2"/>
    <dgm:cxn modelId="{AB32FA5B-4BA7-4B61-8256-2F137619A1DD}" srcId="{4FD36E78-04EB-4A49-BA9B-E911963DD407}" destId="{45865F83-04D3-4814-AC4F-D70E0EFC0B02}" srcOrd="0" destOrd="0" parTransId="{45C485FB-C2C6-42A0-8062-DBBD5B7F44A7}" sibTransId="{26DA04E7-40F8-4F7A-8D2C-BF0CDF6DAE1A}"/>
    <dgm:cxn modelId="{CD317B57-7262-47C3-A120-6A198D5D52E0}" type="presOf" srcId="{4FD36E78-04EB-4A49-BA9B-E911963DD407}" destId="{D6D7ED05-83C7-483A-9E09-3A47B89E13B4}" srcOrd="0" destOrd="0" presId="urn:microsoft.com/office/officeart/2005/8/layout/vList2"/>
    <dgm:cxn modelId="{C96782CA-10EF-405F-94F8-F8F646649B4E}" srcId="{4FD36E78-04EB-4A49-BA9B-E911963DD407}" destId="{61F77BD8-CDB6-4F09-8CE8-002191695556}" srcOrd="1" destOrd="0" parTransId="{5E6CCF92-8F0F-49B9-BD19-4709BD68EF31}" sibTransId="{D973A248-3CF8-4F91-8E96-6546488E6C3A}"/>
    <dgm:cxn modelId="{D9F731E8-EDA5-48B0-A76E-814894C667B6}" type="presOf" srcId="{D6B7F6A9-FAE2-430C-8562-3767C29C540A}" destId="{B6B5E89D-AA80-4862-BC42-7823C06A2E12}" srcOrd="0" destOrd="0" presId="urn:microsoft.com/office/officeart/2005/8/layout/vList2"/>
    <dgm:cxn modelId="{576F936F-569C-48F7-A1D6-05F82EE6A3C3}" type="presParOf" srcId="{D6D7ED05-83C7-483A-9E09-3A47B89E13B4}" destId="{6BF703F6-4439-43FE-A844-DC26110BE56F}" srcOrd="0" destOrd="0" presId="urn:microsoft.com/office/officeart/2005/8/layout/vList2"/>
    <dgm:cxn modelId="{2E056DFB-3E6B-4D58-BE7E-F95F35808CF2}" type="presParOf" srcId="{D6D7ED05-83C7-483A-9E09-3A47B89E13B4}" destId="{8491B0C3-10A6-4206-AE33-183B20973AE2}" srcOrd="1" destOrd="0" presId="urn:microsoft.com/office/officeart/2005/8/layout/vList2"/>
    <dgm:cxn modelId="{956A3369-7F27-4945-9459-88E1C8BF1821}" type="presParOf" srcId="{D6D7ED05-83C7-483A-9E09-3A47B89E13B4}" destId="{57E26EFA-688C-4909-B7EE-4C7C6A2632EE}" srcOrd="2" destOrd="0" presId="urn:microsoft.com/office/officeart/2005/8/layout/vList2"/>
    <dgm:cxn modelId="{45254687-0216-434C-A8F6-293590B9CA9E}" type="presParOf" srcId="{D6D7ED05-83C7-483A-9E09-3A47B89E13B4}" destId="{AEB07CB5-C7FA-49F5-8B25-2B3A9A9330F0}" srcOrd="3" destOrd="0" presId="urn:microsoft.com/office/officeart/2005/8/layout/vList2"/>
    <dgm:cxn modelId="{5108EC92-AC1C-4666-9B6D-045C6148E178}" type="presParOf" srcId="{D6D7ED05-83C7-483A-9E09-3A47B89E13B4}" destId="{B6B5E89D-AA80-4862-BC42-7823C06A2E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C8ED1-494D-46A5-9534-5EBB3CFE3A0E}">
      <dsp:nvSpPr>
        <dsp:cNvPr id="0" name=""/>
        <dsp:cNvSpPr/>
      </dsp:nvSpPr>
      <dsp:spPr>
        <a:xfrm>
          <a:off x="0" y="0"/>
          <a:ext cx="3286125" cy="38288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Aggregation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e.g. Take the average or maximum wind speed for an entire county during a specific time period</a:t>
          </a:r>
        </a:p>
      </dsp:txBody>
      <dsp:txXfrm>
        <a:off x="0" y="1454944"/>
        <a:ext cx="3286125" cy="2297280"/>
      </dsp:txXfrm>
    </dsp:sp>
    <dsp:sp modelId="{A455A125-B9CF-4537-9A04-AC66DB04FC5F}">
      <dsp:nvSpPr>
        <dsp:cNvPr id="0" name=""/>
        <dsp:cNvSpPr/>
      </dsp:nvSpPr>
      <dsp:spPr>
        <a:xfrm>
          <a:off x="1068742" y="382880"/>
          <a:ext cx="1148640" cy="1148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52" tIns="12700" rIns="895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36956" y="551094"/>
        <a:ext cx="812212" cy="812212"/>
      </dsp:txXfrm>
    </dsp:sp>
    <dsp:sp modelId="{75FB32A4-8B3F-4F4C-9BA3-455D94CF1F39}">
      <dsp:nvSpPr>
        <dsp:cNvPr id="0" name=""/>
        <dsp:cNvSpPr/>
      </dsp:nvSpPr>
      <dsp:spPr>
        <a:xfrm>
          <a:off x="0" y="3828729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2B5E2-F716-4FDD-8541-CE01DE92A680}">
      <dsp:nvSpPr>
        <dsp:cNvPr id="0" name=""/>
        <dsp:cNvSpPr/>
      </dsp:nvSpPr>
      <dsp:spPr>
        <a:xfrm>
          <a:off x="3614737" y="0"/>
          <a:ext cx="3286125" cy="38288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Interpolation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e.g. Take individual point location precipitation measurements and smooth them over a surface. </a:t>
          </a:r>
        </a:p>
      </dsp:txBody>
      <dsp:txXfrm>
        <a:off x="3614737" y="1454944"/>
        <a:ext cx="3286125" cy="2297280"/>
      </dsp:txXfrm>
    </dsp:sp>
    <dsp:sp modelId="{291F13EA-6131-4E10-95D5-81383B55618D}">
      <dsp:nvSpPr>
        <dsp:cNvPr id="0" name=""/>
        <dsp:cNvSpPr/>
      </dsp:nvSpPr>
      <dsp:spPr>
        <a:xfrm>
          <a:off x="4683479" y="382880"/>
          <a:ext cx="1148640" cy="1148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52" tIns="12700" rIns="895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51693" y="551094"/>
        <a:ext cx="812212" cy="812212"/>
      </dsp:txXfrm>
    </dsp:sp>
    <dsp:sp modelId="{3E3FD6D9-2569-43D4-AE02-6759A97A6D80}">
      <dsp:nvSpPr>
        <dsp:cNvPr id="0" name=""/>
        <dsp:cNvSpPr/>
      </dsp:nvSpPr>
      <dsp:spPr>
        <a:xfrm>
          <a:off x="3614737" y="3828729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BF532-30EC-4BC6-A87C-C67340FD3677}">
      <dsp:nvSpPr>
        <dsp:cNvPr id="0" name=""/>
        <dsp:cNvSpPr/>
      </dsp:nvSpPr>
      <dsp:spPr>
        <a:xfrm>
          <a:off x="7229475" y="0"/>
          <a:ext cx="3286125" cy="38288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Assign residential addresses (point locations) to the nearest weather station</a:t>
          </a:r>
        </a:p>
      </dsp:txBody>
      <dsp:txXfrm>
        <a:off x="7229475" y="1454944"/>
        <a:ext cx="3286125" cy="2297280"/>
      </dsp:txXfrm>
    </dsp:sp>
    <dsp:sp modelId="{F37BF845-3C48-4194-8087-11F262B44E7F}">
      <dsp:nvSpPr>
        <dsp:cNvPr id="0" name=""/>
        <dsp:cNvSpPr/>
      </dsp:nvSpPr>
      <dsp:spPr>
        <a:xfrm>
          <a:off x="8298217" y="382880"/>
          <a:ext cx="1148640" cy="1148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52" tIns="12700" rIns="895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66431" y="551094"/>
        <a:ext cx="812212" cy="812212"/>
      </dsp:txXfrm>
    </dsp:sp>
    <dsp:sp modelId="{2F9CB0F5-0183-4D05-8136-11497FDBF8AD}">
      <dsp:nvSpPr>
        <dsp:cNvPr id="0" name=""/>
        <dsp:cNvSpPr/>
      </dsp:nvSpPr>
      <dsp:spPr>
        <a:xfrm>
          <a:off x="7229475" y="3828729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703F6-4439-43FE-A844-DC26110BE56F}">
      <dsp:nvSpPr>
        <dsp:cNvPr id="0" name=""/>
        <dsp:cNvSpPr/>
      </dsp:nvSpPr>
      <dsp:spPr>
        <a:xfrm>
          <a:off x="0" y="83926"/>
          <a:ext cx="5257800" cy="17194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Ecological Bias</a:t>
          </a:r>
        </a:p>
      </dsp:txBody>
      <dsp:txXfrm>
        <a:off x="83935" y="167861"/>
        <a:ext cx="5089930" cy="1551554"/>
      </dsp:txXfrm>
    </dsp:sp>
    <dsp:sp modelId="{57E26EFA-688C-4909-B7EE-4C7C6A2632EE}">
      <dsp:nvSpPr>
        <dsp:cNvPr id="0" name=""/>
        <dsp:cNvSpPr/>
      </dsp:nvSpPr>
      <dsp:spPr>
        <a:xfrm>
          <a:off x="0" y="1892631"/>
          <a:ext cx="5257800" cy="171942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Loss of resolution when categorizing continuous variables</a:t>
          </a:r>
        </a:p>
      </dsp:txBody>
      <dsp:txXfrm>
        <a:off x="83935" y="1976566"/>
        <a:ext cx="5089930" cy="1551554"/>
      </dsp:txXfrm>
    </dsp:sp>
    <dsp:sp modelId="{B6B5E89D-AA80-4862-BC42-7823C06A2E12}">
      <dsp:nvSpPr>
        <dsp:cNvPr id="0" name=""/>
        <dsp:cNvSpPr/>
      </dsp:nvSpPr>
      <dsp:spPr>
        <a:xfrm>
          <a:off x="0" y="3701336"/>
          <a:ext cx="5257800" cy="171942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Misclassification</a:t>
          </a:r>
        </a:p>
      </dsp:txBody>
      <dsp:txXfrm>
        <a:off x="83935" y="3785271"/>
        <a:ext cx="5089930" cy="155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69F-6FDC-4C7E-9BF3-2D4011EC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CA142-E01D-47E8-957C-9739194D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22C2-298B-44C0-8DF0-1F4F2DC8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7108-D1C7-465F-A4DE-37533D9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857C-FB13-493E-BDC8-CF5F45D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4D46-82C8-4645-92D5-DA2348AE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B6D3-2B55-483B-8EED-2240EC022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882E-3B89-4522-A910-9D44C022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9B7D-0B2E-4278-BCE7-DC17977D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72E2-9A62-4D26-90A8-619C097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1B0D5-A480-4DB9-9299-9E6C7582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1072A-14FE-4C83-87D8-6C988FBEE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48C4-21A4-42D9-9E2B-CD695C38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9844-0819-4122-8209-194B306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5AB3-109D-4EF6-9029-748E1A05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AFCD-296D-4822-986C-E06BF833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ABCE-87F4-4166-8DD1-E1F75E4A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B991-A25F-4DC8-86F6-115DF5FB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9CE1-502C-45A2-AEE0-F4E65902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9F92-BDA8-4105-8055-4E97748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7942-BF68-489B-8B6E-1CA79024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693-62A4-4876-AEE6-0C8A52C5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3173-0BEA-41F6-BF02-81337AC9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4DC8-2489-4768-B8C3-70959510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1AA7-BE69-427C-8A50-4AB8907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AF9-09EB-4CAE-A101-5DCC1050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7FF3-CB40-4477-9474-820593DDA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53B84-00C2-4060-B8FA-FF9C303B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8F6A-F7C7-4870-AFE0-E0EFA739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8100E-62F6-47ED-ACA9-53AECB88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ABBB-D67A-4E0E-8D45-6377E7E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6E8-53B9-42CA-9B74-36AF6AF3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6946-A6BE-4B40-8CA4-85785B49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2A55-87E4-4D39-9FC1-C9DE50E0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4275F-EEB4-4BE3-BC4F-0D9603AC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C8A45-4796-4BF4-86AA-E5C63D960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A64B6-CD8A-4834-88F6-0C8D75CA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215A0-A1EA-4F9A-9215-DBBE308F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148D9-BE5E-494E-87DF-023F700B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3631-C8F2-4475-B131-645463F8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5C2AA-B098-40BE-A219-0100A41D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6758D-6F59-43C4-8C0B-6911AB1B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2B91-A23F-43A5-8EB3-A6EEB96E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7D80A-AE05-4AE4-8486-CBD4E5C7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EADAC-BED8-4A19-8291-DEEDF092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DD71E-EA07-4B61-82DE-0704BFDA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DA87-37AA-4F5B-A479-23BFBB7A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AB99-2958-4EC8-9462-3B076276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C893B-DA5C-4E20-BDD2-61DC4A70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BBAF-AE9B-4B4D-9F40-4CB3A9A7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1B7C0-2051-4FE9-9E62-CEFE66D6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D3CF5-C98B-458F-8D0B-98FF5447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C5C-021F-4165-8442-19D14BCE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5FADF-1D5E-4F7C-B802-A8BD566D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DE3FE-A969-4D3D-A214-5A5FB701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116E2-1F66-4C27-A187-57701C3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ECA51-2EFE-489F-80E7-818E10A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28CD-FCBF-4FE3-8171-95CFD13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4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2B89E-1BDE-4DE1-88BF-E6DE194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E7CE-E3B0-476F-B431-BF369BFD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C458-365E-4A55-AF24-B425B827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2DF3-7523-4BD2-B882-179696FA87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74D9-FCA3-4516-B4B4-B2EA83B9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24B6-A5A4-4649-AB17-F6EBAC165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F4C-0325-4A7F-9301-DEC28D1A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B5E65-79EE-49FE-8422-7588964FD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1" r="9089" b="145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DFC66-0429-4056-9B94-39FAA7F5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b="1"/>
              <a:t>Challenges of Integrating Physical Exposure and Human Impacts Data in Tropical Cyclone Studies</a:t>
            </a:r>
            <a:br>
              <a:rPr lang="en-US" sz="3000" b="1"/>
            </a:b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339D9-BB4B-4CF0-AE93-02FDFF2F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100"/>
              <a:t>Matthew Hughes, M.S. Graduate Student, Environmental Health – Epiodemiology</a:t>
            </a:r>
          </a:p>
          <a:p>
            <a:pPr algn="l"/>
            <a:r>
              <a:rPr lang="en-US" sz="1100"/>
              <a:t>Brooke Anderson, PhD, Environmental Health – Epidemiology</a:t>
            </a:r>
          </a:p>
          <a:p>
            <a:pPr algn="l"/>
            <a:r>
              <a:rPr lang="en-US" sz="1100"/>
              <a:t>Colorado State University, College of Veterinary Medicine and Biomedical Science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60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5AD8-A44B-48F9-BEF2-8B0E0901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Categorizing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AB01-14C7-49B0-9DEE-903F7B9A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Appropriate thresholds must be chosen to divide continuous exposure data into bins for assigning exposure to populations or individuals</a:t>
            </a:r>
          </a:p>
          <a:p>
            <a:pPr lvl="1"/>
            <a:r>
              <a:rPr lang="en-US" dirty="0"/>
              <a:t>e.g. Residents of a particular county might be considered exposed if the wind speed exceeded a particular threshold. </a:t>
            </a:r>
          </a:p>
          <a:p>
            <a:r>
              <a:rPr lang="en-US" sz="2400" dirty="0"/>
              <a:t>Choosing a threshold is often arbitrary</a:t>
            </a:r>
          </a:p>
          <a:p>
            <a:pPr lvl="1"/>
            <a:r>
              <a:rPr lang="en-US" dirty="0"/>
              <a:t>Median?</a:t>
            </a:r>
          </a:p>
          <a:p>
            <a:pPr lvl="1"/>
            <a:endParaRPr lang="en-US" dirty="0"/>
          </a:p>
          <a:p>
            <a:r>
              <a:rPr lang="en-US" sz="2400" dirty="0"/>
              <a:t>Categorizing continuous data (especially dichotomizing) loses data.</a:t>
            </a:r>
          </a:p>
          <a:p>
            <a:pPr lvl="1"/>
            <a:r>
              <a:rPr lang="en-US" dirty="0"/>
              <a:t>Makes dose-response relationships harder to detect</a:t>
            </a:r>
          </a:p>
          <a:p>
            <a:pPr lvl="1"/>
            <a:r>
              <a:rPr lang="en-US" dirty="0"/>
              <a:t>Opens the door for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2547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BE3B0-890D-4FDA-9C19-B99BC933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84D1-E7A9-4C29-B1B6-3DE7C260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Misclassification error occurs when exposure and outcome variables are measured in categories and the wrong category is assigned to a particular case/observation </a:t>
            </a:r>
          </a:p>
          <a:p>
            <a:pPr lvl="1"/>
            <a:r>
              <a:rPr lang="en-US" sz="2200"/>
              <a:t>e.g. A case that is exposed is incorrectly categorized as unexposed.</a:t>
            </a:r>
          </a:p>
          <a:p>
            <a:r>
              <a:rPr lang="en-US" sz="2200"/>
              <a:t>This is an extremely common problem in environmental epidemiology (same with ecological basis)</a:t>
            </a:r>
          </a:p>
          <a:p>
            <a:r>
              <a:rPr lang="en-US" sz="2200"/>
              <a:t>Can arise from the way that physical exposures are characterized, but also the way that geographic areas are characterized. </a:t>
            </a:r>
          </a:p>
        </p:txBody>
      </p:sp>
    </p:spTree>
    <p:extLst>
      <p:ext uri="{BB962C8B-B14F-4D97-AF65-F5344CB8AC3E}">
        <p14:creationId xmlns:p14="http://schemas.microsoft.com/office/powerpoint/2010/main" val="255759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58B4C02-93A6-43BC-90DF-B7427D6C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4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22A0E-DFDC-4A1E-95A9-E827161F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4DDD-D062-4819-9017-8B06A6B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978" y="869317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Tropical cyclones regularly threaten coastal communities in the Eastern and Southeastern United States</a:t>
            </a:r>
          </a:p>
          <a:p>
            <a:r>
              <a:rPr lang="en-US" sz="3200" dirty="0"/>
              <a:t>Tropical cyclones are highly destructive, causing lasting damage to coastal infrastructure, local economies, and human health. Between 2000 and 2019, tropical cyclones in the United States were responsible for:</a:t>
            </a:r>
          </a:p>
          <a:p>
            <a:pPr lvl="1"/>
            <a:r>
              <a:rPr lang="en-US" sz="2800" dirty="0"/>
              <a:t>$811 billion in damages</a:t>
            </a:r>
          </a:p>
          <a:p>
            <a:pPr lvl="1"/>
            <a:r>
              <a:rPr lang="en-US" sz="2800" dirty="0"/>
              <a:t>6,010 deaths (average of 301 deaths per year)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2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9A9EC-37AB-4F86-A9BE-6AE41E50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The Challenge: Spatial and Temporal Misalignment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7DDA-9C4C-4C20-8EDA-15EED1EE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392"/>
            <a:ext cx="10168128" cy="477387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Studying the effects that tropical cyclones have on communities requires using data on physical exposures (wind speed, precipitation, etc.) and human impacts (property damage, economic disruption, health effects, etc.) </a:t>
            </a:r>
          </a:p>
          <a:p>
            <a:r>
              <a:rPr lang="en-US" sz="2400" dirty="0"/>
              <a:t>Physical Exposures: </a:t>
            </a:r>
          </a:p>
          <a:p>
            <a:pPr lvl="1"/>
            <a:r>
              <a:rPr lang="en-US" dirty="0"/>
              <a:t>Large continentwide networks of weather monitors and sensors </a:t>
            </a:r>
          </a:p>
          <a:p>
            <a:pPr lvl="1"/>
            <a:r>
              <a:rPr lang="en-US" dirty="0"/>
              <a:t>Large spatial scales (entire continents)</a:t>
            </a:r>
          </a:p>
          <a:p>
            <a:pPr lvl="1"/>
            <a:r>
              <a:rPr lang="en-US" dirty="0"/>
              <a:t>Very fine (sometimes continuous) temporal scales</a:t>
            </a:r>
          </a:p>
          <a:p>
            <a:r>
              <a:rPr lang="en-US" sz="2400" dirty="0"/>
              <a:t>Human Impacts:</a:t>
            </a:r>
          </a:p>
          <a:p>
            <a:pPr lvl="1"/>
            <a:r>
              <a:rPr lang="en-US" dirty="0"/>
              <a:t>Administrative data sources, hospitalization records, vital records</a:t>
            </a:r>
          </a:p>
          <a:p>
            <a:pPr lvl="1"/>
            <a:r>
              <a:rPr lang="en-US" dirty="0"/>
              <a:t>Aggregated spatial scales (often based on political or administrative boundaries)</a:t>
            </a:r>
          </a:p>
          <a:p>
            <a:pPr lvl="1"/>
            <a:r>
              <a:rPr lang="en-US" dirty="0"/>
              <a:t>Temporal scales depend on impact being studied (hospitalization records are recorded by day, while pregnancies are recorded in weeks) </a:t>
            </a:r>
          </a:p>
        </p:txBody>
      </p:sp>
    </p:spTree>
    <p:extLst>
      <p:ext uri="{BB962C8B-B14F-4D97-AF65-F5344CB8AC3E}">
        <p14:creationId xmlns:p14="http://schemas.microsoft.com/office/powerpoint/2010/main" val="146201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304B-8FD2-4388-A209-F0760776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and Temporal Scales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59C80-A71E-4467-AD2A-1F80D9BAF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Scales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7FE5-980B-4A9F-BAE2-09B270845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 Locations</a:t>
            </a:r>
          </a:p>
          <a:p>
            <a:r>
              <a:rPr lang="en-US" dirty="0"/>
              <a:t>Zip code/Parish/County</a:t>
            </a:r>
          </a:p>
          <a:p>
            <a:r>
              <a:rPr lang="en-US" dirty="0"/>
              <a:t>Metropolitan Area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Multi-state Region/Country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90D5C-2A45-4D0D-9BC8-93A6CD7F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Temporal Scales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82861-FC0F-42F4-ABB8-EA8EFCE112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Seconds/Minutes/Hours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Cumulative Measures of Time</a:t>
            </a:r>
          </a:p>
        </p:txBody>
      </p:sp>
    </p:spTree>
    <p:extLst>
      <p:ext uri="{BB962C8B-B14F-4D97-AF65-F5344CB8AC3E}">
        <p14:creationId xmlns:p14="http://schemas.microsoft.com/office/powerpoint/2010/main" val="6108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A478FE-ADFD-4949-A38C-E61E7764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37108"/>
            <a:ext cx="10905066" cy="418378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1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DA230-A420-4E04-9045-13749A2B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Integrating Physical Exposure Datasets with Human Impact 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6BBDE-8C2D-4702-9F55-F704829F3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80832"/>
              </p:ext>
            </p:extLst>
          </p:nvPr>
        </p:nvGraphicFramePr>
        <p:xfrm>
          <a:off x="838200" y="2348161"/>
          <a:ext cx="10515600" cy="382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8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28F1-454D-42EC-B1F3-870042FB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Implications of these Integration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31846-7E43-497E-9B2A-B8029624D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9825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78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1E72B-2283-4D4A-AE8B-C88DDD40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Ecological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89BE-6866-4801-BFC2-0533DE98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Occurs whenever an aggregate association between an exposure and outcome does not properly reflect the association on the individual level</a:t>
            </a:r>
          </a:p>
          <a:p>
            <a:r>
              <a:rPr lang="en-US" dirty="0"/>
              <a:t>Especially common when a lot of heterogeneity exists in the aggregated population</a:t>
            </a:r>
          </a:p>
          <a:p>
            <a:r>
              <a:rPr lang="en-US" dirty="0"/>
              <a:t>Not much of a concern when the aggregate value is a count</a:t>
            </a:r>
          </a:p>
          <a:p>
            <a:pPr lvl="1"/>
            <a:r>
              <a:rPr lang="en-US" sz="2800" dirty="0"/>
              <a:t>e.g. The Spatial Hazard Events and Losses Database reports daily casualty counts after natural disasters. </a:t>
            </a:r>
          </a:p>
        </p:txBody>
      </p:sp>
    </p:spTree>
    <p:extLst>
      <p:ext uri="{BB962C8B-B14F-4D97-AF65-F5344CB8AC3E}">
        <p14:creationId xmlns:p14="http://schemas.microsoft.com/office/powerpoint/2010/main" val="181779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Challenges of Integrating Physical Exposure and Human Impacts Data in Tropical Cyclone Studies </vt:lpstr>
      <vt:lpstr>Introduction</vt:lpstr>
      <vt:lpstr>The Challenge: Spatial and Temporal Misalignment</vt:lpstr>
      <vt:lpstr>Spatial and Temporal Scales</vt:lpstr>
      <vt:lpstr>PowerPoint Presentation</vt:lpstr>
      <vt:lpstr>PowerPoint Presentation</vt:lpstr>
      <vt:lpstr>Integrating Physical Exposure Datasets with Human Impact Datasets</vt:lpstr>
      <vt:lpstr>Implications of these Integration Methods</vt:lpstr>
      <vt:lpstr>Ecological Bias</vt:lpstr>
      <vt:lpstr>Categorizing Continuous Variables</vt:lpstr>
      <vt:lpstr>Misclassification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Integrating Physical Exposure and Human Impacts Data in Tropical Cyclone Studies</dc:title>
  <dc:creator>Matthew Hughes</dc:creator>
  <cp:lastModifiedBy>Matthew Hughes</cp:lastModifiedBy>
  <cp:revision>4</cp:revision>
  <dcterms:created xsi:type="dcterms:W3CDTF">2021-02-11T04:25:48Z</dcterms:created>
  <dcterms:modified xsi:type="dcterms:W3CDTF">2021-02-11T22:25:23Z</dcterms:modified>
</cp:coreProperties>
</file>