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73"/>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517711-AC41-224F-B835-205EA12BAFB2}"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497CDCAB-65A2-7F4F-9A3A-E6BDA30750DC}"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4637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17711-AC41-224F-B835-205EA12BAFB2}"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CDCAB-65A2-7F4F-9A3A-E6BDA30750DC}" type="slidenum">
              <a:rPr lang="en-US" smtClean="0"/>
              <a:t>‹#›</a:t>
            </a:fld>
            <a:endParaRPr lang="en-US"/>
          </a:p>
        </p:txBody>
      </p:sp>
    </p:spTree>
    <p:extLst>
      <p:ext uri="{BB962C8B-B14F-4D97-AF65-F5344CB8AC3E}">
        <p14:creationId xmlns:p14="http://schemas.microsoft.com/office/powerpoint/2010/main" val="1334849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17711-AC41-224F-B835-205EA12BAFB2}"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CDCAB-65A2-7F4F-9A3A-E6BDA30750DC}" type="slidenum">
              <a:rPr lang="en-US" smtClean="0"/>
              <a:t>‹#›</a:t>
            </a:fld>
            <a:endParaRPr lang="en-US"/>
          </a:p>
        </p:txBody>
      </p:sp>
    </p:spTree>
    <p:extLst>
      <p:ext uri="{BB962C8B-B14F-4D97-AF65-F5344CB8AC3E}">
        <p14:creationId xmlns:p14="http://schemas.microsoft.com/office/powerpoint/2010/main" val="262142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17711-AC41-224F-B835-205EA12BAFB2}"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CDCAB-65A2-7F4F-9A3A-E6BDA30750DC}"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9455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517711-AC41-224F-B835-205EA12BAFB2}"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CDCAB-65A2-7F4F-9A3A-E6BDA30750DC}" type="slidenum">
              <a:rPr lang="en-US" smtClean="0"/>
              <a:t>‹#›</a:t>
            </a:fld>
            <a:endParaRPr lang="en-US"/>
          </a:p>
        </p:txBody>
      </p:sp>
    </p:spTree>
    <p:extLst>
      <p:ext uri="{BB962C8B-B14F-4D97-AF65-F5344CB8AC3E}">
        <p14:creationId xmlns:p14="http://schemas.microsoft.com/office/powerpoint/2010/main" val="6915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517711-AC41-224F-B835-205EA12BAFB2}" type="datetimeFigureOut">
              <a:rPr lang="en-US" smtClean="0"/>
              <a:t>5/22/19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CDCAB-65A2-7F4F-9A3A-E6BDA30750DC}"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1373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517711-AC41-224F-B835-205EA12BAFB2}" type="datetimeFigureOut">
              <a:rPr lang="en-US" smtClean="0"/>
              <a:t>5/22/19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7CDCAB-65A2-7F4F-9A3A-E6BDA30750DC}" type="slidenum">
              <a:rPr lang="en-US" smtClean="0"/>
              <a:t>‹#›</a:t>
            </a:fld>
            <a:endParaRPr lang="en-US"/>
          </a:p>
        </p:txBody>
      </p:sp>
    </p:spTree>
    <p:extLst>
      <p:ext uri="{BB962C8B-B14F-4D97-AF65-F5344CB8AC3E}">
        <p14:creationId xmlns:p14="http://schemas.microsoft.com/office/powerpoint/2010/main" val="114500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517711-AC41-224F-B835-205EA12BAFB2}" type="datetimeFigureOut">
              <a:rPr lang="en-US" smtClean="0"/>
              <a:t>5/22/19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7CDCAB-65A2-7F4F-9A3A-E6BDA30750DC}"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6682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E517711-AC41-224F-B835-205EA12BAFB2}" type="datetimeFigureOut">
              <a:rPr lang="en-US" smtClean="0"/>
              <a:t>5/22/19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7CDCAB-65A2-7F4F-9A3A-E6BDA30750DC}" type="slidenum">
              <a:rPr lang="en-US" smtClean="0"/>
              <a:t>‹#›</a:t>
            </a:fld>
            <a:endParaRPr lang="en-US"/>
          </a:p>
        </p:txBody>
      </p:sp>
    </p:spTree>
    <p:extLst>
      <p:ext uri="{BB962C8B-B14F-4D97-AF65-F5344CB8AC3E}">
        <p14:creationId xmlns:p14="http://schemas.microsoft.com/office/powerpoint/2010/main" val="362094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517711-AC41-224F-B835-205EA12BAFB2}" type="datetimeFigureOut">
              <a:rPr lang="en-US" smtClean="0"/>
              <a:t>5/22/19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CDCAB-65A2-7F4F-9A3A-E6BDA30750DC}" type="slidenum">
              <a:rPr lang="en-US" smtClean="0"/>
              <a:t>‹#›</a:t>
            </a:fld>
            <a:endParaRPr lang="en-US"/>
          </a:p>
        </p:txBody>
      </p:sp>
    </p:spTree>
    <p:extLst>
      <p:ext uri="{BB962C8B-B14F-4D97-AF65-F5344CB8AC3E}">
        <p14:creationId xmlns:p14="http://schemas.microsoft.com/office/powerpoint/2010/main" val="204624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517711-AC41-224F-B835-205EA12BAFB2}" type="datetimeFigureOut">
              <a:rPr lang="en-US" smtClean="0"/>
              <a:t>5/22/19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CDCAB-65A2-7F4F-9A3A-E6BDA30750DC}" type="slidenum">
              <a:rPr lang="en-US" smtClean="0"/>
              <a:t>‹#›</a:t>
            </a:fld>
            <a:endParaRPr lang="en-US"/>
          </a:p>
        </p:txBody>
      </p:sp>
    </p:spTree>
    <p:extLst>
      <p:ext uri="{BB962C8B-B14F-4D97-AF65-F5344CB8AC3E}">
        <p14:creationId xmlns:p14="http://schemas.microsoft.com/office/powerpoint/2010/main" val="3956343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2E517711-AC41-224F-B835-205EA12BAFB2}" type="datetimeFigureOut">
              <a:rPr lang="en-US" smtClean="0"/>
              <a:t>5/22/19</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497CDCAB-65A2-7F4F-9A3A-E6BDA30750DC}"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9296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public.tableau.com/profile/richard.d.yarbough.ii#!/vizhome/KushBooks/KushRating"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6B5810-4D4F-3143-994D-1AF3CA6C3A31}"/>
              </a:ext>
            </a:extLst>
          </p:cNvPr>
          <p:cNvSpPr>
            <a:spLocks noGrp="1"/>
          </p:cNvSpPr>
          <p:nvPr>
            <p:ph type="ctrTitle"/>
          </p:nvPr>
        </p:nvSpPr>
        <p:spPr>
          <a:xfrm>
            <a:off x="2611808" y="3428998"/>
            <a:ext cx="5518066" cy="2268559"/>
          </a:xfrm>
        </p:spPr>
        <p:txBody>
          <a:bodyPr/>
          <a:lstStyle/>
          <a:p>
            <a:r>
              <a:rPr lang="en-US" dirty="0"/>
              <a:t>#</a:t>
            </a:r>
            <a:r>
              <a:rPr lang="en-US" dirty="0" err="1"/>
              <a:t>ProjectK</a:t>
            </a:r>
            <a:endParaRPr lang="en-US" dirty="0"/>
          </a:p>
        </p:txBody>
      </p:sp>
      <p:sp>
        <p:nvSpPr>
          <p:cNvPr id="5" name="Subtitle 4">
            <a:extLst>
              <a:ext uri="{FF2B5EF4-FFF2-40B4-BE49-F238E27FC236}">
                <a16:creationId xmlns:a16="http://schemas.microsoft.com/office/drawing/2014/main" id="{19D769C6-8F79-194A-B3FF-AC86C30BD266}"/>
              </a:ext>
            </a:extLst>
          </p:cNvPr>
          <p:cNvSpPr>
            <a:spLocks noGrp="1"/>
          </p:cNvSpPr>
          <p:nvPr>
            <p:ph type="subTitle" idx="1"/>
          </p:nvPr>
        </p:nvSpPr>
        <p:spPr>
          <a:xfrm>
            <a:off x="2772274" y="2268786"/>
            <a:ext cx="5357600" cy="1160213"/>
          </a:xfrm>
        </p:spPr>
        <p:txBody>
          <a:bodyPr/>
          <a:lstStyle/>
          <a:p>
            <a:r>
              <a:rPr lang="en-US" dirty="0"/>
              <a:t>Matt and Richard Present…</a:t>
            </a:r>
          </a:p>
        </p:txBody>
      </p:sp>
    </p:spTree>
    <p:extLst>
      <p:ext uri="{BB962C8B-B14F-4D97-AF65-F5344CB8AC3E}">
        <p14:creationId xmlns:p14="http://schemas.microsoft.com/office/powerpoint/2010/main" val="172063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99ECF8BC-5770-D54C-9B37-DE8EF46C5CEF}"/>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What Is Marijuana? </a:t>
            </a:r>
          </a:p>
        </p:txBody>
      </p:sp>
      <p:sp>
        <p:nvSpPr>
          <p:cNvPr id="3" name="Content Placeholder 2">
            <a:extLst>
              <a:ext uri="{FF2B5EF4-FFF2-40B4-BE49-F238E27FC236}">
                <a16:creationId xmlns:a16="http://schemas.microsoft.com/office/drawing/2014/main" id="{CE879B17-0555-0B45-9E1E-951745B083A8}"/>
              </a:ext>
            </a:extLst>
          </p:cNvPr>
          <p:cNvSpPr>
            <a:spLocks noGrp="1"/>
          </p:cNvSpPr>
          <p:nvPr>
            <p:ph idx="1"/>
          </p:nvPr>
        </p:nvSpPr>
        <p:spPr>
          <a:xfrm>
            <a:off x="2302933" y="2641604"/>
            <a:ext cx="7621606" cy="3443107"/>
          </a:xfrm>
        </p:spPr>
        <p:txBody>
          <a:bodyPr anchor="t">
            <a:normAutofit/>
          </a:bodyPr>
          <a:lstStyle/>
          <a:p>
            <a:r>
              <a:rPr lang="en-US" dirty="0"/>
              <a:t>Marijuana refers to the dried leaves, flowers, stems, and seeds from the </a:t>
            </a:r>
            <a:r>
              <a:rPr lang="en-US" i="1" dirty="0"/>
              <a:t>Cannabis sativa</a:t>
            </a:r>
            <a:r>
              <a:rPr lang="en-US" dirty="0"/>
              <a:t> or </a:t>
            </a:r>
            <a:r>
              <a:rPr lang="en-US" i="1" dirty="0"/>
              <a:t>Cannabis </a:t>
            </a:r>
            <a:r>
              <a:rPr lang="en-US" i="1" dirty="0" err="1"/>
              <a:t>indica</a:t>
            </a:r>
            <a:r>
              <a:rPr lang="en-US" dirty="0" err="1"/>
              <a:t>plant</a:t>
            </a:r>
            <a:r>
              <a:rPr lang="en-US" dirty="0"/>
              <a:t>. The plant contains the mind-altering chemical THC and other similar compounds. Extracts can also be made from the cannabis plant. </a:t>
            </a:r>
            <a:endParaRPr lang="en-US" sz="1600" dirty="0">
              <a:solidFill>
                <a:srgbClr val="1F2D29"/>
              </a:solidFill>
            </a:endParaRPr>
          </a:p>
        </p:txBody>
      </p:sp>
    </p:spTree>
    <p:extLst>
      <p:ext uri="{BB962C8B-B14F-4D97-AF65-F5344CB8AC3E}">
        <p14:creationId xmlns:p14="http://schemas.microsoft.com/office/powerpoint/2010/main" val="31926705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D41D2-ED31-0648-8472-D809B1F5F7A1}"/>
              </a:ext>
            </a:extLst>
          </p:cNvPr>
          <p:cNvSpPr>
            <a:spLocks noGrp="1"/>
          </p:cNvSpPr>
          <p:nvPr>
            <p:ph type="title"/>
          </p:nvPr>
        </p:nvSpPr>
        <p:spPr>
          <a:xfrm>
            <a:off x="1260088" y="808056"/>
            <a:ext cx="9310051" cy="1077229"/>
          </a:xfrm>
        </p:spPr>
        <p:txBody>
          <a:bodyPr>
            <a:normAutofit/>
          </a:bodyPr>
          <a:lstStyle/>
          <a:p>
            <a:pPr algn="l"/>
            <a:r>
              <a:rPr lang="en-US" sz="4800" dirty="0"/>
              <a:t>Why Do People Use?</a:t>
            </a:r>
          </a:p>
        </p:txBody>
      </p:sp>
      <p:sp>
        <p:nvSpPr>
          <p:cNvPr id="3" name="Content Placeholder 2">
            <a:extLst>
              <a:ext uri="{FF2B5EF4-FFF2-40B4-BE49-F238E27FC236}">
                <a16:creationId xmlns:a16="http://schemas.microsoft.com/office/drawing/2014/main" id="{972F9C56-1E52-1C4B-A8C6-6707AEAD6AC8}"/>
              </a:ext>
            </a:extLst>
          </p:cNvPr>
          <p:cNvSpPr>
            <a:spLocks noGrp="1"/>
          </p:cNvSpPr>
          <p:nvPr>
            <p:ph idx="1"/>
          </p:nvPr>
        </p:nvSpPr>
        <p:spPr>
          <a:xfrm>
            <a:off x="1260088" y="2052115"/>
            <a:ext cx="9441251" cy="4800397"/>
          </a:xfrm>
        </p:spPr>
        <p:txBody>
          <a:bodyPr anchor="t">
            <a:normAutofit fontScale="62500" lnSpcReduction="20000"/>
          </a:bodyPr>
          <a:lstStyle/>
          <a:p>
            <a:r>
              <a:rPr lang="en-US" sz="2500" dirty="0"/>
              <a:t>Marijuana offers medicinal effects. It is backed by researches that marijuana contains certain chemicals that can treat a wide range of illnesses and symptoms.</a:t>
            </a:r>
          </a:p>
          <a:p>
            <a:r>
              <a:rPr lang="en-US" sz="2500" dirty="0"/>
              <a:t>Marijuana users smoke it to be relieved from anger, pain, fear, anxiety. People who are undergoing huge stress smoke weed to numb their negative feelings and retreat into a euphoric state, free from worries and pain. There are those who use it to relax.</a:t>
            </a:r>
          </a:p>
          <a:p>
            <a:r>
              <a:rPr lang="en-US" sz="2500" dirty="0"/>
              <a:t>Marijuana is taken because of the effects of THC, which is the chief potent chemical in marijuana. THCs are cannabinoid receptors which are centered and focus on such areas of the brain that are linked to sensory perceptions, time perceptions, coordination, concentration, thinking, movements, pleasure, and memory. THC allows cells in the body to release dopamine, thereby creating euphoria.</a:t>
            </a:r>
          </a:p>
          <a:p>
            <a:r>
              <a:rPr lang="en-US" sz="2500" dirty="0"/>
              <a:t>Users of marijuana have the low perception to harm, thus, making the person feel braver and invincible.</a:t>
            </a:r>
          </a:p>
          <a:p>
            <a:r>
              <a:rPr lang="en-US" sz="2500" dirty="0"/>
              <a:t>Some smoke weed because it is positively endorsed by pop culture. There are also users who use marijuana simply because it is available and accessible. When they go to parties or when they hang out with their friends, marijuana is readily available.</a:t>
            </a:r>
          </a:p>
          <a:p>
            <a:pPr marL="0" indent="0">
              <a:buNone/>
            </a:pPr>
            <a:endParaRPr lang="en-US" sz="1800" dirty="0"/>
          </a:p>
        </p:txBody>
      </p:sp>
    </p:spTree>
    <p:extLst>
      <p:ext uri="{BB962C8B-B14F-4D97-AF65-F5344CB8AC3E}">
        <p14:creationId xmlns:p14="http://schemas.microsoft.com/office/powerpoint/2010/main" val="2926208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7DB1DBD0-8128-EC4E-8CDD-768B9C214829}"/>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How Do People Partake? </a:t>
            </a:r>
          </a:p>
        </p:txBody>
      </p:sp>
      <p:sp>
        <p:nvSpPr>
          <p:cNvPr id="3" name="Content Placeholder 2">
            <a:extLst>
              <a:ext uri="{FF2B5EF4-FFF2-40B4-BE49-F238E27FC236}">
                <a16:creationId xmlns:a16="http://schemas.microsoft.com/office/drawing/2014/main" id="{3901B6D5-C285-9149-8D5F-B3CD84F3DC88}"/>
              </a:ext>
            </a:extLst>
          </p:cNvPr>
          <p:cNvSpPr>
            <a:spLocks noGrp="1"/>
          </p:cNvSpPr>
          <p:nvPr>
            <p:ph idx="1"/>
          </p:nvPr>
        </p:nvSpPr>
        <p:spPr>
          <a:xfrm>
            <a:off x="2302933" y="2641604"/>
            <a:ext cx="7621606" cy="3443107"/>
          </a:xfrm>
        </p:spPr>
        <p:txBody>
          <a:bodyPr anchor="t">
            <a:normAutofit/>
          </a:bodyPr>
          <a:lstStyle/>
          <a:p>
            <a:r>
              <a:rPr lang="en-US" dirty="0">
                <a:solidFill>
                  <a:srgbClr val="1F2D29"/>
                </a:solidFill>
              </a:rPr>
              <a:t>Most common method is smoking: Hand pipe, Water pipe (Bong), Rolling papers (Joint), Blunt, Vaporizer, Homemade one-time use devices etc.</a:t>
            </a:r>
          </a:p>
          <a:p>
            <a:r>
              <a:rPr lang="en-US" dirty="0">
                <a:solidFill>
                  <a:srgbClr val="1F2D29"/>
                </a:solidFill>
              </a:rPr>
              <a:t>Other methods include: Tinctures, Ingestible Oils, Edibles, Topical Delivery Methods (Creams) </a:t>
            </a:r>
          </a:p>
          <a:p>
            <a:endParaRPr lang="en-US" sz="1600" dirty="0">
              <a:solidFill>
                <a:srgbClr val="1F2D29"/>
              </a:solidFill>
            </a:endParaRPr>
          </a:p>
          <a:p>
            <a:endParaRPr lang="en-US" sz="1600" dirty="0">
              <a:solidFill>
                <a:srgbClr val="1F2D29"/>
              </a:solidFill>
            </a:endParaRPr>
          </a:p>
        </p:txBody>
      </p:sp>
    </p:spTree>
    <p:extLst>
      <p:ext uri="{BB962C8B-B14F-4D97-AF65-F5344CB8AC3E}">
        <p14:creationId xmlns:p14="http://schemas.microsoft.com/office/powerpoint/2010/main" val="261312254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2"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4"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7443B-9F2A-C649-95F4-E93E42B09889}"/>
              </a:ext>
            </a:extLst>
          </p:cNvPr>
          <p:cNvSpPr>
            <a:spLocks noGrp="1"/>
          </p:cNvSpPr>
          <p:nvPr>
            <p:ph type="title"/>
          </p:nvPr>
        </p:nvSpPr>
        <p:spPr>
          <a:xfrm>
            <a:off x="1757960" y="808056"/>
            <a:ext cx="8812180" cy="961661"/>
          </a:xfrm>
        </p:spPr>
        <p:txBody>
          <a:bodyPr>
            <a:normAutofit/>
          </a:bodyPr>
          <a:lstStyle/>
          <a:p>
            <a:pPr algn="l"/>
            <a:r>
              <a:rPr lang="en-US" sz="4800" dirty="0"/>
              <a:t>Herb Types </a:t>
            </a:r>
          </a:p>
        </p:txBody>
      </p:sp>
      <p:sp>
        <p:nvSpPr>
          <p:cNvPr id="3" name="Content Placeholder 2">
            <a:extLst>
              <a:ext uri="{FF2B5EF4-FFF2-40B4-BE49-F238E27FC236}">
                <a16:creationId xmlns:a16="http://schemas.microsoft.com/office/drawing/2014/main" id="{47825436-E7ED-8C46-93F9-DC333C385072}"/>
              </a:ext>
            </a:extLst>
          </p:cNvPr>
          <p:cNvSpPr>
            <a:spLocks noGrp="1"/>
          </p:cNvSpPr>
          <p:nvPr>
            <p:ph idx="1"/>
          </p:nvPr>
        </p:nvSpPr>
        <p:spPr>
          <a:xfrm>
            <a:off x="1757960" y="1775204"/>
            <a:ext cx="9829203" cy="5077309"/>
          </a:xfrm>
        </p:spPr>
        <p:txBody>
          <a:bodyPr anchor="t">
            <a:normAutofit fontScale="70000" lnSpcReduction="20000"/>
          </a:bodyPr>
          <a:lstStyle/>
          <a:p>
            <a:r>
              <a:rPr lang="en-US" sz="2300" dirty="0"/>
              <a:t>Sativa: Plants are taller and thinner, therefore the leaves are longer and thinner. Effects give you a head high, alertness, euphoric and uplifting feeling, increases creativity and energy. Best used in the Daytime.</a:t>
            </a:r>
          </a:p>
          <a:p>
            <a:r>
              <a:rPr lang="en-US" sz="2300" dirty="0"/>
              <a:t>Indica: Plants are shorter and bushier, therefore leaves are shorter and wider. Effects give you a body high, relaxation, stimulates your appetite, a great sleep aid and pain reliever.  Best used in the Nighttime. </a:t>
            </a:r>
          </a:p>
          <a:p>
            <a:r>
              <a:rPr lang="en-US" sz="2300" dirty="0"/>
              <a:t>Hybrid: Hybrids are simply new and unique strains that are bred from parents of different types. A hybrid theoretically possesses many or most of the beneficial medical properties of both its parents. Breeders can “cross” any two strains they desire in an effort to create a new strain that delivers the best possible medical efficacy, sometimes for particular diseases like lupus, multiple sclerosis, Crohn’s disease, and epilepsy.  It should be noted that any two strains can be mixed to create a hybrid. While </a:t>
            </a:r>
            <a:r>
              <a:rPr lang="en-US" sz="2300" dirty="0" err="1"/>
              <a:t>indica</a:t>
            </a:r>
            <a:r>
              <a:rPr lang="en-US" sz="2300" dirty="0"/>
              <a:t>/sativa mixes are common and often noted for their “alert mellowness” and productivity, medical cannabis breeders can also mix </a:t>
            </a:r>
            <a:r>
              <a:rPr lang="en-US" sz="2300" dirty="0" err="1"/>
              <a:t>indicas</a:t>
            </a:r>
            <a:r>
              <a:rPr lang="en-US" sz="2300" dirty="0"/>
              <a:t> with other </a:t>
            </a:r>
            <a:r>
              <a:rPr lang="en-US" sz="2300" dirty="0" err="1"/>
              <a:t>indicas</a:t>
            </a:r>
            <a:r>
              <a:rPr lang="en-US" sz="2300" dirty="0"/>
              <a:t> or use two </a:t>
            </a:r>
            <a:r>
              <a:rPr lang="en-US" sz="2300" dirty="0" err="1"/>
              <a:t>sativas</a:t>
            </a:r>
            <a:r>
              <a:rPr lang="en-US" sz="2300" dirty="0"/>
              <a:t> as parents.  With so many hybrid strains available to patients, many are a compromise that possess the ability to kill pain and fight inflammation while not putting a patient to sleep in the middle of the day. Patients who must medicate in the morning or mid-day, typically for nausea and pain, often prefer a sativa-dominant hybrid, but will switch to an </a:t>
            </a:r>
            <a:r>
              <a:rPr lang="en-US" sz="2300" dirty="0" err="1"/>
              <a:t>indica</a:t>
            </a:r>
            <a:r>
              <a:rPr lang="en-US" sz="2300" dirty="0"/>
              <a:t>-dominant strain in the evenings and for maximum pain relief.</a:t>
            </a:r>
          </a:p>
          <a:p>
            <a:endParaRPr lang="en-US" dirty="0"/>
          </a:p>
        </p:txBody>
      </p:sp>
    </p:spTree>
    <p:extLst>
      <p:ext uri="{BB962C8B-B14F-4D97-AF65-F5344CB8AC3E}">
        <p14:creationId xmlns:p14="http://schemas.microsoft.com/office/powerpoint/2010/main" val="87070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DABD82DC-66E1-DE4B-ABC1-933D59A723B9}"/>
              </a:ext>
            </a:extLst>
          </p:cNvPr>
          <p:cNvSpPr>
            <a:spLocks noGrp="1"/>
          </p:cNvSpPr>
          <p:nvPr>
            <p:ph type="title"/>
          </p:nvPr>
        </p:nvSpPr>
        <p:spPr>
          <a:xfrm>
            <a:off x="964174" y="20267"/>
            <a:ext cx="7958331" cy="1308063"/>
          </a:xfrm>
        </p:spPr>
        <p:txBody>
          <a:bodyPr anchor="b">
            <a:normAutofit/>
          </a:bodyPr>
          <a:lstStyle/>
          <a:p>
            <a:pPr algn="l"/>
            <a:r>
              <a:rPr lang="en-US" sz="4400" dirty="0">
                <a:solidFill>
                  <a:srgbClr val="1F2D29"/>
                </a:solidFill>
              </a:rPr>
              <a:t>Top Strain Per Type</a:t>
            </a:r>
          </a:p>
        </p:txBody>
      </p:sp>
      <p:sp>
        <p:nvSpPr>
          <p:cNvPr id="3" name="Content Placeholder 2">
            <a:extLst>
              <a:ext uri="{FF2B5EF4-FFF2-40B4-BE49-F238E27FC236}">
                <a16:creationId xmlns:a16="http://schemas.microsoft.com/office/drawing/2014/main" id="{F5A50254-E998-5143-B2B5-8B415CC8F119}"/>
              </a:ext>
            </a:extLst>
          </p:cNvPr>
          <p:cNvSpPr>
            <a:spLocks noGrp="1"/>
          </p:cNvSpPr>
          <p:nvPr>
            <p:ph idx="1"/>
          </p:nvPr>
        </p:nvSpPr>
        <p:spPr>
          <a:xfrm>
            <a:off x="964174" y="1784195"/>
            <a:ext cx="11080189" cy="5073805"/>
          </a:xfrm>
        </p:spPr>
        <p:txBody>
          <a:bodyPr anchor="t">
            <a:normAutofit fontScale="55000" lnSpcReduction="20000"/>
          </a:bodyPr>
          <a:lstStyle/>
          <a:p>
            <a:r>
              <a:rPr lang="en-US" sz="1600" b="1" dirty="0">
                <a:solidFill>
                  <a:srgbClr val="1F2D29"/>
                </a:solidFill>
              </a:rPr>
              <a:t>Sativa: Tardis</a:t>
            </a:r>
          </a:p>
          <a:p>
            <a:pPr marL="0" indent="0">
              <a:buNone/>
            </a:pPr>
            <a:r>
              <a:rPr lang="en-US" sz="1600" b="1" dirty="0">
                <a:solidFill>
                  <a:srgbClr val="1F2D29"/>
                </a:solidFill>
              </a:rPr>
              <a:t>- Effects: Talkative, Creative, Euphoric, Focused, Aroused</a:t>
            </a:r>
          </a:p>
          <a:p>
            <a:pPr marL="0" indent="0">
              <a:buNone/>
            </a:pPr>
            <a:r>
              <a:rPr lang="en-US" sz="1600" b="1" dirty="0">
                <a:solidFill>
                  <a:srgbClr val="1F2D29"/>
                </a:solidFill>
              </a:rPr>
              <a:t>- Flavor: Sweet, Diesel, Spicy/Herbal</a:t>
            </a:r>
          </a:p>
          <a:p>
            <a:pPr marL="0" indent="0">
              <a:buNone/>
            </a:pPr>
            <a:r>
              <a:rPr lang="en-US" sz="1600" b="1" dirty="0">
                <a:solidFill>
                  <a:srgbClr val="1F2D29"/>
                </a:solidFill>
              </a:rPr>
              <a:t>- "Tardis, or “The Tardis,” is a sativa-dominant strain with far-out cerebral effects. Appropriating the title of Dr. Who’s famous phone booth, Tardis is a cross of Oregon Diesel and </a:t>
            </a:r>
            <a:r>
              <a:rPr lang="en-US" sz="1600" b="1" dirty="0" err="1">
                <a:solidFill>
                  <a:srgbClr val="1F2D29"/>
                </a:solidFill>
              </a:rPr>
              <a:t>Trainwreck</a:t>
            </a:r>
            <a:r>
              <a:rPr lang="en-US" sz="1600" b="1" dirty="0">
                <a:solidFill>
                  <a:srgbClr val="1F2D29"/>
                </a:solidFill>
              </a:rPr>
              <a:t>. This heady pairing lands behind the eyes, saddling the mind with euphoria and introspective thoughts. These attributes make Tardis a strong mood enhancer, teasing at the consumer's imagination and creativity while helping abate stress. Respect this strain’s potency, as it has been reported to reach upwards of 26% THC.   </a:t>
            </a:r>
          </a:p>
          <a:p>
            <a:r>
              <a:rPr lang="en-US" sz="1600" b="1" dirty="0">
                <a:solidFill>
                  <a:srgbClr val="1F2D29"/>
                </a:solidFill>
              </a:rPr>
              <a:t>Indica: </a:t>
            </a:r>
            <a:r>
              <a:rPr lang="en-US" sz="1600" b="1" dirty="0" err="1">
                <a:solidFill>
                  <a:srgbClr val="1F2D29"/>
                </a:solidFill>
              </a:rPr>
              <a:t>Mangolicious</a:t>
            </a:r>
            <a:endParaRPr lang="en-US" sz="1600" b="1" dirty="0">
              <a:solidFill>
                <a:srgbClr val="1F2D29"/>
              </a:solidFill>
            </a:endParaRPr>
          </a:p>
          <a:p>
            <a:pPr marL="0" indent="0">
              <a:buNone/>
            </a:pPr>
            <a:r>
              <a:rPr lang="en-US" sz="1600" b="1" dirty="0">
                <a:solidFill>
                  <a:srgbClr val="1F2D29"/>
                </a:solidFill>
              </a:rPr>
              <a:t>- Effects: Uplifted, Focused, Relaxed, Giggly, Happy</a:t>
            </a:r>
          </a:p>
          <a:p>
            <a:pPr marL="0" indent="0">
              <a:buNone/>
            </a:pPr>
            <a:r>
              <a:rPr lang="en-US" sz="1600" b="1" dirty="0">
                <a:solidFill>
                  <a:srgbClr val="1F2D29"/>
                </a:solidFill>
              </a:rPr>
              <a:t>- Flavor: Sweet, Tropical, Pineapple</a:t>
            </a:r>
          </a:p>
          <a:p>
            <a:pPr marL="0" indent="0">
              <a:buNone/>
            </a:pPr>
            <a:r>
              <a:rPr lang="en-US" sz="1600" b="1" dirty="0">
                <a:solidFill>
                  <a:srgbClr val="1F2D29"/>
                </a:solidFill>
              </a:rPr>
              <a:t>- </a:t>
            </a:r>
            <a:r>
              <a:rPr lang="en-US" sz="1600" b="1" dirty="0" err="1"/>
              <a:t>Mangolicious</a:t>
            </a:r>
            <a:r>
              <a:rPr lang="en-US" sz="1600" b="1" dirty="0"/>
              <a:t> is an </a:t>
            </a:r>
            <a:r>
              <a:rPr lang="en-US" sz="1600" b="1" dirty="0" err="1"/>
              <a:t>indica</a:t>
            </a:r>
            <a:r>
              <a:rPr lang="en-US" sz="1600" b="1" dirty="0"/>
              <a:t>-dominant cross of Big Bud and White Widow. This cut expresses a tropical aroma and robust bud structure. It has a relatively speedy flowering time and a generous yield thanks to its Big Bud genetics. </a:t>
            </a:r>
            <a:r>
              <a:rPr lang="en-US" sz="1600" b="1" dirty="0" err="1"/>
              <a:t>Mangolicious’s</a:t>
            </a:r>
            <a:r>
              <a:rPr lang="en-US" sz="1600" b="1" dirty="0"/>
              <a:t> full-body effects and pleasant mango smell speak to potentially high levels of myrcene, a terpene known for its weighted “</a:t>
            </a:r>
            <a:r>
              <a:rPr lang="en-US" sz="1600" b="1" dirty="0" err="1"/>
              <a:t>couchlocking</a:t>
            </a:r>
            <a:r>
              <a:rPr lang="en-US" sz="1600" b="1" dirty="0"/>
              <a:t>” effect. </a:t>
            </a:r>
          </a:p>
          <a:p>
            <a:r>
              <a:rPr lang="en-US" sz="1600" b="1" dirty="0">
                <a:solidFill>
                  <a:srgbClr val="1F2D29"/>
                </a:solidFill>
              </a:rPr>
              <a:t>Hybrid: Dizzy-OG</a:t>
            </a:r>
          </a:p>
          <a:p>
            <a:pPr marL="0" indent="0">
              <a:buNone/>
            </a:pPr>
            <a:r>
              <a:rPr lang="en-US" sz="1600" b="1" dirty="0">
                <a:solidFill>
                  <a:srgbClr val="1F2D29"/>
                </a:solidFill>
              </a:rPr>
              <a:t>- Effects: Giggly, Relaxed, Uplifted, Happy, Hungry</a:t>
            </a:r>
          </a:p>
          <a:p>
            <a:pPr marL="0" indent="0">
              <a:buNone/>
            </a:pPr>
            <a:r>
              <a:rPr lang="en-US" sz="1600" b="1" dirty="0">
                <a:solidFill>
                  <a:srgbClr val="1F2D29"/>
                </a:solidFill>
              </a:rPr>
              <a:t>- Flavor: Sweet, Pungent, Spicy/Herbal</a:t>
            </a:r>
          </a:p>
          <a:p>
            <a:pPr marL="0" indent="0">
              <a:buNone/>
            </a:pPr>
            <a:r>
              <a:rPr lang="en-US" sz="1600" b="1" dirty="0">
                <a:solidFill>
                  <a:srgbClr val="1F2D29"/>
                </a:solidFill>
              </a:rPr>
              <a:t>- Dizzy OG took 2nd place for Best Medical Hybrid Flower at the 2016 SoCal Cannabis Cup and is the official strain of Las Vegas hip-hop luminary\xa0Dizzy Wright. This strain has traditional OG qualities, including a heavy yet functional body buzz that sticks to the bones. With slightly sweeter terpenoids than traditional OG strains, this hybrid is an all-day smoke for the seasoned consumer, but can lean toward full sedation in larger doses. </a:t>
            </a:r>
          </a:p>
          <a:p>
            <a:pPr marL="0" indent="0">
              <a:buNone/>
            </a:pPr>
            <a:endParaRPr lang="en-US" sz="1600" dirty="0">
              <a:solidFill>
                <a:srgbClr val="1F2D29"/>
              </a:solidFill>
            </a:endParaRPr>
          </a:p>
        </p:txBody>
      </p:sp>
    </p:spTree>
    <p:extLst>
      <p:ext uri="{BB962C8B-B14F-4D97-AF65-F5344CB8AC3E}">
        <p14:creationId xmlns:p14="http://schemas.microsoft.com/office/powerpoint/2010/main" val="127100015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708B2-8018-D44C-B655-EAEEA5511374}"/>
              </a:ext>
            </a:extLst>
          </p:cNvPr>
          <p:cNvSpPr>
            <a:spLocks noGrp="1"/>
          </p:cNvSpPr>
          <p:nvPr>
            <p:ph type="title"/>
          </p:nvPr>
        </p:nvSpPr>
        <p:spPr>
          <a:xfrm>
            <a:off x="2188901" y="808056"/>
            <a:ext cx="8381238" cy="1077229"/>
          </a:xfrm>
        </p:spPr>
        <p:txBody>
          <a:bodyPr>
            <a:normAutofit/>
          </a:bodyPr>
          <a:lstStyle/>
          <a:p>
            <a:pPr algn="l"/>
            <a:r>
              <a:rPr lang="en-US" sz="4800" dirty="0"/>
              <a:t>Top 5, Top 5, Top 5</a:t>
            </a:r>
          </a:p>
        </p:txBody>
      </p:sp>
      <p:sp>
        <p:nvSpPr>
          <p:cNvPr id="3" name="Content Placeholder 2">
            <a:extLst>
              <a:ext uri="{FF2B5EF4-FFF2-40B4-BE49-F238E27FC236}">
                <a16:creationId xmlns:a16="http://schemas.microsoft.com/office/drawing/2014/main" id="{2D847EF3-154D-9341-AC57-E42C2947E5DE}"/>
              </a:ext>
            </a:extLst>
          </p:cNvPr>
          <p:cNvSpPr>
            <a:spLocks noGrp="1"/>
          </p:cNvSpPr>
          <p:nvPr>
            <p:ph idx="1"/>
          </p:nvPr>
        </p:nvSpPr>
        <p:spPr>
          <a:xfrm>
            <a:off x="2256639" y="2052116"/>
            <a:ext cx="6572814" cy="3997828"/>
          </a:xfrm>
        </p:spPr>
        <p:txBody>
          <a:bodyPr anchor="t">
            <a:normAutofit/>
          </a:bodyPr>
          <a:lstStyle/>
          <a:p>
            <a:r>
              <a:rPr lang="en-US" sz="2400" dirty="0"/>
              <a:t>Sativa: Tardis, Tangerine-</a:t>
            </a:r>
            <a:r>
              <a:rPr lang="en-US" sz="2400" dirty="0" err="1"/>
              <a:t>Trainwreck</a:t>
            </a:r>
            <a:r>
              <a:rPr lang="en-US" sz="2400" dirty="0"/>
              <a:t>-Haze, </a:t>
            </a:r>
            <a:r>
              <a:rPr lang="en-US" sz="2400" dirty="0" err="1"/>
              <a:t>Bertberry</a:t>
            </a:r>
            <a:r>
              <a:rPr lang="en-US" sz="2400" dirty="0"/>
              <a:t>-Cheesecake, Rafael, Birds-Eye.</a:t>
            </a:r>
          </a:p>
          <a:p>
            <a:r>
              <a:rPr lang="en-US" sz="2400" dirty="0"/>
              <a:t>Indica: </a:t>
            </a:r>
            <a:r>
              <a:rPr lang="en-US" sz="2400" dirty="0" err="1"/>
              <a:t>Mangolicious</a:t>
            </a:r>
            <a:r>
              <a:rPr lang="en-US" sz="2400" dirty="0"/>
              <a:t>, Purple-Swish, Big-Mac, Kelly-Hill-Gold, </a:t>
            </a:r>
            <a:r>
              <a:rPr lang="en-US" sz="2400" dirty="0" err="1"/>
              <a:t>Madzilla</a:t>
            </a:r>
            <a:r>
              <a:rPr lang="en-US" sz="2400" dirty="0"/>
              <a:t>.</a:t>
            </a:r>
          </a:p>
          <a:p>
            <a:r>
              <a:rPr lang="en-US" sz="2400" dirty="0"/>
              <a:t>Hybrid: Dizzy-OG, Tangier-Chilly, </a:t>
            </a:r>
            <a:r>
              <a:rPr lang="en-US" sz="2400" dirty="0" err="1"/>
              <a:t>Cherwillie</a:t>
            </a:r>
            <a:r>
              <a:rPr lang="en-US" sz="2400" dirty="0"/>
              <a:t>, </a:t>
            </a:r>
            <a:r>
              <a:rPr lang="en-US" sz="2400" dirty="0" err="1"/>
              <a:t>Berts</a:t>
            </a:r>
            <a:r>
              <a:rPr lang="en-US" sz="2400" dirty="0"/>
              <a:t>-Cookie-Dough, </a:t>
            </a:r>
            <a:r>
              <a:rPr lang="en-US" sz="2400" dirty="0" err="1"/>
              <a:t>Tangenesia</a:t>
            </a:r>
            <a:endParaRPr lang="en-US" sz="2400" dirty="0"/>
          </a:p>
          <a:p>
            <a:pPr marL="0" indent="0">
              <a:buNone/>
            </a:pPr>
            <a:r>
              <a:rPr lang="en-US" sz="2400" dirty="0">
                <a:hlinkClick r:id="rId5"/>
              </a:rPr>
              <a:t>Tableau Kush Book!</a:t>
            </a:r>
            <a:endParaRPr lang="en-US" sz="2400" dirty="0"/>
          </a:p>
        </p:txBody>
      </p:sp>
    </p:spTree>
    <p:extLst>
      <p:ext uri="{BB962C8B-B14F-4D97-AF65-F5344CB8AC3E}">
        <p14:creationId xmlns:p14="http://schemas.microsoft.com/office/powerpoint/2010/main" val="144736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32E8B5A5-B060-6C4D-A785-E4BA544DA538}"/>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Predict! </a:t>
            </a:r>
          </a:p>
        </p:txBody>
      </p:sp>
      <p:sp>
        <p:nvSpPr>
          <p:cNvPr id="3" name="Content Placeholder 2">
            <a:extLst>
              <a:ext uri="{FF2B5EF4-FFF2-40B4-BE49-F238E27FC236}">
                <a16:creationId xmlns:a16="http://schemas.microsoft.com/office/drawing/2014/main" id="{3F0ACE8E-F0AB-4744-B09D-9AC2A33E3DAE}"/>
              </a:ext>
            </a:extLst>
          </p:cNvPr>
          <p:cNvSpPr>
            <a:spLocks noGrp="1"/>
          </p:cNvSpPr>
          <p:nvPr>
            <p:ph idx="1"/>
          </p:nvPr>
        </p:nvSpPr>
        <p:spPr>
          <a:xfrm>
            <a:off x="2302933" y="2641604"/>
            <a:ext cx="7621606" cy="3443107"/>
          </a:xfrm>
        </p:spPr>
        <p:txBody>
          <a:bodyPr anchor="t">
            <a:normAutofit/>
          </a:bodyPr>
          <a:lstStyle/>
          <a:p>
            <a:r>
              <a:rPr lang="en-US" sz="1600" dirty="0">
                <a:solidFill>
                  <a:srgbClr val="1F2D29"/>
                </a:solidFill>
              </a:rPr>
              <a:t>Using machine learning and our flask app, we have made it so you can simply type in your effects you have from partaking in the herbal essence, and we can predict which type of herbal tea you are indulging in!</a:t>
            </a:r>
          </a:p>
          <a:p>
            <a:r>
              <a:rPr lang="en-US" sz="1600" dirty="0">
                <a:solidFill>
                  <a:srgbClr val="1F2D29"/>
                </a:solidFill>
                <a:hlinkClick r:id="rId3"/>
              </a:rPr>
              <a:t>Marijuana Types!</a:t>
            </a:r>
            <a:endParaRPr lang="en-US" sz="1600" dirty="0">
              <a:solidFill>
                <a:srgbClr val="1F2D29"/>
              </a:solidFill>
            </a:endParaRPr>
          </a:p>
        </p:txBody>
      </p:sp>
    </p:spTree>
    <p:extLst>
      <p:ext uri="{BB962C8B-B14F-4D97-AF65-F5344CB8AC3E}">
        <p14:creationId xmlns:p14="http://schemas.microsoft.com/office/powerpoint/2010/main" val="419451937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8D773-D035-3C4B-9546-EA375628A7FA}"/>
              </a:ext>
            </a:extLst>
          </p:cNvPr>
          <p:cNvSpPr>
            <a:spLocks noGrp="1"/>
          </p:cNvSpPr>
          <p:nvPr>
            <p:ph type="title"/>
          </p:nvPr>
        </p:nvSpPr>
        <p:spPr/>
        <p:txBody>
          <a:bodyPr/>
          <a:lstStyle/>
          <a:p>
            <a:r>
              <a:rPr lang="en-US" dirty="0"/>
              <a:t>Any Questions?</a:t>
            </a:r>
          </a:p>
        </p:txBody>
      </p:sp>
      <p:sp>
        <p:nvSpPr>
          <p:cNvPr id="5" name="Text Placeholder 4">
            <a:extLst>
              <a:ext uri="{FF2B5EF4-FFF2-40B4-BE49-F238E27FC236}">
                <a16:creationId xmlns:a16="http://schemas.microsoft.com/office/drawing/2014/main" id="{CA51E150-4619-AF46-91D9-19565B0B18FB}"/>
              </a:ext>
            </a:extLst>
          </p:cNvPr>
          <p:cNvSpPr>
            <a:spLocks noGrp="1"/>
          </p:cNvSpPr>
          <p:nvPr>
            <p:ph type="body" idx="1"/>
          </p:nvPr>
        </p:nvSpPr>
        <p:spPr/>
        <p:txBody>
          <a:bodyPr/>
          <a:lstStyle/>
          <a:p>
            <a:r>
              <a:rPr lang="en-US" dirty="0"/>
              <a:t>Thank you for you attention, </a:t>
            </a:r>
          </a:p>
        </p:txBody>
      </p:sp>
    </p:spTree>
    <p:extLst>
      <p:ext uri="{BB962C8B-B14F-4D97-AF65-F5344CB8AC3E}">
        <p14:creationId xmlns:p14="http://schemas.microsoft.com/office/powerpoint/2010/main" val="2219975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3906</TotalTime>
  <Words>828</Words>
  <Application>Microsoft Macintosh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MS Shell Dlg 2</vt:lpstr>
      <vt:lpstr>Wingdings</vt:lpstr>
      <vt:lpstr>Wingdings 3</vt:lpstr>
      <vt:lpstr>Madison</vt:lpstr>
      <vt:lpstr>#ProjectK</vt:lpstr>
      <vt:lpstr>What Is Marijuana? </vt:lpstr>
      <vt:lpstr>Why Do People Use?</vt:lpstr>
      <vt:lpstr>How Do People Partake? </vt:lpstr>
      <vt:lpstr>Herb Types </vt:lpstr>
      <vt:lpstr>Top Strain Per Type</vt:lpstr>
      <vt:lpstr>Top 5, Top 5, Top 5</vt:lpstr>
      <vt:lpstr>Predict! </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#ProjectKush</dc:title>
  <dc:creator>Richard Yarbough</dc:creator>
  <cp:lastModifiedBy>Richard Yarbough</cp:lastModifiedBy>
  <cp:revision>16</cp:revision>
  <dcterms:created xsi:type="dcterms:W3CDTF">2019-05-18T17:42:22Z</dcterms:created>
  <dcterms:modified xsi:type="dcterms:W3CDTF">2019-05-23T03:03:59Z</dcterms:modified>
</cp:coreProperties>
</file>