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  <p:sldMasterId id="2147483861" r:id="rId2"/>
    <p:sldMasterId id="2147483876" r:id="rId3"/>
    <p:sldMasterId id="2147483730" r:id="rId4"/>
    <p:sldMasterId id="2147483872" r:id="rId5"/>
  </p:sldMasterIdLst>
  <p:notesMasterIdLst>
    <p:notesMasterId r:id="rId58"/>
  </p:notesMasterIdLst>
  <p:handoutMasterIdLst>
    <p:handoutMasterId r:id="rId59"/>
  </p:handoutMasterIdLst>
  <p:sldIdLst>
    <p:sldId id="577" r:id="rId6"/>
    <p:sldId id="428" r:id="rId7"/>
    <p:sldId id="595" r:id="rId8"/>
    <p:sldId id="567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5" r:id="rId17"/>
    <p:sldId id="606" r:id="rId18"/>
    <p:sldId id="607" r:id="rId19"/>
    <p:sldId id="608" r:id="rId20"/>
    <p:sldId id="610" r:id="rId21"/>
    <p:sldId id="611" r:id="rId22"/>
    <p:sldId id="612" r:id="rId23"/>
    <p:sldId id="613" r:id="rId24"/>
    <p:sldId id="615" r:id="rId25"/>
    <p:sldId id="616" r:id="rId26"/>
    <p:sldId id="619" r:id="rId27"/>
    <p:sldId id="617" r:id="rId28"/>
    <p:sldId id="623" r:id="rId29"/>
    <p:sldId id="621" r:id="rId30"/>
    <p:sldId id="656" r:id="rId31"/>
    <p:sldId id="622" r:id="rId32"/>
    <p:sldId id="626" r:id="rId33"/>
    <p:sldId id="630" r:id="rId34"/>
    <p:sldId id="629" r:id="rId35"/>
    <p:sldId id="631" r:id="rId36"/>
    <p:sldId id="633" r:id="rId37"/>
    <p:sldId id="632" r:id="rId38"/>
    <p:sldId id="635" r:id="rId39"/>
    <p:sldId id="636" r:id="rId40"/>
    <p:sldId id="637" r:id="rId41"/>
    <p:sldId id="639" r:id="rId42"/>
    <p:sldId id="638" r:id="rId43"/>
    <p:sldId id="640" r:id="rId44"/>
    <p:sldId id="641" r:id="rId45"/>
    <p:sldId id="644" r:id="rId46"/>
    <p:sldId id="645" r:id="rId47"/>
    <p:sldId id="642" r:id="rId48"/>
    <p:sldId id="647" r:id="rId49"/>
    <p:sldId id="648" r:id="rId50"/>
    <p:sldId id="649" r:id="rId51"/>
    <p:sldId id="650" r:id="rId52"/>
    <p:sldId id="651" r:id="rId53"/>
    <p:sldId id="652" r:id="rId54"/>
    <p:sldId id="653" r:id="rId55"/>
    <p:sldId id="654" r:id="rId56"/>
    <p:sldId id="655" r:id="rId5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577"/>
            <p14:sldId id="428"/>
            <p14:sldId id="595"/>
          </p14:sldIdLst>
        </p14:section>
        <p14:section name="Section Opener options" id="{D3773CD4-779B-43AF-9FBD-7EF941CCFCD7}">
          <p14:sldIdLst>
            <p14:sldId id="567"/>
            <p14:sldId id="597"/>
            <p14:sldId id="598"/>
            <p14:sldId id="599"/>
            <p14:sldId id="600"/>
            <p14:sldId id="601"/>
            <p14:sldId id="602"/>
            <p14:sldId id="603"/>
            <p14:sldId id="605"/>
            <p14:sldId id="606"/>
            <p14:sldId id="607"/>
            <p14:sldId id="608"/>
            <p14:sldId id="610"/>
            <p14:sldId id="611"/>
            <p14:sldId id="612"/>
            <p14:sldId id="613"/>
            <p14:sldId id="615"/>
            <p14:sldId id="616"/>
            <p14:sldId id="619"/>
            <p14:sldId id="617"/>
            <p14:sldId id="623"/>
            <p14:sldId id="621"/>
            <p14:sldId id="656"/>
            <p14:sldId id="622"/>
            <p14:sldId id="626"/>
            <p14:sldId id="630"/>
            <p14:sldId id="629"/>
            <p14:sldId id="631"/>
            <p14:sldId id="633"/>
            <p14:sldId id="632"/>
            <p14:sldId id="635"/>
            <p14:sldId id="636"/>
            <p14:sldId id="637"/>
            <p14:sldId id="639"/>
            <p14:sldId id="638"/>
            <p14:sldId id="640"/>
            <p14:sldId id="641"/>
            <p14:sldId id="644"/>
            <p14:sldId id="645"/>
            <p14:sldId id="642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B274"/>
    <a:srgbClr val="999999"/>
    <a:srgbClr val="FF6327"/>
    <a:srgbClr val="DDDDDD"/>
    <a:srgbClr val="0A8CB7"/>
    <a:srgbClr val="88D5ED"/>
    <a:srgbClr val="FF7E83"/>
    <a:srgbClr val="005A82"/>
    <a:srgbClr val="6EBBD4"/>
    <a:srgbClr val="893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7" autoAdjust="0"/>
    <p:restoredTop sz="95232" autoAdjust="0"/>
  </p:normalViewPr>
  <p:slideViewPr>
    <p:cSldViewPr>
      <p:cViewPr varScale="1">
        <p:scale>
          <a:sx n="67" d="100"/>
          <a:sy n="67" d="100"/>
        </p:scale>
        <p:origin x="444" y="32"/>
      </p:cViewPr>
      <p:guideLst/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9786"/>
    </p:cViewPr>
  </p:sorterViewPr>
  <p:notesViewPr>
    <p:cSldViewPr>
      <p:cViewPr varScale="1">
        <p:scale>
          <a:sx n="59" d="100"/>
          <a:sy n="59" d="100"/>
        </p:scale>
        <p:origin x="85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t>14/05/2019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68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071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689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86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545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965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567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39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119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59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75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716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78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69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254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701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596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676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963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26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34.png"/><Relationship Id="rId3" Type="http://schemas.openxmlformats.org/officeDocument/2006/relationships/hyperlink" Target="http://www.capgemini.com/about/how-we-work/rightshorer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://www.youtube.com/capgeminimedia" TargetMode="External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www.linkedin.com/company/capgemini" TargetMode="External"/><Relationship Id="rId11" Type="http://schemas.microsoft.com/office/2007/relationships/hdphoto" Target="../media/hdphoto2.wdp"/><Relationship Id="rId5" Type="http://schemas.openxmlformats.org/officeDocument/2006/relationships/hyperlink" Target="https://www.sogeti.com/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www.capgemini.com/" TargetMode="External"/><Relationship Id="rId9" Type="http://schemas.openxmlformats.org/officeDocument/2006/relationships/hyperlink" Target="http://www.twitter.com/capgemini" TargetMode="External"/><Relationship Id="rId14" Type="http://schemas.microsoft.com/office/2007/relationships/hdphoto" Target="../media/hdphoto3.wdp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9vbc9OpkYZ9hru94oFzTQQ?" TargetMode="External"/><Relationship Id="rId3" Type="http://schemas.openxmlformats.org/officeDocument/2006/relationships/image" Target="../media/image21.emf"/><Relationship Id="rId7" Type="http://schemas.openxmlformats.org/officeDocument/2006/relationships/image" Target="../media/image36.png"/><Relationship Id="rId2" Type="http://schemas.openxmlformats.org/officeDocument/2006/relationships/hyperlink" Target="https://www.sogeti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hyperlink" Target="https://twitter.com/sogeti" TargetMode="External"/><Relationship Id="rId5" Type="http://schemas.openxmlformats.org/officeDocument/2006/relationships/image" Target="../media/image35.png"/><Relationship Id="rId4" Type="http://schemas.openxmlformats.org/officeDocument/2006/relationships/hyperlink" Target="https://www.linkedin.com/company/sogeti/" TargetMode="External"/><Relationship Id="rId9" Type="http://schemas.openxmlformats.org/officeDocument/2006/relationships/image" Target="../media/image37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9vbc9OpkYZ9hru94oFzTQQ?" TargetMode="External"/><Relationship Id="rId3" Type="http://schemas.openxmlformats.org/officeDocument/2006/relationships/image" Target="../media/image21.emf"/><Relationship Id="rId7" Type="http://schemas.openxmlformats.org/officeDocument/2006/relationships/image" Target="../media/image36.png"/><Relationship Id="rId2" Type="http://schemas.openxmlformats.org/officeDocument/2006/relationships/hyperlink" Target="https://www.sogeti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hyperlink" Target="https://twitter.com/sogeti" TargetMode="External"/><Relationship Id="rId5" Type="http://schemas.openxmlformats.org/officeDocument/2006/relationships/image" Target="../media/image35.png"/><Relationship Id="rId4" Type="http://schemas.openxmlformats.org/officeDocument/2006/relationships/hyperlink" Target="https://www.linkedin.com/company/sogeti/" TargetMode="External"/><Relationship Id="rId9" Type="http://schemas.openxmlformats.org/officeDocument/2006/relationships/image" Target="../media/image3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‹Nº›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86961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50391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sp>
        <p:nvSpPr>
          <p:cNvPr id="12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0462" y="1423036"/>
            <a:ext cx="5951537" cy="4183090"/>
          </a:xfrm>
          <a:prstGeom prst="rect">
            <a:avLst/>
          </a:prstGeom>
        </p:spPr>
      </p:pic>
      <p:sp>
        <p:nvSpPr>
          <p:cNvPr id="17" name="Freeform 16"/>
          <p:cNvSpPr>
            <a:spLocks/>
          </p:cNvSpPr>
          <p:nvPr/>
        </p:nvSpPr>
        <p:spPr bwMode="auto">
          <a:xfrm rot="10800000" flipH="1">
            <a:off x="6240462" y="4064176"/>
            <a:ext cx="5951537" cy="2793824"/>
          </a:xfrm>
          <a:custGeom>
            <a:avLst/>
            <a:gdLst>
              <a:gd name="connsiteX0" fmla="*/ 5951537 w 5951537"/>
              <a:gd name="connsiteY0" fmla="*/ 2793824 h 2793824"/>
              <a:gd name="connsiteX1" fmla="*/ 5951537 w 5951537"/>
              <a:gd name="connsiteY1" fmla="*/ 372819 h 2793824"/>
              <a:gd name="connsiteX2" fmla="*/ 5951537 w 5951537"/>
              <a:gd name="connsiteY2" fmla="*/ 0 h 2793824"/>
              <a:gd name="connsiteX3" fmla="*/ 0 w 5951537"/>
              <a:gd name="connsiteY3" fmla="*/ 0 h 2793824"/>
              <a:gd name="connsiteX4" fmla="*/ 0 w 5951537"/>
              <a:gd name="connsiteY4" fmla="*/ 171206 h 2793824"/>
              <a:gd name="connsiteX5" fmla="*/ 0 w 5951537"/>
              <a:gd name="connsiteY5" fmla="*/ 1526520 h 2793824"/>
              <a:gd name="connsiteX6" fmla="*/ 2793578 w 5951537"/>
              <a:gd name="connsiteY6" fmla="*/ 2195656 h 2793824"/>
              <a:gd name="connsiteX7" fmla="*/ 5951537 w 5951537"/>
              <a:gd name="connsiteY7" fmla="*/ 2793824 h 279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1537" h="2793824">
                <a:moveTo>
                  <a:pt x="5951537" y="2793824"/>
                </a:moveTo>
                <a:cubicBezTo>
                  <a:pt x="5951537" y="1846515"/>
                  <a:pt x="5951537" y="1047222"/>
                  <a:pt x="5951537" y="372819"/>
                </a:cubicBezTo>
                <a:lnTo>
                  <a:pt x="5951537" y="0"/>
                </a:lnTo>
                <a:lnTo>
                  <a:pt x="0" y="0"/>
                </a:lnTo>
                <a:lnTo>
                  <a:pt x="0" y="171206"/>
                </a:lnTo>
                <a:cubicBezTo>
                  <a:pt x="0" y="1526520"/>
                  <a:pt x="0" y="1526520"/>
                  <a:pt x="0" y="1526520"/>
                </a:cubicBezTo>
                <a:cubicBezTo>
                  <a:pt x="840098" y="1759704"/>
                  <a:pt x="1771291" y="1982749"/>
                  <a:pt x="2793578" y="2195656"/>
                </a:cubicBezTo>
                <a:cubicBezTo>
                  <a:pt x="3694406" y="2388286"/>
                  <a:pt x="5870564" y="2783685"/>
                  <a:pt x="5951537" y="27938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‹Nº›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7987" y="1413990"/>
            <a:ext cx="5543551" cy="22222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cxnSp>
        <p:nvCxnSpPr>
          <p:cNvPr id="23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5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6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>
            <a:off x="9337692" y="-26986"/>
            <a:ext cx="2854308" cy="5795285"/>
          </a:xfrm>
          <a:custGeom>
            <a:avLst/>
            <a:gdLst>
              <a:gd name="connsiteX0" fmla="*/ 0 w 2854308"/>
              <a:gd name="connsiteY0" fmla="*/ 0 h 5795285"/>
              <a:gd name="connsiteX1" fmla="*/ 2854308 w 2854308"/>
              <a:gd name="connsiteY1" fmla="*/ 0 h 5795285"/>
              <a:gd name="connsiteX2" fmla="*/ 2854308 w 2854308"/>
              <a:gd name="connsiteY2" fmla="*/ 5707955 h 5795285"/>
              <a:gd name="connsiteX3" fmla="*/ 2524513 w 2854308"/>
              <a:gd name="connsiteY3" fmla="*/ 5750975 h 5795285"/>
              <a:gd name="connsiteX4" fmla="*/ 0 w 2854308"/>
              <a:gd name="connsiteY4" fmla="*/ 4639889 h 5795285"/>
              <a:gd name="connsiteX5" fmla="*/ 0 w 2854308"/>
              <a:gd name="connsiteY5" fmla="*/ 0 h 579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4308" h="5795285">
                <a:moveTo>
                  <a:pt x="0" y="0"/>
                </a:moveTo>
                <a:lnTo>
                  <a:pt x="2854308" y="0"/>
                </a:lnTo>
                <a:lnTo>
                  <a:pt x="2854308" y="5707955"/>
                </a:lnTo>
                <a:lnTo>
                  <a:pt x="2524513" y="5750975"/>
                </a:lnTo>
                <a:cubicBezTo>
                  <a:pt x="1376540" y="5878597"/>
                  <a:pt x="0" y="5793270"/>
                  <a:pt x="0" y="4639889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96200" y="1987868"/>
            <a:ext cx="2379855" cy="44958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‹Nº›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10725" y="4322033"/>
            <a:ext cx="13955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buClr>
                <a:schemeClr val="tx2"/>
              </a:buClr>
            </a:pPr>
            <a:r>
              <a:rPr lang="en-US" sz="2200" b="1" dirty="0">
                <a:solidFill>
                  <a:schemeClr val="bg1"/>
                </a:solidFill>
              </a:rPr>
              <a:t>Lorem Ipsum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9875" y="3233189"/>
            <a:ext cx="1333601" cy="2021093"/>
          </a:xfrm>
          <a:prstGeom prst="rect">
            <a:avLst/>
          </a:prstGeom>
        </p:spPr>
      </p:pic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99152" y="4125514"/>
            <a:ext cx="3473833" cy="232767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93912" y="4125514"/>
            <a:ext cx="3473833" cy="232767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821137" y="1403849"/>
            <a:ext cx="1962875" cy="232767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3" name="Chart Placeholder 18">
            <a:extLst>
              <a:ext uri="{FF2B5EF4-FFF2-40B4-BE49-F238E27FC236}">
                <a16:creationId xmlns:a16="http://schemas.microsoft.com/office/drawing/2014/main" id="{1B2F5493-6162-4AC0-BA43-8D7A7C0FA263}"/>
              </a:ext>
            </a:extLst>
          </p:cNvPr>
          <p:cNvSpPr>
            <a:spLocks noGrp="1"/>
          </p:cNvSpPr>
          <p:nvPr>
            <p:ph type="chart" sz="quarter" idx="46"/>
          </p:nvPr>
        </p:nvSpPr>
        <p:spPr>
          <a:xfrm>
            <a:off x="444692" y="1429861"/>
            <a:ext cx="7230971" cy="24563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pt-PT"/>
          </a:p>
        </p:txBody>
      </p:sp>
      <p:cxnSp>
        <p:nvCxnSpPr>
          <p:cNvPr id="2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9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30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33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>
            <a:off x="0" y="3048150"/>
            <a:ext cx="10105936" cy="3809851"/>
          </a:xfrm>
          <a:custGeom>
            <a:avLst/>
            <a:gdLst>
              <a:gd name="connsiteX0" fmla="*/ 0 w 10105936"/>
              <a:gd name="connsiteY0" fmla="*/ 0 h 3809851"/>
              <a:gd name="connsiteX1" fmla="*/ 5362334 w 10105936"/>
              <a:gd name="connsiteY1" fmla="*/ 1015711 h 3809851"/>
              <a:gd name="connsiteX2" fmla="*/ 10105936 w 10105936"/>
              <a:gd name="connsiteY2" fmla="*/ 2151930 h 3809851"/>
              <a:gd name="connsiteX3" fmla="*/ 10105936 w 10105936"/>
              <a:gd name="connsiteY3" fmla="*/ 3601192 h 3809851"/>
              <a:gd name="connsiteX4" fmla="*/ 10105936 w 10105936"/>
              <a:gd name="connsiteY4" fmla="*/ 3809851 h 3809851"/>
              <a:gd name="connsiteX5" fmla="*/ 0 w 10105936"/>
              <a:gd name="connsiteY5" fmla="*/ 3809851 h 3809851"/>
              <a:gd name="connsiteX6" fmla="*/ 0 w 10105936"/>
              <a:gd name="connsiteY6" fmla="*/ 3761009 h 3809851"/>
              <a:gd name="connsiteX7" fmla="*/ 0 w 10105936"/>
              <a:gd name="connsiteY7" fmla="*/ 0 h 380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5936" h="3809851">
                <a:moveTo>
                  <a:pt x="0" y="0"/>
                </a:moveTo>
                <a:cubicBezTo>
                  <a:pt x="137496" y="17215"/>
                  <a:pt x="3832694" y="688618"/>
                  <a:pt x="5362334" y="1015711"/>
                </a:cubicBezTo>
                <a:cubicBezTo>
                  <a:pt x="7098217" y="1377235"/>
                  <a:pt x="8679418" y="1755975"/>
                  <a:pt x="10105936" y="2151930"/>
                </a:cubicBezTo>
                <a:cubicBezTo>
                  <a:pt x="10105936" y="2151930"/>
                  <a:pt x="10105936" y="2151930"/>
                  <a:pt x="10105936" y="3601192"/>
                </a:cubicBezTo>
                <a:lnTo>
                  <a:pt x="10105936" y="3809851"/>
                </a:lnTo>
                <a:lnTo>
                  <a:pt x="0" y="3809851"/>
                </a:lnTo>
                <a:lnTo>
                  <a:pt x="0" y="3761009"/>
                </a:lnTo>
                <a:cubicBezTo>
                  <a:pt x="0" y="2691837"/>
                  <a:pt x="0" y="1447711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‹Nº›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C6B32C-D462-4034-BF1F-AAA2222C84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575" y="2175024"/>
            <a:ext cx="1997273" cy="1997273"/>
          </a:xfrm>
          <a:custGeom>
            <a:avLst/>
            <a:gdLst>
              <a:gd name="connsiteX0" fmla="*/ 1143000 w 2286000"/>
              <a:gd name="connsiteY0" fmla="*/ 0 h 2286000"/>
              <a:gd name="connsiteX1" fmla="*/ 2286000 w 2286000"/>
              <a:gd name="connsiteY1" fmla="*/ 1143000 h 2286000"/>
              <a:gd name="connsiteX2" fmla="*/ 1143000 w 2286000"/>
              <a:gd name="connsiteY2" fmla="*/ 2286000 h 2286000"/>
              <a:gd name="connsiteX3" fmla="*/ 0 w 2286000"/>
              <a:gd name="connsiteY3" fmla="*/ 1143000 h 2286000"/>
              <a:gd name="connsiteX4" fmla="*/ 1143000 w 228600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774261"/>
                  <a:pt x="1774261" y="2286000"/>
                  <a:pt x="1143000" y="2286000"/>
                </a:cubicBezTo>
                <a:cubicBezTo>
                  <a:pt x="511739" y="2286000"/>
                  <a:pt x="0" y="1774261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99152" y="5423254"/>
            <a:ext cx="9202048" cy="102993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99152" y="4807558"/>
            <a:ext cx="3106048" cy="36044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99152" y="4350358"/>
            <a:ext cx="3106048" cy="36044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3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32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3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1"/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4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8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 userDrawn="1"/>
        </p:nvSpPr>
        <p:spPr>
          <a:xfrm>
            <a:off x="-9192" y="0"/>
            <a:ext cx="8056297" cy="6858000"/>
          </a:xfrm>
          <a:custGeom>
            <a:avLst/>
            <a:gdLst>
              <a:gd name="connsiteX0" fmla="*/ 0 w 8056297"/>
              <a:gd name="connsiteY0" fmla="*/ 0 h 6858000"/>
              <a:gd name="connsiteX1" fmla="*/ 8056297 w 8056297"/>
              <a:gd name="connsiteY1" fmla="*/ 0 h 6858000"/>
              <a:gd name="connsiteX2" fmla="*/ 8056297 w 8056297"/>
              <a:gd name="connsiteY2" fmla="*/ 223850 h 6858000"/>
              <a:gd name="connsiteX3" fmla="*/ 8056297 w 8056297"/>
              <a:gd name="connsiteY3" fmla="*/ 6587097 h 6858000"/>
              <a:gd name="connsiteX4" fmla="*/ 8056297 w 8056297"/>
              <a:gd name="connsiteY4" fmla="*/ 6858000 h 6858000"/>
              <a:gd name="connsiteX5" fmla="*/ 3114070 w 8056297"/>
              <a:gd name="connsiteY5" fmla="*/ 6858000 h 6858000"/>
              <a:gd name="connsiteX6" fmla="*/ 2935863 w 8056297"/>
              <a:gd name="connsiteY6" fmla="*/ 6807788 h 6858000"/>
              <a:gd name="connsiteX7" fmla="*/ 0 w 8056297"/>
              <a:gd name="connsiteY7" fmla="*/ 2811350 h 6858000"/>
              <a:gd name="connsiteX8" fmla="*/ 0 w 8056297"/>
              <a:gd name="connsiteY8" fmla="*/ 126445 h 6858000"/>
              <a:gd name="connsiteX9" fmla="*/ 0 w 8056297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56297" h="6858000">
                <a:moveTo>
                  <a:pt x="0" y="0"/>
                </a:moveTo>
                <a:lnTo>
                  <a:pt x="8056297" y="0"/>
                </a:lnTo>
                <a:lnTo>
                  <a:pt x="8056297" y="223850"/>
                </a:lnTo>
                <a:cubicBezTo>
                  <a:pt x="8056297" y="1771667"/>
                  <a:pt x="8056297" y="3835422"/>
                  <a:pt x="8056297" y="6587097"/>
                </a:cubicBezTo>
                <a:lnTo>
                  <a:pt x="8056297" y="6858000"/>
                </a:lnTo>
                <a:lnTo>
                  <a:pt x="3114070" y="6858000"/>
                </a:lnTo>
                <a:lnTo>
                  <a:pt x="2935863" y="6807788"/>
                </a:lnTo>
                <a:cubicBezTo>
                  <a:pt x="1205245" y="6277787"/>
                  <a:pt x="0" y="4673939"/>
                  <a:pt x="0" y="2811350"/>
                </a:cubicBezTo>
                <a:cubicBezTo>
                  <a:pt x="0" y="2811350"/>
                  <a:pt x="0" y="2811350"/>
                  <a:pt x="0" y="12644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043649" y="2857117"/>
            <a:ext cx="1316248" cy="3582877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‹Nº›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3" name="Picture Placeholder 48">
            <a:extLst>
              <a:ext uri="{FF2B5EF4-FFF2-40B4-BE49-F238E27FC236}">
                <a16:creationId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088" y="1412875"/>
            <a:ext cx="630076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7400" y="4495800"/>
            <a:ext cx="4673456" cy="1957388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81521" y="1770707"/>
            <a:ext cx="3602492" cy="127729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81521" y="1424119"/>
            <a:ext cx="3602492" cy="310556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23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5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6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848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5334000" y="3853580"/>
            <a:ext cx="6873945" cy="3004421"/>
          </a:xfrm>
          <a:custGeom>
            <a:avLst/>
            <a:gdLst>
              <a:gd name="connsiteX0" fmla="*/ 3131715 w 6873945"/>
              <a:gd name="connsiteY0" fmla="*/ 226 h 3004421"/>
              <a:gd name="connsiteX1" fmla="*/ 6873945 w 6873945"/>
              <a:gd name="connsiteY1" fmla="*/ 549103 h 3004421"/>
              <a:gd name="connsiteX2" fmla="*/ 6873945 w 6873945"/>
              <a:gd name="connsiteY2" fmla="*/ 2848107 h 3004421"/>
              <a:gd name="connsiteX3" fmla="*/ 6873945 w 6873945"/>
              <a:gd name="connsiteY3" fmla="*/ 3004421 h 3004421"/>
              <a:gd name="connsiteX4" fmla="*/ 0 w 6873945"/>
              <a:gd name="connsiteY4" fmla="*/ 3004421 h 3004421"/>
              <a:gd name="connsiteX5" fmla="*/ 0 w 6873945"/>
              <a:gd name="connsiteY5" fmla="*/ 2711764 h 3004421"/>
              <a:gd name="connsiteX6" fmla="*/ 0 w 6873945"/>
              <a:gd name="connsiteY6" fmla="*/ 1986869 h 3004421"/>
              <a:gd name="connsiteX7" fmla="*/ 3131715 w 6873945"/>
              <a:gd name="connsiteY7" fmla="*/ 226 h 30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3945" h="3004421">
                <a:moveTo>
                  <a:pt x="3131715" y="226"/>
                </a:moveTo>
                <a:cubicBezTo>
                  <a:pt x="4748449" y="11559"/>
                  <a:pt x="6466935" y="445480"/>
                  <a:pt x="6873945" y="549103"/>
                </a:cubicBezTo>
                <a:cubicBezTo>
                  <a:pt x="6873945" y="549103"/>
                  <a:pt x="6873945" y="549103"/>
                  <a:pt x="6873945" y="2848107"/>
                </a:cubicBezTo>
                <a:lnTo>
                  <a:pt x="6873945" y="3004421"/>
                </a:lnTo>
                <a:lnTo>
                  <a:pt x="0" y="3004421"/>
                </a:lnTo>
                <a:lnTo>
                  <a:pt x="0" y="2711764"/>
                </a:lnTo>
                <a:cubicBezTo>
                  <a:pt x="0" y="2477761"/>
                  <a:pt x="0" y="2236211"/>
                  <a:pt x="0" y="1986869"/>
                </a:cubicBezTo>
                <a:cubicBezTo>
                  <a:pt x="0" y="400145"/>
                  <a:pt x="1514981" y="-11108"/>
                  <a:pt x="3131715" y="2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400" y="836613"/>
            <a:ext cx="4986972" cy="5730474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6221413" cy="20912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‹Nº›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1" name="Chart Placeholder 18">
            <a:extLst>
              <a:ext uri="{FF2B5EF4-FFF2-40B4-BE49-F238E27FC236}">
                <a16:creationId xmlns:a16="http://schemas.microsoft.com/office/drawing/2014/main" id="{1B2F5493-6162-4AC0-BA43-8D7A7C0FA263}"/>
              </a:ext>
            </a:extLst>
          </p:cNvPr>
          <p:cNvSpPr>
            <a:spLocks noGrp="1"/>
          </p:cNvSpPr>
          <p:nvPr>
            <p:ph type="chart" sz="quarter" idx="46"/>
          </p:nvPr>
        </p:nvSpPr>
        <p:spPr>
          <a:xfrm>
            <a:off x="444692" y="3958859"/>
            <a:ext cx="4840287" cy="24563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pt-PT"/>
          </a:p>
        </p:txBody>
      </p:sp>
      <p:cxnSp>
        <p:nvCxnSpPr>
          <p:cNvPr id="25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7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8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9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73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‹Nº›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3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33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34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5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39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sp>
        <p:nvSpPr>
          <p:cNvPr id="1415" name="Freeform 15"/>
          <p:cNvSpPr>
            <a:spLocks/>
          </p:cNvSpPr>
          <p:nvPr userDrawn="1"/>
        </p:nvSpPr>
        <p:spPr bwMode="auto">
          <a:xfrm>
            <a:off x="6637408" y="0"/>
            <a:ext cx="5554592" cy="6471083"/>
          </a:xfrm>
          <a:custGeom>
            <a:avLst/>
            <a:gdLst>
              <a:gd name="T0" fmla="*/ 0 w 885"/>
              <a:gd name="T1" fmla="*/ 0 h 1032"/>
              <a:gd name="T2" fmla="*/ 0 w 885"/>
              <a:gd name="T3" fmla="*/ 844 h 1032"/>
              <a:gd name="T4" fmla="*/ 850 w 885"/>
              <a:gd name="T5" fmla="*/ 1026 h 1032"/>
              <a:gd name="T6" fmla="*/ 885 w 885"/>
              <a:gd name="T7" fmla="*/ 1032 h 1032"/>
              <a:gd name="T8" fmla="*/ 885 w 885"/>
              <a:gd name="T9" fmla="*/ 0 h 1032"/>
              <a:gd name="T10" fmla="*/ 0 w 885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1032">
                <a:moveTo>
                  <a:pt x="0" y="0"/>
                </a:moveTo>
                <a:cubicBezTo>
                  <a:pt x="0" y="844"/>
                  <a:pt x="0" y="844"/>
                  <a:pt x="0" y="844"/>
                </a:cubicBezTo>
                <a:cubicBezTo>
                  <a:pt x="233" y="908"/>
                  <a:pt x="516" y="969"/>
                  <a:pt x="850" y="1026"/>
                </a:cubicBezTo>
                <a:cubicBezTo>
                  <a:pt x="861" y="1028"/>
                  <a:pt x="873" y="1030"/>
                  <a:pt x="885" y="1032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90" name="Picture 158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547" y="244132"/>
            <a:ext cx="5712493" cy="706772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4085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3229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338453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0" y="0"/>
            <a:ext cx="6309360" cy="4765196"/>
          </a:xfrm>
          <a:custGeom>
            <a:avLst/>
            <a:gdLst>
              <a:gd name="connsiteX0" fmla="*/ 0 w 6309360"/>
              <a:gd name="connsiteY0" fmla="*/ 0 h 4765196"/>
              <a:gd name="connsiteX1" fmla="*/ 6309360 w 6309360"/>
              <a:gd name="connsiteY1" fmla="*/ 0 h 4765196"/>
              <a:gd name="connsiteX2" fmla="*/ 6309360 w 6309360"/>
              <a:gd name="connsiteY2" fmla="*/ 56339 h 4765196"/>
              <a:gd name="connsiteX3" fmla="*/ 6309360 w 6309360"/>
              <a:gd name="connsiteY3" fmla="*/ 4765196 h 4765196"/>
              <a:gd name="connsiteX4" fmla="*/ 6030064 w 6309360"/>
              <a:gd name="connsiteY4" fmla="*/ 4718537 h 4765196"/>
              <a:gd name="connsiteX5" fmla="*/ 161022 w 6309360"/>
              <a:gd name="connsiteY5" fmla="*/ 3490219 h 4765196"/>
              <a:gd name="connsiteX6" fmla="*/ 0 w 6309360"/>
              <a:gd name="connsiteY6" fmla="*/ 3448369 h 4765196"/>
              <a:gd name="connsiteX7" fmla="*/ 0 w 6309360"/>
              <a:gd name="connsiteY7" fmla="*/ 0 h 476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9360" h="4765196">
                <a:moveTo>
                  <a:pt x="0" y="0"/>
                </a:moveTo>
                <a:lnTo>
                  <a:pt x="6309360" y="0"/>
                </a:lnTo>
                <a:lnTo>
                  <a:pt x="6309360" y="56339"/>
                </a:lnTo>
                <a:cubicBezTo>
                  <a:pt x="6309360" y="1086668"/>
                  <a:pt x="6309360" y="2585327"/>
                  <a:pt x="6309360" y="4765196"/>
                </a:cubicBezTo>
                <a:cubicBezTo>
                  <a:pt x="6216261" y="4753531"/>
                  <a:pt x="6123163" y="4741867"/>
                  <a:pt x="6030064" y="4718537"/>
                </a:cubicBezTo>
                <a:cubicBezTo>
                  <a:pt x="3779692" y="4330681"/>
                  <a:pt x="1823345" y="3916032"/>
                  <a:pt x="161022" y="3490219"/>
                </a:cubicBezTo>
                <a:lnTo>
                  <a:pt x="0" y="34483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" y="228600"/>
            <a:ext cx="4176384" cy="697992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3570847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2582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sp>
        <p:nvSpPr>
          <p:cNvPr id="1415" name="Freeform 15"/>
          <p:cNvSpPr>
            <a:spLocks/>
          </p:cNvSpPr>
          <p:nvPr userDrawn="1"/>
        </p:nvSpPr>
        <p:spPr bwMode="auto">
          <a:xfrm>
            <a:off x="6637408" y="0"/>
            <a:ext cx="5554592" cy="6471083"/>
          </a:xfrm>
          <a:custGeom>
            <a:avLst/>
            <a:gdLst>
              <a:gd name="T0" fmla="*/ 0 w 885"/>
              <a:gd name="T1" fmla="*/ 0 h 1032"/>
              <a:gd name="T2" fmla="*/ 0 w 885"/>
              <a:gd name="T3" fmla="*/ 844 h 1032"/>
              <a:gd name="T4" fmla="*/ 850 w 885"/>
              <a:gd name="T5" fmla="*/ 1026 h 1032"/>
              <a:gd name="T6" fmla="*/ 885 w 885"/>
              <a:gd name="T7" fmla="*/ 1032 h 1032"/>
              <a:gd name="T8" fmla="*/ 885 w 885"/>
              <a:gd name="T9" fmla="*/ 0 h 1032"/>
              <a:gd name="T10" fmla="*/ 0 w 885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1032">
                <a:moveTo>
                  <a:pt x="0" y="0"/>
                </a:moveTo>
                <a:cubicBezTo>
                  <a:pt x="0" y="844"/>
                  <a:pt x="0" y="844"/>
                  <a:pt x="0" y="844"/>
                </a:cubicBezTo>
                <a:cubicBezTo>
                  <a:pt x="233" y="908"/>
                  <a:pt x="516" y="969"/>
                  <a:pt x="850" y="1026"/>
                </a:cubicBezTo>
                <a:cubicBezTo>
                  <a:pt x="861" y="1028"/>
                  <a:pt x="873" y="1030"/>
                  <a:pt x="885" y="1032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90" name="Picture 158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547" y="244132"/>
            <a:ext cx="5712493" cy="706772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4085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3229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579225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0" y="0"/>
            <a:ext cx="6759210" cy="4518977"/>
          </a:xfrm>
          <a:custGeom>
            <a:avLst/>
            <a:gdLst>
              <a:gd name="connsiteX0" fmla="*/ 0 w 6759210"/>
              <a:gd name="connsiteY0" fmla="*/ 0 h 4518977"/>
              <a:gd name="connsiteX1" fmla="*/ 6759210 w 6759210"/>
              <a:gd name="connsiteY1" fmla="*/ 0 h 4518977"/>
              <a:gd name="connsiteX2" fmla="*/ 6756415 w 6759210"/>
              <a:gd name="connsiteY2" fmla="*/ 16666 h 4518977"/>
              <a:gd name="connsiteX3" fmla="*/ 6372387 w 6759210"/>
              <a:gd name="connsiteY3" fmla="*/ 2306550 h 4518977"/>
              <a:gd name="connsiteX4" fmla="*/ 3762973 w 6759210"/>
              <a:gd name="connsiteY4" fmla="*/ 4518977 h 4518977"/>
              <a:gd name="connsiteX5" fmla="*/ 339369 w 6759210"/>
              <a:gd name="connsiteY5" fmla="*/ 4518977 h 4518977"/>
              <a:gd name="connsiteX6" fmla="*/ 0 w 6759210"/>
              <a:gd name="connsiteY6" fmla="*/ 4518977 h 4518977"/>
              <a:gd name="connsiteX7" fmla="*/ 0 w 6759210"/>
              <a:gd name="connsiteY7" fmla="*/ 0 h 451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9210" h="4518977">
                <a:moveTo>
                  <a:pt x="0" y="0"/>
                </a:moveTo>
                <a:lnTo>
                  <a:pt x="6759210" y="0"/>
                </a:lnTo>
                <a:lnTo>
                  <a:pt x="6756415" y="16666"/>
                </a:lnTo>
                <a:cubicBezTo>
                  <a:pt x="6686854" y="431442"/>
                  <a:pt x="6569700" y="1130011"/>
                  <a:pt x="6372387" y="2306550"/>
                </a:cubicBezTo>
                <a:cubicBezTo>
                  <a:pt x="6162872" y="3588428"/>
                  <a:pt x="5058156" y="4518977"/>
                  <a:pt x="3762973" y="4518977"/>
                </a:cubicBezTo>
                <a:cubicBezTo>
                  <a:pt x="3762973" y="4518977"/>
                  <a:pt x="3762973" y="4518977"/>
                  <a:pt x="339369" y="4518977"/>
                </a:cubicBezTo>
                <a:lnTo>
                  <a:pt x="0" y="45189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44374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35814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1838" y="777924"/>
            <a:ext cx="5321672" cy="57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97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‹Nº›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3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5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6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6553200" y="1"/>
            <a:ext cx="5638800" cy="5355237"/>
          </a:xfrm>
          <a:custGeom>
            <a:avLst/>
            <a:gdLst>
              <a:gd name="connsiteX0" fmla="*/ 0 w 5638800"/>
              <a:gd name="connsiteY0" fmla="*/ 0 h 5355237"/>
              <a:gd name="connsiteX1" fmla="*/ 5638800 w 5638800"/>
              <a:gd name="connsiteY1" fmla="*/ 0 h 5355237"/>
              <a:gd name="connsiteX2" fmla="*/ 5638800 w 5638800"/>
              <a:gd name="connsiteY2" fmla="*/ 262266 h 5355237"/>
              <a:gd name="connsiteX3" fmla="*/ 5638800 w 5638800"/>
              <a:gd name="connsiteY3" fmla="*/ 4904579 h 5355237"/>
              <a:gd name="connsiteX4" fmla="*/ 0 w 5638800"/>
              <a:gd name="connsiteY4" fmla="*/ 3724580 h 5355237"/>
              <a:gd name="connsiteX5" fmla="*/ 0 w 5638800"/>
              <a:gd name="connsiteY5" fmla="*/ 298668 h 5355237"/>
              <a:gd name="connsiteX6" fmla="*/ 0 w 5638800"/>
              <a:gd name="connsiteY6" fmla="*/ 0 h 535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8800" h="5355237">
                <a:moveTo>
                  <a:pt x="0" y="0"/>
                </a:moveTo>
                <a:lnTo>
                  <a:pt x="5638800" y="0"/>
                </a:lnTo>
                <a:lnTo>
                  <a:pt x="5638800" y="262266"/>
                </a:lnTo>
                <a:cubicBezTo>
                  <a:pt x="5638800" y="4904579"/>
                  <a:pt x="5638800" y="4904579"/>
                  <a:pt x="5638800" y="4904579"/>
                </a:cubicBezTo>
                <a:cubicBezTo>
                  <a:pt x="4971047" y="5074669"/>
                  <a:pt x="0" y="6329082"/>
                  <a:pt x="0" y="3724580"/>
                </a:cubicBezTo>
                <a:cubicBezTo>
                  <a:pt x="0" y="2292104"/>
                  <a:pt x="0" y="1172982"/>
                  <a:pt x="0" y="29866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6792932" y="8382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92932" y="17526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751" y="1337969"/>
            <a:ext cx="5777031" cy="5187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136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2" y="0"/>
            <a:ext cx="9973295" cy="4193362"/>
          </a:xfrm>
          <a:custGeom>
            <a:avLst/>
            <a:gdLst>
              <a:gd name="connsiteX0" fmla="*/ 0 w 9973295"/>
              <a:gd name="connsiteY0" fmla="*/ 0 h 4193362"/>
              <a:gd name="connsiteX1" fmla="*/ 9912010 w 9973295"/>
              <a:gd name="connsiteY1" fmla="*/ 0 h 4193362"/>
              <a:gd name="connsiteX2" fmla="*/ 9927053 w 9973295"/>
              <a:gd name="connsiteY2" fmla="*/ 149768 h 4193362"/>
              <a:gd name="connsiteX3" fmla="*/ 7984937 w 9973295"/>
              <a:gd name="connsiteY3" fmla="*/ 4193362 h 4193362"/>
              <a:gd name="connsiteX4" fmla="*/ 0 w 9973295"/>
              <a:gd name="connsiteY4" fmla="*/ 4193362 h 4193362"/>
              <a:gd name="connsiteX5" fmla="*/ 0 w 9973295"/>
              <a:gd name="connsiteY5" fmla="*/ 0 h 419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73295" h="4193362">
                <a:moveTo>
                  <a:pt x="0" y="0"/>
                </a:moveTo>
                <a:lnTo>
                  <a:pt x="9912010" y="0"/>
                </a:lnTo>
                <a:lnTo>
                  <a:pt x="9927053" y="149768"/>
                </a:lnTo>
                <a:cubicBezTo>
                  <a:pt x="10097391" y="2056447"/>
                  <a:pt x="9870584" y="4193362"/>
                  <a:pt x="7984937" y="4193362"/>
                </a:cubicBezTo>
                <a:cubicBezTo>
                  <a:pt x="0" y="4193362"/>
                  <a:pt x="0" y="4193362"/>
                  <a:pt x="0" y="41933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1683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23123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-720915"/>
            <a:ext cx="4707110" cy="7276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37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sp>
        <p:nvSpPr>
          <p:cNvPr id="1415" name="Freeform 15"/>
          <p:cNvSpPr>
            <a:spLocks/>
          </p:cNvSpPr>
          <p:nvPr userDrawn="1"/>
        </p:nvSpPr>
        <p:spPr bwMode="auto">
          <a:xfrm>
            <a:off x="6637408" y="0"/>
            <a:ext cx="5554592" cy="6471083"/>
          </a:xfrm>
          <a:custGeom>
            <a:avLst/>
            <a:gdLst>
              <a:gd name="T0" fmla="*/ 0 w 885"/>
              <a:gd name="T1" fmla="*/ 0 h 1032"/>
              <a:gd name="T2" fmla="*/ 0 w 885"/>
              <a:gd name="T3" fmla="*/ 844 h 1032"/>
              <a:gd name="T4" fmla="*/ 850 w 885"/>
              <a:gd name="T5" fmla="*/ 1026 h 1032"/>
              <a:gd name="T6" fmla="*/ 885 w 885"/>
              <a:gd name="T7" fmla="*/ 1032 h 1032"/>
              <a:gd name="T8" fmla="*/ 885 w 885"/>
              <a:gd name="T9" fmla="*/ 0 h 1032"/>
              <a:gd name="T10" fmla="*/ 0 w 885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1032">
                <a:moveTo>
                  <a:pt x="0" y="0"/>
                </a:moveTo>
                <a:cubicBezTo>
                  <a:pt x="0" y="844"/>
                  <a:pt x="0" y="844"/>
                  <a:pt x="0" y="844"/>
                </a:cubicBezTo>
                <a:cubicBezTo>
                  <a:pt x="233" y="908"/>
                  <a:pt x="516" y="969"/>
                  <a:pt x="850" y="1026"/>
                </a:cubicBezTo>
                <a:cubicBezTo>
                  <a:pt x="861" y="1028"/>
                  <a:pt x="873" y="1030"/>
                  <a:pt x="885" y="1032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90" name="Picture 158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547" y="244132"/>
            <a:ext cx="5712493" cy="706772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4085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3229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118615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-22987" y="0"/>
            <a:ext cx="6223905" cy="6858000"/>
          </a:xfrm>
          <a:custGeom>
            <a:avLst/>
            <a:gdLst>
              <a:gd name="connsiteX0" fmla="*/ 0 w 6223905"/>
              <a:gd name="connsiteY0" fmla="*/ 0 h 6858000"/>
              <a:gd name="connsiteX1" fmla="*/ 4186882 w 6223905"/>
              <a:gd name="connsiteY1" fmla="*/ 0 h 6858000"/>
              <a:gd name="connsiteX2" fmla="*/ 4197034 w 6223905"/>
              <a:gd name="connsiteY2" fmla="*/ 22340 h 6858000"/>
              <a:gd name="connsiteX3" fmla="*/ 5904357 w 6223905"/>
              <a:gd name="connsiteY3" fmla="*/ 3779388 h 6858000"/>
              <a:gd name="connsiteX4" fmla="*/ 5873730 w 6223905"/>
              <a:gd name="connsiteY4" fmla="*/ 6784163 h 6858000"/>
              <a:gd name="connsiteX5" fmla="*/ 5834113 w 6223905"/>
              <a:gd name="connsiteY5" fmla="*/ 6858000 h 6858000"/>
              <a:gd name="connsiteX6" fmla="*/ 0 w 6223905"/>
              <a:gd name="connsiteY6" fmla="*/ 6858000 h 6858000"/>
              <a:gd name="connsiteX7" fmla="*/ 0 w 622390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905" h="6858000">
                <a:moveTo>
                  <a:pt x="0" y="0"/>
                </a:moveTo>
                <a:lnTo>
                  <a:pt x="4186882" y="0"/>
                </a:lnTo>
                <a:lnTo>
                  <a:pt x="4197034" y="22340"/>
                </a:lnTo>
                <a:cubicBezTo>
                  <a:pt x="5904357" y="3779388"/>
                  <a:pt x="5904357" y="3779388"/>
                  <a:pt x="5904357" y="3779388"/>
                </a:cubicBezTo>
                <a:cubicBezTo>
                  <a:pt x="6352858" y="4766336"/>
                  <a:pt x="6316954" y="5863968"/>
                  <a:pt x="5873730" y="6784163"/>
                </a:cubicBezTo>
                <a:lnTo>
                  <a:pt x="583411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1080" y="1290009"/>
            <a:ext cx="6513490" cy="483551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5146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4290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6607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0" y="533400"/>
            <a:ext cx="8534400" cy="6324600"/>
          </a:xfrm>
          <a:custGeom>
            <a:avLst/>
            <a:gdLst>
              <a:gd name="connsiteX0" fmla="*/ 0 w 8534400"/>
              <a:gd name="connsiteY0" fmla="*/ 0 h 6324600"/>
              <a:gd name="connsiteX1" fmla="*/ 348343 w 8534400"/>
              <a:gd name="connsiteY1" fmla="*/ 58194 h 6324600"/>
              <a:gd name="connsiteX2" fmla="*/ 8534400 w 8534400"/>
              <a:gd name="connsiteY2" fmla="*/ 1818574 h 6324600"/>
              <a:gd name="connsiteX3" fmla="*/ 8534400 w 8534400"/>
              <a:gd name="connsiteY3" fmla="*/ 6186046 h 6324600"/>
              <a:gd name="connsiteX4" fmla="*/ 8534400 w 8534400"/>
              <a:gd name="connsiteY4" fmla="*/ 6324600 h 6324600"/>
              <a:gd name="connsiteX5" fmla="*/ 0 w 8534400"/>
              <a:gd name="connsiteY5" fmla="*/ 6324600 h 6324600"/>
              <a:gd name="connsiteX6" fmla="*/ 0 w 8534400"/>
              <a:gd name="connsiteY6" fmla="*/ 6241218 h 6324600"/>
              <a:gd name="connsiteX7" fmla="*/ 0 w 853440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324600">
                <a:moveTo>
                  <a:pt x="0" y="0"/>
                </a:moveTo>
                <a:cubicBezTo>
                  <a:pt x="116114" y="14549"/>
                  <a:pt x="232229" y="29097"/>
                  <a:pt x="348343" y="58194"/>
                </a:cubicBezTo>
                <a:cubicBezTo>
                  <a:pt x="3556000" y="611041"/>
                  <a:pt x="6284686" y="1207533"/>
                  <a:pt x="8534400" y="1818574"/>
                </a:cubicBezTo>
                <a:cubicBezTo>
                  <a:pt x="8534400" y="1818574"/>
                  <a:pt x="8534400" y="1818574"/>
                  <a:pt x="8534400" y="6186046"/>
                </a:cubicBezTo>
                <a:lnTo>
                  <a:pt x="8534400" y="6324600"/>
                </a:lnTo>
                <a:lnTo>
                  <a:pt x="0" y="6324600"/>
                </a:lnTo>
                <a:lnTo>
                  <a:pt x="0" y="6241218"/>
                </a:lnTo>
                <a:cubicBezTo>
                  <a:pt x="0" y="4953254"/>
                  <a:pt x="0" y="29906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81940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73379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53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1295400" y="1"/>
            <a:ext cx="10896600" cy="5568105"/>
          </a:xfrm>
          <a:custGeom>
            <a:avLst/>
            <a:gdLst>
              <a:gd name="connsiteX0" fmla="*/ 0 w 10896600"/>
              <a:gd name="connsiteY0" fmla="*/ 0 h 5568105"/>
              <a:gd name="connsiteX1" fmla="*/ 10896600 w 10896600"/>
              <a:gd name="connsiteY1" fmla="*/ 0 h 5568105"/>
              <a:gd name="connsiteX2" fmla="*/ 10896600 w 10896600"/>
              <a:gd name="connsiteY2" fmla="*/ 80960 h 5568105"/>
              <a:gd name="connsiteX3" fmla="*/ 10896600 w 10896600"/>
              <a:gd name="connsiteY3" fmla="*/ 5568105 h 5568105"/>
              <a:gd name="connsiteX4" fmla="*/ 10451841 w 10896600"/>
              <a:gd name="connsiteY4" fmla="*/ 5493803 h 5568105"/>
              <a:gd name="connsiteX5" fmla="*/ 0 w 10896600"/>
              <a:gd name="connsiteY5" fmla="*/ 3246176 h 5568105"/>
              <a:gd name="connsiteX6" fmla="*/ 0 w 10896600"/>
              <a:gd name="connsiteY6" fmla="*/ 191975 h 5568105"/>
              <a:gd name="connsiteX7" fmla="*/ 0 w 10896600"/>
              <a:gd name="connsiteY7" fmla="*/ 0 h 556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96600" h="5568105">
                <a:moveTo>
                  <a:pt x="0" y="0"/>
                </a:moveTo>
                <a:lnTo>
                  <a:pt x="10896600" y="0"/>
                </a:lnTo>
                <a:lnTo>
                  <a:pt x="10896600" y="80960"/>
                </a:lnTo>
                <a:cubicBezTo>
                  <a:pt x="10896600" y="1513754"/>
                  <a:pt x="10896600" y="3311770"/>
                  <a:pt x="10896600" y="5568105"/>
                </a:cubicBezTo>
                <a:cubicBezTo>
                  <a:pt x="10748347" y="5549530"/>
                  <a:pt x="10600094" y="5530954"/>
                  <a:pt x="10451841" y="5493803"/>
                </a:cubicBezTo>
                <a:cubicBezTo>
                  <a:pt x="6356350" y="4787937"/>
                  <a:pt x="2872403" y="4026344"/>
                  <a:pt x="0" y="3246176"/>
                </a:cubicBezTo>
                <a:cubicBezTo>
                  <a:pt x="0" y="3246176"/>
                  <a:pt x="0" y="3246176"/>
                  <a:pt x="0" y="1919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16081" y="1442183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6081" y="2356582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83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0" y="2"/>
            <a:ext cx="8664800" cy="5891173"/>
          </a:xfrm>
          <a:custGeom>
            <a:avLst/>
            <a:gdLst>
              <a:gd name="connsiteX0" fmla="*/ 0 w 8664800"/>
              <a:gd name="connsiteY0" fmla="*/ 0 h 5891173"/>
              <a:gd name="connsiteX1" fmla="*/ 8664800 w 8664800"/>
              <a:gd name="connsiteY1" fmla="*/ 0 h 5891173"/>
              <a:gd name="connsiteX2" fmla="*/ 8664384 w 8664800"/>
              <a:gd name="connsiteY2" fmla="*/ 3446 h 5891173"/>
              <a:gd name="connsiteX3" fmla="*/ 4910849 w 8664800"/>
              <a:gd name="connsiteY3" fmla="*/ 5752723 h 5891173"/>
              <a:gd name="connsiteX4" fmla="*/ 136189 w 8664800"/>
              <a:gd name="connsiteY4" fmla="*/ 3904223 h 5891173"/>
              <a:gd name="connsiteX5" fmla="*/ 0 w 8664800"/>
              <a:gd name="connsiteY5" fmla="*/ 3851498 h 5891173"/>
              <a:gd name="connsiteX6" fmla="*/ 0 w 8664800"/>
              <a:gd name="connsiteY6" fmla="*/ 0 h 5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64800" h="5891173">
                <a:moveTo>
                  <a:pt x="0" y="0"/>
                </a:moveTo>
                <a:lnTo>
                  <a:pt x="8664800" y="0"/>
                </a:lnTo>
                <a:lnTo>
                  <a:pt x="8664384" y="3446"/>
                </a:lnTo>
                <a:cubicBezTo>
                  <a:pt x="8546736" y="969909"/>
                  <a:pt x="7776240" y="6862054"/>
                  <a:pt x="4910849" y="5752723"/>
                </a:cubicBezTo>
                <a:cubicBezTo>
                  <a:pt x="2738090" y="4911543"/>
                  <a:pt x="1210368" y="4320089"/>
                  <a:pt x="136189" y="3904223"/>
                </a:cubicBezTo>
                <a:lnTo>
                  <a:pt x="0" y="38514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442183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356582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48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2703358" y="1531422"/>
            <a:ext cx="9488642" cy="5326579"/>
          </a:xfrm>
          <a:custGeom>
            <a:avLst/>
            <a:gdLst>
              <a:gd name="connsiteX0" fmla="*/ 8600219 w 9488642"/>
              <a:gd name="connsiteY0" fmla="*/ 517 h 5326579"/>
              <a:gd name="connsiteX1" fmla="*/ 9337654 w 9488642"/>
              <a:gd name="connsiteY1" fmla="*/ 75918 h 5326579"/>
              <a:gd name="connsiteX2" fmla="*/ 9488642 w 9488642"/>
              <a:gd name="connsiteY2" fmla="*/ 108110 h 5326579"/>
              <a:gd name="connsiteX3" fmla="*/ 9488642 w 9488642"/>
              <a:gd name="connsiteY3" fmla="*/ 5326579 h 5326579"/>
              <a:gd name="connsiteX4" fmla="*/ 0 w 9488642"/>
              <a:gd name="connsiteY4" fmla="*/ 5326579 h 5326579"/>
              <a:gd name="connsiteX5" fmla="*/ 239796 w 9488642"/>
              <a:gd name="connsiteY5" fmla="*/ 5146683 h 5326579"/>
              <a:gd name="connsiteX6" fmla="*/ 5947966 w 9488642"/>
              <a:gd name="connsiteY6" fmla="*/ 864382 h 5326579"/>
              <a:gd name="connsiteX7" fmla="*/ 8600219 w 9488642"/>
              <a:gd name="connsiteY7" fmla="*/ 517 h 532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88642" h="5326579">
                <a:moveTo>
                  <a:pt x="8600219" y="517"/>
                </a:moveTo>
                <a:cubicBezTo>
                  <a:pt x="8847532" y="4354"/>
                  <a:pt x="9094309" y="29531"/>
                  <a:pt x="9337654" y="75918"/>
                </a:cubicBezTo>
                <a:lnTo>
                  <a:pt x="9488642" y="108110"/>
                </a:lnTo>
                <a:lnTo>
                  <a:pt x="9488642" y="5326579"/>
                </a:lnTo>
                <a:lnTo>
                  <a:pt x="0" y="5326579"/>
                </a:lnTo>
                <a:lnTo>
                  <a:pt x="239796" y="5146683"/>
                </a:lnTo>
                <a:cubicBezTo>
                  <a:pt x="5947966" y="864382"/>
                  <a:pt x="5947966" y="864382"/>
                  <a:pt x="5947966" y="864382"/>
                </a:cubicBezTo>
                <a:cubicBezTo>
                  <a:pt x="6737823" y="271827"/>
                  <a:pt x="7672794" y="-13871"/>
                  <a:pt x="8600219" y="5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89560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80999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25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0" y="0"/>
            <a:ext cx="12192000" cy="5873580"/>
          </a:xfrm>
          <a:custGeom>
            <a:avLst/>
            <a:gdLst>
              <a:gd name="connsiteX0" fmla="*/ 0 w 12192000"/>
              <a:gd name="connsiteY0" fmla="*/ 0 h 5873580"/>
              <a:gd name="connsiteX1" fmla="*/ 12192000 w 12192000"/>
              <a:gd name="connsiteY1" fmla="*/ 0 h 5873580"/>
              <a:gd name="connsiteX2" fmla="*/ 12192000 w 12192000"/>
              <a:gd name="connsiteY2" fmla="*/ 448624 h 5873580"/>
              <a:gd name="connsiteX3" fmla="*/ 12192000 w 12192000"/>
              <a:gd name="connsiteY3" fmla="*/ 2347836 h 5873580"/>
              <a:gd name="connsiteX4" fmla="*/ 0 w 12192000"/>
              <a:gd name="connsiteY4" fmla="*/ 4899184 h 5873580"/>
              <a:gd name="connsiteX5" fmla="*/ 0 w 12192000"/>
              <a:gd name="connsiteY5" fmla="*/ 176498 h 5873580"/>
              <a:gd name="connsiteX6" fmla="*/ 0 w 12192000"/>
              <a:gd name="connsiteY6" fmla="*/ 0 h 587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73580">
                <a:moveTo>
                  <a:pt x="0" y="0"/>
                </a:moveTo>
                <a:lnTo>
                  <a:pt x="12192000" y="0"/>
                </a:lnTo>
                <a:lnTo>
                  <a:pt x="12192000" y="448624"/>
                </a:lnTo>
                <a:cubicBezTo>
                  <a:pt x="12192000" y="1051556"/>
                  <a:pt x="12192000" y="1684140"/>
                  <a:pt x="12192000" y="2347836"/>
                </a:cubicBezTo>
                <a:cubicBezTo>
                  <a:pt x="12192000" y="7979192"/>
                  <a:pt x="1443790" y="5266946"/>
                  <a:pt x="0" y="4899184"/>
                </a:cubicBezTo>
                <a:cubicBezTo>
                  <a:pt x="0" y="4899184"/>
                  <a:pt x="0" y="4899184"/>
                  <a:pt x="0" y="17649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902619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817018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73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0" y="0"/>
            <a:ext cx="6309360" cy="4765196"/>
          </a:xfrm>
          <a:custGeom>
            <a:avLst/>
            <a:gdLst>
              <a:gd name="connsiteX0" fmla="*/ 0 w 6309360"/>
              <a:gd name="connsiteY0" fmla="*/ 0 h 4765196"/>
              <a:gd name="connsiteX1" fmla="*/ 6309360 w 6309360"/>
              <a:gd name="connsiteY1" fmla="*/ 0 h 4765196"/>
              <a:gd name="connsiteX2" fmla="*/ 6309360 w 6309360"/>
              <a:gd name="connsiteY2" fmla="*/ 56339 h 4765196"/>
              <a:gd name="connsiteX3" fmla="*/ 6309360 w 6309360"/>
              <a:gd name="connsiteY3" fmla="*/ 4765196 h 4765196"/>
              <a:gd name="connsiteX4" fmla="*/ 6030064 w 6309360"/>
              <a:gd name="connsiteY4" fmla="*/ 4718537 h 4765196"/>
              <a:gd name="connsiteX5" fmla="*/ 161022 w 6309360"/>
              <a:gd name="connsiteY5" fmla="*/ 3490219 h 4765196"/>
              <a:gd name="connsiteX6" fmla="*/ 0 w 6309360"/>
              <a:gd name="connsiteY6" fmla="*/ 3448369 h 4765196"/>
              <a:gd name="connsiteX7" fmla="*/ 0 w 6309360"/>
              <a:gd name="connsiteY7" fmla="*/ 0 h 476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9360" h="4765196">
                <a:moveTo>
                  <a:pt x="0" y="0"/>
                </a:moveTo>
                <a:lnTo>
                  <a:pt x="6309360" y="0"/>
                </a:lnTo>
                <a:lnTo>
                  <a:pt x="6309360" y="56339"/>
                </a:lnTo>
                <a:cubicBezTo>
                  <a:pt x="6309360" y="1086668"/>
                  <a:pt x="6309360" y="2585327"/>
                  <a:pt x="6309360" y="4765196"/>
                </a:cubicBezTo>
                <a:cubicBezTo>
                  <a:pt x="6216261" y="4753531"/>
                  <a:pt x="6123163" y="4741867"/>
                  <a:pt x="6030064" y="4718537"/>
                </a:cubicBezTo>
                <a:cubicBezTo>
                  <a:pt x="3779692" y="4330681"/>
                  <a:pt x="1823345" y="3916032"/>
                  <a:pt x="161022" y="3490219"/>
                </a:cubicBezTo>
                <a:lnTo>
                  <a:pt x="0" y="34483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" y="228600"/>
            <a:ext cx="4176384" cy="697992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3570847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652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1423337"/>
            <a:ext cx="3584661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‹Nº›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4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2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9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31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3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3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837769" y="2731746"/>
            <a:ext cx="6354233" cy="4126254"/>
          </a:xfrm>
          <a:custGeom>
            <a:avLst/>
            <a:gdLst>
              <a:gd name="connsiteX0" fmla="*/ 3218906 w 6354233"/>
              <a:gd name="connsiteY0" fmla="*/ 0 h 4126254"/>
              <a:gd name="connsiteX1" fmla="*/ 6338061 w 6354233"/>
              <a:gd name="connsiteY1" fmla="*/ 0 h 4126254"/>
              <a:gd name="connsiteX2" fmla="*/ 6354233 w 6354233"/>
              <a:gd name="connsiteY2" fmla="*/ 0 h 4126254"/>
              <a:gd name="connsiteX3" fmla="*/ 6354233 w 6354233"/>
              <a:gd name="connsiteY3" fmla="*/ 4126254 h 4126254"/>
              <a:gd name="connsiteX4" fmla="*/ 0 w 6354233"/>
              <a:gd name="connsiteY4" fmla="*/ 4126254 h 4126254"/>
              <a:gd name="connsiteX5" fmla="*/ 18929 w 6354233"/>
              <a:gd name="connsiteY5" fmla="*/ 4013385 h 4126254"/>
              <a:gd name="connsiteX6" fmla="*/ 273134 w 6354233"/>
              <a:gd name="connsiteY6" fmla="*/ 2497612 h 4126254"/>
              <a:gd name="connsiteX7" fmla="*/ 3218906 w 6354233"/>
              <a:gd name="connsiteY7" fmla="*/ 0 h 412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54233" h="4126254">
                <a:moveTo>
                  <a:pt x="3218906" y="0"/>
                </a:moveTo>
                <a:cubicBezTo>
                  <a:pt x="3218906" y="0"/>
                  <a:pt x="3218906" y="0"/>
                  <a:pt x="6338061" y="0"/>
                </a:cubicBezTo>
                <a:lnTo>
                  <a:pt x="6354233" y="0"/>
                </a:lnTo>
                <a:lnTo>
                  <a:pt x="6354233" y="4126254"/>
                </a:lnTo>
                <a:lnTo>
                  <a:pt x="0" y="4126254"/>
                </a:lnTo>
                <a:lnTo>
                  <a:pt x="18929" y="4013385"/>
                </a:lnTo>
                <a:cubicBezTo>
                  <a:pt x="86798" y="3608700"/>
                  <a:pt x="170328" y="3110626"/>
                  <a:pt x="273134" y="2497612"/>
                </a:cubicBezTo>
                <a:cubicBezTo>
                  <a:pt x="509656" y="1050498"/>
                  <a:pt x="1756771" y="0"/>
                  <a:pt x="32189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1443355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838200"/>
            <a:ext cx="414752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6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2" y="1924738"/>
            <a:ext cx="7237505" cy="4933262"/>
          </a:xfrm>
          <a:custGeom>
            <a:avLst/>
            <a:gdLst>
              <a:gd name="connsiteX0" fmla="*/ 4395998 w 7237505"/>
              <a:gd name="connsiteY0" fmla="*/ 58 h 4933262"/>
              <a:gd name="connsiteX1" fmla="*/ 7233138 w 7237505"/>
              <a:gd name="connsiteY1" fmla="*/ 4903565 h 4933262"/>
              <a:gd name="connsiteX2" fmla="*/ 7237505 w 7237505"/>
              <a:gd name="connsiteY2" fmla="*/ 4933262 h 4933262"/>
              <a:gd name="connsiteX3" fmla="*/ 0 w 7237505"/>
              <a:gd name="connsiteY3" fmla="*/ 4933262 h 4933262"/>
              <a:gd name="connsiteX4" fmla="*/ 0 w 7237505"/>
              <a:gd name="connsiteY4" fmla="*/ 1491292 h 4933262"/>
              <a:gd name="connsiteX5" fmla="*/ 148016 w 7237505"/>
              <a:gd name="connsiteY5" fmla="*/ 1437398 h 4933262"/>
              <a:gd name="connsiteX6" fmla="*/ 3756131 w 7237505"/>
              <a:gd name="connsiteY6" fmla="*/ 123640 h 4933262"/>
              <a:gd name="connsiteX7" fmla="*/ 4395998 w 7237505"/>
              <a:gd name="connsiteY7" fmla="*/ 58 h 493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7505" h="4933262">
                <a:moveTo>
                  <a:pt x="4395998" y="58"/>
                </a:moveTo>
                <a:cubicBezTo>
                  <a:pt x="6238787" y="-15730"/>
                  <a:pt x="6966936" y="3156975"/>
                  <a:pt x="7233138" y="4903565"/>
                </a:cubicBezTo>
                <a:lnTo>
                  <a:pt x="7237505" y="4933262"/>
                </a:lnTo>
                <a:lnTo>
                  <a:pt x="0" y="4933262"/>
                </a:lnTo>
                <a:lnTo>
                  <a:pt x="0" y="1491292"/>
                </a:lnTo>
                <a:lnTo>
                  <a:pt x="148016" y="1437398"/>
                </a:lnTo>
                <a:cubicBezTo>
                  <a:pt x="1090161" y="1094352"/>
                  <a:pt x="2272461" y="663862"/>
                  <a:pt x="3756131" y="123640"/>
                </a:cubicBezTo>
                <a:cubicBezTo>
                  <a:pt x="3983091" y="41001"/>
                  <a:pt x="4196102" y="1771"/>
                  <a:pt x="4395998" y="5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38784" y="1696711"/>
            <a:ext cx="464522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4457" y="609600"/>
            <a:ext cx="4905075" cy="5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083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0" y="0"/>
            <a:ext cx="12193224" cy="3895500"/>
          </a:xfrm>
          <a:custGeom>
            <a:avLst/>
            <a:gdLst>
              <a:gd name="connsiteX0" fmla="*/ 0 w 12193224"/>
              <a:gd name="connsiteY0" fmla="*/ 0 h 3895500"/>
              <a:gd name="connsiteX1" fmla="*/ 12193224 w 12193224"/>
              <a:gd name="connsiteY1" fmla="*/ 0 h 3895500"/>
              <a:gd name="connsiteX2" fmla="*/ 12193224 w 12193224"/>
              <a:gd name="connsiteY2" fmla="*/ 246767 h 3895500"/>
              <a:gd name="connsiteX3" fmla="*/ 12193224 w 12193224"/>
              <a:gd name="connsiteY3" fmla="*/ 3895500 h 3895500"/>
              <a:gd name="connsiteX4" fmla="*/ 11695542 w 12193224"/>
              <a:gd name="connsiteY4" fmla="*/ 3812356 h 3895500"/>
              <a:gd name="connsiteX5" fmla="*/ 0 w 12193224"/>
              <a:gd name="connsiteY5" fmla="*/ 1297276 h 3895500"/>
              <a:gd name="connsiteX6" fmla="*/ 0 w 12193224"/>
              <a:gd name="connsiteY6" fmla="*/ 68316 h 3895500"/>
              <a:gd name="connsiteX7" fmla="*/ 0 w 12193224"/>
              <a:gd name="connsiteY7" fmla="*/ 0 h 38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24" h="3895500">
                <a:moveTo>
                  <a:pt x="0" y="0"/>
                </a:moveTo>
                <a:lnTo>
                  <a:pt x="12193224" y="0"/>
                </a:lnTo>
                <a:lnTo>
                  <a:pt x="12193224" y="246767"/>
                </a:lnTo>
                <a:cubicBezTo>
                  <a:pt x="12193224" y="1325156"/>
                  <a:pt x="12193224" y="2535979"/>
                  <a:pt x="12193224" y="3895500"/>
                </a:cubicBezTo>
                <a:cubicBezTo>
                  <a:pt x="12027332" y="3874712"/>
                  <a:pt x="11861436" y="3853928"/>
                  <a:pt x="11695542" y="3812356"/>
                </a:cubicBezTo>
                <a:cubicBezTo>
                  <a:pt x="7112716" y="3022496"/>
                  <a:pt x="3214200" y="2170279"/>
                  <a:pt x="0" y="1297276"/>
                </a:cubicBezTo>
                <a:cubicBezTo>
                  <a:pt x="0" y="1297276"/>
                  <a:pt x="0" y="1297276"/>
                  <a:pt x="0" y="6831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1360" y="1559681"/>
            <a:ext cx="4343400" cy="4920475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579828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Opener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1" y="1773244"/>
            <a:ext cx="12682081" cy="5084756"/>
          </a:xfrm>
          <a:custGeom>
            <a:avLst/>
            <a:gdLst>
              <a:gd name="connsiteX0" fmla="*/ 9471990 w 12682081"/>
              <a:gd name="connsiteY0" fmla="*/ 542 h 5084756"/>
              <a:gd name="connsiteX1" fmla="*/ 12634063 w 12682081"/>
              <a:gd name="connsiteY1" fmla="*/ 4816991 h 5084756"/>
              <a:gd name="connsiteX2" fmla="*/ 12682081 w 12682081"/>
              <a:gd name="connsiteY2" fmla="*/ 5084756 h 5084756"/>
              <a:gd name="connsiteX3" fmla="*/ 0 w 12682081"/>
              <a:gd name="connsiteY3" fmla="*/ 5084756 h 5084756"/>
              <a:gd name="connsiteX4" fmla="*/ 0 w 12682081"/>
              <a:gd name="connsiteY4" fmla="*/ 2957111 h 5084756"/>
              <a:gd name="connsiteX5" fmla="*/ 26348 w 12682081"/>
              <a:gd name="connsiteY5" fmla="*/ 2948506 h 5084756"/>
              <a:gd name="connsiteX6" fmla="*/ 8652212 w 12682081"/>
              <a:gd name="connsiteY6" fmla="*/ 131371 h 5084756"/>
              <a:gd name="connsiteX7" fmla="*/ 9471990 w 12682081"/>
              <a:gd name="connsiteY7" fmla="*/ 542 h 508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82081" h="5084756">
                <a:moveTo>
                  <a:pt x="9471990" y="542"/>
                </a:moveTo>
                <a:cubicBezTo>
                  <a:pt x="11348469" y="43621"/>
                  <a:pt x="12225265" y="2641773"/>
                  <a:pt x="12634063" y="4816991"/>
                </a:cubicBezTo>
                <a:lnTo>
                  <a:pt x="12682081" y="5084756"/>
                </a:lnTo>
                <a:lnTo>
                  <a:pt x="0" y="5084756"/>
                </a:lnTo>
                <a:lnTo>
                  <a:pt x="0" y="2957111"/>
                </a:lnTo>
                <a:lnTo>
                  <a:pt x="26348" y="2948506"/>
                </a:lnTo>
                <a:cubicBezTo>
                  <a:pt x="1039939" y="2617476"/>
                  <a:pt x="3356718" y="1860835"/>
                  <a:pt x="8652212" y="131371"/>
                </a:cubicBezTo>
                <a:cubicBezTo>
                  <a:pt x="8944735" y="35836"/>
                  <a:pt x="9217552" y="-5299"/>
                  <a:pt x="9471990" y="5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2635" y="3810000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15755" y="751840"/>
            <a:ext cx="5810544" cy="53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662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1" y="0"/>
            <a:ext cx="7037465" cy="6858000"/>
          </a:xfrm>
          <a:custGeom>
            <a:avLst/>
            <a:gdLst>
              <a:gd name="connsiteX0" fmla="*/ 0 w 7037465"/>
              <a:gd name="connsiteY0" fmla="*/ 0 h 6858000"/>
              <a:gd name="connsiteX1" fmla="*/ 7037465 w 7037465"/>
              <a:gd name="connsiteY1" fmla="*/ 0 h 6858000"/>
              <a:gd name="connsiteX2" fmla="*/ 7037465 w 7037465"/>
              <a:gd name="connsiteY2" fmla="*/ 114293 h 6858000"/>
              <a:gd name="connsiteX3" fmla="*/ 7037465 w 7037465"/>
              <a:gd name="connsiteY3" fmla="*/ 2657010 h 6858000"/>
              <a:gd name="connsiteX4" fmla="*/ 3733176 w 7037465"/>
              <a:gd name="connsiteY4" fmla="*/ 6564069 h 6858000"/>
              <a:gd name="connsiteX5" fmla="*/ 2097225 w 7037465"/>
              <a:gd name="connsiteY5" fmla="*/ 6832749 h 6858000"/>
              <a:gd name="connsiteX6" fmla="*/ 1943476 w 7037465"/>
              <a:gd name="connsiteY6" fmla="*/ 6858000 h 6858000"/>
              <a:gd name="connsiteX7" fmla="*/ 0 w 7037465"/>
              <a:gd name="connsiteY7" fmla="*/ 6858000 h 6858000"/>
              <a:gd name="connsiteX8" fmla="*/ 0 w 7037465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7465" h="6858000">
                <a:moveTo>
                  <a:pt x="0" y="0"/>
                </a:moveTo>
                <a:lnTo>
                  <a:pt x="7037465" y="0"/>
                </a:lnTo>
                <a:lnTo>
                  <a:pt x="7037465" y="114293"/>
                </a:lnTo>
                <a:cubicBezTo>
                  <a:pt x="7037465" y="2657010"/>
                  <a:pt x="7037465" y="2657010"/>
                  <a:pt x="7037465" y="2657010"/>
                </a:cubicBezTo>
                <a:cubicBezTo>
                  <a:pt x="7037465" y="4603435"/>
                  <a:pt x="5647678" y="6251504"/>
                  <a:pt x="3733176" y="6564069"/>
                </a:cubicBezTo>
                <a:cubicBezTo>
                  <a:pt x="3099579" y="6668128"/>
                  <a:pt x="2558794" y="6756943"/>
                  <a:pt x="2097225" y="6832749"/>
                </a:cubicBezTo>
                <a:lnTo>
                  <a:pt x="19434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07988" y="2317233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bg1"/>
                </a:solidFill>
              </a:rPr>
              <a:t>About </a:t>
            </a:r>
            <a:r>
              <a:rPr lang="en-US" sz="1600" dirty="0" err="1">
                <a:solidFill>
                  <a:schemeClr val="bg1"/>
                </a:solidFill>
              </a:rPr>
              <a:t>Sogeti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07988" y="4048433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bg1"/>
                </a:solidFill>
              </a:rPr>
              <a:t>Learn more about us at</a:t>
            </a: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bg1"/>
                </a:solidFill>
              </a:rPr>
              <a:t>www.sogeti.com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305799" y="5764024"/>
            <a:ext cx="3512821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tx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 Group.</a:t>
            </a:r>
          </a:p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tx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 2018 </a:t>
            </a:r>
            <a:r>
              <a:rPr lang="en-US" sz="800" noProof="0" dirty="0" err="1">
                <a:solidFill>
                  <a:schemeClr val="tx1"/>
                </a:solidFill>
                <a:latin typeface="+mn-lt"/>
                <a:cs typeface="Arial"/>
              </a:rPr>
              <a:t>Sogeti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. All rights reserved.</a:t>
            </a:r>
          </a:p>
        </p:txBody>
      </p:sp>
      <p:sp>
        <p:nvSpPr>
          <p:cNvPr id="26" name="Rectangle 25">
            <a:hlinkClick r:id="rId3"/>
          </p:cNvPr>
          <p:cNvSpPr/>
          <p:nvPr userDrawn="1"/>
        </p:nvSpPr>
        <p:spPr>
          <a:xfrm>
            <a:off x="10730865" y="3812094"/>
            <a:ext cx="704850" cy="124676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hlinkClick r:id="rId4"/>
          </p:cNvPr>
          <p:cNvSpPr/>
          <p:nvPr userDrawn="1"/>
        </p:nvSpPr>
        <p:spPr>
          <a:xfrm>
            <a:off x="6532245" y="4445639"/>
            <a:ext cx="1851660" cy="183449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hlinkClick r:id="rId5"/>
          </p:cNvPr>
          <p:cNvSpPr/>
          <p:nvPr userDrawn="1"/>
        </p:nvSpPr>
        <p:spPr>
          <a:xfrm>
            <a:off x="407989" y="4235890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1" name="Picture 2" descr="D:\My Work\Template\Icons\Social Media\LinkedIN.png">
            <a:hlinkClick r:id="rId6"/>
            <a:extLst>
              <a:ext uri="{FF2B5EF4-FFF2-40B4-BE49-F238E27FC236}">
                <a16:creationId xmlns:a16="http://schemas.microsoft.com/office/drawing/2014/main" id="{08F614DE-51DA-4BFF-8E53-D2741450B8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684065" y="5181600"/>
            <a:ext cx="333195" cy="333195"/>
          </a:xfrm>
          <a:prstGeom prst="rect">
            <a:avLst/>
          </a:prstGeom>
          <a:noFill/>
        </p:spPr>
      </p:pic>
      <p:pic>
        <p:nvPicPr>
          <p:cNvPr id="22" name="Picture 5" descr="D:\My Work\Template\Icons\Social Media\Twitter.png">
            <a:hlinkClick r:id="rId9"/>
            <a:extLst>
              <a:ext uri="{FF2B5EF4-FFF2-40B4-BE49-F238E27FC236}">
                <a16:creationId xmlns:a16="http://schemas.microsoft.com/office/drawing/2014/main" id="{407A4AAB-4D4A-41A6-8AB1-41DD0D45E3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067442" y="5181600"/>
            <a:ext cx="333195" cy="333195"/>
          </a:xfrm>
          <a:prstGeom prst="rect">
            <a:avLst/>
          </a:prstGeom>
          <a:noFill/>
        </p:spPr>
      </p:pic>
      <p:pic>
        <p:nvPicPr>
          <p:cNvPr id="25" name="Picture 6" descr="D:\My Work\Template\Icons\Social Media\YouTube.png">
            <a:hlinkClick r:id="rId12"/>
            <a:extLst>
              <a:ext uri="{FF2B5EF4-FFF2-40B4-BE49-F238E27FC236}">
                <a16:creationId xmlns:a16="http://schemas.microsoft.com/office/drawing/2014/main" id="{B8D13D2F-BC30-4A06-B353-FAA883C67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450818" y="51816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51D6730-9622-4316-9ACE-C0BFBC830794}"/>
              </a:ext>
            </a:extLst>
          </p:cNvPr>
          <p:cNvSpPr/>
          <p:nvPr userDrawn="1"/>
        </p:nvSpPr>
        <p:spPr>
          <a:xfrm>
            <a:off x="401188" y="2708920"/>
            <a:ext cx="52308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549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7162801" y="2667000"/>
            <a:ext cx="5029201" cy="4191000"/>
          </a:xfrm>
          <a:custGeom>
            <a:avLst/>
            <a:gdLst>
              <a:gd name="connsiteX0" fmla="*/ 5029201 w 5029201"/>
              <a:gd name="connsiteY0" fmla="*/ 0 h 4191000"/>
              <a:gd name="connsiteX1" fmla="*/ 5029201 w 5029201"/>
              <a:gd name="connsiteY1" fmla="*/ 4050815 h 4191000"/>
              <a:gd name="connsiteX2" fmla="*/ 5029201 w 5029201"/>
              <a:gd name="connsiteY2" fmla="*/ 4191000 h 4191000"/>
              <a:gd name="connsiteX3" fmla="*/ 0 w 5029201"/>
              <a:gd name="connsiteY3" fmla="*/ 4191000 h 4191000"/>
              <a:gd name="connsiteX4" fmla="*/ 0 w 5029201"/>
              <a:gd name="connsiteY4" fmla="*/ 4087004 h 4191000"/>
              <a:gd name="connsiteX5" fmla="*/ 0 w 5029201"/>
              <a:gd name="connsiteY5" fmla="*/ 1070904 h 4191000"/>
              <a:gd name="connsiteX6" fmla="*/ 2360645 w 5029201"/>
              <a:gd name="connsiteY6" fmla="*/ 505467 h 4191000"/>
              <a:gd name="connsiteX7" fmla="*/ 5029201 w 5029201"/>
              <a:gd name="connsiteY7" fmla="*/ 0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1" h="4191000">
                <a:moveTo>
                  <a:pt x="5029201" y="0"/>
                </a:moveTo>
                <a:cubicBezTo>
                  <a:pt x="5029201" y="2081302"/>
                  <a:pt x="5029201" y="3317075"/>
                  <a:pt x="5029201" y="4050815"/>
                </a:cubicBezTo>
                <a:lnTo>
                  <a:pt x="5029201" y="4191000"/>
                </a:lnTo>
                <a:lnTo>
                  <a:pt x="0" y="4191000"/>
                </a:lnTo>
                <a:lnTo>
                  <a:pt x="0" y="4087004"/>
                </a:lnTo>
                <a:cubicBezTo>
                  <a:pt x="0" y="1070904"/>
                  <a:pt x="0" y="1070904"/>
                  <a:pt x="0" y="1070904"/>
                </a:cubicBezTo>
                <a:cubicBezTo>
                  <a:pt x="709904" y="873858"/>
                  <a:pt x="1496786" y="685379"/>
                  <a:pt x="2360645" y="505467"/>
                </a:cubicBezTo>
                <a:cubicBezTo>
                  <a:pt x="3121868" y="342690"/>
                  <a:pt x="4960776" y="8567"/>
                  <a:pt x="50292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26722" y="3491378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accent5"/>
                </a:solidFill>
              </a:rPr>
              <a:t>About </a:t>
            </a:r>
            <a:r>
              <a:rPr lang="en-US" sz="1600" dirty="0" err="1">
                <a:solidFill>
                  <a:schemeClr val="accent5"/>
                </a:solidFill>
              </a:rPr>
              <a:t>Sogeti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26722" y="5407369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tx1"/>
                </a:solidFill>
              </a:rPr>
              <a:t>Learn more about us at</a:t>
            </a:r>
            <a:endParaRPr lang="en-US" sz="900" dirty="0">
              <a:solidFill>
                <a:schemeClr val="accent5"/>
              </a:solidFill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accent5"/>
                </a:solidFill>
              </a:rPr>
              <a:t>www.sogeti.com</a:t>
            </a:r>
          </a:p>
        </p:txBody>
      </p:sp>
      <p:sp>
        <p:nvSpPr>
          <p:cNvPr id="30" name="Rectangle 29">
            <a:hlinkClick r:id="rId2"/>
          </p:cNvPr>
          <p:cNvSpPr/>
          <p:nvPr userDrawn="1"/>
        </p:nvSpPr>
        <p:spPr>
          <a:xfrm>
            <a:off x="426723" y="5594826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7696201" y="5841671"/>
            <a:ext cx="4087812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Group.</a:t>
            </a:r>
          </a:p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bg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2018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Sogeti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pic>
        <p:nvPicPr>
          <p:cNvPr id="10" name="Picture 2" descr="D:\My Work\Template\Icons\Social Media\LinkedIN.png">
            <a:hlinkClick r:id="rId4"/>
            <a:extLst>
              <a:ext uri="{FF2B5EF4-FFF2-40B4-BE49-F238E27FC236}">
                <a16:creationId xmlns:a16="http://schemas.microsoft.com/office/drawing/2014/main" id="{69B0AD73-FA6F-418A-94C3-EED4E25A53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84066" y="5181600"/>
            <a:ext cx="333195" cy="333195"/>
          </a:xfrm>
          <a:prstGeom prst="rect">
            <a:avLst/>
          </a:prstGeom>
          <a:noFill/>
        </p:spPr>
      </p:pic>
      <p:pic>
        <p:nvPicPr>
          <p:cNvPr id="11" name="Picture 5" descr="D:\My Work\Template\Icons\Social Media\Twitter.png">
            <a:hlinkClick r:id="rId6"/>
            <a:extLst>
              <a:ext uri="{FF2B5EF4-FFF2-40B4-BE49-F238E27FC236}">
                <a16:creationId xmlns:a16="http://schemas.microsoft.com/office/drawing/2014/main" id="{CD01C794-85B7-4ED7-A647-3BFD39BDA8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067442" y="5181600"/>
            <a:ext cx="333195" cy="333195"/>
          </a:xfrm>
          <a:prstGeom prst="rect">
            <a:avLst/>
          </a:prstGeom>
          <a:noFill/>
        </p:spPr>
      </p:pic>
      <p:pic>
        <p:nvPicPr>
          <p:cNvPr id="13" name="Picture 6" descr="D:\My Work\Template\Icons\Social Media\YouTube.png">
            <a:hlinkClick r:id="rId8"/>
            <a:extLst>
              <a:ext uri="{FF2B5EF4-FFF2-40B4-BE49-F238E27FC236}">
                <a16:creationId xmlns:a16="http://schemas.microsoft.com/office/drawing/2014/main" id="{721FA104-A027-4E51-8E5C-6108C26E22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50818" y="51816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B1D44DE-9375-4835-B18F-A334E66D7F1C}"/>
              </a:ext>
            </a:extLst>
          </p:cNvPr>
          <p:cNvSpPr/>
          <p:nvPr userDrawn="1"/>
        </p:nvSpPr>
        <p:spPr>
          <a:xfrm>
            <a:off x="401188" y="3861048"/>
            <a:ext cx="46280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7701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6096000" cy="5796064"/>
          </a:xfrm>
          <a:custGeom>
            <a:avLst/>
            <a:gdLst>
              <a:gd name="connsiteX0" fmla="*/ 0 w 6096000"/>
              <a:gd name="connsiteY0" fmla="*/ 0 h 5796064"/>
              <a:gd name="connsiteX1" fmla="*/ 6096000 w 6096000"/>
              <a:gd name="connsiteY1" fmla="*/ 0 h 5796064"/>
              <a:gd name="connsiteX2" fmla="*/ 6096000 w 6096000"/>
              <a:gd name="connsiteY2" fmla="*/ 133757 h 5796064"/>
              <a:gd name="connsiteX3" fmla="*/ 6096000 w 6096000"/>
              <a:gd name="connsiteY3" fmla="*/ 4034055 h 5796064"/>
              <a:gd name="connsiteX4" fmla="*/ 0 w 6096000"/>
              <a:gd name="connsiteY4" fmla="*/ 5309105 h 5796064"/>
              <a:gd name="connsiteX5" fmla="*/ 0 w 6096000"/>
              <a:gd name="connsiteY5" fmla="*/ 8972 h 5796064"/>
              <a:gd name="connsiteX6" fmla="*/ 0 w 6096000"/>
              <a:gd name="connsiteY6" fmla="*/ 0 h 579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5796064">
                <a:moveTo>
                  <a:pt x="0" y="0"/>
                </a:moveTo>
                <a:lnTo>
                  <a:pt x="6096000" y="0"/>
                </a:lnTo>
                <a:lnTo>
                  <a:pt x="6096000" y="133757"/>
                </a:lnTo>
                <a:cubicBezTo>
                  <a:pt x="6096000" y="1105896"/>
                  <a:pt x="6096000" y="2375629"/>
                  <a:pt x="6096000" y="4034055"/>
                </a:cubicBezTo>
                <a:cubicBezTo>
                  <a:pt x="6096000" y="6848354"/>
                  <a:pt x="721895" y="5492896"/>
                  <a:pt x="0" y="5309105"/>
                </a:cubicBezTo>
                <a:cubicBezTo>
                  <a:pt x="0" y="5309105"/>
                  <a:pt x="0" y="5309105"/>
                  <a:pt x="0" y="89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155492" y="2453640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accent3"/>
                </a:solidFill>
              </a:rPr>
              <a:t>About </a:t>
            </a:r>
            <a:r>
              <a:rPr lang="en-US" sz="1600" dirty="0" err="1">
                <a:solidFill>
                  <a:schemeClr val="accent3"/>
                </a:solidFill>
              </a:rPr>
              <a:t>Sogeti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7155492" y="4369631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tx1"/>
                </a:solidFill>
              </a:rPr>
              <a:t>Learn more about us at</a:t>
            </a:r>
            <a:endParaRPr lang="en-US" sz="900" dirty="0">
              <a:solidFill>
                <a:schemeClr val="accent3"/>
              </a:solidFill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accent3"/>
                </a:solidFill>
              </a:rPr>
              <a:t>www.sogeti.com</a:t>
            </a:r>
          </a:p>
        </p:txBody>
      </p:sp>
      <p:sp>
        <p:nvSpPr>
          <p:cNvPr id="30" name="Rectangle 29">
            <a:hlinkClick r:id="rId2"/>
          </p:cNvPr>
          <p:cNvSpPr/>
          <p:nvPr userDrawn="1"/>
        </p:nvSpPr>
        <p:spPr>
          <a:xfrm>
            <a:off x="7175636" y="4555357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20526" y="4596379"/>
            <a:ext cx="3999073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Group.</a:t>
            </a:r>
          </a:p>
          <a:p>
            <a:pPr algn="l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bg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2018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Sogeti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9" name="Picture 2" descr="D:\My Work\Template\Icons\Social Media\LinkedIN.png">
            <a:hlinkClick r:id="rId4"/>
            <a:extLst>
              <a:ext uri="{FF2B5EF4-FFF2-40B4-BE49-F238E27FC236}">
                <a16:creationId xmlns:a16="http://schemas.microsoft.com/office/drawing/2014/main" id="{69B0AD73-FA6F-418A-94C3-EED4E25A53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526" y="3962400"/>
            <a:ext cx="333195" cy="333195"/>
          </a:xfrm>
          <a:prstGeom prst="rect">
            <a:avLst/>
          </a:prstGeom>
          <a:noFill/>
        </p:spPr>
      </p:pic>
      <p:pic>
        <p:nvPicPr>
          <p:cNvPr id="12" name="Picture 5" descr="D:\My Work\Template\Icons\Social Media\Twitter.png">
            <a:hlinkClick r:id="rId6"/>
            <a:extLst>
              <a:ext uri="{FF2B5EF4-FFF2-40B4-BE49-F238E27FC236}">
                <a16:creationId xmlns:a16="http://schemas.microsoft.com/office/drawing/2014/main" id="{CD01C794-85B7-4ED7-A647-3BFD39BDA8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3902" y="3962400"/>
            <a:ext cx="333195" cy="333195"/>
          </a:xfrm>
          <a:prstGeom prst="rect">
            <a:avLst/>
          </a:prstGeom>
          <a:noFill/>
        </p:spPr>
      </p:pic>
      <p:pic>
        <p:nvPicPr>
          <p:cNvPr id="13" name="Picture 6" descr="D:\My Work\Template\Icons\Social Media\YouTube.png">
            <a:hlinkClick r:id="rId8"/>
            <a:extLst>
              <a:ext uri="{FF2B5EF4-FFF2-40B4-BE49-F238E27FC236}">
                <a16:creationId xmlns:a16="http://schemas.microsoft.com/office/drawing/2014/main" id="{721FA104-A027-4E51-8E5C-6108C26E22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278" y="39624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9E7AB6-360B-4526-A05F-E716E577D207}"/>
              </a:ext>
            </a:extLst>
          </p:cNvPr>
          <p:cNvSpPr/>
          <p:nvPr userDrawn="1"/>
        </p:nvSpPr>
        <p:spPr>
          <a:xfrm>
            <a:off x="7155491" y="2852936"/>
            <a:ext cx="46280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57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 userDrawn="1"/>
        </p:nvSpPr>
        <p:spPr>
          <a:xfrm>
            <a:off x="7631598" y="0"/>
            <a:ext cx="4560403" cy="6858001"/>
          </a:xfrm>
          <a:custGeom>
            <a:avLst/>
            <a:gdLst>
              <a:gd name="connsiteX0" fmla="*/ 3889339 w 4560403"/>
              <a:gd name="connsiteY0" fmla="*/ 0 h 6858001"/>
              <a:gd name="connsiteX1" fmla="*/ 4560403 w 4560403"/>
              <a:gd name="connsiteY1" fmla="*/ 0 h 6858001"/>
              <a:gd name="connsiteX2" fmla="*/ 4560403 w 4560403"/>
              <a:gd name="connsiteY2" fmla="*/ 6858001 h 6858001"/>
              <a:gd name="connsiteX3" fmla="*/ 797256 w 4560403"/>
              <a:gd name="connsiteY3" fmla="*/ 6858001 h 6858001"/>
              <a:gd name="connsiteX4" fmla="*/ 788343 w 4560403"/>
              <a:gd name="connsiteY4" fmla="*/ 6827268 h 6858001"/>
              <a:gd name="connsiteX5" fmla="*/ 116308 w 4560403"/>
              <a:gd name="connsiteY5" fmla="*/ 4510048 h 6858001"/>
              <a:gd name="connsiteX6" fmla="*/ 1654161 w 4560403"/>
              <a:gd name="connsiteY6" fmla="*/ 1075400 h 6858001"/>
              <a:gd name="connsiteX7" fmla="*/ 3880655 w 4560403"/>
              <a:gd name="connsiteY7" fmla="*/ 4178 h 6858001"/>
              <a:gd name="connsiteX8" fmla="*/ 3889339 w 4560403"/>
              <a:gd name="connsiteY8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0403" h="6858001">
                <a:moveTo>
                  <a:pt x="3889339" y="0"/>
                </a:moveTo>
                <a:lnTo>
                  <a:pt x="4560403" y="0"/>
                </a:lnTo>
                <a:lnTo>
                  <a:pt x="4560403" y="6858001"/>
                </a:lnTo>
                <a:lnTo>
                  <a:pt x="797256" y="6858001"/>
                </a:lnTo>
                <a:lnTo>
                  <a:pt x="788343" y="6827268"/>
                </a:lnTo>
                <a:cubicBezTo>
                  <a:pt x="116308" y="4510048"/>
                  <a:pt x="116308" y="4510048"/>
                  <a:pt x="116308" y="4510048"/>
                </a:cubicBezTo>
                <a:cubicBezTo>
                  <a:pt x="-280530" y="3141724"/>
                  <a:pt x="364088" y="1689508"/>
                  <a:pt x="1654161" y="1075400"/>
                </a:cubicBezTo>
                <a:cubicBezTo>
                  <a:pt x="2768462" y="539282"/>
                  <a:pt x="3456195" y="208397"/>
                  <a:pt x="3880655" y="4178"/>
                </a:cubicBezTo>
                <a:lnTo>
                  <a:pt x="38893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98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‹Nº›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4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5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6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9520" y="1654230"/>
            <a:ext cx="7363358" cy="47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407988" y="2118167"/>
            <a:ext cx="11376025" cy="2683397"/>
            <a:chOff x="407988" y="3962400"/>
            <a:chExt cx="11124255" cy="2286000"/>
          </a:xfrm>
          <a:solidFill>
            <a:schemeClr val="bg2"/>
          </a:solidFill>
        </p:grpSpPr>
        <p:sp>
          <p:nvSpPr>
            <p:cNvPr id="32" name="Rectangle 31"/>
            <p:cNvSpPr/>
            <p:nvPr userDrawn="1"/>
          </p:nvSpPr>
          <p:spPr>
            <a:xfrm>
              <a:off x="407988" y="3962400"/>
              <a:ext cx="3554412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4192909" y="3962400"/>
              <a:ext cx="3554412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7977831" y="3962400"/>
              <a:ext cx="3554412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407988" y="4379090"/>
            <a:ext cx="11376025" cy="1963838"/>
            <a:chOff x="407988" y="3962400"/>
            <a:chExt cx="11124255" cy="2286000"/>
          </a:xfrm>
        </p:grpSpPr>
        <p:sp>
          <p:nvSpPr>
            <p:cNvPr id="41" name="Rectangle 40"/>
            <p:cNvSpPr/>
            <p:nvPr userDrawn="1"/>
          </p:nvSpPr>
          <p:spPr>
            <a:xfrm>
              <a:off x="407988" y="3962400"/>
              <a:ext cx="3554412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4192909" y="3962400"/>
              <a:ext cx="3554412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977831" y="3962400"/>
              <a:ext cx="3554412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8373319" y="3927105"/>
            <a:ext cx="1060048" cy="656220"/>
            <a:chOff x="402908" y="4604216"/>
            <a:chExt cx="920734" cy="56997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908" y="4604216"/>
              <a:ext cx="920734" cy="56997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88264" y="4685498"/>
              <a:ext cx="477849" cy="347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03</a:t>
              </a: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4391628" y="3927105"/>
            <a:ext cx="1060048" cy="656220"/>
            <a:chOff x="402908" y="4604216"/>
            <a:chExt cx="920734" cy="56997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908" y="4604216"/>
              <a:ext cx="920734" cy="569978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88264" y="4685498"/>
              <a:ext cx="477849" cy="347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02</a:t>
              </a:r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617317" y="3927105"/>
            <a:ext cx="1060048" cy="656220"/>
            <a:chOff x="402908" y="4604216"/>
            <a:chExt cx="920734" cy="569978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908" y="4604216"/>
              <a:ext cx="920734" cy="569978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588264" y="4685498"/>
              <a:ext cx="477849" cy="347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01</a:t>
              </a:r>
            </a:p>
          </p:txBody>
        </p:sp>
      </p:grp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41" y="1862571"/>
            <a:ext cx="3193059" cy="197870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84726" y="1360456"/>
            <a:ext cx="1694139" cy="193343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8541" y="1862571"/>
            <a:ext cx="3193059" cy="197870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6701" y="1395468"/>
            <a:ext cx="2168659" cy="200813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8381" y="1862571"/>
            <a:ext cx="3193059" cy="197870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6360" y="1578863"/>
            <a:ext cx="1996972" cy="1727697"/>
          </a:xfrm>
          <a:prstGeom prst="rect">
            <a:avLst/>
          </a:prstGeom>
        </p:spPr>
      </p:pic>
      <p:sp>
        <p:nvSpPr>
          <p:cNvPr id="35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‹Nº›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432" y="4675270"/>
            <a:ext cx="3373328" cy="15223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99072" y="4675270"/>
            <a:ext cx="3373328" cy="15223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59872" y="4675270"/>
            <a:ext cx="3373328" cy="15223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6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27">
            <a:hlinkClick r:id="rId7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69" name="Rectangle 27">
            <a:hlinkClick r:id="rId7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70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7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72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0"/>
          <p:cNvSpPr>
            <a:spLocks/>
          </p:cNvSpPr>
          <p:nvPr userDrawn="1"/>
        </p:nvSpPr>
        <p:spPr bwMode="auto">
          <a:xfrm>
            <a:off x="0" y="0"/>
            <a:ext cx="4191000" cy="6799548"/>
          </a:xfrm>
          <a:custGeom>
            <a:avLst/>
            <a:gdLst>
              <a:gd name="T0" fmla="*/ 0 w 532"/>
              <a:gd name="T1" fmla="*/ 0 h 861"/>
              <a:gd name="T2" fmla="*/ 0 w 532"/>
              <a:gd name="T3" fmla="*/ 727 h 861"/>
              <a:gd name="T4" fmla="*/ 532 w 532"/>
              <a:gd name="T5" fmla="*/ 616 h 861"/>
              <a:gd name="T6" fmla="*/ 532 w 532"/>
              <a:gd name="T7" fmla="*/ 0 h 861"/>
              <a:gd name="T8" fmla="*/ 0 w 532"/>
              <a:gd name="T9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861">
                <a:moveTo>
                  <a:pt x="0" y="0"/>
                </a:moveTo>
                <a:cubicBezTo>
                  <a:pt x="0" y="727"/>
                  <a:pt x="0" y="727"/>
                  <a:pt x="0" y="727"/>
                </a:cubicBezTo>
                <a:cubicBezTo>
                  <a:pt x="63" y="743"/>
                  <a:pt x="532" y="861"/>
                  <a:pt x="532" y="616"/>
                </a:cubicBezTo>
                <a:cubicBezTo>
                  <a:pt x="532" y="0"/>
                  <a:pt x="532" y="0"/>
                  <a:pt x="53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0800" y="1441812"/>
            <a:ext cx="2971800" cy="5011222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‹Nº›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836" y="1382131"/>
            <a:ext cx="3373328" cy="246221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8836" y="1890131"/>
            <a:ext cx="2079721" cy="21544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40463" y="1412874"/>
            <a:ext cx="5543549" cy="504016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22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4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5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6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185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886200"/>
            <a:ext cx="9319260" cy="25761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 userDrawn="1"/>
        </p:nvSpPr>
        <p:spPr>
          <a:xfrm>
            <a:off x="5120014" y="1680518"/>
            <a:ext cx="7071986" cy="5177482"/>
          </a:xfrm>
          <a:custGeom>
            <a:avLst/>
            <a:gdLst>
              <a:gd name="connsiteX0" fmla="*/ 7071986 w 7071986"/>
              <a:gd name="connsiteY0" fmla="*/ 0 h 5177482"/>
              <a:gd name="connsiteX1" fmla="*/ 7071986 w 7071986"/>
              <a:gd name="connsiteY1" fmla="*/ 5177482 h 5177482"/>
              <a:gd name="connsiteX2" fmla="*/ 418101 w 7071986"/>
              <a:gd name="connsiteY2" fmla="*/ 5177482 h 5177482"/>
              <a:gd name="connsiteX3" fmla="*/ 364654 w 7071986"/>
              <a:gd name="connsiteY3" fmla="*/ 4968325 h 5177482"/>
              <a:gd name="connsiteX4" fmla="*/ 0 w 7071986"/>
              <a:gd name="connsiteY4" fmla="*/ 3541321 h 5177482"/>
              <a:gd name="connsiteX5" fmla="*/ 3728314 w 7071986"/>
              <a:gd name="connsiteY5" fmla="*/ 1575222 h 5177482"/>
              <a:gd name="connsiteX6" fmla="*/ 7065199 w 7071986"/>
              <a:gd name="connsiteY6" fmla="*/ 3119 h 5177482"/>
              <a:gd name="connsiteX7" fmla="*/ 7071986 w 7071986"/>
              <a:gd name="connsiteY7" fmla="*/ 0 h 517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71986" h="5177482">
                <a:moveTo>
                  <a:pt x="7071986" y="0"/>
                </a:moveTo>
                <a:lnTo>
                  <a:pt x="7071986" y="5177482"/>
                </a:lnTo>
                <a:lnTo>
                  <a:pt x="418101" y="5177482"/>
                </a:lnTo>
                <a:lnTo>
                  <a:pt x="364654" y="4968325"/>
                </a:lnTo>
                <a:cubicBezTo>
                  <a:pt x="0" y="3541321"/>
                  <a:pt x="0" y="3541321"/>
                  <a:pt x="0" y="3541321"/>
                </a:cubicBezTo>
                <a:cubicBezTo>
                  <a:pt x="1109586" y="2904634"/>
                  <a:pt x="2352357" y="2249268"/>
                  <a:pt x="3728314" y="1575222"/>
                </a:cubicBezTo>
                <a:cubicBezTo>
                  <a:pt x="4522805" y="1180753"/>
                  <a:pt x="6066379" y="462615"/>
                  <a:pt x="7065199" y="3119"/>
                </a:cubicBezTo>
                <a:lnTo>
                  <a:pt x="707198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856419" y="1375746"/>
            <a:ext cx="5927594" cy="4974907"/>
            <a:chOff x="5532556" y="1291077"/>
            <a:chExt cx="5927594" cy="497490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2556" y="1291077"/>
              <a:ext cx="5927594" cy="4974907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217920" y="5250181"/>
              <a:ext cx="1219200" cy="461665"/>
            </a:xfrm>
            <a:prstGeom prst="rect">
              <a:avLst/>
            </a:prstGeom>
          </p:spPr>
          <p:txBody>
            <a:bodyPr wrap="square" lIns="0" tIns="0" rIns="0" bIns="9144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10%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39940" y="4488181"/>
              <a:ext cx="1219200" cy="461665"/>
            </a:xfrm>
            <a:prstGeom prst="rect">
              <a:avLst/>
            </a:prstGeom>
          </p:spPr>
          <p:txBody>
            <a:bodyPr wrap="square" lIns="0" tIns="0" rIns="0" bIns="9144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20%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00060" y="3756661"/>
              <a:ext cx="1219200" cy="461665"/>
            </a:xfrm>
            <a:prstGeom prst="rect">
              <a:avLst/>
            </a:prstGeom>
          </p:spPr>
          <p:txBody>
            <a:bodyPr wrap="square" lIns="0" tIns="0" rIns="0" bIns="9144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30%</a:t>
              </a:r>
            </a:p>
          </p:txBody>
        </p:sp>
      </p:grp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‹Nº›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22222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4083602"/>
            <a:ext cx="4591062" cy="217041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26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8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953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>
            <a:off x="-19436" y="0"/>
            <a:ext cx="8471853" cy="6858000"/>
          </a:xfrm>
          <a:custGeom>
            <a:avLst/>
            <a:gdLst>
              <a:gd name="connsiteX0" fmla="*/ 0 w 8471853"/>
              <a:gd name="connsiteY0" fmla="*/ 0 h 6858000"/>
              <a:gd name="connsiteX1" fmla="*/ 4495269 w 8471853"/>
              <a:gd name="connsiteY1" fmla="*/ 851475 h 6858000"/>
              <a:gd name="connsiteX2" fmla="*/ 8471853 w 8471853"/>
              <a:gd name="connsiteY2" fmla="*/ 1803973 h 6858000"/>
              <a:gd name="connsiteX3" fmla="*/ 8471853 w 8471853"/>
              <a:gd name="connsiteY3" fmla="*/ 6626401 h 6858000"/>
              <a:gd name="connsiteX4" fmla="*/ 8471853 w 8471853"/>
              <a:gd name="connsiteY4" fmla="*/ 6858000 h 6858000"/>
              <a:gd name="connsiteX5" fmla="*/ 0 w 8471853"/>
              <a:gd name="connsiteY5" fmla="*/ 6858000 h 6858000"/>
              <a:gd name="connsiteX6" fmla="*/ 0 w 8471853"/>
              <a:gd name="connsiteY6" fmla="*/ 6823731 h 6858000"/>
              <a:gd name="connsiteX7" fmla="*/ 0 w 8471853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71853" h="6858000">
                <a:moveTo>
                  <a:pt x="0" y="0"/>
                </a:moveTo>
                <a:cubicBezTo>
                  <a:pt x="115264" y="14432"/>
                  <a:pt x="3212965" y="577272"/>
                  <a:pt x="4495269" y="851475"/>
                </a:cubicBezTo>
                <a:cubicBezTo>
                  <a:pt x="5950468" y="1154543"/>
                  <a:pt x="7275996" y="1472042"/>
                  <a:pt x="8471853" y="1803973"/>
                </a:cubicBezTo>
                <a:cubicBezTo>
                  <a:pt x="8471853" y="1803973"/>
                  <a:pt x="8471853" y="1803973"/>
                  <a:pt x="8471853" y="6626401"/>
                </a:cubicBezTo>
                <a:lnTo>
                  <a:pt x="8471853" y="6858000"/>
                </a:lnTo>
                <a:lnTo>
                  <a:pt x="0" y="6858000"/>
                </a:lnTo>
                <a:lnTo>
                  <a:pt x="0" y="6823731"/>
                </a:lnTo>
                <a:cubicBezTo>
                  <a:pt x="0" y="5587721"/>
                  <a:pt x="0" y="350602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242" y="2946400"/>
            <a:ext cx="3512278" cy="315396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933768"/>
            <a:ext cx="9864476" cy="47910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‹Nº›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8836" y="1524000"/>
            <a:ext cx="5701406" cy="184666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29800" y="1830614"/>
            <a:ext cx="1954212" cy="2436586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829800" y="5899190"/>
            <a:ext cx="1954212" cy="553998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24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6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7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1"/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8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43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 userDrawn="1"/>
        </p:nvSpPr>
        <p:spPr>
          <a:xfrm>
            <a:off x="2421624" y="4103226"/>
            <a:ext cx="9770376" cy="2754775"/>
          </a:xfrm>
          <a:custGeom>
            <a:avLst/>
            <a:gdLst>
              <a:gd name="connsiteX0" fmla="*/ 3514064 w 9770376"/>
              <a:gd name="connsiteY0" fmla="*/ 0 h 2754775"/>
              <a:gd name="connsiteX1" fmla="*/ 9770376 w 9770376"/>
              <a:gd name="connsiteY1" fmla="*/ 0 h 2754775"/>
              <a:gd name="connsiteX2" fmla="*/ 9770376 w 9770376"/>
              <a:gd name="connsiteY2" fmla="*/ 2754775 h 2754775"/>
              <a:gd name="connsiteX3" fmla="*/ 0 w 9770376"/>
              <a:gd name="connsiteY3" fmla="*/ 2754775 h 2754775"/>
              <a:gd name="connsiteX4" fmla="*/ 12200 w 9770376"/>
              <a:gd name="connsiteY4" fmla="*/ 2696642 h 2754775"/>
              <a:gd name="connsiteX5" fmla="*/ 3514064 w 9770376"/>
              <a:gd name="connsiteY5" fmla="*/ 0 h 275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0376" h="2754775">
                <a:moveTo>
                  <a:pt x="3514064" y="0"/>
                </a:moveTo>
                <a:cubicBezTo>
                  <a:pt x="3514064" y="0"/>
                  <a:pt x="3514064" y="0"/>
                  <a:pt x="9770376" y="0"/>
                </a:cubicBezTo>
                <a:lnTo>
                  <a:pt x="9770376" y="2754775"/>
                </a:lnTo>
                <a:lnTo>
                  <a:pt x="0" y="2754775"/>
                </a:lnTo>
                <a:lnTo>
                  <a:pt x="12200" y="2696642"/>
                </a:lnTo>
                <a:cubicBezTo>
                  <a:pt x="419422" y="1115950"/>
                  <a:pt x="1846958" y="0"/>
                  <a:pt x="35140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‹Nº›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22222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6100" y="2397346"/>
            <a:ext cx="1447800" cy="14273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3940" y="2397346"/>
            <a:ext cx="1219200" cy="14273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7389" y="2472545"/>
            <a:ext cx="1135766" cy="12311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5232" y="2397346"/>
            <a:ext cx="1092708" cy="142734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5404518" y="3855720"/>
            <a:ext cx="737292" cy="517956"/>
            <a:chOff x="4724400" y="3918586"/>
            <a:chExt cx="861243" cy="60503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7192678" y="3855720"/>
            <a:ext cx="737292" cy="517956"/>
            <a:chOff x="4724400" y="3918586"/>
            <a:chExt cx="861243" cy="60503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9011318" y="3855720"/>
            <a:ext cx="737292" cy="517956"/>
            <a:chOff x="4724400" y="3918586"/>
            <a:chExt cx="861243" cy="60503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10657238" y="3855720"/>
            <a:ext cx="737292" cy="517956"/>
            <a:chOff x="4724400" y="3918586"/>
            <a:chExt cx="861243" cy="60503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0522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10554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90586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460890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4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27">
            <a:hlinkClick r:id="rId7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42" name="Rectangle 27">
            <a:hlinkClick r:id="rId7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4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44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44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5400000">
            <a:off x="11885731" y="885110"/>
            <a:ext cx="1723717" cy="344332"/>
            <a:chOff x="12496801" y="706628"/>
            <a:chExt cx="2975350" cy="594360"/>
          </a:xfrm>
        </p:grpSpPr>
        <p:sp>
          <p:nvSpPr>
            <p:cNvPr id="5" name="Rectangle 4"/>
            <p:cNvSpPr/>
            <p:nvPr userDrawn="1"/>
          </p:nvSpPr>
          <p:spPr>
            <a:xfrm>
              <a:off x="12496801" y="706628"/>
              <a:ext cx="595070" cy="594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3091871" y="706628"/>
              <a:ext cx="595070" cy="594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3686941" y="706628"/>
              <a:ext cx="595070" cy="594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4282011" y="706628"/>
              <a:ext cx="595070" cy="594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4877081" y="706628"/>
              <a:ext cx="595070" cy="5943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26" name="Rectangle 25"/>
          <p:cNvSpPr/>
          <p:nvPr userDrawn="1"/>
        </p:nvSpPr>
        <p:spPr>
          <a:xfrm rot="16200000">
            <a:off x="11722550" y="4349305"/>
            <a:ext cx="1394613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tx2"/>
                </a:solidFill>
              </a:rPr>
              <a:t>Infographic Palette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2575423" y="2015626"/>
            <a:ext cx="347472" cy="4821246"/>
            <a:chOff x="12575423" y="2604463"/>
            <a:chExt cx="347472" cy="4821246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2575423" y="2604463"/>
              <a:ext cx="347472" cy="347472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2575423" y="2951375"/>
              <a:ext cx="347472" cy="347472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2575423" y="4334164"/>
              <a:ext cx="347472" cy="347472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2575423" y="5710816"/>
              <a:ext cx="347472" cy="347472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2575423" y="6048324"/>
              <a:ext cx="347472" cy="347472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2575423" y="7078237"/>
              <a:ext cx="347472" cy="347472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5423" y="6735214"/>
              <a:ext cx="347472" cy="347472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12575423" y="6391347"/>
              <a:ext cx="347472" cy="347472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2575423" y="4679467"/>
              <a:ext cx="347472" cy="347472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2575423" y="5022490"/>
              <a:ext cx="347472" cy="347472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12575423" y="5367793"/>
              <a:ext cx="347472" cy="347472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2575423" y="3298847"/>
              <a:ext cx="347472" cy="347472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2575423" y="3644150"/>
              <a:ext cx="347472" cy="347472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2575423" y="3987173"/>
              <a:ext cx="347472" cy="347472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60" name="Rectangle 59"/>
          <p:cNvSpPr/>
          <p:nvPr userDrawn="1"/>
        </p:nvSpPr>
        <p:spPr>
          <a:xfrm rot="16200000">
            <a:off x="12134522" y="931087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34" r:id="rId2"/>
    <p:sldLayoutId id="2147483735" r:id="rId3"/>
    <p:sldLayoutId id="2147483786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34" r:id="rId10"/>
    <p:sldLayoutId id="2147483828" r:id="rId11"/>
    <p:sldLayoutId id="2147483829" r:id="rId12"/>
    <p:sldLayoutId id="2147483830" r:id="rId13"/>
    <p:sldLayoutId id="2147483835" r:id="rId14"/>
    <p:sldLayoutId id="2147483739" r:id="rId15"/>
    <p:sldLayoutId id="2147483851" r:id="rId16"/>
    <p:sldLayoutId id="21474838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76178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1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78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sldNum="0" hdr="0" ftr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31" r:id="rId2"/>
    <p:sldLayoutId id="2147483795" r:id="rId3"/>
    <p:sldLayoutId id="2147483732" r:id="rId4"/>
    <p:sldLayoutId id="214748383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49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1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básico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9BD174-46FF-4AD7-A1B6-F287C75D0F77}"/>
              </a:ext>
            </a:extLst>
          </p:cNvPr>
          <p:cNvSpPr txBox="1"/>
          <p:nvPr/>
        </p:nvSpPr>
        <p:spPr>
          <a:xfrm>
            <a:off x="390511" y="4343400"/>
            <a:ext cx="388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b="1" dirty="0"/>
              <a:t>Marco Hung</a:t>
            </a:r>
          </a:p>
          <a:p>
            <a:r>
              <a:rPr lang="es-ES_tradnl" sz="1000" b="1" dirty="0"/>
              <a:t>Arquitecto de Software</a:t>
            </a:r>
          </a:p>
          <a:p>
            <a:r>
              <a:rPr lang="es-ES_tradnl" sz="1000" b="1" dirty="0"/>
              <a:t>Email: Marco-Luis.hung-campos@Sogeti.com</a:t>
            </a:r>
          </a:p>
        </p:txBody>
      </p:sp>
    </p:spTree>
    <p:extLst>
      <p:ext uri="{BB962C8B-B14F-4D97-AF65-F5344CB8AC3E}">
        <p14:creationId xmlns:p14="http://schemas.microsoft.com/office/powerpoint/2010/main" val="3311639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4BCE428-311D-42FB-98BB-131465770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2010607"/>
            <a:ext cx="1649413" cy="1446798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78D7734-9143-4F2B-A220-30BFD0AD0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19400" y="3200400"/>
            <a:ext cx="5105400" cy="17231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Superset</a:t>
            </a:r>
            <a:r>
              <a:rPr lang="es-ES_tradnl" dirty="0"/>
              <a:t> de </a:t>
            </a:r>
            <a:r>
              <a:rPr lang="es-ES_tradnl" dirty="0" err="1"/>
              <a:t>Javascript</a:t>
            </a:r>
            <a:r>
              <a:rPr lang="es-ES_tradn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Fuertemente Tipado (</a:t>
            </a:r>
            <a:r>
              <a:rPr lang="es-ES_tradnl" dirty="0" err="1"/>
              <a:t>Strongly</a:t>
            </a:r>
            <a:r>
              <a:rPr lang="es-ES_tradnl" dirty="0"/>
              <a:t> </a:t>
            </a:r>
            <a:r>
              <a:rPr lang="es-ES_tradnl" dirty="0" err="1"/>
              <a:t>typed</a:t>
            </a:r>
            <a:r>
              <a:rPr lang="es-ES_tradnl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Transpila</a:t>
            </a:r>
            <a:r>
              <a:rPr lang="es-ES_tradnl" dirty="0"/>
              <a:t> a código </a:t>
            </a:r>
            <a:r>
              <a:rPr lang="es-ES_tradnl" dirty="0" err="1"/>
              <a:t>javascript</a:t>
            </a:r>
            <a:r>
              <a:rPr lang="es-ES_tradn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Orientado a Objetos.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Archivos con extensión .</a:t>
            </a:r>
            <a:r>
              <a:rPr lang="es-ES_tradnl" dirty="0" err="1"/>
              <a:t>ts</a:t>
            </a:r>
            <a:endParaRPr lang="es-ES_tradn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422680-2210-4820-B59A-62A91D6EA2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b="1" dirty="0">
                <a:solidFill>
                  <a:schemeClr val="tx1"/>
                </a:solidFill>
              </a:rPr>
              <a:t>Un poco de </a:t>
            </a:r>
            <a:r>
              <a:rPr lang="es-ES_tradnl" b="1" dirty="0" err="1">
                <a:solidFill>
                  <a:schemeClr val="tx1"/>
                </a:solidFill>
              </a:rPr>
              <a:t>Typescript</a:t>
            </a:r>
            <a:endParaRPr lang="es-ES_tradnl" b="1" dirty="0">
              <a:solidFill>
                <a:schemeClr val="tx1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0A510AD-0452-433C-9DF9-6461800D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Antes de codificar</a:t>
            </a:r>
          </a:p>
        </p:txBody>
      </p:sp>
    </p:spTree>
    <p:extLst>
      <p:ext uri="{BB962C8B-B14F-4D97-AF65-F5344CB8AC3E}">
        <p14:creationId xmlns:p14="http://schemas.microsoft.com/office/powerpoint/2010/main" val="116906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E84580F-14E7-412C-9AED-A2126C83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Antes de codificar</a:t>
            </a:r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571F25CB-B056-4E67-93EC-9E29D17F15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7" y="1420990"/>
            <a:ext cx="5543551" cy="438494"/>
          </a:xfrm>
        </p:spPr>
        <p:txBody>
          <a:bodyPr/>
          <a:lstStyle/>
          <a:p>
            <a:r>
              <a:rPr lang="es-ES_tradnl" b="1" dirty="0">
                <a:solidFill>
                  <a:schemeClr val="tx1"/>
                </a:solidFill>
              </a:rPr>
              <a:t>Herramientas y configuración de entorno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58BEDB2-D5F8-4EBD-A154-A622597E5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275" y="3519965"/>
            <a:ext cx="1579034" cy="13716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B8956EE-5256-4E09-9853-8C859F9B1D1E}"/>
              </a:ext>
            </a:extLst>
          </p:cNvPr>
          <p:cNvSpPr txBox="1"/>
          <p:nvPr/>
        </p:nvSpPr>
        <p:spPr>
          <a:xfrm>
            <a:off x="381000" y="23929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Editores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2BC491-AE60-4FEF-9D6A-5C3AC3C3A02F}"/>
              </a:ext>
            </a:extLst>
          </p:cNvPr>
          <p:cNvSpPr txBox="1"/>
          <p:nvPr/>
        </p:nvSpPr>
        <p:spPr>
          <a:xfrm>
            <a:off x="3886200" y="3554374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Visual Studio </a:t>
            </a:r>
            <a:r>
              <a:rPr lang="es-ES_tradnl" dirty="0" err="1"/>
              <a:t>Code</a:t>
            </a:r>
            <a:r>
              <a:rPr lang="es-ES_tradnl" dirty="0"/>
              <a:t>.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Eclipse.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WebStorn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23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E84580F-14E7-412C-9AED-A2126C83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Antes de codificar</a:t>
            </a:r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571F25CB-B056-4E67-93EC-9E29D17F15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7" y="1420990"/>
            <a:ext cx="5543551" cy="438494"/>
          </a:xfrm>
        </p:spPr>
        <p:txBody>
          <a:bodyPr/>
          <a:lstStyle/>
          <a:p>
            <a:r>
              <a:rPr lang="es-ES_tradnl" b="1" dirty="0">
                <a:solidFill>
                  <a:schemeClr val="tx1"/>
                </a:solidFill>
              </a:rPr>
              <a:t>Herramientas y configuración de entorno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B8956EE-5256-4E09-9853-8C859F9B1D1E}"/>
              </a:ext>
            </a:extLst>
          </p:cNvPr>
          <p:cNvSpPr txBox="1"/>
          <p:nvPr/>
        </p:nvSpPr>
        <p:spPr>
          <a:xfrm>
            <a:off x="381000" y="23929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Entorno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75DFD64C-679D-4BE2-A87D-2E589000E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457575"/>
            <a:ext cx="1981200" cy="12954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8C1650B-B342-4C09-8044-D177835DC9B1}"/>
              </a:ext>
            </a:extLst>
          </p:cNvPr>
          <p:cNvSpPr txBox="1"/>
          <p:nvPr/>
        </p:nvSpPr>
        <p:spPr>
          <a:xfrm>
            <a:off x="4191000" y="2762250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NPM</a:t>
            </a:r>
          </a:p>
          <a:p>
            <a:endParaRPr lang="es-ES_trad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Node</a:t>
            </a:r>
            <a:r>
              <a:rPr lang="es-ES_tradnl" dirty="0"/>
              <a:t> </a:t>
            </a:r>
            <a:r>
              <a:rPr lang="es-ES_tradnl" dirty="0" err="1"/>
              <a:t>Package</a:t>
            </a:r>
            <a:r>
              <a:rPr lang="es-ES_tradnl" dirty="0"/>
              <a:t> Manager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Manejador de paquetes para </a:t>
            </a:r>
            <a:r>
              <a:rPr lang="es-ES_tradnl" dirty="0" err="1"/>
              <a:t>Javascript</a:t>
            </a:r>
            <a:r>
              <a:rPr lang="es-ES_tradn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2141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C02625-D671-4F88-ACA9-1886C24E78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1" y="2274332"/>
            <a:ext cx="3124200" cy="1371600"/>
          </a:xfrm>
        </p:spPr>
        <p:txBody>
          <a:bodyPr/>
          <a:lstStyle/>
          <a:p>
            <a:r>
              <a:rPr lang="es-ES_tradnl" u="sng" dirty="0">
                <a:solidFill>
                  <a:schemeClr val="tx1"/>
                </a:solidFill>
              </a:rPr>
              <a:t>Aplicación existente</a:t>
            </a:r>
          </a:p>
          <a:p>
            <a:endParaRPr lang="es-ES_tradnl" u="sng" dirty="0">
              <a:solidFill>
                <a:schemeClr val="tx1"/>
              </a:solidFill>
            </a:endParaRPr>
          </a:p>
          <a:p>
            <a:r>
              <a:rPr lang="es-ES_tradnl" dirty="0">
                <a:solidFill>
                  <a:schemeClr val="tx1"/>
                </a:solidFill>
              </a:rPr>
              <a:t>Receta: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/>
                </a:solidFill>
              </a:rPr>
              <a:t>Descargar dicha aplicación.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s-ES_tradnl" dirty="0"/>
              <a:t>Ejecutar </a:t>
            </a:r>
            <a:r>
              <a:rPr lang="es-ES_tradnl" dirty="0" err="1"/>
              <a:t>npm</a:t>
            </a:r>
            <a:r>
              <a:rPr lang="es-ES_tradnl" dirty="0"/>
              <a:t> </a:t>
            </a:r>
            <a:r>
              <a:rPr lang="es-ES_tradnl" dirty="0" err="1"/>
              <a:t>install</a:t>
            </a:r>
            <a:r>
              <a:rPr lang="es-ES_tradnl" dirty="0"/>
              <a:t>.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11706B8-DE91-406B-80FE-8D022274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Creación de la Aplicación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C43AC78-D327-435B-84BA-E5F7ECCF4497}"/>
              </a:ext>
            </a:extLst>
          </p:cNvPr>
          <p:cNvSpPr/>
          <p:nvPr/>
        </p:nvSpPr>
        <p:spPr>
          <a:xfrm>
            <a:off x="152400" y="1350352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/>
              <a:t>Caso de usos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CFB2B1D1-0502-4897-8639-8C08F090EED1}"/>
              </a:ext>
            </a:extLst>
          </p:cNvPr>
          <p:cNvSpPr txBox="1">
            <a:spLocks/>
          </p:cNvSpPr>
          <p:nvPr/>
        </p:nvSpPr>
        <p:spPr>
          <a:xfrm>
            <a:off x="3581400" y="2272189"/>
            <a:ext cx="3810000" cy="137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u="sng" dirty="0">
                <a:solidFill>
                  <a:schemeClr val="tx1"/>
                </a:solidFill>
              </a:rPr>
              <a:t>Aplicación desde cero: Manual</a:t>
            </a:r>
          </a:p>
          <a:p>
            <a:endParaRPr lang="es-ES_tradnl" u="sng" dirty="0">
              <a:solidFill>
                <a:schemeClr val="tx1"/>
              </a:solidFill>
            </a:endParaRPr>
          </a:p>
          <a:p>
            <a:r>
              <a:rPr lang="es-ES_tradnl" dirty="0">
                <a:solidFill>
                  <a:schemeClr val="tx1"/>
                </a:solidFill>
              </a:rPr>
              <a:t>Receta: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s-ES_tradnl" dirty="0"/>
              <a:t>Crear una carpeta para la aplicación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s-ES_tradnl" dirty="0"/>
              <a:t>Agregar archivos de configuración (</a:t>
            </a:r>
            <a:r>
              <a:rPr lang="es-ES_tradnl" dirty="0" err="1"/>
              <a:t>Package.json</a:t>
            </a:r>
            <a:r>
              <a:rPr lang="es-ES_tradnl" dirty="0"/>
              <a:t> etc.)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s-ES_tradnl" dirty="0"/>
              <a:t>Ejecutar </a:t>
            </a:r>
            <a:r>
              <a:rPr lang="es-ES_tradnl" dirty="0" err="1"/>
              <a:t>npm</a:t>
            </a:r>
            <a:r>
              <a:rPr lang="es-ES_tradnl" dirty="0"/>
              <a:t> </a:t>
            </a:r>
            <a:r>
              <a:rPr lang="es-ES_tradnl" dirty="0" err="1"/>
              <a:t>install</a:t>
            </a:r>
            <a:r>
              <a:rPr lang="es-ES_tradnl" dirty="0"/>
              <a:t>.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s-ES_tradnl" dirty="0"/>
              <a:t>Crear Angular Modules.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s-ES_tradnl" dirty="0"/>
              <a:t>Crear el archivo </a:t>
            </a:r>
            <a:r>
              <a:rPr lang="es-ES_tradnl" dirty="0" err="1"/>
              <a:t>main.ts</a:t>
            </a:r>
            <a:r>
              <a:rPr lang="es-ES_tradnl" dirty="0"/>
              <a:t>.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s-ES_tradnl" dirty="0"/>
              <a:t>Crear index.html.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46582062-7EE4-4818-B416-01FCE24192F6}"/>
              </a:ext>
            </a:extLst>
          </p:cNvPr>
          <p:cNvSpPr txBox="1">
            <a:spLocks/>
          </p:cNvSpPr>
          <p:nvPr/>
        </p:nvSpPr>
        <p:spPr>
          <a:xfrm>
            <a:off x="7772399" y="2277428"/>
            <a:ext cx="4190999" cy="18373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u="sng" dirty="0">
                <a:solidFill>
                  <a:schemeClr val="tx1"/>
                </a:solidFill>
              </a:rPr>
              <a:t>Aplicación desde cero: Angular-CLI</a:t>
            </a:r>
          </a:p>
          <a:p>
            <a:endParaRPr lang="es-ES_tradnl" u="sng" dirty="0">
              <a:solidFill>
                <a:schemeClr val="tx1"/>
              </a:solidFill>
            </a:endParaRPr>
          </a:p>
          <a:p>
            <a:r>
              <a:rPr lang="es-ES_tradnl" dirty="0">
                <a:solidFill>
                  <a:schemeClr val="tx1"/>
                </a:solidFill>
              </a:rPr>
              <a:t>Receta: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/>
                </a:solidFill>
              </a:rPr>
              <a:t>Trabajar con angular-CLI: </a:t>
            </a:r>
            <a:r>
              <a:rPr lang="es-ES_tradnl" sz="1400" dirty="0">
                <a:hlinkClick r:id="rId2"/>
              </a:rPr>
              <a:t>https://github.com/angular/angular-cli</a:t>
            </a:r>
            <a:endParaRPr lang="es-ES_tradn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65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existente</a:t>
            </a:r>
            <a:endParaRPr lang="pt-PT" dirty="0"/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4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4065E61-30B6-4C9E-A9CC-41F0A76FB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6600" y="4531731"/>
            <a:ext cx="1878013" cy="16525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Views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Binding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Directives</a:t>
            </a:r>
            <a:endParaRPr lang="es-ES_tradn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8F7E21-484A-4461-983E-AAACB84380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b="1" dirty="0" err="1">
                <a:solidFill>
                  <a:schemeClr val="tx1"/>
                </a:solidFill>
              </a:rPr>
              <a:t>Component</a:t>
            </a:r>
            <a:endParaRPr lang="es-ES_tradnl" b="1" dirty="0">
              <a:solidFill>
                <a:schemeClr val="tx1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725073-969D-496F-9653-18AE124A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Introducción de Componentes.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0475FA2-FF60-45E9-A2D0-86752D749A81}"/>
              </a:ext>
            </a:extLst>
          </p:cNvPr>
          <p:cNvSpPr/>
          <p:nvPr/>
        </p:nvSpPr>
        <p:spPr>
          <a:xfrm>
            <a:off x="495300" y="2788556"/>
            <a:ext cx="1447800" cy="12192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8" name="Es igual a 7">
            <a:extLst>
              <a:ext uri="{FF2B5EF4-FFF2-40B4-BE49-F238E27FC236}">
                <a16:creationId xmlns:a16="http://schemas.microsoft.com/office/drawing/2014/main" id="{5C0FFF1C-64C1-4555-AB5A-4A68260602DF}"/>
              </a:ext>
            </a:extLst>
          </p:cNvPr>
          <p:cNvSpPr/>
          <p:nvPr/>
        </p:nvSpPr>
        <p:spPr>
          <a:xfrm>
            <a:off x="2365171" y="3178909"/>
            <a:ext cx="457200" cy="304800"/>
          </a:xfrm>
          <a:prstGeom prst="mathEqual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7CC1502-0447-430A-8070-901C8D0C4273}"/>
              </a:ext>
            </a:extLst>
          </p:cNvPr>
          <p:cNvSpPr/>
          <p:nvPr/>
        </p:nvSpPr>
        <p:spPr>
          <a:xfrm>
            <a:off x="3276600" y="2819400"/>
            <a:ext cx="1447800" cy="1219200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Template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0" name="Signo más 9">
            <a:extLst>
              <a:ext uri="{FF2B5EF4-FFF2-40B4-BE49-F238E27FC236}">
                <a16:creationId xmlns:a16="http://schemas.microsoft.com/office/drawing/2014/main" id="{F04EBA2B-6958-4EC8-B9C4-411B799D802C}"/>
              </a:ext>
            </a:extLst>
          </p:cNvPr>
          <p:cNvSpPr/>
          <p:nvPr/>
        </p:nvSpPr>
        <p:spPr>
          <a:xfrm>
            <a:off x="5048251" y="3178909"/>
            <a:ext cx="495300" cy="438494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969AE0B-4B77-458E-88B7-E337FD65F4BF}"/>
              </a:ext>
            </a:extLst>
          </p:cNvPr>
          <p:cNvSpPr/>
          <p:nvPr/>
        </p:nvSpPr>
        <p:spPr>
          <a:xfrm>
            <a:off x="5907597" y="2555846"/>
            <a:ext cx="1447800" cy="1569356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58A3E22-9480-4E88-AE9B-523159129D88}"/>
              </a:ext>
            </a:extLst>
          </p:cNvPr>
          <p:cNvSpPr/>
          <p:nvPr/>
        </p:nvSpPr>
        <p:spPr>
          <a:xfrm>
            <a:off x="6021897" y="2959524"/>
            <a:ext cx="1219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Properties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1968C58-C597-49F7-A99C-9C0915F333C4}"/>
              </a:ext>
            </a:extLst>
          </p:cNvPr>
          <p:cNvSpPr/>
          <p:nvPr/>
        </p:nvSpPr>
        <p:spPr>
          <a:xfrm>
            <a:off x="6021897" y="3526216"/>
            <a:ext cx="1219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Methods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7E8D946-5E3F-4375-A504-32594796B8C8}"/>
              </a:ext>
            </a:extLst>
          </p:cNvPr>
          <p:cNvSpPr txBox="1"/>
          <p:nvPr/>
        </p:nvSpPr>
        <p:spPr>
          <a:xfrm>
            <a:off x="6251023" y="2590192"/>
            <a:ext cx="1126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err="1"/>
              <a:t>Class</a:t>
            </a:r>
            <a:endParaRPr lang="es-ES_tradnl" sz="14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F4B64F8-DDE2-4E53-B79C-C02D8A3E29D1}"/>
              </a:ext>
            </a:extLst>
          </p:cNvPr>
          <p:cNvSpPr/>
          <p:nvPr/>
        </p:nvSpPr>
        <p:spPr>
          <a:xfrm>
            <a:off x="8578789" y="2813807"/>
            <a:ext cx="1447800" cy="1219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Metadata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6" name="Signo más 15">
            <a:extLst>
              <a:ext uri="{FF2B5EF4-FFF2-40B4-BE49-F238E27FC236}">
                <a16:creationId xmlns:a16="http://schemas.microsoft.com/office/drawing/2014/main" id="{A923DF7F-4398-4331-9CE5-D8106F831DE5}"/>
              </a:ext>
            </a:extLst>
          </p:cNvPr>
          <p:cNvSpPr/>
          <p:nvPr/>
        </p:nvSpPr>
        <p:spPr>
          <a:xfrm>
            <a:off x="7719443" y="3209753"/>
            <a:ext cx="495300" cy="438494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27" name="Marcador de texto 1">
            <a:extLst>
              <a:ext uri="{FF2B5EF4-FFF2-40B4-BE49-F238E27FC236}">
                <a16:creationId xmlns:a16="http://schemas.microsoft.com/office/drawing/2014/main" id="{508C46CB-0106-4FF3-9759-440D0C181FEB}"/>
              </a:ext>
            </a:extLst>
          </p:cNvPr>
          <p:cNvSpPr txBox="1">
            <a:spLocks/>
          </p:cNvSpPr>
          <p:nvPr/>
        </p:nvSpPr>
        <p:spPr>
          <a:xfrm>
            <a:off x="5936173" y="4584888"/>
            <a:ext cx="2064828" cy="826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Logic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Typescript</a:t>
            </a:r>
            <a:endParaRPr lang="es-ES_tradnl" dirty="0"/>
          </a:p>
        </p:txBody>
      </p:sp>
      <p:sp>
        <p:nvSpPr>
          <p:cNvPr id="28" name="Marcador de texto 1">
            <a:extLst>
              <a:ext uri="{FF2B5EF4-FFF2-40B4-BE49-F238E27FC236}">
                <a16:creationId xmlns:a16="http://schemas.microsoft.com/office/drawing/2014/main" id="{FB06FF8E-1A51-47A5-8D12-54A41E1494EF}"/>
              </a:ext>
            </a:extLst>
          </p:cNvPr>
          <p:cNvSpPr txBox="1">
            <a:spLocks/>
          </p:cNvSpPr>
          <p:nvPr/>
        </p:nvSpPr>
        <p:spPr>
          <a:xfrm>
            <a:off x="8597839" y="4531730"/>
            <a:ext cx="2064828" cy="826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Data -&gt;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Decorator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993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8F7E21-484A-4461-983E-AAACB84380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b="1" dirty="0" err="1">
                <a:solidFill>
                  <a:schemeClr val="tx1"/>
                </a:solidFill>
              </a:rPr>
              <a:t>Component</a:t>
            </a:r>
            <a:endParaRPr lang="es-ES_tradnl" b="1" dirty="0">
              <a:solidFill>
                <a:schemeClr val="tx1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725073-969D-496F-9653-18AE124A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Introducción de Componentes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897E58-AF2F-43ED-9724-CBC369846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010607"/>
            <a:ext cx="5848351" cy="4442581"/>
          </a:xfrm>
        </p:spPr>
        <p:txBody>
          <a:bodyPr/>
          <a:lstStyle/>
          <a:p>
            <a:endParaRPr lang="es-ES_tradnl" dirty="0"/>
          </a:p>
          <a:p>
            <a:r>
              <a:rPr lang="es-ES_tradnl" dirty="0" err="1"/>
              <a:t>import</a:t>
            </a:r>
            <a:r>
              <a:rPr lang="es-ES_tradnl" dirty="0"/>
              <a:t> { </a:t>
            </a:r>
            <a:r>
              <a:rPr lang="es-ES_tradnl" dirty="0" err="1"/>
              <a:t>Component</a:t>
            </a:r>
            <a:r>
              <a:rPr lang="es-ES_tradnl" dirty="0"/>
              <a:t> } </a:t>
            </a:r>
            <a:r>
              <a:rPr lang="es-ES_tradnl" dirty="0" err="1"/>
              <a:t>from</a:t>
            </a:r>
            <a:r>
              <a:rPr lang="es-ES_tradnl" dirty="0"/>
              <a:t> '@angular/</a:t>
            </a:r>
            <a:r>
              <a:rPr lang="es-ES_tradnl" dirty="0" err="1"/>
              <a:t>core</a:t>
            </a:r>
            <a:r>
              <a:rPr lang="es-ES_tradnl" dirty="0"/>
              <a:t>';</a:t>
            </a:r>
          </a:p>
          <a:p>
            <a:br>
              <a:rPr lang="es-ES_tradnl" dirty="0"/>
            </a:br>
            <a:r>
              <a:rPr lang="es-ES_tradnl" dirty="0"/>
              <a:t>@</a:t>
            </a:r>
            <a:r>
              <a:rPr lang="es-ES_tradnl" dirty="0" err="1"/>
              <a:t>Component</a:t>
            </a:r>
            <a:r>
              <a:rPr lang="es-ES_tradnl" dirty="0"/>
              <a:t>({</a:t>
            </a:r>
          </a:p>
          <a:p>
            <a:r>
              <a:rPr lang="es-ES_tradnl" dirty="0"/>
              <a:t>selector: 'app-</a:t>
            </a:r>
            <a:r>
              <a:rPr lang="es-ES_tradnl" dirty="0" err="1"/>
              <a:t>root</a:t>
            </a:r>
            <a:r>
              <a:rPr lang="es-ES_tradnl" dirty="0"/>
              <a:t>’,</a:t>
            </a:r>
          </a:p>
          <a:p>
            <a:r>
              <a:rPr lang="en-US" dirty="0"/>
              <a:t>template: `&lt;div&gt;&lt;h1&gt;{{title}}&lt;/h1&gt;</a:t>
            </a:r>
          </a:p>
          <a:p>
            <a:r>
              <a:rPr lang="en-US" dirty="0"/>
              <a:t>&lt;div&gt;My first Component&lt;/div&gt;</a:t>
            </a:r>
          </a:p>
          <a:p>
            <a:r>
              <a:rPr lang="en-US" dirty="0"/>
              <a:t>&lt;/div&gt;`</a:t>
            </a:r>
            <a:r>
              <a:rPr lang="es-ES_tradnl" dirty="0"/>
              <a:t>,</a:t>
            </a:r>
          </a:p>
          <a:p>
            <a:r>
              <a:rPr lang="es-ES_tradnl" dirty="0" err="1"/>
              <a:t>styleUrls</a:t>
            </a:r>
            <a:r>
              <a:rPr lang="es-ES_tradnl" dirty="0"/>
              <a:t>: ['./app.component.css']</a:t>
            </a:r>
          </a:p>
          <a:p>
            <a:r>
              <a:rPr lang="es-ES_tradnl" dirty="0"/>
              <a:t>})</a:t>
            </a:r>
          </a:p>
          <a:p>
            <a:r>
              <a:rPr lang="es-ES_tradnl" dirty="0" err="1"/>
              <a:t>export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AppComponent</a:t>
            </a:r>
            <a:r>
              <a:rPr lang="es-ES_tradnl" dirty="0"/>
              <a:t> {</a:t>
            </a:r>
          </a:p>
          <a:p>
            <a:r>
              <a:rPr lang="es-ES_tradnl" dirty="0" err="1"/>
              <a:t>title</a:t>
            </a:r>
            <a:r>
              <a:rPr lang="es-ES_tradnl" dirty="0"/>
              <a:t> = 'red-</a:t>
            </a:r>
            <a:r>
              <a:rPr lang="es-ES_tradnl" dirty="0" err="1"/>
              <a:t>wedding</a:t>
            </a:r>
            <a:r>
              <a:rPr lang="es-ES_tradnl" dirty="0"/>
              <a:t>';</a:t>
            </a:r>
          </a:p>
          <a:p>
            <a:r>
              <a:rPr lang="es-ES_tradnl" dirty="0"/>
              <a:t>}</a:t>
            </a:r>
          </a:p>
          <a:p>
            <a:br>
              <a:rPr lang="es-ES_tradnl" dirty="0"/>
            </a:br>
            <a:endParaRPr lang="es-ES_tradnl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68C8332-719F-4F75-9897-8D14711D9F60}"/>
              </a:ext>
            </a:extLst>
          </p:cNvPr>
          <p:cNvCxnSpPr/>
          <p:nvPr/>
        </p:nvCxnSpPr>
        <p:spPr>
          <a:xfrm flipH="1">
            <a:off x="5029200" y="2438400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460B1B6-4134-402C-8D3D-B272DC02828D}"/>
              </a:ext>
            </a:extLst>
          </p:cNvPr>
          <p:cNvSpPr/>
          <p:nvPr/>
        </p:nvSpPr>
        <p:spPr>
          <a:xfrm>
            <a:off x="7524749" y="1982032"/>
            <a:ext cx="1600200" cy="865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88D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>
                <a:solidFill>
                  <a:schemeClr val="tx1"/>
                </a:solidFill>
              </a:rPr>
              <a:t>Imports</a:t>
            </a:r>
            <a:endParaRPr lang="es-ES_tradnl" sz="1400" dirty="0">
              <a:solidFill>
                <a:schemeClr val="tx1"/>
              </a:solidFill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99B724C-AA37-4676-8C6F-9EA4C3E60930}"/>
              </a:ext>
            </a:extLst>
          </p:cNvPr>
          <p:cNvCxnSpPr>
            <a:cxnSpLocks/>
          </p:cNvCxnSpPr>
          <p:nvPr/>
        </p:nvCxnSpPr>
        <p:spPr>
          <a:xfrm flipH="1">
            <a:off x="4191000" y="3505200"/>
            <a:ext cx="297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1402A41-A099-4F52-9F2A-1F99A8B47958}"/>
              </a:ext>
            </a:extLst>
          </p:cNvPr>
          <p:cNvSpPr/>
          <p:nvPr/>
        </p:nvSpPr>
        <p:spPr>
          <a:xfrm>
            <a:off x="7515224" y="2996490"/>
            <a:ext cx="1600200" cy="865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88D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Metadata</a:t>
            </a:r>
            <a:endParaRPr lang="es-ES_tradnl" sz="1400" dirty="0">
              <a:solidFill>
                <a:schemeClr val="tx1"/>
              </a:solidFill>
            </a:endParaRPr>
          </a:p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Template</a:t>
            </a:r>
            <a:endParaRPr lang="es-ES_tradnl" sz="1400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336A08B-AF1E-43C1-8A70-B7FF6C30B9E7}"/>
              </a:ext>
            </a:extLst>
          </p:cNvPr>
          <p:cNvCxnSpPr>
            <a:cxnSpLocks/>
          </p:cNvCxnSpPr>
          <p:nvPr/>
        </p:nvCxnSpPr>
        <p:spPr>
          <a:xfrm flipH="1">
            <a:off x="3638552" y="4648200"/>
            <a:ext cx="3524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7CC32B3-602D-49BD-BAF0-066D5B332B3F}"/>
              </a:ext>
            </a:extLst>
          </p:cNvPr>
          <p:cNvSpPr/>
          <p:nvPr/>
        </p:nvSpPr>
        <p:spPr>
          <a:xfrm>
            <a:off x="7505699" y="4010948"/>
            <a:ext cx="1600200" cy="865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88D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>
                <a:solidFill>
                  <a:schemeClr val="tx1"/>
                </a:solidFill>
              </a:rPr>
              <a:t>Class</a:t>
            </a:r>
            <a:endParaRPr lang="es-ES_tradn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3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8F7E21-484A-4461-983E-AAACB84380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b="1" dirty="0" err="1">
                <a:solidFill>
                  <a:schemeClr val="tx1"/>
                </a:solidFill>
              </a:rPr>
              <a:t>Metadata</a:t>
            </a:r>
            <a:endParaRPr lang="es-ES_tradnl" b="1" dirty="0">
              <a:solidFill>
                <a:schemeClr val="tx1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725073-969D-496F-9653-18AE124A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Introducción de Componentes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897E58-AF2F-43ED-9724-CBC369846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010607"/>
            <a:ext cx="5848351" cy="4442581"/>
          </a:xfrm>
        </p:spPr>
        <p:txBody>
          <a:bodyPr/>
          <a:lstStyle/>
          <a:p>
            <a:endParaRPr lang="es-ES_tradnl" dirty="0"/>
          </a:p>
          <a:p>
            <a:r>
              <a:rPr lang="es-ES_tradnl" dirty="0" err="1"/>
              <a:t>import</a:t>
            </a:r>
            <a:r>
              <a:rPr lang="es-ES_tradnl" dirty="0"/>
              <a:t> { </a:t>
            </a:r>
            <a:r>
              <a:rPr lang="es-ES_tradnl" dirty="0" err="1"/>
              <a:t>Component</a:t>
            </a:r>
            <a:r>
              <a:rPr lang="es-ES_tradnl" dirty="0"/>
              <a:t> } </a:t>
            </a:r>
            <a:r>
              <a:rPr lang="es-ES_tradnl" dirty="0" err="1"/>
              <a:t>from</a:t>
            </a:r>
            <a:r>
              <a:rPr lang="es-ES_tradnl" dirty="0"/>
              <a:t> '@angular/</a:t>
            </a:r>
            <a:r>
              <a:rPr lang="es-ES_tradnl" dirty="0" err="1"/>
              <a:t>core</a:t>
            </a:r>
            <a:r>
              <a:rPr lang="es-ES_tradnl" dirty="0"/>
              <a:t>';</a:t>
            </a:r>
          </a:p>
          <a:p>
            <a:br>
              <a:rPr lang="es-ES_tradnl" dirty="0"/>
            </a:br>
            <a:r>
              <a:rPr lang="es-ES_tradnl" dirty="0">
                <a:highlight>
                  <a:srgbClr val="FFFF00"/>
                </a:highlight>
              </a:rPr>
              <a:t>@</a:t>
            </a:r>
            <a:r>
              <a:rPr lang="es-ES_tradnl" dirty="0" err="1">
                <a:highlight>
                  <a:srgbClr val="FFFF00"/>
                </a:highlight>
              </a:rPr>
              <a:t>Component</a:t>
            </a:r>
            <a:r>
              <a:rPr lang="es-ES_tradnl" dirty="0">
                <a:highlight>
                  <a:srgbClr val="FFFF00"/>
                </a:highlight>
              </a:rPr>
              <a:t>({</a:t>
            </a:r>
          </a:p>
          <a:p>
            <a:r>
              <a:rPr lang="es-ES_tradnl" dirty="0">
                <a:highlight>
                  <a:srgbClr val="FFFF00"/>
                </a:highlight>
              </a:rPr>
              <a:t>selector: 'app-</a:t>
            </a:r>
            <a:r>
              <a:rPr lang="es-ES_tradnl" dirty="0" err="1">
                <a:highlight>
                  <a:srgbClr val="FFFF00"/>
                </a:highlight>
              </a:rPr>
              <a:t>root</a:t>
            </a:r>
            <a:r>
              <a:rPr lang="es-ES_tradnl" dirty="0">
                <a:highlight>
                  <a:srgbClr val="FFFF00"/>
                </a:highlight>
              </a:rPr>
              <a:t>',</a:t>
            </a:r>
          </a:p>
          <a:p>
            <a:r>
              <a:rPr lang="en-US" dirty="0">
                <a:highlight>
                  <a:srgbClr val="FFFF00"/>
                </a:highlight>
              </a:rPr>
              <a:t>template: `&lt;div&gt;&lt;h1&gt;{{title}}&lt;/h1&gt;</a:t>
            </a:r>
          </a:p>
          <a:p>
            <a:r>
              <a:rPr lang="en-US" dirty="0">
                <a:highlight>
                  <a:srgbClr val="FFFF00"/>
                </a:highlight>
              </a:rPr>
              <a:t>&lt;div&gt;My first Component&lt;/div&gt;</a:t>
            </a:r>
          </a:p>
          <a:p>
            <a:r>
              <a:rPr lang="en-US" dirty="0">
                <a:highlight>
                  <a:srgbClr val="FFFF00"/>
                </a:highlight>
              </a:rPr>
              <a:t>&lt;/div&gt;`</a:t>
            </a:r>
            <a:r>
              <a:rPr lang="es-ES_tradnl" dirty="0">
                <a:highlight>
                  <a:srgbClr val="FFFF00"/>
                </a:highlight>
              </a:rPr>
              <a:t>,</a:t>
            </a:r>
          </a:p>
          <a:p>
            <a:r>
              <a:rPr lang="es-ES_tradnl" dirty="0" err="1">
                <a:highlight>
                  <a:srgbClr val="FFFF00"/>
                </a:highlight>
              </a:rPr>
              <a:t>styleUrls</a:t>
            </a:r>
            <a:r>
              <a:rPr lang="es-ES_tradnl" dirty="0">
                <a:highlight>
                  <a:srgbClr val="FFFF00"/>
                </a:highlight>
              </a:rPr>
              <a:t>: ['./app.component.css']</a:t>
            </a:r>
          </a:p>
          <a:p>
            <a:r>
              <a:rPr lang="es-ES_tradnl" dirty="0">
                <a:highlight>
                  <a:srgbClr val="FFFF00"/>
                </a:highlight>
              </a:rPr>
              <a:t>})</a:t>
            </a:r>
          </a:p>
          <a:p>
            <a:r>
              <a:rPr lang="es-ES_tradnl" dirty="0" err="1"/>
              <a:t>export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AppComponent</a:t>
            </a:r>
            <a:r>
              <a:rPr lang="es-ES_tradnl" dirty="0"/>
              <a:t> {</a:t>
            </a:r>
          </a:p>
          <a:p>
            <a:r>
              <a:rPr lang="es-ES_tradnl" dirty="0" err="1"/>
              <a:t>title</a:t>
            </a:r>
            <a:r>
              <a:rPr lang="es-ES_tradnl" dirty="0"/>
              <a:t> = 'red-</a:t>
            </a:r>
            <a:r>
              <a:rPr lang="es-ES_tradnl" dirty="0" err="1"/>
              <a:t>wedding</a:t>
            </a:r>
            <a:r>
              <a:rPr lang="es-ES_tradnl" dirty="0"/>
              <a:t>';</a:t>
            </a:r>
          </a:p>
          <a:p>
            <a:r>
              <a:rPr lang="es-ES_tradnl" dirty="0"/>
              <a:t>}</a:t>
            </a:r>
          </a:p>
          <a:p>
            <a:br>
              <a:rPr lang="es-ES_tradnl" dirty="0"/>
            </a:br>
            <a:endParaRPr lang="es-ES_tradnl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99B724C-AA37-4676-8C6F-9EA4C3E60930}"/>
              </a:ext>
            </a:extLst>
          </p:cNvPr>
          <p:cNvCxnSpPr>
            <a:cxnSpLocks/>
          </p:cNvCxnSpPr>
          <p:nvPr/>
        </p:nvCxnSpPr>
        <p:spPr>
          <a:xfrm flipH="1">
            <a:off x="2209800" y="2949745"/>
            <a:ext cx="4800600" cy="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E7E49A1-AEE0-46C7-A71D-D118125379FE}"/>
              </a:ext>
            </a:extLst>
          </p:cNvPr>
          <p:cNvSpPr/>
          <p:nvPr/>
        </p:nvSpPr>
        <p:spPr>
          <a:xfrm>
            <a:off x="6781800" y="2620206"/>
            <a:ext cx="1371600" cy="580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88D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Component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dirty="0" err="1">
                <a:solidFill>
                  <a:schemeClr val="tx1"/>
                </a:solidFill>
              </a:rPr>
              <a:t>Decorator</a:t>
            </a:r>
            <a:endParaRPr lang="es-ES_tradnl" sz="1400" dirty="0">
              <a:solidFill>
                <a:schemeClr val="tx1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4C912BB-119D-4B07-8E80-EF7F5EC0AC2A}"/>
              </a:ext>
            </a:extLst>
          </p:cNvPr>
          <p:cNvCxnSpPr>
            <a:cxnSpLocks/>
          </p:cNvCxnSpPr>
          <p:nvPr/>
        </p:nvCxnSpPr>
        <p:spPr>
          <a:xfrm flipH="1" flipV="1">
            <a:off x="2590800" y="3200400"/>
            <a:ext cx="4191000" cy="58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0913551-96A1-44B8-9B83-7325FC54AF36}"/>
              </a:ext>
            </a:extLst>
          </p:cNvPr>
          <p:cNvSpPr/>
          <p:nvPr/>
        </p:nvSpPr>
        <p:spPr>
          <a:xfrm>
            <a:off x="6781800" y="3429000"/>
            <a:ext cx="1800225" cy="580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88D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Directive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dirty="0" err="1">
                <a:solidFill>
                  <a:schemeClr val="tx1"/>
                </a:solidFill>
              </a:rPr>
              <a:t>Name</a:t>
            </a:r>
            <a:endParaRPr lang="es-ES_tradnl" sz="1400" dirty="0">
              <a:solidFill>
                <a:schemeClr val="tx1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FECBD85-A176-42F3-B32B-BD4B502E3516}"/>
              </a:ext>
            </a:extLst>
          </p:cNvPr>
          <p:cNvCxnSpPr>
            <a:cxnSpLocks/>
          </p:cNvCxnSpPr>
          <p:nvPr/>
        </p:nvCxnSpPr>
        <p:spPr>
          <a:xfrm flipH="1" flipV="1">
            <a:off x="4038600" y="3672304"/>
            <a:ext cx="2771774" cy="89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BB5774A-F7AE-473E-9BFB-ADD3E950FDF3}"/>
              </a:ext>
            </a:extLst>
          </p:cNvPr>
          <p:cNvSpPr/>
          <p:nvPr/>
        </p:nvSpPr>
        <p:spPr>
          <a:xfrm>
            <a:off x="6781800" y="4281903"/>
            <a:ext cx="933452" cy="580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88D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Views</a:t>
            </a:r>
            <a:endParaRPr lang="es-ES_tradn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20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8F7E21-484A-4461-983E-AAACB84380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b="1" dirty="0" err="1">
                <a:solidFill>
                  <a:schemeClr val="tx1"/>
                </a:solidFill>
              </a:rPr>
              <a:t>Bootstrapping</a:t>
            </a:r>
            <a:endParaRPr lang="es-ES_tradnl" b="1" dirty="0">
              <a:solidFill>
                <a:schemeClr val="tx1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725073-969D-496F-9653-18AE124A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Introducción de Componentes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897E58-AF2F-43ED-9724-CBC369846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2743200"/>
            <a:ext cx="5848351" cy="3709987"/>
          </a:xfrm>
        </p:spPr>
        <p:txBody>
          <a:bodyPr/>
          <a:lstStyle/>
          <a:p>
            <a:endParaRPr lang="es-ES_tradnl" dirty="0"/>
          </a:p>
          <a:p>
            <a:r>
              <a:rPr lang="es-ES_tradnl" dirty="0" err="1"/>
              <a:t>import</a:t>
            </a:r>
            <a:r>
              <a:rPr lang="es-ES_tradnl" dirty="0"/>
              <a:t> { </a:t>
            </a:r>
            <a:r>
              <a:rPr lang="es-ES_tradnl" dirty="0" err="1"/>
              <a:t>Component</a:t>
            </a:r>
            <a:r>
              <a:rPr lang="es-ES_tradnl" dirty="0"/>
              <a:t> } </a:t>
            </a:r>
            <a:r>
              <a:rPr lang="es-ES_tradnl" dirty="0" err="1"/>
              <a:t>from</a:t>
            </a:r>
            <a:r>
              <a:rPr lang="es-ES_tradnl" dirty="0"/>
              <a:t> '@angular/</a:t>
            </a:r>
            <a:r>
              <a:rPr lang="es-ES_tradnl" dirty="0" err="1"/>
              <a:t>core</a:t>
            </a:r>
            <a:r>
              <a:rPr lang="es-ES_tradnl" dirty="0"/>
              <a:t>';</a:t>
            </a:r>
          </a:p>
          <a:p>
            <a:br>
              <a:rPr lang="es-ES_tradnl" dirty="0"/>
            </a:br>
            <a:r>
              <a:rPr lang="es-ES_tradnl" dirty="0"/>
              <a:t>@</a:t>
            </a:r>
            <a:r>
              <a:rPr lang="es-ES_tradnl" dirty="0" err="1"/>
              <a:t>Component</a:t>
            </a:r>
            <a:r>
              <a:rPr lang="es-ES_tradnl" dirty="0"/>
              <a:t>({</a:t>
            </a:r>
          </a:p>
          <a:p>
            <a:r>
              <a:rPr lang="es-ES_tradnl" dirty="0"/>
              <a:t>selector: '</a:t>
            </a:r>
            <a:r>
              <a:rPr lang="es-ES_tradnl" dirty="0">
                <a:highlight>
                  <a:srgbClr val="FFFF00"/>
                </a:highlight>
              </a:rPr>
              <a:t>app-</a:t>
            </a:r>
            <a:r>
              <a:rPr lang="es-ES_tradnl" dirty="0" err="1">
                <a:highlight>
                  <a:srgbClr val="FFFF00"/>
                </a:highlight>
              </a:rPr>
              <a:t>root</a:t>
            </a:r>
            <a:r>
              <a:rPr lang="es-ES_tradnl" dirty="0"/>
              <a:t>',</a:t>
            </a:r>
          </a:p>
          <a:p>
            <a:r>
              <a:rPr lang="en-US" dirty="0"/>
              <a:t>template: `&lt;div&gt;&lt;h1&gt;{{title}}&lt;/h1&gt;</a:t>
            </a:r>
          </a:p>
          <a:p>
            <a:r>
              <a:rPr lang="en-US" dirty="0"/>
              <a:t>&lt;div&gt;My first Component&lt;/div&gt;</a:t>
            </a:r>
          </a:p>
          <a:p>
            <a:r>
              <a:rPr lang="en-US" dirty="0"/>
              <a:t>&lt;/div&gt;`</a:t>
            </a:r>
            <a:r>
              <a:rPr lang="es-ES_tradnl" dirty="0"/>
              <a:t>,</a:t>
            </a:r>
          </a:p>
          <a:p>
            <a:r>
              <a:rPr lang="es-ES_tradnl" dirty="0" err="1"/>
              <a:t>styleUrls</a:t>
            </a:r>
            <a:r>
              <a:rPr lang="es-ES_tradnl" dirty="0"/>
              <a:t>: ['./app.component.css']</a:t>
            </a:r>
          </a:p>
          <a:p>
            <a:r>
              <a:rPr lang="es-ES_tradnl" dirty="0"/>
              <a:t>})</a:t>
            </a:r>
          </a:p>
          <a:p>
            <a:r>
              <a:rPr lang="es-ES_tradnl" dirty="0" err="1"/>
              <a:t>export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AppComponent</a:t>
            </a:r>
            <a:r>
              <a:rPr lang="es-ES_tradnl" dirty="0"/>
              <a:t> {</a:t>
            </a:r>
          </a:p>
          <a:p>
            <a:r>
              <a:rPr lang="es-ES_tradnl" dirty="0" err="1"/>
              <a:t>title</a:t>
            </a:r>
            <a:r>
              <a:rPr lang="es-ES_tradnl" dirty="0"/>
              <a:t> = 'red-</a:t>
            </a:r>
            <a:r>
              <a:rPr lang="es-ES_tradnl" dirty="0" err="1"/>
              <a:t>wedding</a:t>
            </a:r>
            <a:r>
              <a:rPr lang="es-ES_tradnl" dirty="0"/>
              <a:t>';</a:t>
            </a:r>
          </a:p>
          <a:p>
            <a:r>
              <a:rPr lang="es-ES_tradnl" dirty="0"/>
              <a:t>}</a:t>
            </a:r>
          </a:p>
          <a:p>
            <a:br>
              <a:rPr lang="es-ES_tradnl" dirty="0"/>
            </a:br>
            <a:endParaRPr lang="es-ES_tradn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0BB698B-F186-4560-B37F-A6E6219B8685}"/>
              </a:ext>
            </a:extLst>
          </p:cNvPr>
          <p:cNvSpPr txBox="1"/>
          <p:nvPr/>
        </p:nvSpPr>
        <p:spPr>
          <a:xfrm>
            <a:off x="438150" y="237017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/>
              <a:t>app.component.ts</a:t>
            </a:r>
            <a:endParaRPr lang="es-ES_tradnl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549B606-3C91-4612-80C4-818DDC3A3CCD}"/>
              </a:ext>
            </a:extLst>
          </p:cNvPr>
          <p:cNvSpPr txBox="1"/>
          <p:nvPr/>
        </p:nvSpPr>
        <p:spPr>
          <a:xfrm>
            <a:off x="6353176" y="237386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index.html</a:t>
            </a:r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4A065917-67A5-4C20-953E-1BCF0CDDFA30}"/>
              </a:ext>
            </a:extLst>
          </p:cNvPr>
          <p:cNvSpPr txBox="1">
            <a:spLocks/>
          </p:cNvSpPr>
          <p:nvPr/>
        </p:nvSpPr>
        <p:spPr>
          <a:xfrm>
            <a:off x="6410326" y="2743199"/>
            <a:ext cx="5848351" cy="37099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/>
          </a:p>
          <a:p>
            <a:r>
              <a:rPr lang="es-ES_tradnl" dirty="0"/>
              <a:t>&lt;</a:t>
            </a:r>
            <a:r>
              <a:rPr lang="es-ES_tradnl" dirty="0" err="1"/>
              <a:t>body</a:t>
            </a:r>
            <a:r>
              <a:rPr lang="es-ES_tradnl" dirty="0"/>
              <a:t>&gt;</a:t>
            </a:r>
          </a:p>
          <a:p>
            <a:r>
              <a:rPr lang="es-ES_tradnl" dirty="0">
                <a:highlight>
                  <a:srgbClr val="FFFF00"/>
                </a:highlight>
              </a:rPr>
              <a:t>&lt;app-</a:t>
            </a:r>
            <a:r>
              <a:rPr lang="es-ES_tradnl" dirty="0" err="1">
                <a:highlight>
                  <a:srgbClr val="FFFF00"/>
                </a:highlight>
              </a:rPr>
              <a:t>root</a:t>
            </a:r>
            <a:r>
              <a:rPr lang="es-ES_tradnl" dirty="0">
                <a:highlight>
                  <a:srgbClr val="FFFF00"/>
                </a:highlight>
              </a:rPr>
              <a:t>&gt;&lt;app-</a:t>
            </a:r>
            <a:r>
              <a:rPr lang="es-ES_tradnl" dirty="0" err="1">
                <a:highlight>
                  <a:srgbClr val="FFFF00"/>
                </a:highlight>
              </a:rPr>
              <a:t>root</a:t>
            </a:r>
            <a:r>
              <a:rPr lang="es-ES_tradnl" dirty="0">
                <a:highlight>
                  <a:srgbClr val="FFFF00"/>
                </a:highlight>
              </a:rPr>
              <a:t>/&gt;</a:t>
            </a:r>
          </a:p>
          <a:p>
            <a:r>
              <a:rPr lang="es-ES_tradnl" dirty="0"/>
              <a:t>&lt;/</a:t>
            </a:r>
            <a:r>
              <a:rPr lang="es-ES_tradnl" dirty="0" err="1"/>
              <a:t>body</a:t>
            </a:r>
            <a:r>
              <a:rPr lang="es-ES_tradnl" dirty="0"/>
              <a:t>&gt;</a:t>
            </a:r>
            <a:br>
              <a:rPr lang="es-ES_tradnl" dirty="0"/>
            </a:b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1997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8F7E21-484A-4461-983E-AAACB84380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b="1" dirty="0" err="1">
                <a:solidFill>
                  <a:schemeClr val="tx1"/>
                </a:solidFill>
              </a:rPr>
              <a:t>Bootstrapping</a:t>
            </a:r>
            <a:endParaRPr lang="es-ES_tradnl" b="1" dirty="0">
              <a:solidFill>
                <a:schemeClr val="tx1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725073-969D-496F-9653-18AE124A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54146"/>
            <a:ext cx="10944596" cy="865054"/>
          </a:xfrm>
        </p:spPr>
        <p:txBody>
          <a:bodyPr/>
          <a:lstStyle/>
          <a:p>
            <a:r>
              <a:rPr lang="es-ES_tradnl" dirty="0"/>
              <a:t>Introducción de Componentes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897E58-AF2F-43ED-9724-CBC369846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2743200"/>
            <a:ext cx="5848351" cy="3709987"/>
          </a:xfrm>
        </p:spPr>
        <p:txBody>
          <a:bodyPr/>
          <a:lstStyle/>
          <a:p>
            <a:endParaRPr lang="es-ES_tradnl" dirty="0"/>
          </a:p>
          <a:p>
            <a:r>
              <a:rPr lang="es-ES_tradnl" dirty="0" err="1"/>
              <a:t>import</a:t>
            </a:r>
            <a:r>
              <a:rPr lang="es-ES_tradnl" dirty="0"/>
              <a:t> { </a:t>
            </a:r>
            <a:r>
              <a:rPr lang="es-ES_tradnl" dirty="0" err="1"/>
              <a:t>BrowserModule</a:t>
            </a:r>
            <a:r>
              <a:rPr lang="es-ES_tradnl" dirty="0"/>
              <a:t> } </a:t>
            </a:r>
            <a:r>
              <a:rPr lang="es-ES_tradnl" dirty="0" err="1"/>
              <a:t>from</a:t>
            </a:r>
            <a:r>
              <a:rPr lang="es-ES_tradnl" dirty="0"/>
              <a:t> '@angular/</a:t>
            </a:r>
            <a:r>
              <a:rPr lang="es-ES_tradnl" dirty="0" err="1"/>
              <a:t>platform</a:t>
            </a:r>
            <a:r>
              <a:rPr lang="es-ES_tradnl" dirty="0"/>
              <a:t>-browser';</a:t>
            </a:r>
          </a:p>
          <a:p>
            <a:r>
              <a:rPr lang="es-ES_tradnl" dirty="0" err="1"/>
              <a:t>import</a:t>
            </a:r>
            <a:r>
              <a:rPr lang="es-ES_tradnl" dirty="0"/>
              <a:t> { </a:t>
            </a:r>
            <a:r>
              <a:rPr lang="es-ES_tradnl" dirty="0" err="1"/>
              <a:t>NgModule</a:t>
            </a:r>
            <a:r>
              <a:rPr lang="es-ES_tradnl" dirty="0"/>
              <a:t> } </a:t>
            </a:r>
            <a:r>
              <a:rPr lang="es-ES_tradnl" dirty="0" err="1"/>
              <a:t>from</a:t>
            </a:r>
            <a:r>
              <a:rPr lang="es-ES_tradnl" dirty="0"/>
              <a:t> '@angular/</a:t>
            </a:r>
            <a:r>
              <a:rPr lang="es-ES_tradnl" dirty="0" err="1"/>
              <a:t>core</a:t>
            </a:r>
            <a:r>
              <a:rPr lang="es-ES_tradnl" dirty="0"/>
              <a:t>';</a:t>
            </a:r>
          </a:p>
          <a:p>
            <a:r>
              <a:rPr lang="es-ES_tradnl" dirty="0" err="1"/>
              <a:t>import</a:t>
            </a:r>
            <a:r>
              <a:rPr lang="es-ES_tradnl" dirty="0"/>
              <a:t> { </a:t>
            </a:r>
            <a:r>
              <a:rPr lang="es-ES_tradnl" dirty="0" err="1"/>
              <a:t>AppRoutingModule</a:t>
            </a:r>
            <a:r>
              <a:rPr lang="es-ES_tradnl" dirty="0"/>
              <a:t> } </a:t>
            </a:r>
            <a:r>
              <a:rPr lang="es-ES_tradnl" dirty="0" err="1"/>
              <a:t>from</a:t>
            </a:r>
            <a:r>
              <a:rPr lang="es-ES_tradnl" dirty="0"/>
              <a:t> './app-</a:t>
            </a:r>
            <a:r>
              <a:rPr lang="es-ES_tradnl" dirty="0" err="1"/>
              <a:t>routing.module</a:t>
            </a:r>
            <a:r>
              <a:rPr lang="es-ES_tradnl" dirty="0"/>
              <a:t>';</a:t>
            </a:r>
          </a:p>
          <a:p>
            <a:r>
              <a:rPr lang="es-ES_tradnl" dirty="0" err="1"/>
              <a:t>import</a:t>
            </a:r>
            <a:r>
              <a:rPr lang="es-ES_tradnl" dirty="0"/>
              <a:t> { </a:t>
            </a:r>
            <a:r>
              <a:rPr lang="es-ES_tradnl" dirty="0" err="1"/>
              <a:t>AppComponent</a:t>
            </a:r>
            <a:r>
              <a:rPr lang="es-ES_tradnl" dirty="0"/>
              <a:t> } </a:t>
            </a:r>
            <a:r>
              <a:rPr lang="es-ES_tradnl" dirty="0" err="1"/>
              <a:t>from</a:t>
            </a:r>
            <a:r>
              <a:rPr lang="es-ES_tradnl" dirty="0"/>
              <a:t> './</a:t>
            </a:r>
            <a:r>
              <a:rPr lang="es-ES_tradnl" dirty="0" err="1"/>
              <a:t>app.component</a:t>
            </a:r>
            <a:r>
              <a:rPr lang="es-ES_tradnl" dirty="0"/>
              <a:t>';</a:t>
            </a:r>
          </a:p>
          <a:p>
            <a:br>
              <a:rPr lang="es-ES_tradnl" dirty="0"/>
            </a:br>
            <a:r>
              <a:rPr lang="es-ES_tradnl" dirty="0"/>
              <a:t>@</a:t>
            </a:r>
            <a:r>
              <a:rPr lang="es-ES_tradnl" dirty="0" err="1"/>
              <a:t>NgModule</a:t>
            </a:r>
            <a:r>
              <a:rPr lang="es-ES_tradnl" dirty="0"/>
              <a:t>({</a:t>
            </a:r>
          </a:p>
          <a:p>
            <a:r>
              <a:rPr lang="es-ES_tradnl" dirty="0" err="1"/>
              <a:t>declarations</a:t>
            </a:r>
            <a:r>
              <a:rPr lang="es-ES_tradnl" dirty="0"/>
              <a:t>: [ </a:t>
            </a:r>
            <a:r>
              <a:rPr lang="es-ES_tradnl" dirty="0" err="1"/>
              <a:t>AppComponent</a:t>
            </a:r>
            <a:r>
              <a:rPr lang="es-ES_tradnl" dirty="0"/>
              <a:t>],</a:t>
            </a:r>
          </a:p>
          <a:p>
            <a:r>
              <a:rPr lang="es-ES_tradnl" dirty="0" err="1"/>
              <a:t>imports</a:t>
            </a:r>
            <a:r>
              <a:rPr lang="es-ES_tradnl" dirty="0"/>
              <a:t>: [</a:t>
            </a:r>
            <a:r>
              <a:rPr lang="es-ES_tradnl" dirty="0" err="1"/>
              <a:t>BrowserModule</a:t>
            </a:r>
            <a:r>
              <a:rPr lang="es-ES_tradnl" dirty="0"/>
              <a:t>, </a:t>
            </a:r>
            <a:r>
              <a:rPr lang="es-ES_tradnl" dirty="0" err="1"/>
              <a:t>AppRoutingModule</a:t>
            </a:r>
            <a:r>
              <a:rPr lang="es-ES_tradnl" dirty="0"/>
              <a:t>],</a:t>
            </a:r>
          </a:p>
          <a:p>
            <a:r>
              <a:rPr lang="es-ES_tradnl" dirty="0" err="1"/>
              <a:t>providers</a:t>
            </a:r>
            <a:r>
              <a:rPr lang="es-ES_tradnl" dirty="0"/>
              <a:t>: [],</a:t>
            </a:r>
          </a:p>
          <a:p>
            <a:r>
              <a:rPr lang="es-ES_tradnl" dirty="0" err="1"/>
              <a:t>bootstrap</a:t>
            </a:r>
            <a:r>
              <a:rPr lang="es-ES_tradnl" dirty="0"/>
              <a:t>: [</a:t>
            </a:r>
            <a:r>
              <a:rPr lang="es-ES_tradnl" dirty="0" err="1"/>
              <a:t>AppComponent</a:t>
            </a:r>
            <a:r>
              <a:rPr lang="es-ES_tradnl" dirty="0"/>
              <a:t>]</a:t>
            </a:r>
          </a:p>
          <a:p>
            <a:r>
              <a:rPr lang="es-ES_tradnl" dirty="0"/>
              <a:t>})</a:t>
            </a:r>
          </a:p>
          <a:p>
            <a:r>
              <a:rPr lang="es-ES_tradnl" dirty="0" err="1"/>
              <a:t>export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AppModule</a:t>
            </a:r>
            <a:r>
              <a:rPr lang="es-ES_tradnl" dirty="0"/>
              <a:t> { }</a:t>
            </a:r>
          </a:p>
          <a:p>
            <a:br>
              <a:rPr lang="es-ES_tradnl" dirty="0"/>
            </a:br>
            <a:endParaRPr lang="es-ES_tradn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0BB698B-F186-4560-B37F-A6E6219B8685}"/>
              </a:ext>
            </a:extLst>
          </p:cNvPr>
          <p:cNvSpPr txBox="1"/>
          <p:nvPr/>
        </p:nvSpPr>
        <p:spPr>
          <a:xfrm>
            <a:off x="438150" y="237017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/>
              <a:t>app.component.ts</a:t>
            </a:r>
            <a:endParaRPr lang="es-ES_tradnl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DC94140-D011-40F4-A622-D3666D49D26A}"/>
              </a:ext>
            </a:extLst>
          </p:cNvPr>
          <p:cNvSpPr/>
          <p:nvPr/>
        </p:nvSpPr>
        <p:spPr>
          <a:xfrm>
            <a:off x="9829800" y="1470063"/>
            <a:ext cx="1752600" cy="8650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BrowserModule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3437464-2FED-49BC-B572-103E720E2367}"/>
              </a:ext>
            </a:extLst>
          </p:cNvPr>
          <p:cNvSpPr/>
          <p:nvPr/>
        </p:nvSpPr>
        <p:spPr>
          <a:xfrm>
            <a:off x="7772400" y="3048342"/>
            <a:ext cx="1762125" cy="865054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AppModule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A47F9B2-0A3E-4D72-A319-80ED6E2B9B26}"/>
              </a:ext>
            </a:extLst>
          </p:cNvPr>
          <p:cNvSpPr/>
          <p:nvPr/>
        </p:nvSpPr>
        <p:spPr>
          <a:xfrm>
            <a:off x="7772400" y="4953000"/>
            <a:ext cx="1752600" cy="865054"/>
          </a:xfrm>
          <a:prstGeom prst="rect">
            <a:avLst/>
          </a:prstGeom>
          <a:solidFill>
            <a:srgbClr val="7BB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AppComponent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782B4ADB-0745-4F4C-B718-75EEF4218D34}"/>
              </a:ext>
            </a:extLst>
          </p:cNvPr>
          <p:cNvCxnSpPr>
            <a:cxnSpLocks/>
            <a:stCxn id="3" idx="1"/>
            <a:endCxn id="9" idx="0"/>
          </p:cNvCxnSpPr>
          <p:nvPr/>
        </p:nvCxnSpPr>
        <p:spPr>
          <a:xfrm rot="10800000" flipV="1">
            <a:off x="8653464" y="1902590"/>
            <a:ext cx="1176337" cy="1145752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A2FEA9BF-483F-4FC9-BDE3-C16984CEDEDC}"/>
              </a:ext>
            </a:extLst>
          </p:cNvPr>
          <p:cNvCxnSpPr>
            <a:cxnSpLocks/>
            <a:stCxn id="9" idx="3"/>
            <a:endCxn id="10" idx="3"/>
          </p:cNvCxnSpPr>
          <p:nvPr/>
        </p:nvCxnSpPr>
        <p:spPr>
          <a:xfrm flipH="1">
            <a:off x="9525000" y="3480869"/>
            <a:ext cx="9525" cy="1904658"/>
          </a:xfrm>
          <a:prstGeom prst="bentConnector3">
            <a:avLst>
              <a:gd name="adj1" fmla="val -2400000"/>
            </a:avLst>
          </a:prstGeom>
          <a:ln w="28575"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6ECEEC22-F4E6-42D6-82CA-68F77FB17B9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8131280" y="4430817"/>
            <a:ext cx="1039604" cy="4763"/>
          </a:xfrm>
          <a:prstGeom prst="bentConnector3">
            <a:avLst>
              <a:gd name="adj1" fmla="val 50000"/>
            </a:avLst>
          </a:prstGeom>
          <a:ln w="28575">
            <a:prstDash val="dash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53BD254-2A1F-480A-A381-770DE054ED56}"/>
              </a:ext>
            </a:extLst>
          </p:cNvPr>
          <p:cNvSpPr txBox="1"/>
          <p:nvPr/>
        </p:nvSpPr>
        <p:spPr>
          <a:xfrm>
            <a:off x="4876800" y="1600200"/>
            <a:ext cx="1955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rgbClr val="00B050"/>
                </a:solidFill>
              </a:rPr>
              <a:t>…….. </a:t>
            </a:r>
            <a:r>
              <a:rPr lang="es-ES_tradnl" sz="1400" dirty="0" err="1">
                <a:solidFill>
                  <a:srgbClr val="00B050"/>
                </a:solidFill>
              </a:rPr>
              <a:t>Import</a:t>
            </a:r>
            <a:endParaRPr lang="es-ES_tradnl" sz="1400" dirty="0">
              <a:solidFill>
                <a:srgbClr val="00B050"/>
              </a:solidFill>
            </a:endParaRPr>
          </a:p>
          <a:p>
            <a:r>
              <a:rPr lang="es-ES_tradnl" sz="1400" dirty="0">
                <a:solidFill>
                  <a:srgbClr val="0070C0"/>
                </a:solidFill>
              </a:rPr>
              <a:t>…….. </a:t>
            </a:r>
            <a:r>
              <a:rPr lang="es-ES_tradnl" sz="1400" dirty="0" err="1">
                <a:solidFill>
                  <a:srgbClr val="0070C0"/>
                </a:solidFill>
              </a:rPr>
              <a:t>Declarations</a:t>
            </a:r>
            <a:endParaRPr lang="es-ES_tradnl" sz="1400" dirty="0">
              <a:solidFill>
                <a:srgbClr val="0070C0"/>
              </a:solidFill>
            </a:endParaRPr>
          </a:p>
          <a:p>
            <a:r>
              <a:rPr lang="es-ES_tradnl" sz="1400" dirty="0">
                <a:solidFill>
                  <a:srgbClr val="FF6327"/>
                </a:solidFill>
              </a:rPr>
              <a:t>…….. </a:t>
            </a:r>
            <a:r>
              <a:rPr lang="es-ES_tradnl" sz="1400" dirty="0" err="1">
                <a:solidFill>
                  <a:srgbClr val="FF6327"/>
                </a:solidFill>
              </a:rPr>
              <a:t>Bootstrapping</a:t>
            </a:r>
            <a:endParaRPr lang="es-ES_tradnl" sz="1400" dirty="0">
              <a:solidFill>
                <a:srgbClr val="FF6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3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D3FAA8-650A-4E1B-B561-D86BE9AF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_tradnl" dirty="0"/>
              <a:t>Introducción.</a:t>
            </a:r>
          </a:p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_tradnl" dirty="0"/>
              <a:t>Antes de codificar.</a:t>
            </a:r>
          </a:p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_tradnl" dirty="0"/>
              <a:t>Creación de la aplicación.</a:t>
            </a:r>
          </a:p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_tradnl" dirty="0"/>
              <a:t>Introducción de Componentes.</a:t>
            </a:r>
          </a:p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_tradnl" dirty="0" err="1"/>
              <a:t>Templates</a:t>
            </a:r>
            <a:r>
              <a:rPr lang="es-ES_tradnl" dirty="0"/>
              <a:t>, Directivas e Interpolación.</a:t>
            </a:r>
          </a:p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_tradnl" dirty="0"/>
              <a:t>Data </a:t>
            </a:r>
            <a:r>
              <a:rPr lang="es-ES_tradnl" dirty="0" err="1"/>
              <a:t>Bindings</a:t>
            </a:r>
            <a:r>
              <a:rPr lang="es-ES_tradnl" dirty="0"/>
              <a:t> y Pipes.</a:t>
            </a:r>
          </a:p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PT" dirty="0"/>
              <a:t>Mas sobre Componentes.</a:t>
            </a:r>
          </a:p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PT" dirty="0"/>
              <a:t>Nested Components.</a:t>
            </a:r>
          </a:p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PT" dirty="0"/>
              <a:t>Services e Inyección de dependencias.</a:t>
            </a:r>
          </a:p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PT" dirty="0"/>
              <a:t>Retornar data con Http.</a:t>
            </a:r>
          </a:p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PT" dirty="0"/>
              <a:t>Navegación y Routing.</a:t>
            </a:r>
          </a:p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PT" dirty="0"/>
              <a:t>Angular Modules.</a:t>
            </a:r>
          </a:p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PT" dirty="0"/>
              <a:t>Building y Deploy.</a:t>
            </a:r>
          </a:p>
        </p:txBody>
      </p:sp>
    </p:spTree>
    <p:extLst>
      <p:ext uri="{BB962C8B-B14F-4D97-AF65-F5344CB8AC3E}">
        <p14:creationId xmlns:p14="http://schemas.microsoft.com/office/powerpoint/2010/main" val="3082167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2826" y="3570847"/>
            <a:ext cx="5261187" cy="118220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9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8F7E21-484A-4461-983E-AAACB84380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b="1" dirty="0" err="1">
                <a:solidFill>
                  <a:schemeClr val="tx1"/>
                </a:solidFill>
              </a:rPr>
              <a:t>Templates</a:t>
            </a:r>
            <a:endParaRPr lang="es-ES_tradnl" b="1" dirty="0">
              <a:solidFill>
                <a:schemeClr val="tx1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725073-969D-496F-9653-18AE124A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66713"/>
            <a:ext cx="10944596" cy="865054"/>
          </a:xfrm>
        </p:spPr>
        <p:txBody>
          <a:bodyPr>
            <a:normAutofit fontScale="90000"/>
          </a:bodyPr>
          <a:lstStyle/>
          <a:p>
            <a:r>
              <a:rPr lang="es-ES_tradnl" sz="2900" dirty="0" err="1"/>
              <a:t>Templates</a:t>
            </a:r>
            <a:r>
              <a:rPr lang="es-ES_tradnl" sz="2900" dirty="0"/>
              <a:t>, Directivas e Interpolación.</a:t>
            </a:r>
            <a:br>
              <a:rPr lang="es-ES_tradnl" dirty="0"/>
            </a:br>
            <a:br>
              <a:rPr lang="es-ES_tradnl" dirty="0"/>
            </a:br>
            <a:endParaRPr lang="es-ES_tradn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897E58-AF2F-43ED-9724-CBC369846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1" y="2743201"/>
            <a:ext cx="4114800" cy="3048000"/>
          </a:xfrm>
        </p:spPr>
        <p:txBody>
          <a:bodyPr/>
          <a:lstStyle/>
          <a:p>
            <a:r>
              <a:rPr lang="es-ES_tradnl" dirty="0"/>
              <a:t>@</a:t>
            </a:r>
            <a:r>
              <a:rPr lang="es-ES_tradnl" dirty="0" err="1"/>
              <a:t>Component</a:t>
            </a:r>
            <a:r>
              <a:rPr lang="es-ES_tradnl" dirty="0"/>
              <a:t>({</a:t>
            </a:r>
          </a:p>
          <a:p>
            <a:r>
              <a:rPr lang="es-ES_tradnl" dirty="0"/>
              <a:t>selector: 'app-</a:t>
            </a:r>
            <a:r>
              <a:rPr lang="es-ES_tradnl" dirty="0" err="1"/>
              <a:t>root</a:t>
            </a:r>
            <a:r>
              <a:rPr lang="es-ES_tradnl" dirty="0"/>
              <a:t>',</a:t>
            </a:r>
          </a:p>
          <a:p>
            <a:r>
              <a:rPr lang="en-US" dirty="0">
                <a:highlight>
                  <a:srgbClr val="FFFF00"/>
                </a:highlight>
              </a:rPr>
              <a:t>template: `&lt;div&gt;&lt;h1&gt;{{title}}&lt;/h1&gt;</a:t>
            </a:r>
          </a:p>
          <a:p>
            <a:r>
              <a:rPr lang="en-US" dirty="0">
                <a:highlight>
                  <a:srgbClr val="FFFF00"/>
                </a:highlight>
              </a:rPr>
              <a:t>&lt;div&gt;My first Component&lt;/div&gt;</a:t>
            </a:r>
          </a:p>
          <a:p>
            <a:r>
              <a:rPr lang="en-US" dirty="0">
                <a:highlight>
                  <a:srgbClr val="FFFF00"/>
                </a:highlight>
              </a:rPr>
              <a:t>&lt;/div&gt;`</a:t>
            </a:r>
            <a:r>
              <a:rPr lang="es-ES_tradnl" dirty="0"/>
              <a:t>,</a:t>
            </a:r>
          </a:p>
          <a:p>
            <a:r>
              <a:rPr lang="es-ES_tradnl" dirty="0" err="1"/>
              <a:t>styleUrls</a:t>
            </a:r>
            <a:r>
              <a:rPr lang="es-ES_tradnl" dirty="0"/>
              <a:t>: ['./app.component.css']</a:t>
            </a:r>
          </a:p>
          <a:p>
            <a:r>
              <a:rPr lang="es-ES_tradnl" dirty="0"/>
              <a:t>})</a:t>
            </a:r>
          </a:p>
          <a:p>
            <a:r>
              <a:rPr lang="es-ES_tradnl" dirty="0" err="1"/>
              <a:t>export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AppComponent</a:t>
            </a:r>
            <a:r>
              <a:rPr lang="es-ES_tradnl" dirty="0"/>
              <a:t> {</a:t>
            </a:r>
          </a:p>
          <a:p>
            <a:r>
              <a:rPr lang="es-ES_tradnl" dirty="0" err="1"/>
              <a:t>title</a:t>
            </a:r>
            <a:r>
              <a:rPr lang="es-ES_tradnl" dirty="0"/>
              <a:t> = 'red-</a:t>
            </a:r>
            <a:r>
              <a:rPr lang="es-ES_tradnl" dirty="0" err="1"/>
              <a:t>wedding</a:t>
            </a:r>
            <a:r>
              <a:rPr lang="es-ES_tradnl" dirty="0"/>
              <a:t>';</a:t>
            </a:r>
          </a:p>
          <a:p>
            <a:r>
              <a:rPr lang="es-ES_tradnl" dirty="0"/>
              <a:t>}</a:t>
            </a:r>
          </a:p>
          <a:p>
            <a:br>
              <a:rPr lang="es-ES_tradnl" dirty="0"/>
            </a:br>
            <a:endParaRPr lang="es-ES_tradnl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7DFBBB2C-DAC8-4DB5-BF83-ACD1F7957C59}"/>
              </a:ext>
            </a:extLst>
          </p:cNvPr>
          <p:cNvSpPr txBox="1">
            <a:spLocks/>
          </p:cNvSpPr>
          <p:nvPr/>
        </p:nvSpPr>
        <p:spPr>
          <a:xfrm>
            <a:off x="7010400" y="2743201"/>
            <a:ext cx="4114800" cy="30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@</a:t>
            </a:r>
            <a:r>
              <a:rPr lang="es-ES_tradnl" dirty="0" err="1"/>
              <a:t>Component</a:t>
            </a:r>
            <a:r>
              <a:rPr lang="es-ES_tradnl" dirty="0"/>
              <a:t>({</a:t>
            </a:r>
          </a:p>
          <a:p>
            <a:r>
              <a:rPr lang="es-ES_tradnl" dirty="0"/>
              <a:t>selector: 'app-</a:t>
            </a:r>
            <a:r>
              <a:rPr lang="es-ES_tradnl" dirty="0" err="1"/>
              <a:t>root</a:t>
            </a:r>
            <a:r>
              <a:rPr lang="es-ES_tradnl" dirty="0"/>
              <a:t>',</a:t>
            </a:r>
          </a:p>
          <a:p>
            <a:r>
              <a:rPr lang="es-ES_tradnl" dirty="0" err="1">
                <a:highlight>
                  <a:srgbClr val="FFFF00"/>
                </a:highlight>
              </a:rPr>
              <a:t>templateUrl</a:t>
            </a:r>
            <a:r>
              <a:rPr lang="es-ES_tradnl" dirty="0">
                <a:highlight>
                  <a:srgbClr val="FFFF00"/>
                </a:highlight>
              </a:rPr>
              <a:t>: './app.component.html'</a:t>
            </a:r>
            <a:r>
              <a:rPr lang="es-ES_tradnl" dirty="0"/>
              <a:t>,</a:t>
            </a:r>
          </a:p>
          <a:p>
            <a:r>
              <a:rPr lang="es-ES_tradnl" dirty="0" err="1"/>
              <a:t>styleUrls</a:t>
            </a:r>
            <a:r>
              <a:rPr lang="es-ES_tradnl" dirty="0"/>
              <a:t>: ['./app.component.css']</a:t>
            </a:r>
          </a:p>
          <a:p>
            <a:r>
              <a:rPr lang="es-ES_tradnl" dirty="0"/>
              <a:t>})</a:t>
            </a:r>
          </a:p>
          <a:p>
            <a:r>
              <a:rPr lang="es-ES_tradnl" dirty="0" err="1"/>
              <a:t>export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AppComponent</a:t>
            </a:r>
            <a:r>
              <a:rPr lang="es-ES_tradnl" dirty="0"/>
              <a:t> {</a:t>
            </a:r>
          </a:p>
          <a:p>
            <a:r>
              <a:rPr lang="es-ES_tradnl" dirty="0" err="1"/>
              <a:t>title</a:t>
            </a:r>
            <a:r>
              <a:rPr lang="es-ES_tradnl" dirty="0"/>
              <a:t> = 'red-</a:t>
            </a:r>
            <a:r>
              <a:rPr lang="es-ES_tradnl" dirty="0" err="1"/>
              <a:t>wedding</a:t>
            </a:r>
            <a:r>
              <a:rPr lang="es-ES_tradnl" dirty="0"/>
              <a:t>';</a:t>
            </a:r>
          </a:p>
          <a:p>
            <a:r>
              <a:rPr lang="es-ES_tradnl" dirty="0"/>
              <a:t>}</a:t>
            </a:r>
          </a:p>
          <a:p>
            <a:br>
              <a:rPr lang="es-ES_tradnl" dirty="0"/>
            </a:b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6890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9725073-969D-496F-9653-18AE124A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66713"/>
            <a:ext cx="10944596" cy="865054"/>
          </a:xfrm>
        </p:spPr>
        <p:txBody>
          <a:bodyPr>
            <a:noAutofit/>
          </a:bodyPr>
          <a:lstStyle/>
          <a:p>
            <a:r>
              <a:rPr lang="es-ES_tradnl" dirty="0" err="1"/>
              <a:t>Templates</a:t>
            </a:r>
            <a:r>
              <a:rPr lang="es-ES_tradnl" dirty="0"/>
              <a:t>, Directivas e Interpolación.</a:t>
            </a:r>
            <a:br>
              <a:rPr lang="es-ES_tradnl" dirty="0"/>
            </a:br>
            <a:br>
              <a:rPr lang="es-ES_tradnl" dirty="0"/>
            </a:br>
            <a:endParaRPr lang="es-ES_tradnl" dirty="0"/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BFA625B3-43AA-4F53-80AD-A018D2A5738E}"/>
              </a:ext>
            </a:extLst>
          </p:cNvPr>
          <p:cNvSpPr txBox="1">
            <a:spLocks/>
          </p:cNvSpPr>
          <p:nvPr/>
        </p:nvSpPr>
        <p:spPr>
          <a:xfrm>
            <a:off x="560387" y="1573390"/>
            <a:ext cx="5543551" cy="4384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07C6D5-8D2E-497D-B609-4337DF9B1626}"/>
              </a:ext>
            </a:extLst>
          </p:cNvPr>
          <p:cNvSpPr txBox="1"/>
          <p:nvPr/>
        </p:nvSpPr>
        <p:spPr>
          <a:xfrm>
            <a:off x="3505200" y="3303032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/>
              <a:t>npm</a:t>
            </a:r>
            <a:r>
              <a:rPr lang="es-ES_tradnl" sz="2000" dirty="0"/>
              <a:t> </a:t>
            </a:r>
            <a:r>
              <a:rPr lang="es-ES_tradnl" sz="2000" dirty="0" err="1"/>
              <a:t>install</a:t>
            </a:r>
            <a:r>
              <a:rPr lang="es-ES_tradnl" sz="2000" dirty="0"/>
              <a:t> Bootstrap Font-</a:t>
            </a:r>
            <a:r>
              <a:rPr lang="es-ES_tradnl" sz="2000" dirty="0" err="1"/>
              <a:t>awesome</a:t>
            </a:r>
            <a:endParaRPr lang="es-ES_tradnl" sz="2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E866BF0-2FDC-4986-8A06-416372667ABA}"/>
              </a:ext>
            </a:extLst>
          </p:cNvPr>
          <p:cNvSpPr txBox="1"/>
          <p:nvPr/>
        </p:nvSpPr>
        <p:spPr>
          <a:xfrm>
            <a:off x="3505200" y="4661451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“Crearemos el </a:t>
            </a:r>
            <a:r>
              <a:rPr lang="es-ES_tradnl" dirty="0" err="1"/>
              <a:t>template</a:t>
            </a:r>
            <a:r>
              <a:rPr lang="es-ES_tradnl" dirty="0"/>
              <a:t> para Medicines”</a:t>
            </a:r>
          </a:p>
        </p:txBody>
      </p:sp>
    </p:spTree>
    <p:extLst>
      <p:ext uri="{BB962C8B-B14F-4D97-AF65-F5344CB8AC3E}">
        <p14:creationId xmlns:p14="http://schemas.microsoft.com/office/powerpoint/2010/main" val="1615468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2826" y="3570847"/>
            <a:ext cx="5261187" cy="118220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25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8F7E21-484A-4461-983E-AAACB84380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b="1" dirty="0" err="1">
                <a:solidFill>
                  <a:schemeClr val="tx1"/>
                </a:solidFill>
              </a:rPr>
              <a:t>Component</a:t>
            </a:r>
            <a:endParaRPr lang="es-ES_tradnl" b="1" dirty="0">
              <a:solidFill>
                <a:schemeClr val="tx1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725073-969D-496F-9653-18AE124A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66713"/>
            <a:ext cx="10944596" cy="865054"/>
          </a:xfrm>
        </p:spPr>
        <p:txBody>
          <a:bodyPr>
            <a:normAutofit fontScale="90000"/>
          </a:bodyPr>
          <a:lstStyle/>
          <a:p>
            <a:r>
              <a:rPr lang="es-ES_tradnl" dirty="0" err="1"/>
              <a:t>Templates</a:t>
            </a:r>
            <a:r>
              <a:rPr lang="es-ES_tradnl" dirty="0"/>
              <a:t>, Directivas e Interpolación.</a:t>
            </a:r>
            <a:br>
              <a:rPr lang="es-ES_tradnl" dirty="0"/>
            </a:br>
            <a:br>
              <a:rPr lang="es-ES_tradnl" dirty="0"/>
            </a:br>
            <a:endParaRPr lang="es-ES_tradn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897E58-AF2F-43ED-9724-CBC369846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1" y="2743201"/>
            <a:ext cx="4114800" cy="3048000"/>
          </a:xfrm>
        </p:spPr>
        <p:txBody>
          <a:bodyPr/>
          <a:lstStyle/>
          <a:p>
            <a:r>
              <a:rPr lang="es-ES_tradnl" dirty="0" err="1"/>
              <a:t>import</a:t>
            </a:r>
            <a:r>
              <a:rPr lang="es-ES_tradnl" dirty="0"/>
              <a:t> {</a:t>
            </a:r>
            <a:r>
              <a:rPr lang="es-ES_tradnl" dirty="0" err="1"/>
              <a:t>Component</a:t>
            </a:r>
            <a:r>
              <a:rPr lang="es-ES_tradnl" dirty="0"/>
              <a:t>} </a:t>
            </a:r>
            <a:r>
              <a:rPr lang="es-ES_tradnl" dirty="0" err="1"/>
              <a:t>from</a:t>
            </a:r>
            <a:r>
              <a:rPr lang="es-ES_tradnl" dirty="0"/>
              <a:t> '@angular/</a:t>
            </a:r>
            <a:r>
              <a:rPr lang="es-ES_tradnl" dirty="0" err="1"/>
              <a:t>core</a:t>
            </a:r>
            <a:r>
              <a:rPr lang="es-ES_tradnl" dirty="0"/>
              <a:t>’;</a:t>
            </a:r>
          </a:p>
          <a:p>
            <a:endParaRPr lang="es-ES_tradnl" dirty="0"/>
          </a:p>
          <a:p>
            <a:r>
              <a:rPr lang="es-ES_tradnl" dirty="0"/>
              <a:t>@</a:t>
            </a:r>
            <a:r>
              <a:rPr lang="es-ES_tradnl" dirty="0" err="1"/>
              <a:t>Component</a:t>
            </a:r>
            <a:r>
              <a:rPr lang="es-ES_tradnl" dirty="0"/>
              <a:t>({</a:t>
            </a:r>
          </a:p>
          <a:p>
            <a:r>
              <a:rPr lang="es-ES_tradnl" dirty="0"/>
              <a:t>selector: </a:t>
            </a:r>
            <a:r>
              <a:rPr lang="es-ES_tradnl" dirty="0">
                <a:highlight>
                  <a:srgbClr val="FFFF00"/>
                </a:highlight>
              </a:rPr>
              <a:t>'app-medicines',</a:t>
            </a:r>
          </a:p>
          <a:p>
            <a:r>
              <a:rPr lang="es-ES_tradnl" dirty="0" err="1"/>
              <a:t>templateUrl</a:t>
            </a:r>
            <a:r>
              <a:rPr lang="es-ES_tradnl" dirty="0"/>
              <a:t>: './medicine-list-component.html’</a:t>
            </a:r>
          </a:p>
          <a:p>
            <a:r>
              <a:rPr lang="es-ES_tradnl" dirty="0"/>
              <a:t>})</a:t>
            </a:r>
          </a:p>
          <a:p>
            <a:endParaRPr lang="es-ES_tradnl" dirty="0"/>
          </a:p>
          <a:p>
            <a:r>
              <a:rPr lang="es-ES_tradnl" dirty="0" err="1"/>
              <a:t>export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MedicineListComponent</a:t>
            </a:r>
            <a:r>
              <a:rPr lang="es-ES_tradnl" dirty="0"/>
              <a:t> {</a:t>
            </a:r>
          </a:p>
          <a:p>
            <a:br>
              <a:rPr lang="es-ES_tradnl" dirty="0"/>
            </a:br>
            <a:r>
              <a:rPr lang="es-ES_tradnl" dirty="0"/>
              <a:t>}</a:t>
            </a:r>
          </a:p>
          <a:p>
            <a:br>
              <a:rPr lang="es-ES_tradnl" dirty="0"/>
            </a:br>
            <a:endParaRPr lang="es-ES_tradnl" dirty="0"/>
          </a:p>
          <a:p>
            <a:br>
              <a:rPr lang="es-ES_tradnl" dirty="0"/>
            </a:b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45359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D3FAA8-650A-4E1B-B561-D86BE9AF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Templates</a:t>
            </a:r>
            <a:r>
              <a:rPr lang="es-ES_tradnl" dirty="0"/>
              <a:t>, Directivas e Interpolación.</a:t>
            </a:r>
            <a:endParaRPr lang="pt-PT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DA4E849-A32E-4891-8B1E-E9CEE93B6545}"/>
              </a:ext>
            </a:extLst>
          </p:cNvPr>
          <p:cNvSpPr txBox="1"/>
          <p:nvPr/>
        </p:nvSpPr>
        <p:spPr>
          <a:xfrm>
            <a:off x="7924800" y="1490152"/>
            <a:ext cx="1955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rgbClr val="00B050"/>
                </a:solidFill>
              </a:rPr>
              <a:t>…….. </a:t>
            </a:r>
            <a:r>
              <a:rPr lang="es-ES_tradnl" sz="1400" dirty="0" err="1">
                <a:solidFill>
                  <a:srgbClr val="00B050"/>
                </a:solidFill>
              </a:rPr>
              <a:t>Import</a:t>
            </a:r>
            <a:endParaRPr lang="es-ES_tradnl" sz="1400" dirty="0">
              <a:solidFill>
                <a:srgbClr val="00B050"/>
              </a:solidFill>
            </a:endParaRPr>
          </a:p>
          <a:p>
            <a:r>
              <a:rPr lang="es-ES_tradnl" sz="1400" dirty="0">
                <a:solidFill>
                  <a:srgbClr val="0070C0"/>
                </a:solidFill>
              </a:rPr>
              <a:t>…….. </a:t>
            </a:r>
            <a:r>
              <a:rPr lang="es-ES_tradnl" sz="1400" dirty="0" err="1">
                <a:solidFill>
                  <a:srgbClr val="0070C0"/>
                </a:solidFill>
              </a:rPr>
              <a:t>Declarations</a:t>
            </a:r>
            <a:endParaRPr lang="es-ES_tradnl" sz="1400" dirty="0">
              <a:solidFill>
                <a:srgbClr val="0070C0"/>
              </a:solidFill>
            </a:endParaRPr>
          </a:p>
          <a:p>
            <a:r>
              <a:rPr lang="es-ES_tradnl" sz="1400" dirty="0">
                <a:solidFill>
                  <a:srgbClr val="FF6327"/>
                </a:solidFill>
              </a:rPr>
              <a:t>…….. </a:t>
            </a:r>
            <a:r>
              <a:rPr lang="es-ES_tradnl" sz="1400" dirty="0" err="1">
                <a:solidFill>
                  <a:srgbClr val="FF6327"/>
                </a:solidFill>
              </a:rPr>
              <a:t>Bootstrapping</a:t>
            </a:r>
            <a:endParaRPr lang="es-ES_tradnl" sz="1400" dirty="0">
              <a:solidFill>
                <a:srgbClr val="FF6327"/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9132024-E80D-49CD-AAD0-E5C38CBF1B87}"/>
              </a:ext>
            </a:extLst>
          </p:cNvPr>
          <p:cNvSpPr/>
          <p:nvPr/>
        </p:nvSpPr>
        <p:spPr>
          <a:xfrm>
            <a:off x="4267201" y="1796289"/>
            <a:ext cx="1752600" cy="8650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BrowserModule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51CD0E39-5C1D-43D5-99E2-994147B32732}"/>
              </a:ext>
            </a:extLst>
          </p:cNvPr>
          <p:cNvSpPr/>
          <p:nvPr/>
        </p:nvSpPr>
        <p:spPr>
          <a:xfrm>
            <a:off x="2228851" y="2819400"/>
            <a:ext cx="1762125" cy="49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>
                <a:solidFill>
                  <a:schemeClr val="tx1"/>
                </a:solidFill>
              </a:rPr>
              <a:t>AppModule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90B5026C-71C4-4263-843E-59F38659E535}"/>
              </a:ext>
            </a:extLst>
          </p:cNvPr>
          <p:cNvSpPr/>
          <p:nvPr/>
        </p:nvSpPr>
        <p:spPr>
          <a:xfrm>
            <a:off x="2238376" y="4035015"/>
            <a:ext cx="1752600" cy="492924"/>
          </a:xfrm>
          <a:prstGeom prst="rect">
            <a:avLst/>
          </a:prstGeom>
          <a:solidFill>
            <a:srgbClr val="7BB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AppComponent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93414E6E-0697-481F-91D9-AC807E23696F}"/>
              </a:ext>
            </a:extLst>
          </p:cNvPr>
          <p:cNvCxnSpPr>
            <a:cxnSpLocks/>
            <a:stCxn id="52" idx="1"/>
            <a:endCxn id="53" idx="0"/>
          </p:cNvCxnSpPr>
          <p:nvPr/>
        </p:nvCxnSpPr>
        <p:spPr>
          <a:xfrm rot="10800000" flipV="1">
            <a:off x="3109915" y="2228816"/>
            <a:ext cx="1157287" cy="590584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BA77FFF3-DEE7-42F8-A7B5-7358C06B266E}"/>
              </a:ext>
            </a:extLst>
          </p:cNvPr>
          <p:cNvCxnSpPr>
            <a:cxnSpLocks/>
            <a:stCxn id="53" idx="3"/>
            <a:endCxn id="54" idx="3"/>
          </p:cNvCxnSpPr>
          <p:nvPr/>
        </p:nvCxnSpPr>
        <p:spPr>
          <a:xfrm>
            <a:off x="3990976" y="3065862"/>
            <a:ext cx="12700" cy="1215615"/>
          </a:xfrm>
          <a:prstGeom prst="bentConnector3">
            <a:avLst>
              <a:gd name="adj1" fmla="val 1800000"/>
            </a:avLst>
          </a:prstGeom>
          <a:ln w="28575"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E7B60F3C-7D0D-4374-9DF9-9216D280801F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16200000" flipH="1">
            <a:off x="2750950" y="3671288"/>
            <a:ext cx="722691" cy="4762"/>
          </a:xfrm>
          <a:prstGeom prst="bentConnector3">
            <a:avLst>
              <a:gd name="adj1" fmla="val 50000"/>
            </a:avLst>
          </a:prstGeom>
          <a:ln w="28575">
            <a:prstDash val="dash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Rectángulo 83">
            <a:extLst>
              <a:ext uri="{FF2B5EF4-FFF2-40B4-BE49-F238E27FC236}">
                <a16:creationId xmlns:a16="http://schemas.microsoft.com/office/drawing/2014/main" id="{31048441-4837-4C90-AA96-EAB85FD612F4}"/>
              </a:ext>
            </a:extLst>
          </p:cNvPr>
          <p:cNvSpPr/>
          <p:nvPr/>
        </p:nvSpPr>
        <p:spPr>
          <a:xfrm>
            <a:off x="1976436" y="5407221"/>
            <a:ext cx="2528889" cy="492924"/>
          </a:xfrm>
          <a:prstGeom prst="rect">
            <a:avLst/>
          </a:prstGeom>
          <a:solidFill>
            <a:srgbClr val="7BB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MedicineListComponent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8C306B46-8AC3-4BB1-9C91-375973224F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9516" y="4967579"/>
            <a:ext cx="885244" cy="2"/>
          </a:xfrm>
          <a:prstGeom prst="bentConnector3">
            <a:avLst>
              <a:gd name="adj1" fmla="val 50000"/>
            </a:avLst>
          </a:prstGeom>
          <a:ln w="28575">
            <a:prstDash val="dash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9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DFF554F-18CB-4E1D-ABAD-5F25FF8DC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7" y="2010606"/>
            <a:ext cx="10183813" cy="4442581"/>
          </a:xfrm>
        </p:spPr>
        <p:txBody>
          <a:bodyPr/>
          <a:lstStyle/>
          <a:p>
            <a:r>
              <a:rPr lang="es-ES_tradnl" sz="2000" b="1" dirty="0"/>
              <a:t>Directivas con lógica:</a:t>
            </a:r>
          </a:p>
          <a:p>
            <a:pPr lvl="3"/>
            <a:endParaRPr lang="es-ES_tradnl" sz="1800" b="1" dirty="0"/>
          </a:p>
          <a:p>
            <a:pPr lvl="3"/>
            <a:r>
              <a:rPr lang="es-ES_tradnl" sz="1800" dirty="0"/>
              <a:t>*</a:t>
            </a:r>
            <a:r>
              <a:rPr lang="es-ES_tradnl" sz="1800" dirty="0" err="1"/>
              <a:t>ngIf</a:t>
            </a:r>
            <a:endParaRPr lang="es-ES_tradnl" sz="1800" dirty="0"/>
          </a:p>
          <a:p>
            <a:pPr lvl="3"/>
            <a:endParaRPr lang="es-ES_tradnl" sz="1800" dirty="0"/>
          </a:p>
          <a:p>
            <a:pPr lvl="3"/>
            <a:r>
              <a:rPr lang="es-ES_tradnl" sz="1800" dirty="0"/>
              <a:t>*</a:t>
            </a:r>
            <a:r>
              <a:rPr lang="es-ES_tradnl" sz="1800" dirty="0" err="1"/>
              <a:t>ngFor</a:t>
            </a:r>
            <a:endParaRPr lang="es-ES_tradnl" sz="1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20AB225-CCA4-4D14-8C28-4E084645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225" cy="865187"/>
          </a:xfrm>
        </p:spPr>
        <p:txBody>
          <a:bodyPr/>
          <a:lstStyle/>
          <a:p>
            <a:r>
              <a:rPr lang="es-ES_tradnl" dirty="0" err="1"/>
              <a:t>Templates</a:t>
            </a:r>
            <a:r>
              <a:rPr lang="es-ES_tradnl" dirty="0"/>
              <a:t>, Directivas e Interpolación.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21204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2826" y="3570847"/>
            <a:ext cx="5261187" cy="118220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07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8F7E21-484A-4461-983E-AAACB84380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b="1" dirty="0" err="1">
                <a:solidFill>
                  <a:schemeClr val="tx1"/>
                </a:solidFill>
              </a:rPr>
              <a:t>Property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b="1" dirty="0" err="1">
                <a:solidFill>
                  <a:schemeClr val="tx1"/>
                </a:solidFill>
              </a:rPr>
              <a:t>Binding</a:t>
            </a:r>
            <a:endParaRPr lang="es-ES_tradnl" b="1" dirty="0">
              <a:solidFill>
                <a:schemeClr val="tx1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725073-969D-496F-9653-18AE124A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66713"/>
            <a:ext cx="10944596" cy="865054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Data </a:t>
            </a:r>
            <a:r>
              <a:rPr lang="es-ES_tradnl" dirty="0" err="1"/>
              <a:t>Bindings</a:t>
            </a:r>
            <a:r>
              <a:rPr lang="es-ES_tradnl" dirty="0"/>
              <a:t> y Pipes.</a:t>
            </a:r>
            <a:br>
              <a:rPr lang="es-ES_tradnl" dirty="0"/>
            </a:br>
            <a:br>
              <a:rPr lang="es-ES_tradnl" dirty="0"/>
            </a:br>
            <a:br>
              <a:rPr lang="es-ES_tradnl" dirty="0"/>
            </a:br>
            <a:endParaRPr lang="es-ES_tradnl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63747A7-6CCF-470B-A6B6-71477AD5AA33}"/>
              </a:ext>
            </a:extLst>
          </p:cNvPr>
          <p:cNvSpPr txBox="1"/>
          <p:nvPr/>
        </p:nvSpPr>
        <p:spPr>
          <a:xfrm>
            <a:off x="1998663" y="2067757"/>
            <a:ext cx="790574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_tradnl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s-ES_tradnl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_tradnl" sz="2000" dirty="0">
                <a:solidFill>
                  <a:srgbClr val="9CDCFE"/>
                </a:solidFill>
                <a:latin typeface="Consolas" panose="020B0609020204030204" pitchFamily="49" charset="0"/>
              </a:rPr>
              <a:t>[</a:t>
            </a:r>
            <a:r>
              <a:rPr lang="es-ES_tradnl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s-ES_tradnl" sz="2000" dirty="0">
                <a:solidFill>
                  <a:srgbClr val="9CDCFE"/>
                </a:solidFill>
                <a:latin typeface="Consolas" panose="020B0609020204030204" pitchFamily="49" charset="0"/>
              </a:rPr>
              <a:t>]</a:t>
            </a:r>
            <a:r>
              <a:rPr lang="es-ES_tradnl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_tradnl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_tradnl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guest.imageUrl</a:t>
            </a:r>
            <a:r>
              <a:rPr lang="es-ES_tradnl" sz="2000" dirty="0">
                <a:solidFill>
                  <a:srgbClr val="CE9178"/>
                </a:solidFill>
                <a:latin typeface="Consolas" panose="020B0609020204030204" pitchFamily="49" charset="0"/>
              </a:rPr>
              <a:t>’&gt;</a:t>
            </a:r>
          </a:p>
          <a:p>
            <a:pPr algn="ctr"/>
            <a:endParaRPr lang="es-ES_tradnl" sz="2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algn="ctr"/>
            <a:r>
              <a:rPr lang="es-ES_tradnl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_tradnl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s-ES_tradnl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_tradnl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s-ES_tradnl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_tradnl" sz="2000" dirty="0">
                <a:solidFill>
                  <a:srgbClr val="CE9178"/>
                </a:solidFill>
                <a:latin typeface="Consolas" panose="020B0609020204030204" pitchFamily="49" charset="0"/>
              </a:rPr>
              <a:t>{{</a:t>
            </a:r>
            <a:r>
              <a:rPr lang="es-ES_tradnl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guest.imageUrl</a:t>
            </a:r>
            <a:r>
              <a:rPr lang="es-ES_tradnl" sz="2000" dirty="0">
                <a:solidFill>
                  <a:srgbClr val="CE9178"/>
                </a:solidFill>
                <a:latin typeface="Consolas" panose="020B0609020204030204" pitchFamily="49" charset="0"/>
              </a:rPr>
              <a:t>}}</a:t>
            </a:r>
            <a:r>
              <a:rPr lang="es-ES_tradnl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_tradnl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ctr"/>
            <a:endParaRPr lang="es-ES_tradnl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ctr"/>
            <a:r>
              <a:rPr lang="es-ES_tradnl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_tradnl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s-ES_tradnl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_tradnl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s-ES_tradnl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_tradnl" sz="2000" dirty="0">
                <a:solidFill>
                  <a:srgbClr val="CE9178"/>
                </a:solidFill>
                <a:latin typeface="Consolas" panose="020B0609020204030204" pitchFamily="49" charset="0"/>
              </a:rPr>
              <a:t>'http://..../{{</a:t>
            </a:r>
            <a:r>
              <a:rPr lang="es-ES_tradnl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guest.imageUrl</a:t>
            </a:r>
            <a:r>
              <a:rPr lang="es-ES_tradnl" sz="2000" dirty="0">
                <a:solidFill>
                  <a:srgbClr val="CE9178"/>
                </a:solidFill>
                <a:latin typeface="Consolas" panose="020B0609020204030204" pitchFamily="49" charset="0"/>
              </a:rPr>
              <a:t>}}’</a:t>
            </a:r>
            <a:r>
              <a:rPr lang="es-ES_tradnl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_tradnl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_trad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    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(click)='</a:t>
            </a:r>
            <a:r>
              <a:rPr lang="en-US" dirty="0" err="1"/>
              <a:t>toggleImage</a:t>
            </a:r>
            <a:r>
              <a:rPr lang="en-US" dirty="0"/>
              <a:t>()’&gt;</a:t>
            </a:r>
          </a:p>
          <a:p>
            <a:endParaRPr lang="en-US" dirty="0"/>
          </a:p>
          <a:p>
            <a:r>
              <a:rPr lang="en-US" dirty="0"/>
              <a:t>                   </a:t>
            </a:r>
            <a:r>
              <a:rPr lang="es-ES_tradnl" dirty="0"/>
              <a:t>{{</a:t>
            </a:r>
            <a:r>
              <a:rPr lang="es-ES_tradnl" dirty="0" err="1"/>
              <a:t>showImage</a:t>
            </a:r>
            <a:r>
              <a:rPr lang="es-ES_tradnl" dirty="0"/>
              <a:t>? 'Show': '</a:t>
            </a:r>
            <a:r>
              <a:rPr lang="es-ES_tradnl" dirty="0" err="1"/>
              <a:t>Hide</a:t>
            </a:r>
            <a:r>
              <a:rPr lang="es-ES_tradnl" dirty="0"/>
              <a:t>'}} </a:t>
            </a:r>
            <a:r>
              <a:rPr lang="es-ES_tradnl" dirty="0" err="1"/>
              <a:t>Image</a:t>
            </a:r>
            <a:endParaRPr lang="es-ES_tradnl" dirty="0"/>
          </a:p>
          <a:p>
            <a:endParaRPr lang="es-ES_tradnl" dirty="0"/>
          </a:p>
          <a:p>
            <a:r>
              <a:rPr lang="es-ES_tradnl" dirty="0"/>
              <a:t>			&lt;</a:t>
            </a:r>
            <a:r>
              <a:rPr lang="es-ES_tradnl" dirty="0" err="1"/>
              <a:t>img</a:t>
            </a:r>
            <a:r>
              <a:rPr lang="es-ES_tradnl" dirty="0"/>
              <a:t> *</a:t>
            </a:r>
            <a:r>
              <a:rPr lang="es-ES_tradnl" dirty="0" err="1"/>
              <a:t>ngIf</a:t>
            </a:r>
            <a:r>
              <a:rPr lang="es-ES_tradnl" dirty="0"/>
              <a:t>='</a:t>
            </a:r>
            <a:r>
              <a:rPr lang="es-ES_tradnl" dirty="0" err="1"/>
              <a:t>showImage</a:t>
            </a:r>
            <a:r>
              <a:rPr lang="es-ES_tradnl" dirty="0"/>
              <a:t>’….</a:t>
            </a:r>
          </a:p>
          <a:p>
            <a:endParaRPr lang="es-ES_tradnl" dirty="0"/>
          </a:p>
          <a:p>
            <a:endParaRPr lang="en-US" dirty="0"/>
          </a:p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149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8F7E21-484A-4461-983E-AAACB84380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7" y="1420990"/>
            <a:ext cx="5543551" cy="438494"/>
          </a:xfrm>
        </p:spPr>
        <p:txBody>
          <a:bodyPr/>
          <a:lstStyle/>
          <a:p>
            <a:r>
              <a:rPr lang="es-ES_tradnl" b="1" dirty="0" err="1">
                <a:solidFill>
                  <a:schemeClr val="tx1"/>
                </a:solidFill>
              </a:rPr>
              <a:t>Event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b="1" dirty="0" err="1">
                <a:solidFill>
                  <a:schemeClr val="tx1"/>
                </a:solidFill>
              </a:rPr>
              <a:t>Binding</a:t>
            </a:r>
            <a:endParaRPr lang="es-ES_tradnl" b="1" dirty="0">
              <a:solidFill>
                <a:schemeClr val="tx1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725073-969D-496F-9653-18AE124A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66713"/>
            <a:ext cx="10944596" cy="547687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Data </a:t>
            </a:r>
            <a:r>
              <a:rPr lang="es-ES_tradnl" dirty="0" err="1"/>
              <a:t>Bindings</a:t>
            </a:r>
            <a:r>
              <a:rPr lang="es-ES_tradnl" dirty="0"/>
              <a:t> y Pipes.</a:t>
            </a:r>
            <a:br>
              <a:rPr lang="es-ES_tradnl" dirty="0"/>
            </a:br>
            <a:br>
              <a:rPr lang="es-ES_tradnl" dirty="0"/>
            </a:br>
            <a:br>
              <a:rPr lang="es-ES_tradnl" dirty="0"/>
            </a:br>
            <a:endParaRPr lang="es-ES_tradnl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63747A7-6CCF-470B-A6B6-71477AD5AA33}"/>
              </a:ext>
            </a:extLst>
          </p:cNvPr>
          <p:cNvSpPr txBox="1"/>
          <p:nvPr/>
        </p:nvSpPr>
        <p:spPr>
          <a:xfrm>
            <a:off x="407987" y="2962010"/>
            <a:ext cx="4876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  <a:p>
            <a:pPr algn="ctr"/>
            <a:endParaRPr lang="es-ES_tradnl" sz="2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ctr"/>
            <a:r>
              <a:rPr lang="es-ES_tradnl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_tradnl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s-ES_tradnl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_tradnl" sz="2000" dirty="0">
                <a:solidFill>
                  <a:srgbClr val="9CDCF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s-ES_tradnl" sz="2000" dirty="0" err="1">
                <a:solidFill>
                  <a:srgbClr val="9CDCF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click</a:t>
            </a:r>
            <a:r>
              <a:rPr lang="es-ES_tradnl" sz="2000" dirty="0">
                <a:solidFill>
                  <a:srgbClr val="9CDCF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s-ES_tradnl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_tradnl" sz="2000" dirty="0">
                <a:solidFill>
                  <a:srgbClr val="CE9178"/>
                </a:solidFill>
                <a:latin typeface="Consolas" panose="020B0609020204030204" pitchFamily="49" charset="0"/>
              </a:rPr>
              <a:t>‘</a:t>
            </a:r>
            <a:r>
              <a:rPr lang="es-ES_tradnl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toggleImage</a:t>
            </a:r>
            <a:r>
              <a:rPr lang="es-ES_tradnl" sz="2000" dirty="0">
                <a:solidFill>
                  <a:srgbClr val="CE9178"/>
                </a:solidFill>
                <a:latin typeface="Consolas" panose="020B0609020204030204" pitchFamily="49" charset="0"/>
              </a:rPr>
              <a:t>()’&gt;</a:t>
            </a:r>
          </a:p>
          <a:p>
            <a:pPr algn="ctr"/>
            <a:endParaRPr lang="es-ES_tradnl" sz="2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</a:p>
          <a:p>
            <a:pPr algn="ctr"/>
            <a:endParaRPr lang="en-US" sz="1400" dirty="0"/>
          </a:p>
          <a:p>
            <a:pPr algn="ctr"/>
            <a:endParaRPr lang="es-ES_tradn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B193F2-9EC3-4A3C-B576-97DE699FFA04}"/>
              </a:ext>
            </a:extLst>
          </p:cNvPr>
          <p:cNvSpPr txBox="1"/>
          <p:nvPr/>
        </p:nvSpPr>
        <p:spPr>
          <a:xfrm>
            <a:off x="6172200" y="295738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Class</a:t>
            </a:r>
          </a:p>
          <a:p>
            <a:endParaRPr lang="en-US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MedicineListComponent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…..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es-ES_tradnl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toggleImage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s-ES_tradnl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s-ES_tradnl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_tradnl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s-ES_trad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_trad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_tradnl" dirty="0" err="1">
                <a:solidFill>
                  <a:srgbClr val="9CDCFE"/>
                </a:solidFill>
                <a:latin typeface="Consolas" panose="020B0609020204030204" pitchFamily="49" charset="0"/>
              </a:rPr>
              <a:t>showImage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 = !</a:t>
            </a:r>
            <a:r>
              <a:rPr lang="es-ES_trad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_trad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_tradnl" dirty="0" err="1">
                <a:solidFill>
                  <a:srgbClr val="9CDCFE"/>
                </a:solidFill>
                <a:latin typeface="Consolas" panose="020B0609020204030204" pitchFamily="49" charset="0"/>
              </a:rPr>
              <a:t>showImage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960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D3FAA8-650A-4E1B-B561-D86BE9AF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t-PT" dirty="0"/>
              <a:t>¿Qué es Angular?</a:t>
            </a:r>
          </a:p>
          <a:p>
            <a:pPr marL="742950" lvl="2" indent="-285750">
              <a:buClr>
                <a:schemeClr val="tx2"/>
              </a:buClr>
              <a:buFontTx/>
              <a:buChar char="-"/>
            </a:pPr>
            <a:r>
              <a:rPr lang="pt-PT" dirty="0"/>
              <a:t>Javascript Framework.</a:t>
            </a:r>
          </a:p>
          <a:p>
            <a:pPr marL="742950" lvl="2" indent="-285750">
              <a:buClr>
                <a:schemeClr val="tx2"/>
              </a:buClr>
              <a:buFontTx/>
              <a:buChar char="-"/>
            </a:pPr>
            <a:r>
              <a:rPr lang="pt-PT" dirty="0"/>
              <a:t>Build client-side applications.</a:t>
            </a:r>
          </a:p>
          <a:p>
            <a:pPr marL="742950" lvl="2" indent="-285750">
              <a:buClr>
                <a:schemeClr val="tx2"/>
              </a:buClr>
              <a:buFontTx/>
              <a:buChar char="-"/>
            </a:pPr>
            <a:r>
              <a:rPr lang="pt-PT" dirty="0"/>
              <a:t>HTML + CSS + javascript.</a:t>
            </a:r>
          </a:p>
          <a:p>
            <a:pPr marL="742950" lvl="2" indent="-285750">
              <a:buClr>
                <a:schemeClr val="tx2"/>
              </a:buClr>
              <a:buFontTx/>
              <a:buChar char="-"/>
            </a:pPr>
            <a:endParaRPr lang="pt-PT" dirty="0"/>
          </a:p>
          <a:p>
            <a:pPr marL="742950" lvl="2" indent="-285750">
              <a:buClr>
                <a:schemeClr val="tx2"/>
              </a:buClr>
              <a:buFontTx/>
              <a:buChar char="-"/>
            </a:pPr>
            <a:endParaRPr lang="pt-PT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t-PT" dirty="0"/>
              <a:t>¿Porqué Angular?</a:t>
            </a:r>
          </a:p>
          <a:p>
            <a:pPr marL="519113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15C6187-DC7F-471E-9D22-3F880020D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5886" y="1268413"/>
            <a:ext cx="1800225" cy="1495425"/>
          </a:xfrm>
          <a:prstGeom prst="rect">
            <a:avLst/>
          </a:prstGeom>
        </p:spPr>
      </p:pic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11D9C4D6-2261-4679-9742-E77D22626279}"/>
              </a:ext>
            </a:extLst>
          </p:cNvPr>
          <p:cNvSpPr/>
          <p:nvPr/>
        </p:nvSpPr>
        <p:spPr>
          <a:xfrm>
            <a:off x="1242820" y="4038600"/>
            <a:ext cx="1828800" cy="114300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Expressive</a:t>
            </a:r>
            <a:r>
              <a:rPr lang="es-ES_tradnl" sz="1400" dirty="0">
                <a:solidFill>
                  <a:schemeClr val="tx1"/>
                </a:solidFill>
              </a:rPr>
              <a:t> HTML</a:t>
            </a:r>
          </a:p>
          <a:p>
            <a:pPr algn="ctr"/>
            <a:endParaRPr lang="es-ES_tradnl" sz="1400" dirty="0">
              <a:solidFill>
                <a:schemeClr val="tx1"/>
              </a:solidFill>
            </a:endParaRPr>
          </a:p>
          <a:p>
            <a:pPr algn="ctr"/>
            <a:r>
              <a:rPr lang="es-ES_tradnl" sz="1400" dirty="0">
                <a:solidFill>
                  <a:schemeClr val="tx1"/>
                </a:solidFill>
              </a:rPr>
              <a:t>&lt;</a:t>
            </a:r>
            <a:r>
              <a:rPr lang="es-ES_tradnl" sz="1400" dirty="0" err="1">
                <a:solidFill>
                  <a:schemeClr val="tx1"/>
                </a:solidFill>
              </a:rPr>
              <a:t>hello</a:t>
            </a:r>
            <a:r>
              <a:rPr lang="es-ES_tradnl" sz="1400" dirty="0">
                <a:solidFill>
                  <a:schemeClr val="tx1"/>
                </a:solidFill>
              </a:rPr>
              <a:t>&gt;&lt;/</a:t>
            </a:r>
            <a:r>
              <a:rPr lang="es-ES_tradnl" sz="1400" dirty="0" err="1">
                <a:solidFill>
                  <a:schemeClr val="tx1"/>
                </a:solidFill>
              </a:rPr>
              <a:t>hello</a:t>
            </a:r>
            <a:r>
              <a:rPr lang="es-ES_tradnl" sz="14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2B201661-9A08-4796-8F1E-BB561B75DB46}"/>
              </a:ext>
            </a:extLst>
          </p:cNvPr>
          <p:cNvSpPr/>
          <p:nvPr/>
        </p:nvSpPr>
        <p:spPr>
          <a:xfrm>
            <a:off x="3820580" y="4038600"/>
            <a:ext cx="1828800" cy="114300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>
                <a:solidFill>
                  <a:schemeClr val="tx1"/>
                </a:solidFill>
              </a:rPr>
              <a:t>Data Binding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8" name="Diagrama de flujo: proceso 7">
            <a:extLst>
              <a:ext uri="{FF2B5EF4-FFF2-40B4-BE49-F238E27FC236}">
                <a16:creationId xmlns:a16="http://schemas.microsoft.com/office/drawing/2014/main" id="{21010168-B95B-4D34-8637-082A9DA704C2}"/>
              </a:ext>
            </a:extLst>
          </p:cNvPr>
          <p:cNvSpPr/>
          <p:nvPr/>
        </p:nvSpPr>
        <p:spPr>
          <a:xfrm>
            <a:off x="6369829" y="4038600"/>
            <a:ext cx="1828800" cy="114300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>
                <a:solidFill>
                  <a:schemeClr val="tx1"/>
                </a:solidFill>
              </a:rPr>
              <a:t>Modular por diseño</a:t>
            </a:r>
          </a:p>
        </p:txBody>
      </p: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83898677-8364-40AE-B1B8-361AE4E4C124}"/>
              </a:ext>
            </a:extLst>
          </p:cNvPr>
          <p:cNvSpPr/>
          <p:nvPr/>
        </p:nvSpPr>
        <p:spPr>
          <a:xfrm>
            <a:off x="8947346" y="4038600"/>
            <a:ext cx="1828800" cy="114300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>
                <a:solidFill>
                  <a:schemeClr val="tx1"/>
                </a:solidFill>
              </a:rPr>
              <a:t>Backend support</a:t>
            </a:r>
            <a:endParaRPr lang="es-ES_tradn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56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2826" y="3570847"/>
            <a:ext cx="5261187" cy="118220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27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8F7E21-484A-4461-983E-AAACB84380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7" y="1420990"/>
            <a:ext cx="5543551" cy="438494"/>
          </a:xfrm>
        </p:spPr>
        <p:txBody>
          <a:bodyPr/>
          <a:lstStyle/>
          <a:p>
            <a:r>
              <a:rPr lang="es-ES_tradnl" b="1" dirty="0" err="1">
                <a:solidFill>
                  <a:schemeClr val="tx1"/>
                </a:solidFill>
              </a:rPr>
              <a:t>Two-way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b="1" dirty="0" err="1">
                <a:solidFill>
                  <a:schemeClr val="tx1"/>
                </a:solidFill>
              </a:rPr>
              <a:t>Binding</a:t>
            </a:r>
            <a:endParaRPr lang="es-ES_tradnl" b="1" dirty="0">
              <a:solidFill>
                <a:schemeClr val="tx1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725073-969D-496F-9653-18AE124A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66713"/>
            <a:ext cx="10944596" cy="547687"/>
          </a:xfrm>
        </p:spPr>
        <p:txBody>
          <a:bodyPr>
            <a:normAutofit fontScale="90000"/>
          </a:bodyPr>
          <a:lstStyle/>
          <a:p>
            <a:r>
              <a:rPr lang="es-ES_tradnl" sz="2900" dirty="0"/>
              <a:t>Data </a:t>
            </a:r>
            <a:r>
              <a:rPr lang="es-ES_tradnl" sz="2900" dirty="0" err="1"/>
              <a:t>Bindings</a:t>
            </a:r>
            <a:r>
              <a:rPr lang="es-ES_tradnl" sz="2900" dirty="0"/>
              <a:t> y Pipes.</a:t>
            </a:r>
            <a:br>
              <a:rPr lang="es-ES_tradnl" dirty="0"/>
            </a:br>
            <a:br>
              <a:rPr lang="es-ES_tradnl" dirty="0"/>
            </a:br>
            <a:br>
              <a:rPr lang="es-ES_tradnl" dirty="0"/>
            </a:br>
            <a:endParaRPr lang="es-ES_tradnl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63747A7-6CCF-470B-A6B6-71477AD5AA33}"/>
              </a:ext>
            </a:extLst>
          </p:cNvPr>
          <p:cNvSpPr txBox="1"/>
          <p:nvPr/>
        </p:nvSpPr>
        <p:spPr>
          <a:xfrm>
            <a:off x="3336131" y="2905636"/>
            <a:ext cx="523081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  <a:p>
            <a:pPr algn="ctr"/>
            <a:endParaRPr lang="es-ES_tradnl" sz="2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s-ES_tradnl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_tradnl" sz="20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s-ES_tradnl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_tradnl" sz="2000" dirty="0">
                <a:solidFill>
                  <a:srgbClr val="9CDCF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[(</a:t>
            </a:r>
            <a:r>
              <a:rPr lang="es-ES_tradnl" sz="2000" dirty="0" err="1">
                <a:solidFill>
                  <a:srgbClr val="9CDCF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ngModel</a:t>
            </a:r>
            <a:r>
              <a:rPr lang="es-ES_tradnl" sz="2000" dirty="0">
                <a:solidFill>
                  <a:srgbClr val="9CDCF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)]</a:t>
            </a:r>
            <a:r>
              <a:rPr lang="es-ES_tradnl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_tradnl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_tradnl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listFilter</a:t>
            </a:r>
            <a:r>
              <a:rPr lang="es-ES_tradnl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_tradnl" sz="2000" dirty="0">
                <a:solidFill>
                  <a:srgbClr val="9CDCFE"/>
                </a:solidFill>
                <a:latin typeface="Consolas" panose="020B0609020204030204" pitchFamily="49" charset="0"/>
              </a:rPr>
              <a:t>)]</a:t>
            </a:r>
            <a:r>
              <a:rPr lang="es-ES_tradnl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_tradnl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ctr"/>
            <a:endParaRPr lang="es-ES_tradnl" sz="2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</a:p>
          <a:p>
            <a:pPr algn="ctr"/>
            <a:endParaRPr lang="en-US" sz="1400" dirty="0"/>
          </a:p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62752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AD4DBFA-8F69-4547-98C0-88E43C9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Data </a:t>
            </a:r>
            <a:r>
              <a:rPr lang="es-ES_tradnl" dirty="0" err="1"/>
              <a:t>Bindings</a:t>
            </a:r>
            <a:r>
              <a:rPr lang="es-ES_tradnl" dirty="0"/>
              <a:t> y Pipes.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2FFFD83-984C-40EA-A15A-D4DE12A04F7A}"/>
              </a:ext>
            </a:extLst>
          </p:cNvPr>
          <p:cNvSpPr txBox="1"/>
          <p:nvPr/>
        </p:nvSpPr>
        <p:spPr>
          <a:xfrm>
            <a:off x="7924800" y="1490152"/>
            <a:ext cx="1955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rgbClr val="00B050"/>
                </a:solidFill>
              </a:rPr>
              <a:t>…….. </a:t>
            </a:r>
            <a:r>
              <a:rPr lang="es-ES_tradnl" sz="1400" dirty="0" err="1">
                <a:solidFill>
                  <a:srgbClr val="00B050"/>
                </a:solidFill>
              </a:rPr>
              <a:t>Import</a:t>
            </a:r>
            <a:endParaRPr lang="es-ES_tradnl" sz="1400" dirty="0">
              <a:solidFill>
                <a:srgbClr val="00B050"/>
              </a:solidFill>
            </a:endParaRPr>
          </a:p>
          <a:p>
            <a:r>
              <a:rPr lang="es-ES_tradnl" sz="1400" dirty="0">
                <a:solidFill>
                  <a:srgbClr val="0070C0"/>
                </a:solidFill>
              </a:rPr>
              <a:t>…….. </a:t>
            </a:r>
            <a:r>
              <a:rPr lang="es-ES_tradnl" sz="1400" dirty="0" err="1">
                <a:solidFill>
                  <a:srgbClr val="0070C0"/>
                </a:solidFill>
              </a:rPr>
              <a:t>Declarations</a:t>
            </a:r>
            <a:endParaRPr lang="es-ES_tradnl" sz="1400" dirty="0">
              <a:solidFill>
                <a:srgbClr val="0070C0"/>
              </a:solidFill>
            </a:endParaRPr>
          </a:p>
          <a:p>
            <a:r>
              <a:rPr lang="es-ES_tradnl" sz="1400" dirty="0">
                <a:solidFill>
                  <a:srgbClr val="FF6327"/>
                </a:solidFill>
              </a:rPr>
              <a:t>…….. </a:t>
            </a:r>
            <a:r>
              <a:rPr lang="es-ES_tradnl" sz="1400" dirty="0" err="1">
                <a:solidFill>
                  <a:srgbClr val="FF6327"/>
                </a:solidFill>
              </a:rPr>
              <a:t>Bootstrapping</a:t>
            </a:r>
            <a:endParaRPr lang="es-ES_tradnl" sz="1400" dirty="0">
              <a:solidFill>
                <a:srgbClr val="FF6327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8019881-A973-4482-926E-FC3850B32034}"/>
              </a:ext>
            </a:extLst>
          </p:cNvPr>
          <p:cNvSpPr/>
          <p:nvPr/>
        </p:nvSpPr>
        <p:spPr>
          <a:xfrm>
            <a:off x="4267201" y="1796289"/>
            <a:ext cx="1752600" cy="8650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FormsModule</a:t>
            </a:r>
            <a:endParaRPr lang="es-ES_tradnl" sz="1400" dirty="0">
              <a:solidFill>
                <a:schemeClr val="tx1"/>
              </a:solidFill>
            </a:endParaRPr>
          </a:p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FCD8D14-B095-4BEC-BC67-DF0E973A3BB7}"/>
              </a:ext>
            </a:extLst>
          </p:cNvPr>
          <p:cNvSpPr/>
          <p:nvPr/>
        </p:nvSpPr>
        <p:spPr>
          <a:xfrm>
            <a:off x="2228851" y="2819400"/>
            <a:ext cx="1762125" cy="49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>
                <a:solidFill>
                  <a:schemeClr val="tx1"/>
                </a:solidFill>
              </a:rPr>
              <a:t>AppModule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3959B33-7F9D-4BF3-81EF-3CB107898572}"/>
              </a:ext>
            </a:extLst>
          </p:cNvPr>
          <p:cNvSpPr/>
          <p:nvPr/>
        </p:nvSpPr>
        <p:spPr>
          <a:xfrm>
            <a:off x="2238376" y="4035015"/>
            <a:ext cx="1752600" cy="492924"/>
          </a:xfrm>
          <a:prstGeom prst="rect">
            <a:avLst/>
          </a:prstGeom>
          <a:solidFill>
            <a:srgbClr val="7BB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AppComponent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0865BB88-F395-422A-AC79-B7813A18B6B8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3109915" y="2228816"/>
            <a:ext cx="1157287" cy="590584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0F7E19C0-95A4-4730-87ED-FEFEC80E012E}"/>
              </a:ext>
            </a:extLst>
          </p:cNvPr>
          <p:cNvCxnSpPr>
            <a:cxnSpLocks/>
            <a:stCxn id="9" idx="3"/>
            <a:endCxn id="10" idx="3"/>
          </p:cNvCxnSpPr>
          <p:nvPr/>
        </p:nvCxnSpPr>
        <p:spPr>
          <a:xfrm>
            <a:off x="3990976" y="3065862"/>
            <a:ext cx="12700" cy="1215615"/>
          </a:xfrm>
          <a:prstGeom prst="bentConnector3">
            <a:avLst>
              <a:gd name="adj1" fmla="val 1800000"/>
            </a:avLst>
          </a:prstGeom>
          <a:ln w="28575"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EF663264-FA24-474D-9A78-1BE0965894F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2750950" y="3671288"/>
            <a:ext cx="722691" cy="4762"/>
          </a:xfrm>
          <a:prstGeom prst="bentConnector3">
            <a:avLst>
              <a:gd name="adj1" fmla="val 50000"/>
            </a:avLst>
          </a:prstGeom>
          <a:ln w="28575">
            <a:prstDash val="dash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F1EC5B1-FF56-44E2-8DC9-D1725691F7BD}"/>
              </a:ext>
            </a:extLst>
          </p:cNvPr>
          <p:cNvSpPr/>
          <p:nvPr/>
        </p:nvSpPr>
        <p:spPr>
          <a:xfrm>
            <a:off x="1976436" y="5407221"/>
            <a:ext cx="2528889" cy="492924"/>
          </a:xfrm>
          <a:prstGeom prst="rect">
            <a:avLst/>
          </a:prstGeom>
          <a:solidFill>
            <a:srgbClr val="7BB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MedicineListComponent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CE051BFF-D464-432B-A250-8BB8710637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9516" y="4967579"/>
            <a:ext cx="885244" cy="2"/>
          </a:xfrm>
          <a:prstGeom prst="bentConnector3">
            <a:avLst>
              <a:gd name="adj1" fmla="val 50000"/>
            </a:avLst>
          </a:prstGeom>
          <a:ln w="28575">
            <a:prstDash val="dash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6EEFC03-A3D8-470B-A528-D82EFA12AA9E}"/>
              </a:ext>
            </a:extLst>
          </p:cNvPr>
          <p:cNvSpPr/>
          <p:nvPr/>
        </p:nvSpPr>
        <p:spPr>
          <a:xfrm>
            <a:off x="6781800" y="3150911"/>
            <a:ext cx="1752600" cy="8650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BrowserModule</a:t>
            </a:r>
            <a:endParaRPr lang="es-ES_tradnl" sz="1400" dirty="0">
              <a:solidFill>
                <a:schemeClr val="tx1"/>
              </a:solidFill>
            </a:endParaRP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CE5FCC1E-B7A9-473B-A543-85C96E6ED4B2}"/>
              </a:ext>
            </a:extLst>
          </p:cNvPr>
          <p:cNvCxnSpPr>
            <a:cxnSpLocks/>
          </p:cNvCxnSpPr>
          <p:nvPr/>
        </p:nvCxnSpPr>
        <p:spPr>
          <a:xfrm rot="10800000">
            <a:off x="6007101" y="2228816"/>
            <a:ext cx="761999" cy="1354622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387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2826" y="3570847"/>
            <a:ext cx="5261187" cy="118220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40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AD4DBFA-8F69-4547-98C0-88E43C9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Data </a:t>
            </a:r>
            <a:r>
              <a:rPr lang="es-ES_tradnl" dirty="0" err="1"/>
              <a:t>Bindings</a:t>
            </a:r>
            <a:r>
              <a:rPr lang="es-ES_tradnl" dirty="0"/>
              <a:t> y Pipes.</a:t>
            </a: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3A5BBF6C-CB14-448F-93FD-E07DC2258623}"/>
              </a:ext>
            </a:extLst>
          </p:cNvPr>
          <p:cNvSpPr txBox="1">
            <a:spLocks/>
          </p:cNvSpPr>
          <p:nvPr/>
        </p:nvSpPr>
        <p:spPr>
          <a:xfrm>
            <a:off x="407987" y="1420990"/>
            <a:ext cx="887413" cy="4384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Pipes</a:t>
            </a:r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DADB7E7D-702A-4849-9D95-F98A8D87FDB0}"/>
              </a:ext>
            </a:extLst>
          </p:cNvPr>
          <p:cNvSpPr/>
          <p:nvPr/>
        </p:nvSpPr>
        <p:spPr>
          <a:xfrm>
            <a:off x="2514600" y="2019660"/>
            <a:ext cx="1066800" cy="86505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64CD0B3C-1891-45FA-A65B-77815D75E878}"/>
              </a:ext>
            </a:extLst>
          </p:cNvPr>
          <p:cNvSpPr/>
          <p:nvPr/>
        </p:nvSpPr>
        <p:spPr>
          <a:xfrm rot="5400000">
            <a:off x="4838700" y="1583871"/>
            <a:ext cx="1752600" cy="1981200"/>
          </a:xfrm>
          <a:prstGeom prst="ca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F18DFA36-607E-4C78-9792-2A3B6227BCA0}"/>
              </a:ext>
            </a:extLst>
          </p:cNvPr>
          <p:cNvSpPr/>
          <p:nvPr/>
        </p:nvSpPr>
        <p:spPr>
          <a:xfrm>
            <a:off x="3886200" y="2248260"/>
            <a:ext cx="609600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718AE0B8-91D6-4DA5-95D7-88041078933C}"/>
              </a:ext>
            </a:extLst>
          </p:cNvPr>
          <p:cNvSpPr/>
          <p:nvPr/>
        </p:nvSpPr>
        <p:spPr>
          <a:xfrm>
            <a:off x="6947086" y="2248260"/>
            <a:ext cx="609600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20" name="Luna 19">
            <a:extLst>
              <a:ext uri="{FF2B5EF4-FFF2-40B4-BE49-F238E27FC236}">
                <a16:creationId xmlns:a16="http://schemas.microsoft.com/office/drawing/2014/main" id="{7AB6D4C9-B66E-478A-9747-76B64841FAA0}"/>
              </a:ext>
            </a:extLst>
          </p:cNvPr>
          <p:cNvSpPr/>
          <p:nvPr/>
        </p:nvSpPr>
        <p:spPr>
          <a:xfrm>
            <a:off x="8229600" y="1829160"/>
            <a:ext cx="1066800" cy="1295400"/>
          </a:xfrm>
          <a:prstGeom prst="mo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001DB02-93A2-408C-A3CB-DEC6005670C2}"/>
              </a:ext>
            </a:extLst>
          </p:cNvPr>
          <p:cNvSpPr/>
          <p:nvPr/>
        </p:nvSpPr>
        <p:spPr>
          <a:xfrm>
            <a:off x="3352800" y="4031835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{{guest.</a:t>
            </a:r>
            <a:r>
              <a:rPr lang="es-ES_tradnl" dirty="0" err="1"/>
              <a:t>paid|currency</a:t>
            </a:r>
            <a:r>
              <a:rPr lang="es-ES_tradnl" dirty="0"/>
              <a:t>:'</a:t>
            </a:r>
            <a:r>
              <a:rPr lang="es-ES_tradnl" dirty="0" err="1"/>
              <a:t>USD':'symbol</a:t>
            </a:r>
            <a:r>
              <a:rPr lang="es-ES_tradnl" dirty="0"/>
              <a:t>'}}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491BFF1-7BB6-482B-AE26-89CA38CDDA81}"/>
              </a:ext>
            </a:extLst>
          </p:cNvPr>
          <p:cNvSpPr/>
          <p:nvPr/>
        </p:nvSpPr>
        <p:spPr>
          <a:xfrm>
            <a:off x="3940315" y="4612899"/>
            <a:ext cx="354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{{guest.name | </a:t>
            </a:r>
            <a:r>
              <a:rPr lang="es-ES_tradnl" dirty="0" err="1"/>
              <a:t>lowercase</a:t>
            </a:r>
            <a:r>
              <a:rPr lang="es-ES_tradnl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216502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2826" y="3570847"/>
            <a:ext cx="5261187" cy="118220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75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AD4DBFA-8F69-4547-98C0-88E43C9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Mas sobre </a:t>
            </a:r>
            <a:r>
              <a:rPr lang="es-ES_tradnl" dirty="0" err="1"/>
              <a:t>components</a:t>
            </a:r>
            <a:endParaRPr lang="es-ES_tradnl" dirty="0"/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3A5BBF6C-CB14-448F-93FD-E07DC2258623}"/>
              </a:ext>
            </a:extLst>
          </p:cNvPr>
          <p:cNvSpPr txBox="1">
            <a:spLocks/>
          </p:cNvSpPr>
          <p:nvPr/>
        </p:nvSpPr>
        <p:spPr>
          <a:xfrm>
            <a:off x="407987" y="1420990"/>
            <a:ext cx="5916613" cy="4384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Sigamos con componentes!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16102CB-4DCF-49F9-A269-3DF74DB45E24}"/>
              </a:ext>
            </a:extLst>
          </p:cNvPr>
          <p:cNvSpPr txBox="1"/>
          <p:nvPr/>
        </p:nvSpPr>
        <p:spPr>
          <a:xfrm>
            <a:off x="1981200" y="2413194"/>
            <a:ext cx="754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String</a:t>
            </a:r>
            <a:r>
              <a:rPr lang="es-ES_tradnl" dirty="0"/>
              <a:t> </a:t>
            </a:r>
            <a:r>
              <a:rPr lang="es-ES_tradnl" dirty="0" err="1"/>
              <a:t>Typing</a:t>
            </a:r>
            <a:r>
              <a:rPr lang="es-ES_tradnl" dirty="0"/>
              <a:t> y interfaces.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Styles</a:t>
            </a:r>
            <a:r>
              <a:rPr lang="es-ES_tradnl" dirty="0"/>
              <a:t>.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Lifecycle</a:t>
            </a:r>
            <a:r>
              <a:rPr lang="es-ES_tradnl" dirty="0"/>
              <a:t> </a:t>
            </a:r>
            <a:r>
              <a:rPr lang="es-ES_tradnl" dirty="0" err="1"/>
              <a:t>hooks</a:t>
            </a:r>
            <a:endParaRPr lang="es-ES_tradnl" dirty="0"/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Pipes.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Filtraremos la lista!</a:t>
            </a:r>
          </a:p>
        </p:txBody>
      </p:sp>
    </p:spTree>
    <p:extLst>
      <p:ext uri="{BB962C8B-B14F-4D97-AF65-F5344CB8AC3E}">
        <p14:creationId xmlns:p14="http://schemas.microsoft.com/office/powerpoint/2010/main" val="1953155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2826" y="3570847"/>
            <a:ext cx="5261187" cy="118220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40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87E89BF-9FF4-4109-9FE9-5780F5F0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Nested</a:t>
            </a:r>
            <a:r>
              <a:rPr lang="es-ES_tradnl" dirty="0"/>
              <a:t> </a:t>
            </a:r>
            <a:r>
              <a:rPr lang="es-ES_tradnl" dirty="0" err="1"/>
              <a:t>Components</a:t>
            </a:r>
            <a:endParaRPr lang="es-ES_tradnl" dirty="0"/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76523B8F-A944-48F3-B20D-B77A63EDBB59}"/>
              </a:ext>
            </a:extLst>
          </p:cNvPr>
          <p:cNvSpPr txBox="1">
            <a:spLocks/>
          </p:cNvSpPr>
          <p:nvPr/>
        </p:nvSpPr>
        <p:spPr>
          <a:xfrm>
            <a:off x="407987" y="1420990"/>
            <a:ext cx="5916613" cy="4384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b="1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4131078-013C-4235-AFCD-52C239EDE823}"/>
              </a:ext>
            </a:extLst>
          </p:cNvPr>
          <p:cNvSpPr/>
          <p:nvPr/>
        </p:nvSpPr>
        <p:spPr>
          <a:xfrm>
            <a:off x="2286000" y="1547185"/>
            <a:ext cx="7295650" cy="4868306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78F9CCE-2FBE-4C85-9F7C-9B1A9CD1CBFF}"/>
              </a:ext>
            </a:extLst>
          </p:cNvPr>
          <p:cNvSpPr txBox="1"/>
          <p:nvPr/>
        </p:nvSpPr>
        <p:spPr>
          <a:xfrm>
            <a:off x="5105400" y="165999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>
                <a:solidFill>
                  <a:schemeClr val="bg1"/>
                </a:solidFill>
              </a:rPr>
              <a:t>Component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6DDCB2-3AEE-4FA6-98E7-0000EB0478F0}"/>
              </a:ext>
            </a:extLst>
          </p:cNvPr>
          <p:cNvSpPr/>
          <p:nvPr/>
        </p:nvSpPr>
        <p:spPr>
          <a:xfrm>
            <a:off x="2819400" y="2155526"/>
            <a:ext cx="6248400" cy="3483274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CCDCAA-4421-4BAB-9CA1-47448F1C7886}"/>
              </a:ext>
            </a:extLst>
          </p:cNvPr>
          <p:cNvSpPr txBox="1"/>
          <p:nvPr/>
        </p:nvSpPr>
        <p:spPr>
          <a:xfrm>
            <a:off x="5208093" y="2275217"/>
            <a:ext cx="15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>
                <a:solidFill>
                  <a:schemeClr val="bg1"/>
                </a:solidFill>
              </a:rPr>
              <a:t>Template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32E398F-B388-412A-834A-26E1C3EFB8C3}"/>
              </a:ext>
            </a:extLst>
          </p:cNvPr>
          <p:cNvSpPr/>
          <p:nvPr/>
        </p:nvSpPr>
        <p:spPr>
          <a:xfrm>
            <a:off x="4114800" y="2803150"/>
            <a:ext cx="3581400" cy="26338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2A42ED8-2A8B-42FF-9C2E-5927F78C8AD2}"/>
              </a:ext>
            </a:extLst>
          </p:cNvPr>
          <p:cNvSpPr txBox="1"/>
          <p:nvPr/>
        </p:nvSpPr>
        <p:spPr>
          <a:xfrm>
            <a:off x="4598492" y="2926694"/>
            <a:ext cx="317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>
                <a:solidFill>
                  <a:schemeClr val="bg1"/>
                </a:solidFill>
              </a:rPr>
              <a:t>Nested</a:t>
            </a:r>
            <a:r>
              <a:rPr lang="es-ES_tradnl" b="1" dirty="0">
                <a:solidFill>
                  <a:schemeClr val="bg1"/>
                </a:solidFill>
              </a:rPr>
              <a:t> </a:t>
            </a:r>
            <a:r>
              <a:rPr lang="es-ES_tradnl" b="1" dirty="0" err="1">
                <a:solidFill>
                  <a:schemeClr val="bg1"/>
                </a:solidFill>
              </a:rPr>
              <a:t>Component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634E727-17E4-496F-BACE-B32F5ABD7992}"/>
              </a:ext>
            </a:extLst>
          </p:cNvPr>
          <p:cNvSpPr/>
          <p:nvPr/>
        </p:nvSpPr>
        <p:spPr>
          <a:xfrm>
            <a:off x="4404994" y="3408749"/>
            <a:ext cx="2986406" cy="122124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FAAE5EB-63BB-4C81-9E17-FCFD20BB86BF}"/>
              </a:ext>
            </a:extLst>
          </p:cNvPr>
          <p:cNvSpPr txBox="1"/>
          <p:nvPr/>
        </p:nvSpPr>
        <p:spPr>
          <a:xfrm>
            <a:off x="5233307" y="3526581"/>
            <a:ext cx="134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EC27CA4-46A6-4E7C-B399-886E370FAAD8}"/>
              </a:ext>
            </a:extLst>
          </p:cNvPr>
          <p:cNvSpPr/>
          <p:nvPr/>
        </p:nvSpPr>
        <p:spPr>
          <a:xfrm>
            <a:off x="4430847" y="4773118"/>
            <a:ext cx="2986406" cy="4749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Class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E8827B1-63ED-4090-AC68-CB59230EB405}"/>
              </a:ext>
            </a:extLst>
          </p:cNvPr>
          <p:cNvSpPr/>
          <p:nvPr/>
        </p:nvSpPr>
        <p:spPr>
          <a:xfrm>
            <a:off x="2819400" y="5781921"/>
            <a:ext cx="6248400" cy="4749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Class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1C16318-36D4-4605-A1FE-BBDA401C6BD7}"/>
              </a:ext>
            </a:extLst>
          </p:cNvPr>
          <p:cNvSpPr txBox="1"/>
          <p:nvPr/>
        </p:nvSpPr>
        <p:spPr>
          <a:xfrm>
            <a:off x="2880994" y="335903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/>
              <a:t>&lt;app-</a:t>
            </a:r>
            <a:r>
              <a:rPr lang="es-ES_tradnl" sz="1400" b="1" dirty="0" err="1"/>
              <a:t>xx</a:t>
            </a:r>
            <a:r>
              <a:rPr lang="es-ES_tradnl" sz="1400" b="1" dirty="0"/>
              <a:t>&gt;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05E49A5-4FAB-42CD-A80B-3F9BA992320F}"/>
              </a:ext>
            </a:extLst>
          </p:cNvPr>
          <p:cNvSpPr txBox="1"/>
          <p:nvPr/>
        </p:nvSpPr>
        <p:spPr>
          <a:xfrm>
            <a:off x="7696200" y="335903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/>
              <a:t>&lt;/app-</a:t>
            </a:r>
            <a:r>
              <a:rPr lang="es-ES_tradnl" sz="1400" b="1" dirty="0" err="1"/>
              <a:t>xx</a:t>
            </a:r>
            <a:r>
              <a:rPr lang="es-ES_tradnl" sz="14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3962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2826" y="3570847"/>
            <a:ext cx="5261187" cy="118220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7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5DA84B-712F-4997-B040-EA16BEA93F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Anatomía</a:t>
            </a:r>
            <a:r>
              <a:rPr lang="en-US" b="1" dirty="0">
                <a:solidFill>
                  <a:schemeClr val="tx1"/>
                </a:solidFill>
              </a:rPr>
              <a:t> de una </a:t>
            </a:r>
            <a:r>
              <a:rPr lang="en-US" b="1" dirty="0" err="1">
                <a:solidFill>
                  <a:schemeClr val="tx1"/>
                </a:solidFill>
              </a:rPr>
              <a:t>aplicación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en</a:t>
            </a:r>
            <a:r>
              <a:rPr lang="en-US" b="1" dirty="0">
                <a:solidFill>
                  <a:schemeClr val="tx1"/>
                </a:solidFill>
              </a:rPr>
              <a:t> Angular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D3FAA8-650A-4E1B-B561-D86BE9AF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pt-PT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C212F53-E7D1-4339-9994-EF9A05F47163}"/>
              </a:ext>
            </a:extLst>
          </p:cNvPr>
          <p:cNvSpPr/>
          <p:nvPr/>
        </p:nvSpPr>
        <p:spPr>
          <a:xfrm>
            <a:off x="914400" y="2819400"/>
            <a:ext cx="1447800" cy="1219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>
                <a:solidFill>
                  <a:schemeClr val="tx1"/>
                </a:solidFill>
              </a:rPr>
              <a:t>Aplicación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58A9ACE-27BF-4183-83FC-DCE7618E667A}"/>
              </a:ext>
            </a:extLst>
          </p:cNvPr>
          <p:cNvSpPr/>
          <p:nvPr/>
        </p:nvSpPr>
        <p:spPr>
          <a:xfrm>
            <a:off x="3276600" y="2819400"/>
            <a:ext cx="1447800" cy="12192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5" name="Es igual a 14">
            <a:extLst>
              <a:ext uri="{FF2B5EF4-FFF2-40B4-BE49-F238E27FC236}">
                <a16:creationId xmlns:a16="http://schemas.microsoft.com/office/drawing/2014/main" id="{340F1949-3078-49F4-9828-58D83ECBA9E4}"/>
              </a:ext>
            </a:extLst>
          </p:cNvPr>
          <p:cNvSpPr/>
          <p:nvPr/>
        </p:nvSpPr>
        <p:spPr>
          <a:xfrm>
            <a:off x="2590800" y="3200400"/>
            <a:ext cx="457200" cy="304800"/>
          </a:xfrm>
          <a:prstGeom prst="mathEqual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9E6C712-119C-45B4-BE78-98EC89C6FE80}"/>
              </a:ext>
            </a:extLst>
          </p:cNvPr>
          <p:cNvSpPr/>
          <p:nvPr/>
        </p:nvSpPr>
        <p:spPr>
          <a:xfrm>
            <a:off x="7467600" y="2819400"/>
            <a:ext cx="1447800" cy="12192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>
                <a:solidFill>
                  <a:schemeClr val="tx1"/>
                </a:solidFill>
              </a:rPr>
              <a:t>N + 1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09A1B46-3AF4-415B-9425-A082938792FB}"/>
              </a:ext>
            </a:extLst>
          </p:cNvPr>
          <p:cNvSpPr/>
          <p:nvPr/>
        </p:nvSpPr>
        <p:spPr>
          <a:xfrm>
            <a:off x="5372100" y="2819400"/>
            <a:ext cx="1447800" cy="12192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8" name="Signo más 17">
            <a:extLst>
              <a:ext uri="{FF2B5EF4-FFF2-40B4-BE49-F238E27FC236}">
                <a16:creationId xmlns:a16="http://schemas.microsoft.com/office/drawing/2014/main" id="{CB25CC5A-237A-4441-9BFC-10350BEBF1C3}"/>
              </a:ext>
            </a:extLst>
          </p:cNvPr>
          <p:cNvSpPr/>
          <p:nvPr/>
        </p:nvSpPr>
        <p:spPr>
          <a:xfrm>
            <a:off x="4800600" y="3178909"/>
            <a:ext cx="495300" cy="438494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9" name="Signo más 18">
            <a:extLst>
              <a:ext uri="{FF2B5EF4-FFF2-40B4-BE49-F238E27FC236}">
                <a16:creationId xmlns:a16="http://schemas.microsoft.com/office/drawing/2014/main" id="{71BA0860-5E7D-44C8-A203-4BB7AEFBA463}"/>
              </a:ext>
            </a:extLst>
          </p:cNvPr>
          <p:cNvSpPr/>
          <p:nvPr/>
        </p:nvSpPr>
        <p:spPr>
          <a:xfrm>
            <a:off x="6896100" y="3209753"/>
            <a:ext cx="495300" cy="438494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38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AD4DBFA-8F69-4547-98C0-88E43C9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Servicios e Inyección de Dependencia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D684336-C888-43CD-802F-ADFD1BA9C5DF}"/>
              </a:ext>
            </a:extLst>
          </p:cNvPr>
          <p:cNvSpPr/>
          <p:nvPr/>
        </p:nvSpPr>
        <p:spPr>
          <a:xfrm>
            <a:off x="990600" y="3178037"/>
            <a:ext cx="18288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0EC7D5-F152-44EF-91FE-78E3077B875F}"/>
              </a:ext>
            </a:extLst>
          </p:cNvPr>
          <p:cNvSpPr/>
          <p:nvPr/>
        </p:nvSpPr>
        <p:spPr>
          <a:xfrm>
            <a:off x="6096000" y="3276061"/>
            <a:ext cx="4572000" cy="23999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441764B-0E51-4B02-9B7C-CA341D6E2DF5}"/>
              </a:ext>
            </a:extLst>
          </p:cNvPr>
          <p:cNvSpPr txBox="1"/>
          <p:nvPr/>
        </p:nvSpPr>
        <p:spPr>
          <a:xfrm>
            <a:off x="7620000" y="332478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/>
              <a:t>Component</a:t>
            </a:r>
            <a:endParaRPr lang="es-ES_tradnl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B8F7A76-2FE7-4B5F-9B08-A32A1B6D5B6C}"/>
              </a:ext>
            </a:extLst>
          </p:cNvPr>
          <p:cNvSpPr txBox="1"/>
          <p:nvPr/>
        </p:nvSpPr>
        <p:spPr>
          <a:xfrm>
            <a:off x="6243320" y="3995929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Constructor(</a:t>
            </a:r>
            <a:r>
              <a:rPr lang="es-ES_tradnl" dirty="0" err="1"/>
              <a:t>private</a:t>
            </a:r>
            <a:r>
              <a:rPr lang="es-ES_tradnl" dirty="0"/>
              <a:t> _</a:t>
            </a:r>
            <a:r>
              <a:rPr lang="es-ES_tradnl" dirty="0" err="1"/>
              <a:t>myService</a:t>
            </a:r>
            <a:r>
              <a:rPr lang="es-ES_tradnl" dirty="0"/>
              <a:t>){}</a:t>
            </a:r>
            <a:endParaRPr lang="es-ES_tradnl" sz="400" dirty="0"/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847EFB60-7E47-411D-9846-1B82939C4E92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16200000" flipH="1">
            <a:off x="5094488" y="-11451"/>
            <a:ext cx="98024" cy="6477000"/>
          </a:xfrm>
          <a:prstGeom prst="bentConnector3">
            <a:avLst>
              <a:gd name="adj1" fmla="val -16635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5DE22E80-99B4-4739-8110-92E97C26F727}"/>
              </a:ext>
            </a:extLst>
          </p:cNvPr>
          <p:cNvSpPr/>
          <p:nvPr/>
        </p:nvSpPr>
        <p:spPr>
          <a:xfrm>
            <a:off x="4104640" y="1172255"/>
            <a:ext cx="1981200" cy="86505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Injector</a:t>
            </a:r>
            <a:endParaRPr lang="es-ES_tradn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9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AD4DBFA-8F69-4547-98C0-88E43C9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Retornar data con HTTP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C04B1D3-3D02-4685-B239-D6F5E9496BD1}"/>
              </a:ext>
            </a:extLst>
          </p:cNvPr>
          <p:cNvSpPr/>
          <p:nvPr/>
        </p:nvSpPr>
        <p:spPr>
          <a:xfrm>
            <a:off x="1066800" y="1676400"/>
            <a:ext cx="1371600" cy="35814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B6B17BE-DC89-4A2A-A729-BA33D72E59A7}"/>
              </a:ext>
            </a:extLst>
          </p:cNvPr>
          <p:cNvSpPr/>
          <p:nvPr/>
        </p:nvSpPr>
        <p:spPr>
          <a:xfrm>
            <a:off x="5562600" y="1638300"/>
            <a:ext cx="1371600" cy="35814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" name="Diagrama de flujo: disco magnético 2">
            <a:extLst>
              <a:ext uri="{FF2B5EF4-FFF2-40B4-BE49-F238E27FC236}">
                <a16:creationId xmlns:a16="http://schemas.microsoft.com/office/drawing/2014/main" id="{D9E9D055-1793-480A-8955-F30B6D4F42E5}"/>
              </a:ext>
            </a:extLst>
          </p:cNvPr>
          <p:cNvSpPr/>
          <p:nvPr/>
        </p:nvSpPr>
        <p:spPr>
          <a:xfrm>
            <a:off x="10742984" y="2971800"/>
            <a:ext cx="1219200" cy="1066800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b="1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990D95D-2D3A-4792-B39D-13985B25FFC4}"/>
              </a:ext>
            </a:extLst>
          </p:cNvPr>
          <p:cNvSpPr/>
          <p:nvPr/>
        </p:nvSpPr>
        <p:spPr>
          <a:xfrm>
            <a:off x="2514600" y="3276600"/>
            <a:ext cx="2743200" cy="3810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D3333B76-B6A3-4D18-9478-305218134E94}"/>
              </a:ext>
            </a:extLst>
          </p:cNvPr>
          <p:cNvSpPr/>
          <p:nvPr/>
        </p:nvSpPr>
        <p:spPr>
          <a:xfrm>
            <a:off x="7086600" y="3276600"/>
            <a:ext cx="3352800" cy="3810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A3D72A5-254D-4C5E-A44E-E58E2A8F89C8}"/>
              </a:ext>
            </a:extLst>
          </p:cNvPr>
          <p:cNvSpPr txBox="1"/>
          <p:nvPr/>
        </p:nvSpPr>
        <p:spPr>
          <a:xfrm>
            <a:off x="2785772" y="293624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http://site/api/guest/15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285C1ED5-52C4-44D2-BE43-55396295ED03}"/>
              </a:ext>
            </a:extLst>
          </p:cNvPr>
          <p:cNvSpPr/>
          <p:nvPr/>
        </p:nvSpPr>
        <p:spPr>
          <a:xfrm rot="10800000">
            <a:off x="2519680" y="3848100"/>
            <a:ext cx="2743200" cy="3810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836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AD4DBFA-8F69-4547-98C0-88E43C9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Retornar data con HTTP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6FB9D604-B1B8-44DA-920F-BE23F8F026AB}"/>
              </a:ext>
            </a:extLst>
          </p:cNvPr>
          <p:cNvSpPr txBox="1">
            <a:spLocks/>
          </p:cNvSpPr>
          <p:nvPr/>
        </p:nvSpPr>
        <p:spPr>
          <a:xfrm>
            <a:off x="407987" y="1420990"/>
            <a:ext cx="5916613" cy="4384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 err="1">
                <a:solidFill>
                  <a:schemeClr val="tx1"/>
                </a:solidFill>
              </a:rPr>
              <a:t>RxJS</a:t>
            </a:r>
            <a:endParaRPr lang="es-ES_tradnl" b="1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5299CD-8A30-423F-AD96-F5DDA0001FFD}"/>
              </a:ext>
            </a:extLst>
          </p:cNvPr>
          <p:cNvSpPr txBox="1"/>
          <p:nvPr/>
        </p:nvSpPr>
        <p:spPr>
          <a:xfrm>
            <a:off x="228600" y="1720840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Observable </a:t>
            </a:r>
            <a:r>
              <a:rPr lang="es-ES_tradnl" dirty="0" err="1"/>
              <a:t>operators</a:t>
            </a:r>
            <a:r>
              <a:rPr lang="es-ES_tradnl" dirty="0"/>
              <a:t>: </a:t>
            </a:r>
            <a:r>
              <a:rPr lang="es-ES_tradnl" dirty="0" err="1"/>
              <a:t>map</a:t>
            </a:r>
            <a:r>
              <a:rPr lang="es-ES_tradnl" dirty="0"/>
              <a:t>, </a:t>
            </a:r>
            <a:r>
              <a:rPr lang="es-ES_tradnl" dirty="0" err="1"/>
              <a:t>filter</a:t>
            </a:r>
            <a:r>
              <a:rPr lang="es-ES_tradnl" dirty="0"/>
              <a:t>, </a:t>
            </a:r>
            <a:r>
              <a:rPr lang="es-ES_tradnl" dirty="0" err="1"/>
              <a:t>take</a:t>
            </a:r>
            <a:r>
              <a:rPr lang="es-ES_tradnl" dirty="0"/>
              <a:t>, </a:t>
            </a:r>
            <a:r>
              <a:rPr lang="es-ES_tradnl" dirty="0" err="1"/>
              <a:t>merge</a:t>
            </a:r>
            <a:r>
              <a:rPr lang="es-ES_tradnl" dirty="0"/>
              <a:t>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err="1"/>
              <a:t>Composing</a:t>
            </a:r>
            <a:r>
              <a:rPr lang="es-ES_tradnl" dirty="0"/>
              <a:t> </a:t>
            </a:r>
            <a:r>
              <a:rPr lang="es-ES_tradnl" dirty="0" err="1"/>
              <a:t>operators</a:t>
            </a:r>
            <a:r>
              <a:rPr lang="es-ES_tradnl" dirty="0"/>
              <a:t>: pipe.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F393C65-B0B2-45B8-9F0B-4A1B8A9E156F}"/>
              </a:ext>
            </a:extLst>
          </p:cNvPr>
          <p:cNvSpPr/>
          <p:nvPr/>
        </p:nvSpPr>
        <p:spPr>
          <a:xfrm>
            <a:off x="457200" y="3186136"/>
            <a:ext cx="6324600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 err="1"/>
              <a:t>import</a:t>
            </a:r>
            <a:r>
              <a:rPr lang="es-ES_tradnl" sz="1600" dirty="0"/>
              <a:t> {Observable, </a:t>
            </a:r>
            <a:r>
              <a:rPr lang="es-ES_tradnl" sz="1600" dirty="0" err="1"/>
              <a:t>range</a:t>
            </a:r>
            <a:r>
              <a:rPr lang="es-ES_tradnl" sz="1600" dirty="0"/>
              <a:t>} </a:t>
            </a:r>
            <a:r>
              <a:rPr lang="es-ES_tradnl" sz="1600" dirty="0" err="1"/>
              <a:t>from</a:t>
            </a:r>
            <a:r>
              <a:rPr lang="es-ES_tradnl" sz="1600" dirty="0"/>
              <a:t> '</a:t>
            </a:r>
            <a:r>
              <a:rPr lang="es-ES_tradnl" sz="1600" dirty="0" err="1"/>
              <a:t>rxjs</a:t>
            </a:r>
            <a:r>
              <a:rPr lang="es-ES_tradnl" sz="1600" dirty="0"/>
              <a:t>';</a:t>
            </a:r>
          </a:p>
          <a:p>
            <a:r>
              <a:rPr lang="es-ES_tradnl" sz="1600" dirty="0" err="1"/>
              <a:t>import</a:t>
            </a:r>
            <a:r>
              <a:rPr lang="es-ES_tradnl" sz="1600" dirty="0"/>
              <a:t> {</a:t>
            </a:r>
            <a:r>
              <a:rPr lang="es-ES_tradnl" sz="1600" dirty="0" err="1"/>
              <a:t>map</a:t>
            </a:r>
            <a:r>
              <a:rPr lang="es-ES_tradnl" sz="1600" dirty="0"/>
              <a:t>, </a:t>
            </a:r>
            <a:r>
              <a:rPr lang="es-ES_tradnl" sz="1600" dirty="0" err="1"/>
              <a:t>filter</a:t>
            </a:r>
            <a:r>
              <a:rPr lang="es-ES_tradnl" sz="1600" dirty="0"/>
              <a:t>} </a:t>
            </a:r>
            <a:r>
              <a:rPr lang="es-ES_tradnl" sz="1600" dirty="0" err="1"/>
              <a:t>from</a:t>
            </a:r>
            <a:r>
              <a:rPr lang="es-ES_tradnl" sz="1600" dirty="0"/>
              <a:t> '</a:t>
            </a:r>
            <a:r>
              <a:rPr lang="es-ES_tradnl" sz="1600" dirty="0" err="1"/>
              <a:t>rxjs</a:t>
            </a:r>
            <a:r>
              <a:rPr lang="es-ES_tradnl" sz="1600" dirty="0"/>
              <a:t>/</a:t>
            </a:r>
            <a:r>
              <a:rPr lang="es-ES_tradnl" sz="1600" dirty="0" err="1"/>
              <a:t>operators</a:t>
            </a:r>
            <a:r>
              <a:rPr lang="es-ES_tradnl" sz="1600" dirty="0"/>
              <a:t>';</a:t>
            </a:r>
          </a:p>
          <a:p>
            <a:endParaRPr lang="es-ES_tradnl" sz="1600" dirty="0"/>
          </a:p>
          <a:p>
            <a:r>
              <a:rPr lang="es-ES_tradnl" sz="1600" dirty="0"/>
              <a:t>...</a:t>
            </a:r>
          </a:p>
          <a:p>
            <a:endParaRPr lang="es-ES_tradnl" sz="1600" dirty="0"/>
          </a:p>
          <a:p>
            <a:r>
              <a:rPr lang="es-ES_tradnl" sz="1600" dirty="0" err="1"/>
              <a:t>const</a:t>
            </a:r>
            <a:r>
              <a:rPr lang="es-ES_tradnl" sz="1600" dirty="0"/>
              <a:t> </a:t>
            </a:r>
            <a:r>
              <a:rPr lang="es-ES_tradnl" sz="1600" dirty="0" err="1"/>
              <a:t>source</a:t>
            </a:r>
            <a:r>
              <a:rPr lang="es-ES_tradnl" sz="1600" dirty="0"/>
              <a:t>$: Observable&lt;</a:t>
            </a:r>
            <a:r>
              <a:rPr lang="es-ES_tradnl" sz="1600" dirty="0" err="1"/>
              <a:t>number</a:t>
            </a:r>
            <a:r>
              <a:rPr lang="es-ES_tradnl" sz="1600" dirty="0"/>
              <a:t>&gt; = </a:t>
            </a:r>
            <a:r>
              <a:rPr lang="es-ES_tradnl" sz="1600" dirty="0" err="1"/>
              <a:t>range</a:t>
            </a:r>
            <a:r>
              <a:rPr lang="es-ES_tradnl" sz="1600" dirty="0"/>
              <a:t>(0,8);</a:t>
            </a:r>
          </a:p>
          <a:p>
            <a:endParaRPr lang="es-ES_tradnl" sz="1600" dirty="0"/>
          </a:p>
          <a:p>
            <a:r>
              <a:rPr lang="es-ES_tradnl" sz="1600" dirty="0" err="1"/>
              <a:t>source</a:t>
            </a:r>
            <a:r>
              <a:rPr lang="es-ES_tradnl" sz="1600" dirty="0"/>
              <a:t>$.pipe(</a:t>
            </a:r>
          </a:p>
          <a:p>
            <a:r>
              <a:rPr lang="es-ES_tradnl" sz="1600" dirty="0"/>
              <a:t>	</a:t>
            </a:r>
            <a:r>
              <a:rPr lang="es-ES_tradnl" sz="1600" dirty="0" err="1"/>
              <a:t>map</a:t>
            </a:r>
            <a:r>
              <a:rPr lang="es-ES_tradnl" sz="1600" dirty="0"/>
              <a:t>(x=&gt; x*5),</a:t>
            </a:r>
          </a:p>
          <a:p>
            <a:r>
              <a:rPr lang="es-ES_tradnl" sz="1600" dirty="0"/>
              <a:t>	</a:t>
            </a:r>
            <a:r>
              <a:rPr lang="es-ES_tradnl" sz="1600" dirty="0" err="1"/>
              <a:t>filter</a:t>
            </a:r>
            <a:r>
              <a:rPr lang="es-ES_tradnl" sz="1600" dirty="0"/>
              <a:t>(x =&gt; x % 2 ===0)</a:t>
            </a:r>
          </a:p>
          <a:p>
            <a:r>
              <a:rPr lang="es-ES_tradnl" sz="1600" dirty="0"/>
              <a:t>).subscribe(x =&gt; console.log(x);)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139A875-96CA-4C47-901C-9DC83CE812DE}"/>
              </a:ext>
            </a:extLst>
          </p:cNvPr>
          <p:cNvSpPr txBox="1"/>
          <p:nvPr/>
        </p:nvSpPr>
        <p:spPr>
          <a:xfrm>
            <a:off x="7640053" y="3124200"/>
            <a:ext cx="381000" cy="923330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0</a:t>
            </a:r>
          </a:p>
          <a:p>
            <a:r>
              <a:rPr lang="es-ES_tradnl" dirty="0"/>
              <a:t>6</a:t>
            </a:r>
          </a:p>
          <a:p>
            <a:endParaRPr lang="es-ES_tradnl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2BA2231-19B0-41BA-8CD4-E8A8ADF1A0E6}"/>
              </a:ext>
            </a:extLst>
          </p:cNvPr>
          <p:cNvSpPr txBox="1"/>
          <p:nvPr/>
        </p:nvSpPr>
        <p:spPr>
          <a:xfrm>
            <a:off x="7620000" y="5105400"/>
            <a:ext cx="2971800" cy="369332"/>
          </a:xfrm>
          <a:prstGeom prst="rect">
            <a:avLst/>
          </a:prstGeom>
          <a:noFill/>
          <a:ln w="412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err="1"/>
              <a:t>Promise</a:t>
            </a:r>
            <a:r>
              <a:rPr lang="es-ES_tradnl" dirty="0"/>
              <a:t> vs Observable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094AC21-16AB-486E-BBE2-B05EEBB1E77E}"/>
              </a:ext>
            </a:extLst>
          </p:cNvPr>
          <p:cNvCxnSpPr>
            <a:cxnSpLocks/>
          </p:cNvCxnSpPr>
          <p:nvPr/>
        </p:nvCxnSpPr>
        <p:spPr>
          <a:xfrm flipV="1">
            <a:off x="4191000" y="4047530"/>
            <a:ext cx="3276600" cy="174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14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2826" y="3570847"/>
            <a:ext cx="5261187" cy="118220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54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AD4DBFA-8F69-4547-98C0-88E43C9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pt-PT" dirty="0"/>
              <a:t>Navegación y Routing.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89A7566-42B3-4C5C-8CB4-3235131B46D3}"/>
              </a:ext>
            </a:extLst>
          </p:cNvPr>
          <p:cNvSpPr txBox="1"/>
          <p:nvPr/>
        </p:nvSpPr>
        <p:spPr>
          <a:xfrm>
            <a:off x="304800" y="1066800"/>
            <a:ext cx="103362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RouterModule.forRoot</a:t>
            </a:r>
            <a:r>
              <a:rPr lang="es-ES_tradnl" dirty="0"/>
              <a:t>(</a:t>
            </a:r>
            <a:r>
              <a:rPr lang="es-ES_tradnl" dirty="0" err="1"/>
              <a:t>routes</a:t>
            </a:r>
            <a:r>
              <a:rPr lang="es-ES_tradn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r>
              <a:rPr lang="es-ES_tradnl" dirty="0">
                <a:latin typeface="Consolas" panose="020B0609020204030204" pitchFamily="49" charset="0"/>
              </a:rPr>
              <a:t>[</a:t>
            </a:r>
          </a:p>
          <a:p>
            <a:pPr lvl="1"/>
            <a:r>
              <a:rPr lang="es-ES_tradnl" dirty="0">
                <a:latin typeface="Consolas" panose="020B0609020204030204" pitchFamily="49" charset="0"/>
              </a:rPr>
              <a:t>{ </a:t>
            </a:r>
            <a:r>
              <a:rPr lang="es-ES_tradnl" dirty="0" err="1">
                <a:latin typeface="Consolas" panose="020B0609020204030204" pitchFamily="49" charset="0"/>
              </a:rPr>
              <a:t>path</a:t>
            </a:r>
            <a:r>
              <a:rPr lang="es-ES_tradnl" dirty="0">
                <a:latin typeface="Consolas" panose="020B0609020204030204" pitchFamily="49" charset="0"/>
              </a:rPr>
              <a:t> </a:t>
            </a:r>
            <a:r>
              <a:rPr lang="es-ES_tradnl" dirty="0">
                <a:solidFill>
                  <a:srgbClr val="CE9178"/>
                </a:solidFill>
                <a:latin typeface="Consolas" panose="020B0609020204030204" pitchFamily="49" charset="0"/>
              </a:rPr>
              <a:t>'medicines'</a:t>
            </a:r>
            <a:r>
              <a:rPr lang="es-ES_tradnl" dirty="0">
                <a:latin typeface="Consolas" panose="020B0609020204030204" pitchFamily="49" charset="0"/>
              </a:rPr>
              <a:t>,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_tradnl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s-ES_trad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_tradnl" dirty="0" err="1">
                <a:solidFill>
                  <a:srgbClr val="9CDCFE"/>
                </a:solidFill>
                <a:latin typeface="Consolas" panose="020B0609020204030204" pitchFamily="49" charset="0"/>
              </a:rPr>
              <a:t>MedicineListComponent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_tradnl" dirty="0"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s-ES_tradnl" dirty="0">
                <a:latin typeface="Consolas" panose="020B0609020204030204" pitchFamily="49" charset="0"/>
              </a:rPr>
              <a:t>{ </a:t>
            </a:r>
            <a:r>
              <a:rPr lang="es-ES_tradnl" dirty="0" err="1">
                <a:latin typeface="Consolas" panose="020B0609020204030204" pitchFamily="49" charset="0"/>
              </a:rPr>
              <a:t>path</a:t>
            </a:r>
            <a:r>
              <a:rPr lang="es-ES_tradnl" dirty="0">
                <a:latin typeface="Consolas" panose="020B0609020204030204" pitchFamily="49" charset="0"/>
              </a:rPr>
              <a:t> </a:t>
            </a:r>
            <a:r>
              <a:rPr lang="es-ES_tradnl" dirty="0">
                <a:solidFill>
                  <a:srgbClr val="CE9178"/>
                </a:solidFill>
                <a:latin typeface="Consolas" panose="020B0609020204030204" pitchFamily="49" charset="0"/>
              </a:rPr>
              <a:t>'medicines/:id'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_tradnl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s-ES_trad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_tradnl" dirty="0" err="1">
                <a:solidFill>
                  <a:srgbClr val="9CDCFE"/>
                </a:solidFill>
                <a:latin typeface="Consolas" panose="020B0609020204030204" pitchFamily="49" charset="0"/>
              </a:rPr>
              <a:t>MedicineDetailComponent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_tradnl" dirty="0"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s-ES_tradnl" dirty="0">
                <a:latin typeface="Consolas" panose="020B0609020204030204" pitchFamily="49" charset="0"/>
              </a:rPr>
              <a:t>{ </a:t>
            </a:r>
            <a:r>
              <a:rPr lang="es-ES_tradnl" dirty="0" err="1">
                <a:latin typeface="Consolas" panose="020B0609020204030204" pitchFamily="49" charset="0"/>
              </a:rPr>
              <a:t>path</a:t>
            </a:r>
            <a:r>
              <a:rPr lang="es-ES_tradnl" dirty="0">
                <a:latin typeface="Consolas" panose="020B0609020204030204" pitchFamily="49" charset="0"/>
              </a:rPr>
              <a:t> </a:t>
            </a:r>
            <a:r>
              <a:rPr lang="es-ES_trad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_tradnl" dirty="0" err="1">
                <a:solidFill>
                  <a:srgbClr val="CE9178"/>
                </a:solidFill>
                <a:latin typeface="Consolas" panose="020B0609020204030204" pitchFamily="49" charset="0"/>
              </a:rPr>
              <a:t>welcome</a:t>
            </a:r>
            <a:r>
              <a:rPr lang="es-ES_trad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_tradnl" dirty="0">
                <a:latin typeface="Consolas" panose="020B0609020204030204" pitchFamily="49" charset="0"/>
              </a:rPr>
              <a:t>,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_tradnl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s-ES_trad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_tradnl" dirty="0" err="1">
                <a:solidFill>
                  <a:srgbClr val="9CDCFE"/>
                </a:solidFill>
                <a:latin typeface="Consolas" panose="020B0609020204030204" pitchFamily="49" charset="0"/>
              </a:rPr>
              <a:t>WelcomeComponent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_tradnl" dirty="0"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s-ES_tradnl" dirty="0">
                <a:latin typeface="Consolas" panose="020B0609020204030204" pitchFamily="49" charset="0"/>
              </a:rPr>
              <a:t>{ </a:t>
            </a:r>
            <a:r>
              <a:rPr lang="es-ES_tradnl" dirty="0" err="1">
                <a:latin typeface="Consolas" panose="020B0609020204030204" pitchFamily="49" charset="0"/>
              </a:rPr>
              <a:t>path</a:t>
            </a:r>
            <a:r>
              <a:rPr lang="es-ES_tradnl" dirty="0">
                <a:latin typeface="Consolas" panose="020B0609020204030204" pitchFamily="49" charset="0"/>
              </a:rPr>
              <a:t> </a:t>
            </a:r>
            <a:r>
              <a:rPr lang="es-ES_tradnl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_tradnl" dirty="0" err="1">
                <a:solidFill>
                  <a:srgbClr val="9CDCFE"/>
                </a:solidFill>
                <a:latin typeface="Consolas" panose="020B0609020204030204" pitchFamily="49" charset="0"/>
              </a:rPr>
              <a:t>redirectTo</a:t>
            </a:r>
            <a:r>
              <a:rPr lang="es-ES_trad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_trad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_tradnl" dirty="0" err="1">
                <a:solidFill>
                  <a:srgbClr val="CE9178"/>
                </a:solidFill>
                <a:latin typeface="Consolas" panose="020B0609020204030204" pitchFamily="49" charset="0"/>
              </a:rPr>
              <a:t>welcome</a:t>
            </a:r>
            <a:r>
              <a:rPr lang="es-ES_trad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_tradnl" dirty="0" err="1">
                <a:solidFill>
                  <a:srgbClr val="9CDCFE"/>
                </a:solidFill>
                <a:latin typeface="Consolas" panose="020B0609020204030204" pitchFamily="49" charset="0"/>
              </a:rPr>
              <a:t>pathMatch</a:t>
            </a:r>
            <a:r>
              <a:rPr lang="es-ES_trad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_tradnl" dirty="0">
                <a:solidFill>
                  <a:srgbClr val="CE9178"/>
                </a:solidFill>
                <a:latin typeface="Consolas" panose="020B0609020204030204" pitchFamily="49" charset="0"/>
              </a:rPr>
              <a:t>'full'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_tradnl" dirty="0"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s-ES_tradnl" dirty="0">
                <a:latin typeface="Consolas" panose="020B0609020204030204" pitchFamily="49" charset="0"/>
              </a:rPr>
              <a:t>{ </a:t>
            </a:r>
            <a:r>
              <a:rPr lang="es-ES_tradnl" dirty="0" err="1">
                <a:latin typeface="Consolas" panose="020B0609020204030204" pitchFamily="49" charset="0"/>
              </a:rPr>
              <a:t>path</a:t>
            </a:r>
            <a:r>
              <a:rPr lang="es-ES_tradnl" dirty="0">
                <a:latin typeface="Consolas" panose="020B0609020204030204" pitchFamily="49" charset="0"/>
              </a:rPr>
              <a:t> </a:t>
            </a:r>
            <a:r>
              <a:rPr lang="es-ES_tradnl" dirty="0">
                <a:solidFill>
                  <a:srgbClr val="CE9178"/>
                </a:solidFill>
                <a:latin typeface="Consolas" panose="020B0609020204030204" pitchFamily="49" charset="0"/>
              </a:rPr>
              <a:t>'**'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_tradnl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s-ES_trad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_tradnl" dirty="0" err="1">
                <a:solidFill>
                  <a:srgbClr val="9CDCFE"/>
                </a:solidFill>
                <a:latin typeface="Consolas" panose="020B0609020204030204" pitchFamily="49" charset="0"/>
              </a:rPr>
              <a:t>PageNotFoundComponent</a:t>
            </a:r>
            <a:r>
              <a:rPr lang="es-ES_trad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_tradnl" dirty="0">
                <a:latin typeface="Consolas" panose="020B0609020204030204" pitchFamily="49" charset="0"/>
              </a:rPr>
              <a:t>}</a:t>
            </a:r>
          </a:p>
          <a:p>
            <a:r>
              <a:rPr lang="es-ES_tradnl" dirty="0">
                <a:latin typeface="Consolas" panose="020B0609020204030204" pitchFamily="49" charset="0"/>
              </a:rPr>
              <a:t>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Por código: </a:t>
            </a:r>
            <a:r>
              <a:rPr lang="es-ES_trad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_trad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_tradn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s-ES_trad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_tradnl" dirty="0" err="1">
                <a:solidFill>
                  <a:srgbClr val="DCDCAA"/>
                </a:solidFill>
                <a:latin typeface="Consolas" panose="020B0609020204030204" pitchFamily="49" charset="0"/>
              </a:rPr>
              <a:t>navigate</a:t>
            </a:r>
            <a:r>
              <a:rPr lang="es-ES_tradnl" dirty="0">
                <a:latin typeface="Consolas" panose="020B0609020204030204" pitchFamily="49" charset="0"/>
              </a:rPr>
              <a:t>([</a:t>
            </a:r>
            <a:r>
              <a:rPr lang="es-ES_tradnl" dirty="0">
                <a:solidFill>
                  <a:srgbClr val="CE9178"/>
                </a:solidFill>
                <a:latin typeface="Consolas" panose="020B0609020204030204" pitchFamily="49" charset="0"/>
              </a:rPr>
              <a:t>'/medicines'</a:t>
            </a:r>
            <a:r>
              <a:rPr lang="es-ES_tradnl" dirty="0">
                <a:latin typeface="Consolas" panose="020B0609020204030204" pitchFamily="49" charset="0"/>
              </a:rPr>
              <a:t>]);</a:t>
            </a:r>
          </a:p>
          <a:p>
            <a:endParaRPr lang="es-ES_tradn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7AE9AA-9305-4190-A7A2-F0C7AAE0E7D8}"/>
              </a:ext>
            </a:extLst>
          </p:cNvPr>
          <p:cNvSpPr txBox="1"/>
          <p:nvPr/>
        </p:nvSpPr>
        <p:spPr>
          <a:xfrm>
            <a:off x="3505200" y="51816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ng g c medicines/medicine-</a:t>
            </a:r>
            <a:r>
              <a:rPr lang="es-ES_tradnl" dirty="0" err="1"/>
              <a:t>detail</a:t>
            </a:r>
            <a:r>
              <a:rPr lang="es-ES_tradnl" dirty="0"/>
              <a:t> --flat</a:t>
            </a:r>
          </a:p>
        </p:txBody>
      </p:sp>
    </p:spTree>
    <p:extLst>
      <p:ext uri="{BB962C8B-B14F-4D97-AF65-F5344CB8AC3E}">
        <p14:creationId xmlns:p14="http://schemas.microsoft.com/office/powerpoint/2010/main" val="3931718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2826" y="3570847"/>
            <a:ext cx="5261187" cy="118220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44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AD4DBFA-8F69-4547-98C0-88E43C9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pt-PT" dirty="0"/>
              <a:t>Angular Modules.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89A7566-42B3-4C5C-8CB4-3235131B46D3}"/>
              </a:ext>
            </a:extLst>
          </p:cNvPr>
          <p:cNvSpPr txBox="1"/>
          <p:nvPr/>
        </p:nvSpPr>
        <p:spPr>
          <a:xfrm>
            <a:off x="407988" y="1447800"/>
            <a:ext cx="1033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B0D0C1-6801-49A4-8854-EF4ADA14F3DD}"/>
              </a:ext>
            </a:extLst>
          </p:cNvPr>
          <p:cNvSpPr txBox="1"/>
          <p:nvPr/>
        </p:nvSpPr>
        <p:spPr>
          <a:xfrm>
            <a:off x="584994" y="1066800"/>
            <a:ext cx="1102201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Reglas</a:t>
            </a:r>
          </a:p>
          <a:p>
            <a:endParaRPr lang="es-ES_tradnl" b="1" dirty="0"/>
          </a:p>
          <a:p>
            <a:r>
              <a:rPr lang="es-ES_tradnl" b="1" i="1" dirty="0"/>
              <a:t>1- Bootstrap Array: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Toda aplicación debe tener al menos un componente que cargue inicialmente (</a:t>
            </a:r>
            <a:r>
              <a:rPr lang="es-ES_tradnl" sz="1400" dirty="0" err="1"/>
              <a:t>bootstrap</a:t>
            </a:r>
            <a:r>
              <a:rPr lang="es-ES_tradnl" sz="1400" dirty="0"/>
              <a:t>), el </a:t>
            </a:r>
            <a:r>
              <a:rPr lang="es-ES_tradnl" sz="1400" dirty="0" err="1"/>
              <a:t>root</a:t>
            </a:r>
            <a:r>
              <a:rPr lang="es-ES_tradnl" sz="1400" dirty="0"/>
              <a:t> </a:t>
            </a:r>
            <a:r>
              <a:rPr lang="es-ES_tradnl" sz="1400" dirty="0" err="1"/>
              <a:t>application</a:t>
            </a:r>
            <a:r>
              <a:rPr lang="es-ES_tradnl" sz="1400" dirty="0"/>
              <a:t> </a:t>
            </a:r>
            <a:r>
              <a:rPr lang="es-ES_tradnl" sz="1400" dirty="0" err="1"/>
              <a:t>component</a:t>
            </a:r>
            <a:r>
              <a:rPr lang="es-ES_tradnl" sz="1400" dirty="0"/>
              <a:t>.</a:t>
            </a:r>
          </a:p>
          <a:p>
            <a:pPr lvl="1"/>
            <a:endParaRPr lang="es-ES_tradn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El Bootstrap array debería ser usado solamente en el </a:t>
            </a:r>
            <a:r>
              <a:rPr lang="es-ES_tradnl" sz="1400" dirty="0" err="1"/>
              <a:t>root</a:t>
            </a:r>
            <a:r>
              <a:rPr lang="es-ES_tradnl" sz="1400" dirty="0"/>
              <a:t> </a:t>
            </a:r>
            <a:r>
              <a:rPr lang="es-ES_tradnl" sz="1400" dirty="0" err="1"/>
              <a:t>application</a:t>
            </a:r>
            <a:r>
              <a:rPr lang="es-ES_tradnl" sz="1400" dirty="0"/>
              <a:t> </a:t>
            </a:r>
            <a:r>
              <a:rPr lang="es-ES_tradnl" sz="1400" dirty="0" err="1"/>
              <a:t>component</a:t>
            </a:r>
            <a:r>
              <a:rPr lang="es-ES_tradnl" sz="1400" dirty="0"/>
              <a:t>, </a:t>
            </a:r>
            <a:r>
              <a:rPr lang="es-ES_tradnl" sz="1400" dirty="0" err="1"/>
              <a:t>AppModule</a:t>
            </a:r>
            <a:r>
              <a:rPr lang="es-ES_tradnl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r>
              <a:rPr lang="es-ES_tradnl" b="1" i="1" dirty="0"/>
              <a:t>2- </a:t>
            </a:r>
            <a:r>
              <a:rPr lang="es-ES_tradnl" b="1" i="1" dirty="0" err="1"/>
              <a:t>Declarations</a:t>
            </a:r>
            <a:r>
              <a:rPr lang="es-ES_tradnl" b="1" i="1" dirty="0"/>
              <a:t> Array: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Todos los componentes, directivas y pipes deben pertenecer solamente a un Angular Module.</a:t>
            </a:r>
            <a:r>
              <a:rPr lang="es-ES_tradnl" sz="1400" b="1" i="1" dirty="0"/>
              <a:t>		</a:t>
            </a:r>
          </a:p>
          <a:p>
            <a:pPr lvl="1"/>
            <a:endParaRPr lang="es-ES_tradnl" sz="1400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En este array solo se declaran componentes, directivas y pipes.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Nunca </a:t>
            </a:r>
            <a:r>
              <a:rPr lang="es-ES_tradnl" sz="1400" dirty="0" err="1"/>
              <a:t>re-declares</a:t>
            </a:r>
            <a:r>
              <a:rPr lang="es-ES_tradnl" sz="1400" dirty="0"/>
              <a:t> componentes, pipes y directivas que pertenecen a otro Angular Module.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Por defecto todos los componentes, directivas y pipes declarados, son </a:t>
            </a:r>
            <a:r>
              <a:rPr lang="es-ES_tradnl" sz="1400" dirty="0" err="1"/>
              <a:t>private</a:t>
            </a:r>
            <a:r>
              <a:rPr lang="es-ES_tradnl" sz="1400" dirty="0"/>
              <a:t>. Solo pueden ser accesibles desde el mismo modulo.</a:t>
            </a:r>
          </a:p>
          <a:p>
            <a:pPr lvl="1"/>
            <a:endParaRPr lang="es-ES_tradnl" sz="1400" dirty="0"/>
          </a:p>
          <a:p>
            <a:pPr marL="0" lvl="1"/>
            <a:r>
              <a:rPr lang="es-ES_tradnl" b="1" i="1" dirty="0"/>
              <a:t>3- </a:t>
            </a:r>
            <a:r>
              <a:rPr lang="es-ES_tradnl" b="1" i="1" dirty="0" err="1"/>
              <a:t>Exports</a:t>
            </a:r>
            <a:r>
              <a:rPr lang="es-ES_tradnl" b="1" i="1" dirty="0"/>
              <a:t> Array: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Los servicios no se exportan.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Se pueden exportar componentes, pipes y directivas si otros componentes los necesitan.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Se pueden </a:t>
            </a:r>
            <a:r>
              <a:rPr lang="es-ES_tradnl" sz="1400" dirty="0" err="1"/>
              <a:t>re-exportar</a:t>
            </a:r>
            <a:r>
              <a:rPr lang="es-ES_tradnl" sz="1400" dirty="0"/>
              <a:t> módulos sin importarlos dentro d ellos módulos.	</a:t>
            </a:r>
          </a:p>
          <a:p>
            <a:pPr marL="0" lvl="1"/>
            <a:endParaRPr lang="es-ES_tradnl" b="1" i="1" dirty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60053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AD4DBFA-8F69-4547-98C0-88E43C9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pt-PT" dirty="0"/>
              <a:t>Angular Modules.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89A7566-42B3-4C5C-8CB4-3235131B46D3}"/>
              </a:ext>
            </a:extLst>
          </p:cNvPr>
          <p:cNvSpPr txBox="1"/>
          <p:nvPr/>
        </p:nvSpPr>
        <p:spPr>
          <a:xfrm>
            <a:off x="407988" y="1447800"/>
            <a:ext cx="1033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B0D0C1-6801-49A4-8854-EF4ADA14F3DD}"/>
              </a:ext>
            </a:extLst>
          </p:cNvPr>
          <p:cNvSpPr txBox="1"/>
          <p:nvPr/>
        </p:nvSpPr>
        <p:spPr>
          <a:xfrm>
            <a:off x="584994" y="1066800"/>
            <a:ext cx="1102201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Reglas</a:t>
            </a:r>
          </a:p>
          <a:p>
            <a:endParaRPr lang="es-ES_tradnl" b="1" dirty="0"/>
          </a:p>
          <a:p>
            <a:r>
              <a:rPr lang="es-ES_tradnl" b="1" i="1" dirty="0"/>
              <a:t>4- </a:t>
            </a:r>
            <a:r>
              <a:rPr lang="es-ES_tradnl" b="1" i="1" dirty="0" err="1"/>
              <a:t>Imports</a:t>
            </a:r>
            <a:r>
              <a:rPr lang="es-ES_tradnl" b="1" i="1" dirty="0"/>
              <a:t> Array: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Al importar un módulo dentro de otro, permite que todos los componentes, pipes y directivas exportadas por dicho módulo, estén accesible en el módulo.</a:t>
            </a:r>
          </a:p>
          <a:p>
            <a:pPr lvl="1"/>
            <a:endParaRPr lang="es-ES_tradn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Importar módulos no provee acceso a sus módulos importados.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sz="1400" dirty="0"/>
          </a:p>
          <a:p>
            <a:pPr marL="0" lvl="1"/>
            <a:r>
              <a:rPr lang="es-ES_tradnl" b="1" i="1" dirty="0"/>
              <a:t>5- </a:t>
            </a:r>
            <a:r>
              <a:rPr lang="es-ES_tradnl" b="1" i="1" dirty="0" err="1"/>
              <a:t>Providers</a:t>
            </a:r>
            <a:r>
              <a:rPr lang="es-ES_tradnl" b="1" i="1" dirty="0"/>
              <a:t> Array: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Todo servicio agregado al </a:t>
            </a:r>
            <a:r>
              <a:rPr lang="es-ES_tradnl" sz="1400" dirty="0" err="1"/>
              <a:t>provider</a:t>
            </a:r>
            <a:r>
              <a:rPr lang="es-ES_tradnl" sz="1400" dirty="0"/>
              <a:t> array es registrado en la raíz de la aplicación (No en el caso de </a:t>
            </a:r>
            <a:r>
              <a:rPr lang="es-ES_tradnl" sz="1400" dirty="0" err="1"/>
              <a:t>Lazy</a:t>
            </a:r>
            <a:r>
              <a:rPr lang="es-ES_tradnl" sz="1400" dirty="0"/>
              <a:t> </a:t>
            </a:r>
            <a:r>
              <a:rPr lang="es-ES_tradnl" sz="1400" dirty="0" err="1"/>
              <a:t>Loading</a:t>
            </a:r>
            <a:r>
              <a:rPr lang="es-ES_tradnl" sz="1400" dirty="0"/>
              <a:t>).</a:t>
            </a:r>
          </a:p>
          <a:p>
            <a:pPr marL="457200" lvl="2"/>
            <a:endParaRPr lang="es-ES_tradnl" sz="14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No agregues servicios al </a:t>
            </a:r>
            <a:r>
              <a:rPr lang="es-ES_tradnl" sz="1400" dirty="0" err="1"/>
              <a:t>provider</a:t>
            </a:r>
            <a:r>
              <a:rPr lang="es-ES_tradnl" sz="1400" dirty="0"/>
              <a:t> array de un módulo que esté como compartido.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s-ES_tradnl" sz="14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s-ES_tradnl" sz="1400" dirty="0"/>
          </a:p>
          <a:p>
            <a:pPr marL="0" lvl="1"/>
            <a:endParaRPr lang="es-ES_tradnl" b="1" i="1" dirty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442458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AD4DBFA-8F69-4547-98C0-88E43C9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pt-PT" dirty="0"/>
              <a:t>Angular Modules.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89A7566-42B3-4C5C-8CB4-3235131B46D3}"/>
              </a:ext>
            </a:extLst>
          </p:cNvPr>
          <p:cNvSpPr txBox="1"/>
          <p:nvPr/>
        </p:nvSpPr>
        <p:spPr>
          <a:xfrm>
            <a:off x="407988" y="1447800"/>
            <a:ext cx="1033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B0D0C1-6801-49A4-8854-EF4ADA14F3DD}"/>
              </a:ext>
            </a:extLst>
          </p:cNvPr>
          <p:cNvSpPr txBox="1"/>
          <p:nvPr/>
        </p:nvSpPr>
        <p:spPr>
          <a:xfrm>
            <a:off x="584994" y="1066800"/>
            <a:ext cx="1102201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Reglas</a:t>
            </a:r>
          </a:p>
          <a:p>
            <a:endParaRPr lang="es-ES_tradnl" b="1" dirty="0"/>
          </a:p>
          <a:p>
            <a:r>
              <a:rPr lang="es-ES_tradnl" b="1" i="1" dirty="0"/>
              <a:t>4- </a:t>
            </a:r>
            <a:r>
              <a:rPr lang="es-ES_tradnl" b="1" i="1" dirty="0" err="1"/>
              <a:t>Imports</a:t>
            </a:r>
            <a:r>
              <a:rPr lang="es-ES_tradnl" b="1" i="1" dirty="0"/>
              <a:t> Array: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Al importar un módulo dentro de otro, permite que todos los componentes, pipes y directivas exportadas por dicho módulo, estén accesible en el módulo.</a:t>
            </a:r>
          </a:p>
          <a:p>
            <a:pPr lvl="1"/>
            <a:endParaRPr lang="es-ES_tradn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Importar módulos no provee acceso a sus módulos importados.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sz="1400" dirty="0"/>
          </a:p>
          <a:p>
            <a:pPr marL="0" lvl="1"/>
            <a:r>
              <a:rPr lang="es-ES_tradnl" b="1" i="1" dirty="0"/>
              <a:t>5- </a:t>
            </a:r>
            <a:r>
              <a:rPr lang="es-ES_tradnl" b="1" i="1" dirty="0" err="1"/>
              <a:t>Providers</a:t>
            </a:r>
            <a:r>
              <a:rPr lang="es-ES_tradnl" b="1" i="1" dirty="0"/>
              <a:t> Array: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Todo servicio agregado al </a:t>
            </a:r>
            <a:r>
              <a:rPr lang="es-ES_tradnl" sz="1400" dirty="0" err="1"/>
              <a:t>provider</a:t>
            </a:r>
            <a:r>
              <a:rPr lang="es-ES_tradnl" sz="1400" dirty="0"/>
              <a:t> array es registrado en la raíz de la aplicación (No en el caso de </a:t>
            </a:r>
            <a:r>
              <a:rPr lang="es-ES_tradnl" sz="1400" dirty="0" err="1"/>
              <a:t>Lazy</a:t>
            </a:r>
            <a:r>
              <a:rPr lang="es-ES_tradnl" sz="1400" dirty="0"/>
              <a:t> </a:t>
            </a:r>
            <a:r>
              <a:rPr lang="es-ES_tradnl" sz="1400" dirty="0" err="1"/>
              <a:t>Loading</a:t>
            </a:r>
            <a:r>
              <a:rPr lang="es-ES_tradnl" sz="1400" dirty="0"/>
              <a:t>).</a:t>
            </a:r>
          </a:p>
          <a:p>
            <a:pPr marL="457200" lvl="2"/>
            <a:endParaRPr lang="es-ES_tradnl" sz="14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No agregues servicios al </a:t>
            </a:r>
            <a:r>
              <a:rPr lang="es-ES_tradnl" sz="1400" dirty="0" err="1"/>
              <a:t>provider</a:t>
            </a:r>
            <a:r>
              <a:rPr lang="es-ES_tradnl" sz="1400" dirty="0"/>
              <a:t> array de un módulo que esté como compartido.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s-ES_tradnl" sz="14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s-ES_tradnl" sz="1400" dirty="0"/>
          </a:p>
          <a:p>
            <a:pPr marL="0" lvl="1"/>
            <a:endParaRPr lang="es-ES_tradnl" b="1" i="1" dirty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127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AD4DBFA-8F69-4547-98C0-88E43C9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pt-PT" dirty="0"/>
              <a:t>Angular Modules.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89A7566-42B3-4C5C-8CB4-3235131B46D3}"/>
              </a:ext>
            </a:extLst>
          </p:cNvPr>
          <p:cNvSpPr txBox="1"/>
          <p:nvPr/>
        </p:nvSpPr>
        <p:spPr>
          <a:xfrm>
            <a:off x="407988" y="1447800"/>
            <a:ext cx="1033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B0D0C1-6801-49A4-8854-EF4ADA14F3DD}"/>
              </a:ext>
            </a:extLst>
          </p:cNvPr>
          <p:cNvSpPr txBox="1"/>
          <p:nvPr/>
        </p:nvSpPr>
        <p:spPr>
          <a:xfrm>
            <a:off x="1463343" y="1954014"/>
            <a:ext cx="56388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s-ES_tradnl" b="1" dirty="0" err="1"/>
              <a:t>Feature</a:t>
            </a:r>
            <a:r>
              <a:rPr lang="es-ES_tradnl" b="1" dirty="0"/>
              <a:t> Modules</a:t>
            </a:r>
          </a:p>
          <a:p>
            <a:pPr marL="457200" lvl="2"/>
            <a:endParaRPr lang="es-ES_tradnl" dirty="0"/>
          </a:p>
          <a:p>
            <a:pPr marL="457200" lvl="2"/>
            <a:endParaRPr lang="es-ES_tradnl" dirty="0"/>
          </a:p>
          <a:p>
            <a:pPr marL="457200" lvl="2"/>
            <a:endParaRPr lang="es-ES_tradnl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s-ES_tradnl" sz="1400" dirty="0"/>
          </a:p>
          <a:p>
            <a:pPr marL="0" lvl="1"/>
            <a:endParaRPr lang="es-ES_tradnl" b="1" i="1" dirty="0"/>
          </a:p>
          <a:p>
            <a:pPr lvl="1"/>
            <a:endParaRPr lang="es-ES_tradn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CA9B4C-0C2A-41E2-8E7E-ADD09282C365}"/>
              </a:ext>
            </a:extLst>
          </p:cNvPr>
          <p:cNvSpPr txBox="1"/>
          <p:nvPr/>
        </p:nvSpPr>
        <p:spPr>
          <a:xfrm>
            <a:off x="5158741" y="837340"/>
            <a:ext cx="1955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rgbClr val="00B050"/>
                </a:solidFill>
              </a:rPr>
              <a:t>…….. </a:t>
            </a:r>
            <a:r>
              <a:rPr lang="es-ES_tradnl" sz="1400" dirty="0" err="1">
                <a:solidFill>
                  <a:srgbClr val="00B050"/>
                </a:solidFill>
              </a:rPr>
              <a:t>Import</a:t>
            </a:r>
            <a:endParaRPr lang="es-ES_tradnl" sz="1400" dirty="0">
              <a:solidFill>
                <a:srgbClr val="00B050"/>
              </a:solidFill>
            </a:endParaRPr>
          </a:p>
          <a:p>
            <a:r>
              <a:rPr lang="es-ES_tradnl" sz="1400" dirty="0">
                <a:solidFill>
                  <a:srgbClr val="0070C0"/>
                </a:solidFill>
              </a:rPr>
              <a:t>…….. </a:t>
            </a:r>
            <a:r>
              <a:rPr lang="es-ES_tradnl" sz="1400" dirty="0" err="1">
                <a:solidFill>
                  <a:srgbClr val="0070C0"/>
                </a:solidFill>
              </a:rPr>
              <a:t>Declarations</a:t>
            </a:r>
            <a:endParaRPr lang="es-ES_tradnl" sz="1400" dirty="0">
              <a:solidFill>
                <a:srgbClr val="0070C0"/>
              </a:solidFill>
            </a:endParaRPr>
          </a:p>
          <a:p>
            <a:r>
              <a:rPr lang="es-ES_tradnl" sz="1400" dirty="0">
                <a:solidFill>
                  <a:srgbClr val="FF6327"/>
                </a:solidFill>
              </a:rPr>
              <a:t>…….. </a:t>
            </a:r>
            <a:r>
              <a:rPr lang="es-ES_tradnl" sz="1400" dirty="0" err="1">
                <a:solidFill>
                  <a:srgbClr val="FF6327"/>
                </a:solidFill>
              </a:rPr>
              <a:t>Bootstrapping</a:t>
            </a:r>
            <a:endParaRPr lang="es-ES_tradnl" sz="1400" dirty="0">
              <a:solidFill>
                <a:srgbClr val="FF6327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C4733AA-EC43-4725-A629-6522446C3EB8}"/>
              </a:ext>
            </a:extLst>
          </p:cNvPr>
          <p:cNvSpPr/>
          <p:nvPr/>
        </p:nvSpPr>
        <p:spPr>
          <a:xfrm>
            <a:off x="347562" y="2802017"/>
            <a:ext cx="1752600" cy="5245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BrowserModule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936470-2225-4053-A20E-4CCB9FC42D22}"/>
              </a:ext>
            </a:extLst>
          </p:cNvPr>
          <p:cNvSpPr/>
          <p:nvPr/>
        </p:nvSpPr>
        <p:spPr>
          <a:xfrm>
            <a:off x="2059254" y="4212106"/>
            <a:ext cx="1762125" cy="7754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AppModule</a:t>
            </a:r>
            <a:endParaRPr lang="es-ES_tradnl" sz="1400" dirty="0">
              <a:solidFill>
                <a:schemeClr val="tx1"/>
              </a:solidFill>
            </a:endParaRP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05C09E97-8A25-4D2C-A1FE-A6F2B32387F5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1004955" y="3545522"/>
            <a:ext cx="1273207" cy="835392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44E767A-134D-4A50-AA38-51D9009F2CB9}"/>
              </a:ext>
            </a:extLst>
          </p:cNvPr>
          <p:cNvSpPr/>
          <p:nvPr/>
        </p:nvSpPr>
        <p:spPr>
          <a:xfrm>
            <a:off x="3958590" y="2802017"/>
            <a:ext cx="1762125" cy="5245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MedicineModule</a:t>
            </a:r>
            <a:endParaRPr lang="es-ES_tradnl" sz="1400" dirty="0">
              <a:solidFill>
                <a:schemeClr val="tx1"/>
              </a:solidFill>
            </a:endParaRP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8A42A487-07A4-4A17-8411-43CE9F756684}"/>
              </a:ext>
            </a:extLst>
          </p:cNvPr>
          <p:cNvCxnSpPr>
            <a:cxnSpLocks/>
            <a:stCxn id="15" idx="2"/>
            <a:endCxn id="8" idx="3"/>
          </p:cNvCxnSpPr>
          <p:nvPr/>
        </p:nvCxnSpPr>
        <p:spPr>
          <a:xfrm rot="5400000">
            <a:off x="3693913" y="3454081"/>
            <a:ext cx="1273207" cy="1018274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10CB358-B265-4679-B7FF-D0019C381136}"/>
              </a:ext>
            </a:extLst>
          </p:cNvPr>
          <p:cNvSpPr txBox="1"/>
          <p:nvPr/>
        </p:nvSpPr>
        <p:spPr>
          <a:xfrm>
            <a:off x="7534126" y="1986518"/>
            <a:ext cx="296227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s-ES_tradnl" b="1" dirty="0" err="1"/>
              <a:t>Shared</a:t>
            </a:r>
            <a:r>
              <a:rPr lang="es-ES_tradnl" b="1" dirty="0"/>
              <a:t> Module</a:t>
            </a:r>
          </a:p>
          <a:p>
            <a:pPr marL="457200" lvl="2"/>
            <a:endParaRPr lang="es-ES_tradnl" dirty="0"/>
          </a:p>
          <a:p>
            <a:pPr marL="457200" lvl="2"/>
            <a:endParaRPr lang="es-ES_tradnl" dirty="0"/>
          </a:p>
          <a:p>
            <a:pPr marL="457200" lvl="2"/>
            <a:endParaRPr lang="es-ES_tradnl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s-ES_tradnl" sz="1400" dirty="0"/>
          </a:p>
          <a:p>
            <a:pPr marL="0" lvl="1"/>
            <a:endParaRPr lang="es-ES_tradnl" b="1" i="1" dirty="0"/>
          </a:p>
          <a:p>
            <a:pPr lvl="1"/>
            <a:endParaRPr lang="es-ES_tradnl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1A29CF1-6A43-4E46-85A7-F39CA9B25806}"/>
              </a:ext>
            </a:extLst>
          </p:cNvPr>
          <p:cNvSpPr/>
          <p:nvPr/>
        </p:nvSpPr>
        <p:spPr>
          <a:xfrm>
            <a:off x="8231004" y="4218158"/>
            <a:ext cx="1752600" cy="798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SharedModule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83B7ACA-15A5-4016-B74C-4AE95EA2CBA1}"/>
              </a:ext>
            </a:extLst>
          </p:cNvPr>
          <p:cNvSpPr/>
          <p:nvPr/>
        </p:nvSpPr>
        <p:spPr>
          <a:xfrm>
            <a:off x="6468879" y="2833690"/>
            <a:ext cx="1762125" cy="49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CommonModule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5D1DB7D-7507-459E-ACB6-42C5C900ED75}"/>
              </a:ext>
            </a:extLst>
          </p:cNvPr>
          <p:cNvSpPr/>
          <p:nvPr/>
        </p:nvSpPr>
        <p:spPr>
          <a:xfrm>
            <a:off x="9863137" y="2802017"/>
            <a:ext cx="1762125" cy="49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FormsModule</a:t>
            </a:r>
            <a:endParaRPr lang="es-ES_tradnl" sz="1400" dirty="0">
              <a:solidFill>
                <a:schemeClr val="tx1"/>
              </a:solidFill>
            </a:endParaRP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31A762C1-54B2-45FC-86A8-68AA0F6D929A}"/>
              </a:ext>
            </a:extLst>
          </p:cNvPr>
          <p:cNvCxnSpPr>
            <a:cxnSpLocks/>
            <a:stCxn id="25" idx="2"/>
            <a:endCxn id="21" idx="3"/>
          </p:cNvCxnSpPr>
          <p:nvPr/>
        </p:nvCxnSpPr>
        <p:spPr>
          <a:xfrm rot="5400000">
            <a:off x="9702555" y="3575990"/>
            <a:ext cx="1322695" cy="760596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32B62984-9BAE-4C32-988C-51B0427D704A}"/>
              </a:ext>
            </a:extLst>
          </p:cNvPr>
          <p:cNvCxnSpPr>
            <a:cxnSpLocks/>
            <a:stCxn id="24" idx="2"/>
            <a:endCxn id="21" idx="1"/>
          </p:cNvCxnSpPr>
          <p:nvPr/>
        </p:nvCxnSpPr>
        <p:spPr>
          <a:xfrm rot="16200000" flipH="1">
            <a:off x="7144962" y="3531594"/>
            <a:ext cx="1291022" cy="881062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C2AD1C58-BD0C-4F61-9983-6E4671233B3A}"/>
              </a:ext>
            </a:extLst>
          </p:cNvPr>
          <p:cNvSpPr txBox="1"/>
          <p:nvPr/>
        </p:nvSpPr>
        <p:spPr>
          <a:xfrm>
            <a:off x="4953000" y="5562600"/>
            <a:ext cx="3124200" cy="99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326F711-BDDE-4641-A25C-46DE8670576E}"/>
              </a:ext>
            </a:extLst>
          </p:cNvPr>
          <p:cNvSpPr txBox="1"/>
          <p:nvPr/>
        </p:nvSpPr>
        <p:spPr>
          <a:xfrm>
            <a:off x="2647802" y="5359313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ng g m medicines/medicine -m app –flat</a:t>
            </a:r>
          </a:p>
          <a:p>
            <a:endParaRPr lang="es-ES_tradnl" dirty="0"/>
          </a:p>
          <a:p>
            <a:r>
              <a:rPr lang="en-US" dirty="0"/>
              <a:t>ng g m /shared/shared --flat -m medicines/</a:t>
            </a:r>
            <a:r>
              <a:rPr lang="en-US" dirty="0" err="1"/>
              <a:t>medicine.module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4183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5DA84B-712F-4997-B040-EA16BEA93F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Componente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D3FAA8-650A-4E1B-B561-D86BE9AF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pt-PT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58A9ACE-27BF-4183-83FC-DCE7618E667A}"/>
              </a:ext>
            </a:extLst>
          </p:cNvPr>
          <p:cNvSpPr/>
          <p:nvPr/>
        </p:nvSpPr>
        <p:spPr>
          <a:xfrm>
            <a:off x="495300" y="2788556"/>
            <a:ext cx="1447800" cy="12192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5" name="Es igual a 14">
            <a:extLst>
              <a:ext uri="{FF2B5EF4-FFF2-40B4-BE49-F238E27FC236}">
                <a16:creationId xmlns:a16="http://schemas.microsoft.com/office/drawing/2014/main" id="{340F1949-3078-49F4-9828-58D83ECBA9E4}"/>
              </a:ext>
            </a:extLst>
          </p:cNvPr>
          <p:cNvSpPr/>
          <p:nvPr/>
        </p:nvSpPr>
        <p:spPr>
          <a:xfrm>
            <a:off x="2365171" y="3178909"/>
            <a:ext cx="457200" cy="304800"/>
          </a:xfrm>
          <a:prstGeom prst="mathEqual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09A1B46-3AF4-415B-9425-A082938792FB}"/>
              </a:ext>
            </a:extLst>
          </p:cNvPr>
          <p:cNvSpPr/>
          <p:nvPr/>
        </p:nvSpPr>
        <p:spPr>
          <a:xfrm>
            <a:off x="3276600" y="2819400"/>
            <a:ext cx="1447800" cy="1219200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Template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8" name="Signo más 17">
            <a:extLst>
              <a:ext uri="{FF2B5EF4-FFF2-40B4-BE49-F238E27FC236}">
                <a16:creationId xmlns:a16="http://schemas.microsoft.com/office/drawing/2014/main" id="{CB25CC5A-237A-4441-9BFC-10350BEBF1C3}"/>
              </a:ext>
            </a:extLst>
          </p:cNvPr>
          <p:cNvSpPr/>
          <p:nvPr/>
        </p:nvSpPr>
        <p:spPr>
          <a:xfrm>
            <a:off x="5048251" y="3178909"/>
            <a:ext cx="495300" cy="438494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662687E-813D-4F0E-B87B-1420586FD1BB}"/>
              </a:ext>
            </a:extLst>
          </p:cNvPr>
          <p:cNvSpPr/>
          <p:nvPr/>
        </p:nvSpPr>
        <p:spPr>
          <a:xfrm>
            <a:off x="5907597" y="2555846"/>
            <a:ext cx="1447800" cy="1569356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C304C30-8119-4850-B985-987BD40C6880}"/>
              </a:ext>
            </a:extLst>
          </p:cNvPr>
          <p:cNvSpPr/>
          <p:nvPr/>
        </p:nvSpPr>
        <p:spPr>
          <a:xfrm>
            <a:off x="6021897" y="2959524"/>
            <a:ext cx="1219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Properties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5FFDA60-4D5D-4BB8-8864-774A6C71470A}"/>
              </a:ext>
            </a:extLst>
          </p:cNvPr>
          <p:cNvSpPr/>
          <p:nvPr/>
        </p:nvSpPr>
        <p:spPr>
          <a:xfrm>
            <a:off x="6021897" y="3526216"/>
            <a:ext cx="1219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Methods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A7B059-BDDF-46F9-B2D9-FC04ED299F02}"/>
              </a:ext>
            </a:extLst>
          </p:cNvPr>
          <p:cNvSpPr txBox="1"/>
          <p:nvPr/>
        </p:nvSpPr>
        <p:spPr>
          <a:xfrm>
            <a:off x="6251023" y="2590192"/>
            <a:ext cx="1126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err="1"/>
              <a:t>Class</a:t>
            </a:r>
            <a:endParaRPr lang="es-ES_tradnl" sz="14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82D4636-0DE2-470F-97C6-6C721C311717}"/>
              </a:ext>
            </a:extLst>
          </p:cNvPr>
          <p:cNvSpPr/>
          <p:nvPr/>
        </p:nvSpPr>
        <p:spPr>
          <a:xfrm>
            <a:off x="8578789" y="2813807"/>
            <a:ext cx="1447800" cy="1219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Metadata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22" name="Signo más 21">
            <a:extLst>
              <a:ext uri="{FF2B5EF4-FFF2-40B4-BE49-F238E27FC236}">
                <a16:creationId xmlns:a16="http://schemas.microsoft.com/office/drawing/2014/main" id="{11C6D947-BDFB-4CC1-BD6C-9278B2ED1312}"/>
              </a:ext>
            </a:extLst>
          </p:cNvPr>
          <p:cNvSpPr/>
          <p:nvPr/>
        </p:nvSpPr>
        <p:spPr>
          <a:xfrm>
            <a:off x="7719443" y="3209753"/>
            <a:ext cx="495300" cy="438494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9158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2826" y="3570847"/>
            <a:ext cx="5261187" cy="118220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98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AD4DBFA-8F69-4547-98C0-88E43C9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pt-PT" dirty="0"/>
              <a:t>Building y Deploy.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89A7566-42B3-4C5C-8CB4-3235131B46D3}"/>
              </a:ext>
            </a:extLst>
          </p:cNvPr>
          <p:cNvSpPr txBox="1"/>
          <p:nvPr/>
        </p:nvSpPr>
        <p:spPr>
          <a:xfrm>
            <a:off x="407988" y="1447800"/>
            <a:ext cx="1033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B0D0C1-6801-49A4-8854-EF4ADA14F3DD}"/>
              </a:ext>
            </a:extLst>
          </p:cNvPr>
          <p:cNvSpPr txBox="1"/>
          <p:nvPr/>
        </p:nvSpPr>
        <p:spPr>
          <a:xfrm>
            <a:off x="-68321" y="1269867"/>
            <a:ext cx="5638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>
              <a:buFont typeface="+mj-lt"/>
              <a:buAutoNum type="arabicPeriod"/>
            </a:pPr>
            <a:r>
              <a:rPr lang="es-ES_tradnl" b="1" dirty="0"/>
              <a:t>Angular </a:t>
            </a:r>
            <a:r>
              <a:rPr lang="es-ES_tradnl" b="1" dirty="0" err="1"/>
              <a:t>Cli</a:t>
            </a:r>
            <a:r>
              <a:rPr lang="es-ES_tradnl" b="1" dirty="0"/>
              <a:t>:</a:t>
            </a:r>
          </a:p>
          <a:p>
            <a:pPr marL="457200" lvl="2"/>
            <a:endParaRPr lang="es-ES_tradnl" b="1" dirty="0"/>
          </a:p>
          <a:p>
            <a:pPr marL="457200" lvl="2"/>
            <a:r>
              <a:rPr lang="es-ES_tradnl" dirty="0"/>
              <a:t>	 </a:t>
            </a:r>
            <a:r>
              <a:rPr lang="es-ES_tradnl" dirty="0" err="1"/>
              <a:t>npm</a:t>
            </a:r>
            <a:r>
              <a:rPr lang="es-ES_tradnl" dirty="0"/>
              <a:t> </a:t>
            </a:r>
            <a:r>
              <a:rPr lang="es-ES_tradnl" dirty="0" err="1"/>
              <a:t>install</a:t>
            </a:r>
            <a:r>
              <a:rPr lang="es-ES_tradnl" dirty="0"/>
              <a:t> –g @angular/</a:t>
            </a:r>
            <a:r>
              <a:rPr lang="es-ES_tradnl" dirty="0" err="1"/>
              <a:t>cli</a:t>
            </a:r>
            <a:endParaRPr lang="es-ES_tradnl" dirty="0"/>
          </a:p>
          <a:p>
            <a:pPr marL="457200" lvl="2"/>
            <a:endParaRPr lang="es-ES_tradnl" b="1" dirty="0"/>
          </a:p>
          <a:p>
            <a:pPr marL="457200" lvl="2"/>
            <a:r>
              <a:rPr lang="es-ES_tradnl" b="1" dirty="0"/>
              <a:t>2. Comandos:</a:t>
            </a:r>
          </a:p>
          <a:p>
            <a:pPr marL="457200" lvl="2"/>
            <a:endParaRPr lang="es-ES_tradnl" b="1" dirty="0"/>
          </a:p>
          <a:p>
            <a:pPr marL="457200" lvl="2"/>
            <a:r>
              <a:rPr lang="es-ES_tradnl" b="1" dirty="0"/>
              <a:t>	</a:t>
            </a:r>
            <a:r>
              <a:rPr lang="es-ES_tradnl" dirty="0"/>
              <a:t>ng new</a:t>
            </a:r>
          </a:p>
          <a:p>
            <a:pPr marL="457200" lvl="2"/>
            <a:endParaRPr lang="es-ES_tradnl" dirty="0"/>
          </a:p>
          <a:p>
            <a:pPr marL="457200" lvl="2"/>
            <a:r>
              <a:rPr lang="es-ES_tradnl" dirty="0"/>
              <a:t>	ng serve</a:t>
            </a:r>
          </a:p>
          <a:p>
            <a:pPr marL="457200" lvl="2"/>
            <a:endParaRPr lang="es-ES_tradnl" dirty="0"/>
          </a:p>
          <a:p>
            <a:pPr marL="457200" lvl="2"/>
            <a:r>
              <a:rPr lang="es-ES_tradnl" dirty="0"/>
              <a:t>	ng </a:t>
            </a:r>
            <a:r>
              <a:rPr lang="es-ES_tradnl" dirty="0" err="1"/>
              <a:t>generate</a:t>
            </a:r>
            <a:endParaRPr lang="es-ES_tradnl" dirty="0"/>
          </a:p>
          <a:p>
            <a:pPr marL="457200" lvl="2"/>
            <a:endParaRPr lang="es-ES_tradnl" dirty="0"/>
          </a:p>
          <a:p>
            <a:pPr marL="457200" lvl="2"/>
            <a:r>
              <a:rPr lang="es-ES_tradnl" dirty="0"/>
              <a:t>	ng </a:t>
            </a:r>
            <a:r>
              <a:rPr lang="es-ES_tradnl" dirty="0" err="1"/>
              <a:t>build</a:t>
            </a:r>
            <a:endParaRPr lang="es-ES_tradnl" dirty="0"/>
          </a:p>
          <a:p>
            <a:pPr marL="457200" lvl="2"/>
            <a:endParaRPr lang="es-ES_tradnl" sz="1400" dirty="0"/>
          </a:p>
          <a:p>
            <a:pPr marL="0" lvl="1"/>
            <a:endParaRPr lang="es-ES_tradnl" b="1" i="1" dirty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094848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2826" y="3570847"/>
            <a:ext cx="5261187" cy="118220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4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5DA84B-712F-4997-B040-EA16BEA93F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Angular Modules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D3FAA8-650A-4E1B-B561-D86BE9AF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pt-PT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58A9ACE-27BF-4183-83FC-DCE7618E667A}"/>
              </a:ext>
            </a:extLst>
          </p:cNvPr>
          <p:cNvSpPr/>
          <p:nvPr/>
        </p:nvSpPr>
        <p:spPr>
          <a:xfrm>
            <a:off x="3771900" y="2678801"/>
            <a:ext cx="1981200" cy="1219200"/>
          </a:xfrm>
          <a:prstGeom prst="rect">
            <a:avLst/>
          </a:prstGeom>
          <a:solidFill>
            <a:srgbClr val="FF6327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b="1" dirty="0" err="1">
                <a:solidFill>
                  <a:schemeClr val="tx1"/>
                </a:solidFill>
              </a:rPr>
              <a:t>Root</a:t>
            </a:r>
            <a:endParaRPr lang="es-ES_tradnl" sz="1400" b="1" dirty="0">
              <a:solidFill>
                <a:schemeClr val="tx1"/>
              </a:solidFill>
            </a:endParaRPr>
          </a:p>
          <a:p>
            <a:pPr algn="ctr"/>
            <a:r>
              <a:rPr lang="es-ES_tradnl" sz="1400" b="1" dirty="0">
                <a:solidFill>
                  <a:schemeClr val="tx1"/>
                </a:solidFill>
              </a:rPr>
              <a:t>Angular Module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D1BE78-DB58-494F-9F07-4A28652D8ED6}"/>
              </a:ext>
            </a:extLst>
          </p:cNvPr>
          <p:cNvSpPr txBox="1"/>
          <p:nvPr/>
        </p:nvSpPr>
        <p:spPr>
          <a:xfrm>
            <a:off x="3071243" y="1623822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_tradnl" dirty="0"/>
            </a:br>
            <a:r>
              <a:rPr lang="es-ES_tradnl" dirty="0"/>
              <a:t>¿Cómo integramos todo en Angular?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865082D-BFA1-49F4-95D2-5D56B94ADC2F}"/>
              </a:ext>
            </a:extLst>
          </p:cNvPr>
          <p:cNvSpPr/>
          <p:nvPr/>
        </p:nvSpPr>
        <p:spPr>
          <a:xfrm>
            <a:off x="1828800" y="3871271"/>
            <a:ext cx="1371600" cy="4721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2AB2301-5980-45FD-9A01-B795EBA9EE22}"/>
              </a:ext>
            </a:extLst>
          </p:cNvPr>
          <p:cNvSpPr/>
          <p:nvPr/>
        </p:nvSpPr>
        <p:spPr>
          <a:xfrm>
            <a:off x="1830198" y="4648200"/>
            <a:ext cx="1371600" cy="4721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1DE6A14-F3EF-4FF7-B27D-4981D13656D4}"/>
              </a:ext>
            </a:extLst>
          </p:cNvPr>
          <p:cNvSpPr/>
          <p:nvPr/>
        </p:nvSpPr>
        <p:spPr>
          <a:xfrm>
            <a:off x="1828800" y="5426524"/>
            <a:ext cx="1371600" cy="4721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DF4E50C5-EC61-49AF-AB96-2F4D2146DF6A}"/>
              </a:ext>
            </a:extLst>
          </p:cNvPr>
          <p:cNvCxnSpPr>
            <a:stCxn id="14" idx="1"/>
            <a:endCxn id="16" idx="0"/>
          </p:cNvCxnSpPr>
          <p:nvPr/>
        </p:nvCxnSpPr>
        <p:spPr>
          <a:xfrm rot="10800000" flipV="1">
            <a:off x="2514600" y="3288401"/>
            <a:ext cx="1257300" cy="582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ADF4161E-DC91-48D2-B22B-1FC53D1953DC}"/>
              </a:ext>
            </a:extLst>
          </p:cNvPr>
          <p:cNvCxnSpPr>
            <a:cxnSpLocks/>
            <a:stCxn id="14" idx="2"/>
            <a:endCxn id="16" idx="3"/>
          </p:cNvCxnSpPr>
          <p:nvPr/>
        </p:nvCxnSpPr>
        <p:spPr>
          <a:xfrm rot="5400000">
            <a:off x="3876783" y="3221618"/>
            <a:ext cx="209335" cy="15621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0AE77E83-A9B0-4FC7-B072-630706D91EBE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rot="16200000" flipH="1">
            <a:off x="2362899" y="4495101"/>
            <a:ext cx="304800" cy="139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6DE7006D-6EE8-4717-9DC5-8522796C15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60801" y="5272030"/>
            <a:ext cx="304800" cy="139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93D52BD-E5DC-43A1-9F28-72539BBA384E}"/>
              </a:ext>
            </a:extLst>
          </p:cNvPr>
          <p:cNvSpPr/>
          <p:nvPr/>
        </p:nvSpPr>
        <p:spPr>
          <a:xfrm>
            <a:off x="6728843" y="2667000"/>
            <a:ext cx="1981200" cy="1219200"/>
          </a:xfrm>
          <a:prstGeom prst="rect">
            <a:avLst/>
          </a:prstGeom>
          <a:solidFill>
            <a:srgbClr val="FF6327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b="1" dirty="0" err="1">
                <a:solidFill>
                  <a:schemeClr val="tx1"/>
                </a:solidFill>
              </a:rPr>
              <a:t>Feature</a:t>
            </a:r>
            <a:endParaRPr lang="es-ES_tradnl" sz="1400" b="1" dirty="0">
              <a:solidFill>
                <a:schemeClr val="tx1"/>
              </a:solidFill>
            </a:endParaRPr>
          </a:p>
          <a:p>
            <a:pPr algn="ctr"/>
            <a:r>
              <a:rPr lang="es-ES_tradnl" sz="1400" b="1" dirty="0">
                <a:solidFill>
                  <a:schemeClr val="tx1"/>
                </a:solidFill>
              </a:rPr>
              <a:t>Angular Module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C76279C-3108-4A70-89F5-1688C28308AA}"/>
              </a:ext>
            </a:extLst>
          </p:cNvPr>
          <p:cNvSpPr/>
          <p:nvPr/>
        </p:nvSpPr>
        <p:spPr>
          <a:xfrm>
            <a:off x="9525000" y="3871271"/>
            <a:ext cx="1371600" cy="4721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195A7BF-A295-4B2D-B77E-45241A882AD1}"/>
              </a:ext>
            </a:extLst>
          </p:cNvPr>
          <p:cNvSpPr/>
          <p:nvPr/>
        </p:nvSpPr>
        <p:spPr>
          <a:xfrm>
            <a:off x="9526398" y="4648200"/>
            <a:ext cx="1371600" cy="4721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12E758A-FFDB-4211-B243-B6E4C18D7412}"/>
              </a:ext>
            </a:extLst>
          </p:cNvPr>
          <p:cNvSpPr/>
          <p:nvPr/>
        </p:nvSpPr>
        <p:spPr>
          <a:xfrm>
            <a:off x="9525000" y="5426524"/>
            <a:ext cx="1371600" cy="4721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0AD28516-5568-4695-B377-8B22A9BFCFB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16200000" flipH="1">
            <a:off x="10059099" y="4495101"/>
            <a:ext cx="304800" cy="139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78F9221A-F008-4EA5-9C99-6118A9679B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57001" y="5272030"/>
            <a:ext cx="304800" cy="139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0D58F77F-7475-40CA-A747-CE44F41F8E96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 rot="16200000" flipH="1">
            <a:off x="8511653" y="3093989"/>
            <a:ext cx="221136" cy="18055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F914C93-B23B-4493-A543-C3A314BE26BF}"/>
              </a:ext>
            </a:extLst>
          </p:cNvPr>
          <p:cNvCxnSpPr>
            <a:stCxn id="29" idx="1"/>
            <a:endCxn id="14" idx="3"/>
          </p:cNvCxnSpPr>
          <p:nvPr/>
        </p:nvCxnSpPr>
        <p:spPr>
          <a:xfrm flipH="1">
            <a:off x="5753100" y="3276600"/>
            <a:ext cx="975743" cy="1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0F99BB53-F2FC-480B-A017-8EA7ECA17D33}"/>
              </a:ext>
            </a:extLst>
          </p:cNvPr>
          <p:cNvSpPr/>
          <p:nvPr/>
        </p:nvSpPr>
        <p:spPr>
          <a:xfrm>
            <a:off x="5404868" y="5052988"/>
            <a:ext cx="1981200" cy="1219200"/>
          </a:xfrm>
          <a:prstGeom prst="rect">
            <a:avLst/>
          </a:prstGeom>
          <a:solidFill>
            <a:srgbClr val="FF6327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b="1" dirty="0" err="1">
                <a:solidFill>
                  <a:schemeClr val="tx1"/>
                </a:solidFill>
              </a:rPr>
              <a:t>Feature</a:t>
            </a:r>
            <a:r>
              <a:rPr lang="es-ES_tradnl" sz="1400" b="1" dirty="0">
                <a:solidFill>
                  <a:schemeClr val="tx1"/>
                </a:solidFill>
              </a:rPr>
              <a:t> N</a:t>
            </a:r>
          </a:p>
          <a:p>
            <a:pPr algn="ctr"/>
            <a:r>
              <a:rPr lang="es-ES_tradnl" sz="1400" b="1" dirty="0">
                <a:solidFill>
                  <a:schemeClr val="tx1"/>
                </a:solidFill>
              </a:rPr>
              <a:t>Angular Module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4C3D7FA3-7CA0-4924-B4DB-F780DEB03990}"/>
              </a:ext>
            </a:extLst>
          </p:cNvPr>
          <p:cNvCxnSpPr>
            <a:cxnSpLocks/>
            <a:stCxn id="43" idx="0"/>
            <a:endCxn id="14" idx="2"/>
          </p:cNvCxnSpPr>
          <p:nvPr/>
        </p:nvCxnSpPr>
        <p:spPr>
          <a:xfrm flipH="1" flipV="1">
            <a:off x="4762500" y="3898001"/>
            <a:ext cx="1632968" cy="115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5DA84B-712F-4997-B040-EA16BEA93F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b="1" dirty="0">
                <a:solidFill>
                  <a:schemeClr val="tx1"/>
                </a:solidFill>
              </a:rPr>
              <a:t>Arquitectura de la aplicación a construir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D3FAA8-650A-4E1B-B561-D86BE9AF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pt-PT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D1BE78-DB58-494F-9F07-4A28652D8ED6}"/>
              </a:ext>
            </a:extLst>
          </p:cNvPr>
          <p:cNvSpPr txBox="1"/>
          <p:nvPr/>
        </p:nvSpPr>
        <p:spPr>
          <a:xfrm>
            <a:off x="3071243" y="1623822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_tradnl" dirty="0"/>
            </a:br>
            <a:endParaRPr lang="es-ES_tradnl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7B54560-306F-44A5-9CD8-B20D44E7FADA}"/>
              </a:ext>
            </a:extLst>
          </p:cNvPr>
          <p:cNvSpPr/>
          <p:nvPr/>
        </p:nvSpPr>
        <p:spPr>
          <a:xfrm>
            <a:off x="4953000" y="1946987"/>
            <a:ext cx="1577691" cy="772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chemeClr val="tx1"/>
                </a:solidFill>
              </a:rPr>
              <a:t>Welcome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dirty="0" err="1">
                <a:solidFill>
                  <a:schemeClr val="tx1"/>
                </a:solidFill>
              </a:rPr>
              <a:t>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352ECF7-FEB9-4422-BE4E-DB216AFAB8F6}"/>
              </a:ext>
            </a:extLst>
          </p:cNvPr>
          <p:cNvSpPr/>
          <p:nvPr/>
        </p:nvSpPr>
        <p:spPr>
          <a:xfrm>
            <a:off x="2680492" y="3266560"/>
            <a:ext cx="1577691" cy="772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>
                <a:solidFill>
                  <a:schemeClr val="tx1"/>
                </a:solidFill>
              </a:rPr>
              <a:t>App </a:t>
            </a:r>
            <a:r>
              <a:rPr lang="es-ES_tradnl" sz="1400" dirty="0" err="1">
                <a:solidFill>
                  <a:schemeClr val="tx1"/>
                </a:solidFill>
              </a:rPr>
              <a:t>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BB1A757-6E34-47AB-935E-9399803730AE}"/>
              </a:ext>
            </a:extLst>
          </p:cNvPr>
          <p:cNvSpPr/>
          <p:nvPr/>
        </p:nvSpPr>
        <p:spPr>
          <a:xfrm>
            <a:off x="4952998" y="3266560"/>
            <a:ext cx="1577691" cy="772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>
                <a:solidFill>
                  <a:schemeClr val="tx1"/>
                </a:solidFill>
              </a:rPr>
              <a:t>Medicine </a:t>
            </a:r>
            <a:r>
              <a:rPr lang="es-ES_tradnl" sz="1400" dirty="0" err="1">
                <a:solidFill>
                  <a:schemeClr val="tx1"/>
                </a:solidFill>
              </a:rPr>
              <a:t>List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dirty="0" err="1">
                <a:solidFill>
                  <a:schemeClr val="tx1"/>
                </a:solidFill>
              </a:rPr>
              <a:t>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8EFBF8E-915E-4B77-AFFE-7635CB82FA4F}"/>
              </a:ext>
            </a:extLst>
          </p:cNvPr>
          <p:cNvSpPr/>
          <p:nvPr/>
        </p:nvSpPr>
        <p:spPr>
          <a:xfrm>
            <a:off x="4952999" y="4662113"/>
            <a:ext cx="1577691" cy="774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>
                <a:solidFill>
                  <a:schemeClr val="tx1"/>
                </a:solidFill>
              </a:rPr>
              <a:t>Medicine </a:t>
            </a:r>
            <a:r>
              <a:rPr lang="es-ES_tradnl" sz="1400" dirty="0" err="1">
                <a:solidFill>
                  <a:schemeClr val="tx1"/>
                </a:solidFill>
              </a:rPr>
              <a:t>Detail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dirty="0" err="1">
                <a:solidFill>
                  <a:schemeClr val="tx1"/>
                </a:solidFill>
              </a:rPr>
              <a:t>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040583-9CCC-4854-9E88-B4D63A88E99A}"/>
              </a:ext>
            </a:extLst>
          </p:cNvPr>
          <p:cNvSpPr/>
          <p:nvPr/>
        </p:nvSpPr>
        <p:spPr>
          <a:xfrm>
            <a:off x="2362200" y="5638800"/>
            <a:ext cx="6858000" cy="772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>
                <a:solidFill>
                  <a:schemeClr val="tx1"/>
                </a:solidFill>
              </a:rPr>
              <a:t>Medicine Data Service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FB373B0-F3D6-4F0F-99DB-FACF7C3A5BFA}"/>
              </a:ext>
            </a:extLst>
          </p:cNvPr>
          <p:cNvSpPr/>
          <p:nvPr/>
        </p:nvSpPr>
        <p:spPr>
          <a:xfrm>
            <a:off x="7933817" y="3792894"/>
            <a:ext cx="1577691" cy="772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>
                <a:solidFill>
                  <a:schemeClr val="tx1"/>
                </a:solidFill>
              </a:rPr>
              <a:t>Rating </a:t>
            </a:r>
            <a:r>
              <a:rPr lang="es-ES_tradnl" sz="1400" dirty="0" err="1">
                <a:solidFill>
                  <a:schemeClr val="tx1"/>
                </a:solidFill>
              </a:rPr>
              <a:t>Component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7DDDBE9-C507-4527-92FF-CD68E287EB86}"/>
              </a:ext>
            </a:extLst>
          </p:cNvPr>
          <p:cNvSpPr/>
          <p:nvPr/>
        </p:nvSpPr>
        <p:spPr>
          <a:xfrm>
            <a:off x="407987" y="3266560"/>
            <a:ext cx="1577691" cy="772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>
                <a:solidFill>
                  <a:schemeClr val="tx1"/>
                </a:solidFill>
              </a:rPr>
              <a:t>Index.html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F1831A4-510E-4A99-B5D7-859206C34153}"/>
              </a:ext>
            </a:extLst>
          </p:cNvPr>
          <p:cNvCxnSpPr>
            <a:stCxn id="11" idx="3"/>
            <a:endCxn id="25" idx="1"/>
          </p:cNvCxnSpPr>
          <p:nvPr/>
        </p:nvCxnSpPr>
        <p:spPr>
          <a:xfrm>
            <a:off x="1985678" y="3652580"/>
            <a:ext cx="694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DA6C697-0FBB-4449-95FA-940008F1CF59}"/>
              </a:ext>
            </a:extLst>
          </p:cNvPr>
          <p:cNvCxnSpPr/>
          <p:nvPr/>
        </p:nvCxnSpPr>
        <p:spPr>
          <a:xfrm>
            <a:off x="4258183" y="3638035"/>
            <a:ext cx="694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B55FAF7-365A-4234-881F-1EECC4653625}"/>
              </a:ext>
            </a:extLst>
          </p:cNvPr>
          <p:cNvCxnSpPr>
            <a:cxnSpLocks/>
            <a:stCxn id="25" idx="0"/>
            <a:endCxn id="2" idx="1"/>
          </p:cNvCxnSpPr>
          <p:nvPr/>
        </p:nvCxnSpPr>
        <p:spPr>
          <a:xfrm flipV="1">
            <a:off x="3469338" y="2333007"/>
            <a:ext cx="1483662" cy="93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8DA44D0-A53F-4EB6-B861-D5EA47C23530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5741844" y="4038600"/>
            <a:ext cx="1" cy="62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FEAE565-E473-4033-AF56-507BF2B9B734}"/>
              </a:ext>
            </a:extLst>
          </p:cNvPr>
          <p:cNvCxnSpPr>
            <a:cxnSpLocks/>
            <a:stCxn id="35" idx="3"/>
            <a:endCxn id="10" idx="1"/>
          </p:cNvCxnSpPr>
          <p:nvPr/>
        </p:nvCxnSpPr>
        <p:spPr>
          <a:xfrm>
            <a:off x="6530689" y="3652580"/>
            <a:ext cx="1403128" cy="52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A3EC12C-906F-47DD-9355-59123CF29B5E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6530690" y="4178914"/>
            <a:ext cx="1403127" cy="87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55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770273E-5946-470E-BD7C-0A83CB695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7000" y="2010606"/>
            <a:ext cx="6553200" cy="44425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ECMAScript (ES): </a:t>
            </a:r>
            <a:r>
              <a:rPr lang="es-ES_tradnl" dirty="0" err="1"/>
              <a:t>Estandar</a:t>
            </a:r>
            <a:r>
              <a:rPr lang="es-ES_tradnl" dirty="0"/>
              <a:t> de especificación de </a:t>
            </a:r>
            <a:r>
              <a:rPr lang="es-ES_tradnl" dirty="0" err="1"/>
              <a:t>Javascript</a:t>
            </a:r>
            <a:r>
              <a:rPr lang="es-ES_tradnl" dirty="0"/>
              <a:t>.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Versiones:</a:t>
            </a:r>
          </a:p>
          <a:p>
            <a:pPr marL="519113" lvl="1" indent="-285750">
              <a:buFont typeface="+mj-lt"/>
              <a:buAutoNum type="arabicPeriod"/>
            </a:pPr>
            <a:r>
              <a:rPr lang="es-ES_tradnl" dirty="0"/>
              <a:t>ES3: Soportado por antiguos Browsers.</a:t>
            </a:r>
          </a:p>
          <a:p>
            <a:pPr marL="519113" lvl="1" indent="-285750">
              <a:buFont typeface="+mj-lt"/>
              <a:buAutoNum type="arabicPeriod"/>
            </a:pPr>
            <a:r>
              <a:rPr lang="es-ES_tradnl" dirty="0"/>
              <a:t>ES5: Soportado actualmente por la mayoría de los Browsers.</a:t>
            </a:r>
          </a:p>
          <a:p>
            <a:pPr marL="519113" lvl="1" indent="-285750">
              <a:buFont typeface="+mj-lt"/>
              <a:buAutoNum type="arabicPeriod"/>
            </a:pPr>
            <a:r>
              <a:rPr lang="es-ES_tradnl" dirty="0"/>
              <a:t>ES 2015 (ES 6): La mayoría de los Browsers aún no soportan esta versión.</a:t>
            </a:r>
          </a:p>
          <a:p>
            <a:pPr marL="519113" lvl="1" indent="-285750">
              <a:buFont typeface="+mj-lt"/>
              <a:buAutoNum type="arabicPeriod"/>
            </a:pPr>
            <a:endParaRPr lang="es-ES_tradnl" dirty="0"/>
          </a:p>
          <a:p>
            <a:pPr lvl="1" indent="0">
              <a:buNone/>
            </a:pPr>
            <a:r>
              <a:rPr lang="es-ES_tradnl" dirty="0"/>
              <a:t>ES 2015 -&gt; </a:t>
            </a:r>
            <a:r>
              <a:rPr lang="es-ES_tradnl" dirty="0" err="1"/>
              <a:t>Transpilar</a:t>
            </a:r>
            <a:r>
              <a:rPr lang="es-ES_tradnl" dirty="0"/>
              <a:t> -&gt; ES5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149DBD-96B1-4A1E-B1A5-0BA476389F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8462" y="1327848"/>
            <a:ext cx="5543551" cy="438494"/>
          </a:xfrm>
        </p:spPr>
        <p:txBody>
          <a:bodyPr/>
          <a:lstStyle/>
          <a:p>
            <a:r>
              <a:rPr lang="es-ES_tradnl" b="1" dirty="0" err="1">
                <a:solidFill>
                  <a:schemeClr val="tx1"/>
                </a:solidFill>
              </a:rPr>
              <a:t>Javascript</a:t>
            </a:r>
            <a:endParaRPr lang="es-ES_tradnl" b="1" dirty="0">
              <a:solidFill>
                <a:schemeClr val="tx1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8D60FB2-50BF-43E7-9232-ED3C393B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Antes de codificar</a:t>
            </a:r>
            <a:br>
              <a:rPr lang="es-ES_tradnl" dirty="0"/>
            </a:br>
            <a:endParaRPr lang="es-ES_tradn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829555C1-2B23-4AF0-901A-62761E911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7" y="2010606"/>
            <a:ext cx="1905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0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99FD522-162A-4460-B7F8-D2DC9F138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461" y="2637422"/>
            <a:ext cx="2725739" cy="35575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No se necesita compilar.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Lo ejecutan la mayoría de Browser.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E82DB7-FD1A-49C6-A4AB-542F3786D7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8461" y="2179878"/>
            <a:ext cx="2725739" cy="438494"/>
          </a:xfrm>
        </p:spPr>
        <p:txBody>
          <a:bodyPr/>
          <a:lstStyle/>
          <a:p>
            <a:r>
              <a:rPr lang="es-ES_tradnl" b="1" dirty="0">
                <a:solidFill>
                  <a:schemeClr val="tx1"/>
                </a:solidFill>
              </a:rPr>
              <a:t>ES5</a:t>
            </a:r>
            <a:r>
              <a:rPr lang="es-ES_tradnl" b="1" dirty="0"/>
              <a:t>	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7EF573A-A4CC-4A49-8427-3483E287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Antes de codificar</a:t>
            </a:r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01CD94F4-7304-4A35-A808-EABED59C809D}"/>
              </a:ext>
            </a:extLst>
          </p:cNvPr>
          <p:cNvSpPr txBox="1">
            <a:spLocks/>
          </p:cNvSpPr>
          <p:nvPr/>
        </p:nvSpPr>
        <p:spPr>
          <a:xfrm>
            <a:off x="398462" y="1327848"/>
            <a:ext cx="5543551" cy="4384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Lenguajes a elegir</a:t>
            </a:r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726A80B2-CF73-4967-9A75-9C4C8C3515E9}"/>
              </a:ext>
            </a:extLst>
          </p:cNvPr>
          <p:cNvSpPr txBox="1">
            <a:spLocks/>
          </p:cNvSpPr>
          <p:nvPr/>
        </p:nvSpPr>
        <p:spPr>
          <a:xfrm>
            <a:off x="3733800" y="2637422"/>
            <a:ext cx="2725739" cy="3557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Contiene nuevas funcionalidades(Clases, flechas, </a:t>
            </a:r>
            <a:r>
              <a:rPr lang="es-ES_tradnl" dirty="0" err="1"/>
              <a:t>let</a:t>
            </a:r>
            <a:r>
              <a:rPr lang="es-ES_tradnl" dirty="0"/>
              <a:t>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Aumenta la productividad.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La mayoría de browser no lo soportan.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Debe ser </a:t>
            </a:r>
            <a:r>
              <a:rPr lang="es-ES_tradnl" dirty="0" err="1"/>
              <a:t>transpilado</a:t>
            </a:r>
            <a:r>
              <a:rPr lang="es-ES_tradnl" dirty="0"/>
              <a:t> (</a:t>
            </a:r>
            <a:r>
              <a:rPr lang="es-ES_tradnl" dirty="0" err="1"/>
              <a:t>Transpile</a:t>
            </a:r>
            <a:r>
              <a:rPr lang="es-ES_tradnl" dirty="0"/>
              <a:t>).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B9569EE7-FC83-4D48-B879-318FE2E174E5}"/>
              </a:ext>
            </a:extLst>
          </p:cNvPr>
          <p:cNvSpPr txBox="1">
            <a:spLocks/>
          </p:cNvSpPr>
          <p:nvPr/>
        </p:nvSpPr>
        <p:spPr>
          <a:xfrm>
            <a:off x="3733800" y="2159997"/>
            <a:ext cx="2667000" cy="4384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ES 2015</a:t>
            </a:r>
            <a:r>
              <a:rPr lang="es-ES_tradnl" b="1" dirty="0"/>
              <a:t>	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85DB98C-59C6-4FDC-B07B-8AA58F5B523E}"/>
              </a:ext>
            </a:extLst>
          </p:cNvPr>
          <p:cNvGrpSpPr/>
          <p:nvPr/>
        </p:nvGrpSpPr>
        <p:grpSpPr>
          <a:xfrm>
            <a:off x="7010400" y="2159997"/>
            <a:ext cx="2725739" cy="2488203"/>
            <a:chOff x="7010400" y="2159997"/>
            <a:chExt cx="2725739" cy="4298277"/>
          </a:xfrm>
        </p:grpSpPr>
        <p:sp>
          <p:nvSpPr>
            <p:cNvPr id="10" name="Marcador de texto 1">
              <a:extLst>
                <a:ext uri="{FF2B5EF4-FFF2-40B4-BE49-F238E27FC236}">
                  <a16:creationId xmlns:a16="http://schemas.microsoft.com/office/drawing/2014/main" id="{1EE1D5E5-EA8B-4442-9FF2-A2D45A3AE33C}"/>
                </a:ext>
              </a:extLst>
            </p:cNvPr>
            <p:cNvSpPr txBox="1">
              <a:spLocks/>
            </p:cNvSpPr>
            <p:nvPr/>
          </p:nvSpPr>
          <p:spPr>
            <a:xfrm>
              <a:off x="7010400" y="2900688"/>
              <a:ext cx="2725739" cy="35575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3363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200" indent="-2238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90563" indent="-23336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Char char="‒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_tradnl" dirty="0"/>
                <a:t>Es un </a:t>
              </a:r>
              <a:r>
                <a:rPr lang="es-ES_tradnl" dirty="0" err="1"/>
                <a:t>superSet</a:t>
              </a:r>
              <a:r>
                <a:rPr lang="es-ES_tradnl" dirty="0"/>
                <a:t> de </a:t>
              </a:r>
              <a:r>
                <a:rPr lang="es-ES_tradnl" dirty="0" err="1"/>
                <a:t>javascript</a:t>
              </a:r>
              <a:r>
                <a:rPr lang="es-ES_tradnl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_tradnl" dirty="0" err="1"/>
                <a:t>Strong</a:t>
              </a:r>
              <a:r>
                <a:rPr lang="es-ES_tradnl" dirty="0"/>
                <a:t> </a:t>
              </a:r>
              <a:r>
                <a:rPr lang="es-ES_tradnl" dirty="0" err="1"/>
                <a:t>Type</a:t>
              </a:r>
              <a:r>
                <a:rPr lang="es-ES_tradnl" dirty="0"/>
                <a:t>: Fuertemente tipeado.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_tradnl" dirty="0"/>
                <a:t>Útil en los IDE al momento de desarrollar.</a:t>
              </a:r>
            </a:p>
          </p:txBody>
        </p:sp>
        <p:sp>
          <p:nvSpPr>
            <p:cNvPr id="11" name="Marcador de texto 3">
              <a:extLst>
                <a:ext uri="{FF2B5EF4-FFF2-40B4-BE49-F238E27FC236}">
                  <a16:creationId xmlns:a16="http://schemas.microsoft.com/office/drawing/2014/main" id="{26672601-8C9C-40A1-B04D-BBD990AE5327}"/>
                </a:ext>
              </a:extLst>
            </p:cNvPr>
            <p:cNvSpPr txBox="1">
              <a:spLocks/>
            </p:cNvSpPr>
            <p:nvPr/>
          </p:nvSpPr>
          <p:spPr>
            <a:xfrm>
              <a:off x="7010400" y="2159997"/>
              <a:ext cx="2725739" cy="7406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800" b="0" kern="1200">
                  <a:solidFill>
                    <a:srgbClr val="12ABDB"/>
                  </a:solidFill>
                  <a:latin typeface="+mn-lt"/>
                  <a:ea typeface="+mn-ea"/>
                  <a:cs typeface="+mn-cs"/>
                </a:defRPr>
              </a:lvl1pPr>
              <a:lvl2pPr marL="233363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200" indent="-2238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90563" indent="-23336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Char char="‒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_tradnl" b="1" dirty="0">
                  <a:solidFill>
                    <a:schemeClr val="tx1"/>
                  </a:solidFill>
                </a:rPr>
                <a:t>TYPESCRIPT</a:t>
              </a:r>
              <a:endParaRPr lang="es-ES_tradnl" b="1" dirty="0"/>
            </a:p>
          </p:txBody>
        </p:sp>
      </p:grpSp>
      <p:sp>
        <p:nvSpPr>
          <p:cNvPr id="12" name="Marcador de texto 1">
            <a:extLst>
              <a:ext uri="{FF2B5EF4-FFF2-40B4-BE49-F238E27FC236}">
                <a16:creationId xmlns:a16="http://schemas.microsoft.com/office/drawing/2014/main" id="{47E2B511-FFF5-4DC4-B5DB-632B063038D3}"/>
              </a:ext>
            </a:extLst>
          </p:cNvPr>
          <p:cNvSpPr txBox="1">
            <a:spLocks/>
          </p:cNvSpPr>
          <p:nvPr/>
        </p:nvSpPr>
        <p:spPr>
          <a:xfrm>
            <a:off x="10182225" y="2637422"/>
            <a:ext cx="1461221" cy="8511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No es </a:t>
            </a:r>
            <a:r>
              <a:rPr lang="es-ES_tradnl" dirty="0" err="1"/>
              <a:t>javascript</a:t>
            </a:r>
            <a:endParaRPr lang="es-ES_tradnl" dirty="0"/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17F03D5E-9E8D-4A58-914E-B9C0E515A793}"/>
              </a:ext>
            </a:extLst>
          </p:cNvPr>
          <p:cNvSpPr txBox="1">
            <a:spLocks/>
          </p:cNvSpPr>
          <p:nvPr/>
        </p:nvSpPr>
        <p:spPr>
          <a:xfrm>
            <a:off x="10210800" y="2159997"/>
            <a:ext cx="2971800" cy="4384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DART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76642024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OGETI Template_2018_v3" id="{7278A2AE-4223-442C-A0C5-E45FABBA1215}" vid="{F7E055ED-6AB1-43F9-BF77-7175F72F91ED}"/>
    </a:ext>
  </a:extLst>
</a:theme>
</file>

<file path=ppt/theme/theme2.xml><?xml version="1.0" encoding="utf-8"?>
<a:theme xmlns:a="http://schemas.openxmlformats.org/drawingml/2006/main" name="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 Template_2018_v3" id="{7278A2AE-4223-442C-A0C5-E45FABBA1215}" vid="{91778B23-AA72-4A33-84C0-F8F8637DBDEA}"/>
    </a:ext>
  </a:extLst>
</a:theme>
</file>

<file path=ppt/theme/theme3.xml><?xml version="1.0" encoding="utf-8"?>
<a:theme xmlns:a="http://schemas.openxmlformats.org/drawingml/2006/main" name="Cover option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D622C579-F77D-488D-92D0-B4D2EF913E1E}"/>
    </a:ext>
  </a:extLst>
</a:theme>
</file>

<file path=ppt/theme/theme4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 Template_2018_v3" id="{7278A2AE-4223-442C-A0C5-E45FABBA1215}" vid="{F6865D72-1A08-4312-9EED-8998F572E7A5}"/>
    </a:ext>
  </a:extLst>
</a:theme>
</file>

<file path=ppt/theme/theme5.xml><?xml version="1.0" encoding="utf-8"?>
<a:theme xmlns:a="http://schemas.openxmlformats.org/drawingml/2006/main" name="Closing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Personnalisé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3093F08A-50AC-4B6E-88A0-3C7666192B71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SOGETI Template_2018_v3</Template>
  <TotalTime>7911</TotalTime>
  <Words>1448</Words>
  <Application>Microsoft Office PowerPoint</Application>
  <PresentationFormat>Panorámica</PresentationFormat>
  <Paragraphs>523</Paragraphs>
  <Slides>52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52</vt:i4>
      </vt:variant>
    </vt:vector>
  </HeadingPairs>
  <TitlesOfParts>
    <vt:vector size="62" baseType="lpstr">
      <vt:lpstr>Arial</vt:lpstr>
      <vt:lpstr>Calibri</vt:lpstr>
      <vt:lpstr>Consolas</vt:lpstr>
      <vt:lpstr>Verdana</vt:lpstr>
      <vt:lpstr>Wingdings</vt:lpstr>
      <vt:lpstr>Content Layouts</vt:lpstr>
      <vt:lpstr>Cover slides</vt:lpstr>
      <vt:lpstr>Cover options</vt:lpstr>
      <vt:lpstr>Section slides</vt:lpstr>
      <vt:lpstr>Closing options</vt:lpstr>
      <vt:lpstr>Angular</vt:lpstr>
      <vt:lpstr>Agenda</vt:lpstr>
      <vt:lpstr>Introducción</vt:lpstr>
      <vt:lpstr>Introducción</vt:lpstr>
      <vt:lpstr>Introducción</vt:lpstr>
      <vt:lpstr>Introducción</vt:lpstr>
      <vt:lpstr>Introducción</vt:lpstr>
      <vt:lpstr>Antes de codificar </vt:lpstr>
      <vt:lpstr>Antes de codificar</vt:lpstr>
      <vt:lpstr>Antes de codificar</vt:lpstr>
      <vt:lpstr>Antes de codificar</vt:lpstr>
      <vt:lpstr>Antes de codificar</vt:lpstr>
      <vt:lpstr>Creación de la Aplicación</vt:lpstr>
      <vt:lpstr>Presentación de PowerPoint</vt:lpstr>
      <vt:lpstr>Introducción de Componentes. </vt:lpstr>
      <vt:lpstr>Introducción de Componentes </vt:lpstr>
      <vt:lpstr>Introducción de Componentes </vt:lpstr>
      <vt:lpstr>Introducción de Componentes </vt:lpstr>
      <vt:lpstr>Introducción de Componentes </vt:lpstr>
      <vt:lpstr>Presentación de PowerPoint</vt:lpstr>
      <vt:lpstr>Templates, Directivas e Interpolación.  </vt:lpstr>
      <vt:lpstr>Templates, Directivas e Interpolación.  </vt:lpstr>
      <vt:lpstr>Presentación de PowerPoint</vt:lpstr>
      <vt:lpstr>Templates, Directivas e Interpolación.  </vt:lpstr>
      <vt:lpstr>Templates, Directivas e Interpolación.</vt:lpstr>
      <vt:lpstr>Templates, Directivas e Interpolación.</vt:lpstr>
      <vt:lpstr>Presentación de PowerPoint</vt:lpstr>
      <vt:lpstr>Data Bindings y Pipes.   </vt:lpstr>
      <vt:lpstr>Data Bindings y Pipes.   </vt:lpstr>
      <vt:lpstr>Presentación de PowerPoint</vt:lpstr>
      <vt:lpstr>Data Bindings y Pipes.   </vt:lpstr>
      <vt:lpstr>Data Bindings y Pipes.</vt:lpstr>
      <vt:lpstr>Presentación de PowerPoint</vt:lpstr>
      <vt:lpstr>Data Bindings y Pipes.</vt:lpstr>
      <vt:lpstr>Presentación de PowerPoint</vt:lpstr>
      <vt:lpstr>Mas sobre components</vt:lpstr>
      <vt:lpstr>Presentación de PowerPoint</vt:lpstr>
      <vt:lpstr>Nested Components</vt:lpstr>
      <vt:lpstr>Presentación de PowerPoint</vt:lpstr>
      <vt:lpstr>Servicios e Inyección de Dependencia</vt:lpstr>
      <vt:lpstr>Retornar data con HTTP</vt:lpstr>
      <vt:lpstr>Retornar data con HTTP</vt:lpstr>
      <vt:lpstr>Presentación de PowerPoint</vt:lpstr>
      <vt:lpstr>Navegación y Routing.</vt:lpstr>
      <vt:lpstr>Presentación de PowerPoint</vt:lpstr>
      <vt:lpstr>Angular Modules.</vt:lpstr>
      <vt:lpstr>Angular Modules.</vt:lpstr>
      <vt:lpstr>Angular Modules.</vt:lpstr>
      <vt:lpstr>Angular Modules.</vt:lpstr>
      <vt:lpstr>Presentación de PowerPoint</vt:lpstr>
      <vt:lpstr>Building y Deploy.</vt:lpstr>
      <vt:lpstr>Presentación de PowerPoint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Capgemini</dc:creator>
  <cp:lastModifiedBy>Hung Campos, Marco Luis</cp:lastModifiedBy>
  <cp:revision>218</cp:revision>
  <dcterms:created xsi:type="dcterms:W3CDTF">2018-08-28T03:21:59Z</dcterms:created>
  <dcterms:modified xsi:type="dcterms:W3CDTF">2019-05-14T09:32:09Z</dcterms:modified>
</cp:coreProperties>
</file>