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EFD22-BC9F-4E29-B7DC-37067AA465B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A6EA1-92E5-423F-86F7-43D6A331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B42-1E62-49C9-A5EF-6F2E0E0F2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334A4-8B90-4F6A-B197-E5AE4490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1F18-08A6-45F2-90FF-B1DA9A99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78E97-1769-4BF3-B012-E70CB8A5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F873-2781-49AC-B4D4-A3AD1D3B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7E29-23DA-45A6-B789-3BF48E03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E304-5A8F-4987-BA94-A09964E9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A4C6-97E1-448D-8521-920EECAF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D296-7B70-4B5E-8E6E-08F5C573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D2ED-3877-47D1-BACB-5D1FC9DE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12CEE-A27D-4952-8652-F713D3865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83DA-1AFC-4B78-83E9-8C8CE806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D461-B5B6-4135-908D-900CFD2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FF5-1F6F-42E7-84A6-3871449E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EAF6-56C2-47EB-B26C-305F22A8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1196-E7BF-4A4F-B24C-B5BEA7B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EF13-9895-4FF6-9C07-9035C8B6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79C0-DE78-4A04-866D-557426F2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D36B-3D4E-4F4D-8C17-BB5E7A6D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868E-F9C5-4E74-A349-3C3649DF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4834-A693-4BB3-80E5-3DD79381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FB37-6422-4E19-9503-28C7B0B6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B70D-E143-4CD6-AED3-25E26FBC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C210-F652-414F-9073-E567BEA1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EA2F-4768-4BE0-9960-AE55A81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77F1-B74B-4448-BDA4-126020C6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0D49-A7CC-4720-8003-1357AB939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F7B09-C871-4496-8235-E9B7F1C7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A9CFF-28A5-4859-B20D-E32AEE17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5C23-C5B9-43B8-9291-C74A2577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00110-3711-4F5D-AB1C-DA18195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2D66-96AB-4BF1-870A-F2C49773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0985-C6BF-456E-9C78-010D399B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48E2-A044-46D0-AE69-72548DC74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E7919-4001-446A-B19F-1DC3C54BF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9DF39-AD8B-4D4E-A82E-5538C5BB3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23-F8D5-4281-B898-A95EFEC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51503-ED5D-4009-9A47-08440B3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0293B-A7D7-40ED-BC76-54B2D316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8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29B9-3B8F-4CAE-A678-035762FD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93B1-B4E8-454E-A8B7-4F49CED6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84221-10D4-406F-AC62-268A7297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37CA7-F5E6-467D-A9DF-9B348E2E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3789E-7B26-476C-8C94-0EBDB3E9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3AD6E-2129-4912-AEC0-ADD00C01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C7E4-66E9-4F31-B147-678F8E88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2ED5-F7F3-4BFD-BBFA-1895CD51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80C4-721B-4EDB-9BE8-EB9792D3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3D543-E1EF-45CF-9ABA-78CBF0E0D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D5B08-FD17-42B4-80D0-033BDC16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49092-E892-4A62-85CA-85F498C3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8A935-7277-41DD-A858-32F715FE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19A3-57C6-4933-8CEE-A72BC26E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A8F12-176C-4398-B82E-A62720B3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42676-6A3C-4EDC-8741-A02EA7F38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414B-1604-41DE-8A40-855DCCB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2410-C0FD-426C-9621-9C69C696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5414D-D2F7-42BE-A33C-DE2A0145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F97C3-A9D4-4F74-852E-58DAA2C7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A8D2-6540-4D07-9441-92F9BA2A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BEDC-A1E4-4352-8641-DE82A706B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54DC-188D-493A-8B5D-1F226C3BD00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EDBA-624A-430A-B45D-943200E07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BD5D-7EF3-4B51-BAB8-4BFE7D38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0EAE-1092-4D0A-8A75-379667BF1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microsoft.com/office/2007/relationships/media" Target="../media/media2.mp4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6929-4E2A-40B0-8DA8-FB632088E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Playing Atari with Deep Reinforcement Learning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66D7B-55F6-4752-A85E-4C258B03A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Hunter Klein</a:t>
            </a:r>
          </a:p>
        </p:txBody>
      </p:sp>
    </p:spTree>
    <p:extLst>
      <p:ext uri="{BB962C8B-B14F-4D97-AF65-F5344CB8AC3E}">
        <p14:creationId xmlns:p14="http://schemas.microsoft.com/office/powerpoint/2010/main" val="44941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5052-016B-437C-887D-23FB000D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Learning More Like a Human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05DD-A2AB-40E4-805E-42135BA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this paper, most successful reinforcement learning methods relied on hand crafted features for each application</a:t>
            </a:r>
          </a:p>
          <a:p>
            <a:endParaRPr lang="en-US" dirty="0"/>
          </a:p>
          <a:p>
            <a:r>
              <a:rPr lang="en-US" dirty="0"/>
              <a:t>Humans can learn many things through visual input alone – Deep Mind proposes the following model to replicate this using a combination of CNNs, experience replay, and Q-learning to play Atari 2600 games.</a:t>
            </a:r>
          </a:p>
        </p:txBody>
      </p:sp>
    </p:spTree>
    <p:extLst>
      <p:ext uri="{BB962C8B-B14F-4D97-AF65-F5344CB8AC3E}">
        <p14:creationId xmlns:p14="http://schemas.microsoft.com/office/powerpoint/2010/main" val="418837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8F49-D1FD-4E5C-850C-583CE745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Q-Value Function as a 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5D87F-8AB9-4A0D-BB1C-665F5047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55" y="1273753"/>
            <a:ext cx="8743950" cy="508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0DB89-4EAB-4835-9C64-8863844A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from https://towardsdatascience.com/atari-reinforcement-learning-in-depth-part-1-ddqn-ceaa762a546f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AE86AF-F46C-4AB0-913D-760E9DC11F41}"/>
                  </a:ext>
                </a:extLst>
              </p:cNvPr>
              <p:cNvSpPr txBox="1"/>
              <p:nvPr/>
            </p:nvSpPr>
            <p:spPr>
              <a:xfrm>
                <a:off x="1066709" y="2998194"/>
                <a:ext cx="21186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AE86AF-F46C-4AB0-913D-760E9DC1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09" y="2998194"/>
                <a:ext cx="21186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4E7D1B-246E-4FFD-91F8-F71F8F7153AB}"/>
              </a:ext>
            </a:extLst>
          </p:cNvPr>
          <p:cNvCxnSpPr>
            <a:cxnSpLocks/>
          </p:cNvCxnSpPr>
          <p:nvPr/>
        </p:nvCxnSpPr>
        <p:spPr>
          <a:xfrm flipH="1">
            <a:off x="1066709" y="3582969"/>
            <a:ext cx="748158" cy="54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9E22A6-D37A-429B-ACBF-BE835CF36EC0}"/>
              </a:ext>
            </a:extLst>
          </p:cNvPr>
          <p:cNvSpPr txBox="1"/>
          <p:nvPr/>
        </p:nvSpPr>
        <p:spPr>
          <a:xfrm>
            <a:off x="402777" y="4139091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C2782D-DBB5-4D16-A4B9-014A3898A954}"/>
              </a:ext>
            </a:extLst>
          </p:cNvPr>
          <p:cNvCxnSpPr/>
          <p:nvPr/>
        </p:nvCxnSpPr>
        <p:spPr>
          <a:xfrm flipH="1">
            <a:off x="1584131" y="3582969"/>
            <a:ext cx="666572" cy="142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900B5F-220F-42C0-9A74-4782C869C3AE}"/>
              </a:ext>
            </a:extLst>
          </p:cNvPr>
          <p:cNvSpPr txBox="1"/>
          <p:nvPr/>
        </p:nvSpPr>
        <p:spPr>
          <a:xfrm>
            <a:off x="1066709" y="498149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741FC3-18B4-4F79-84B3-2AA2146F7E43}"/>
              </a:ext>
            </a:extLst>
          </p:cNvPr>
          <p:cNvCxnSpPr/>
          <p:nvPr/>
        </p:nvCxnSpPr>
        <p:spPr>
          <a:xfrm>
            <a:off x="2660901" y="3582969"/>
            <a:ext cx="0" cy="15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78C75B-FE26-4F2C-B4FC-756D96D9EDC9}"/>
              </a:ext>
            </a:extLst>
          </p:cNvPr>
          <p:cNvSpPr txBox="1"/>
          <p:nvPr/>
        </p:nvSpPr>
        <p:spPr>
          <a:xfrm>
            <a:off x="1927174" y="5146359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Params</a:t>
            </a:r>
          </a:p>
        </p:txBody>
      </p:sp>
    </p:spTree>
    <p:extLst>
      <p:ext uri="{BB962C8B-B14F-4D97-AF65-F5344CB8AC3E}">
        <p14:creationId xmlns:p14="http://schemas.microsoft.com/office/powerpoint/2010/main" val="275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FE5B-87CB-4DFF-83F7-AD5FCD5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Model: Experience Replay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D7A8F7-E7FA-413F-9D66-EEE158F7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47" y="1914863"/>
            <a:ext cx="6770506" cy="391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EEC61-334B-41DF-94B7-E7643825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from https://mc.ai/reinforcement-learning-d3qn-agent-with-prioritized-experience-replay-memory/</a:t>
            </a:r>
          </a:p>
        </p:txBody>
      </p:sp>
    </p:spTree>
    <p:extLst>
      <p:ext uri="{BB962C8B-B14F-4D97-AF65-F5344CB8AC3E}">
        <p14:creationId xmlns:p14="http://schemas.microsoft.com/office/powerpoint/2010/main" val="425214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CBF-483C-48F8-8D7F-05B8CF56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The 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405C5-9E24-4F60-9459-396647EA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3" t="10805" r="28625" b="6134"/>
          <a:stretch/>
        </p:blipFill>
        <p:spPr>
          <a:xfrm>
            <a:off x="840166" y="2464219"/>
            <a:ext cx="2527159" cy="306802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BF0DD8-6C25-496E-9CA1-5B4DD834F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1" t="10489" r="28456" b="6449"/>
          <a:stretch/>
        </p:blipFill>
        <p:spPr>
          <a:xfrm>
            <a:off x="4846439" y="2464219"/>
            <a:ext cx="2527159" cy="306802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DD5B84-965B-450B-BE23-485759B5C407}"/>
              </a:ext>
            </a:extLst>
          </p:cNvPr>
          <p:cNvSpPr/>
          <p:nvPr/>
        </p:nvSpPr>
        <p:spPr>
          <a:xfrm>
            <a:off x="3464447" y="3840436"/>
            <a:ext cx="1272905" cy="28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6E1546-71EB-446C-A48E-4EA22D864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1" t="10489" r="28456" b="6449"/>
          <a:stretch/>
        </p:blipFill>
        <p:spPr>
          <a:xfrm>
            <a:off x="8891988" y="2704362"/>
            <a:ext cx="2527159" cy="306802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9EA31-7973-4EA1-A9E1-C46EB250B8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12378" r="29802" b="12387"/>
          <a:stretch/>
        </p:blipFill>
        <p:spPr>
          <a:xfrm>
            <a:off x="9102095" y="2639538"/>
            <a:ext cx="2102900" cy="277894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C06DF4-7D6E-4316-AB9A-CE9B7EDD23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12378" r="29802" b="12387"/>
          <a:stretch/>
        </p:blipFill>
        <p:spPr>
          <a:xfrm>
            <a:off x="8977404" y="2501765"/>
            <a:ext cx="2102900" cy="277894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9FD16-35E2-47BA-A2AB-FA123E273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12378" r="29802" b="12387"/>
          <a:stretch/>
        </p:blipFill>
        <p:spPr>
          <a:xfrm>
            <a:off x="8852713" y="2363992"/>
            <a:ext cx="2102900" cy="277894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DF2646-3B37-4BC1-A8EC-15344F18382E}"/>
              </a:ext>
            </a:extLst>
          </p:cNvPr>
          <p:cNvSpPr/>
          <p:nvPr/>
        </p:nvSpPr>
        <p:spPr>
          <a:xfrm>
            <a:off x="7434908" y="3841208"/>
            <a:ext cx="1272905" cy="28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A7E2E5-79E5-45DE-96FE-7FBC8F3ABD06}"/>
              </a:ext>
            </a:extLst>
          </p:cNvPr>
          <p:cNvSpPr txBox="1"/>
          <p:nvPr/>
        </p:nvSpPr>
        <p:spPr>
          <a:xfrm>
            <a:off x="7350525" y="4083945"/>
            <a:ext cx="143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Repeat Action 4x</a:t>
            </a:r>
          </a:p>
          <a:p>
            <a:pPr algn="ctr"/>
            <a:r>
              <a:rPr lang="en-US" sz="800" dirty="0"/>
              <a:t>(105,80,1) -&gt; (105,80,4)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6563964-0685-4548-AB0A-511E612C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Find cool environments at https://gym.openai.com/docs/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85E5A-13A2-47FF-88C8-39F1F9B7C4A0}"/>
              </a:ext>
            </a:extLst>
          </p:cNvPr>
          <p:cNvSpPr txBox="1"/>
          <p:nvPr/>
        </p:nvSpPr>
        <p:spPr>
          <a:xfrm>
            <a:off x="840166" y="1616340"/>
            <a:ext cx="3312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PongDeterministic-v4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229337-0788-401A-BC37-27C1AA627554}"/>
              </a:ext>
            </a:extLst>
          </p:cNvPr>
          <p:cNvSpPr txBox="1"/>
          <p:nvPr/>
        </p:nvSpPr>
        <p:spPr>
          <a:xfrm>
            <a:off x="3428635" y="4083945"/>
            <a:ext cx="134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Preprocess </a:t>
            </a:r>
          </a:p>
          <a:p>
            <a:pPr algn="ctr"/>
            <a:r>
              <a:rPr lang="en-US" sz="800" dirty="0"/>
              <a:t>(210,160,3) -&gt; (105,80,1)</a:t>
            </a:r>
          </a:p>
        </p:txBody>
      </p:sp>
    </p:spTree>
    <p:extLst>
      <p:ext uri="{BB962C8B-B14F-4D97-AF65-F5344CB8AC3E}">
        <p14:creationId xmlns:p14="http://schemas.microsoft.com/office/powerpoint/2010/main" val="107529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17E4-D635-4762-B0AD-A05B4967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Training: Cart-Pole, “the Hello World of RL”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84F219-AFDE-4DE7-A606-A91C61B3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93" y="3122502"/>
            <a:ext cx="4963107" cy="3308738"/>
          </a:xfrm>
          <a:prstGeom prst="rect">
            <a:avLst/>
          </a:prstGeom>
        </p:spPr>
      </p:pic>
      <p:pic>
        <p:nvPicPr>
          <p:cNvPr id="9" name="Picture 8" descr="A picture containing traffic, light, stop, street&#10;&#10;Description automatically generated">
            <a:extLst>
              <a:ext uri="{FF2B5EF4-FFF2-40B4-BE49-F238E27FC236}">
                <a16:creationId xmlns:a16="http://schemas.microsoft.com/office/drawing/2014/main" id="{53D337A8-A5E5-4FF8-9E52-8CAB52C5D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6" y="1560945"/>
            <a:ext cx="5605394" cy="5041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81B91-CA41-4669-B000-0F86ACF4B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1"/>
          <a:stretch/>
        </p:blipFill>
        <p:spPr>
          <a:xfrm>
            <a:off x="6038204" y="2054888"/>
            <a:ext cx="5663190" cy="852448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B71B3BE-BEDC-4F51-8E0A-9B4A87B5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Equation from </a:t>
            </a:r>
            <a:r>
              <a:rPr lang="en-US" dirty="0" err="1"/>
              <a:t>Mnih</a:t>
            </a:r>
            <a:r>
              <a:rPr lang="en-US" dirty="0"/>
              <a:t> et al. 2013</a:t>
            </a:r>
          </a:p>
        </p:txBody>
      </p:sp>
    </p:spTree>
    <p:extLst>
      <p:ext uri="{BB962C8B-B14F-4D97-AF65-F5344CB8AC3E}">
        <p14:creationId xmlns:p14="http://schemas.microsoft.com/office/powerpoint/2010/main" val="234085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EB55-E027-47B1-8859-8A50541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Pong (2013 DQN)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997FD-B285-403C-8AEE-583E5B3277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42052" cy="45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D864-770D-4FFD-824F-3E5A1ACB3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1"/>
          <a:stretch/>
        </p:blipFill>
        <p:spPr>
          <a:xfrm>
            <a:off x="5690610" y="1585766"/>
            <a:ext cx="5663190" cy="8524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2F6B3-CB12-4F74-8F96-0ABB8E59C959}"/>
              </a:ext>
            </a:extLst>
          </p:cNvPr>
          <p:cNvSpPr/>
          <p:nvPr/>
        </p:nvSpPr>
        <p:spPr>
          <a:xfrm flipV="1">
            <a:off x="7598570" y="1822685"/>
            <a:ext cx="1093861" cy="27609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B33BD-445E-4D69-AAB6-9212A488B218}"/>
              </a:ext>
            </a:extLst>
          </p:cNvPr>
          <p:cNvSpPr/>
          <p:nvPr/>
        </p:nvSpPr>
        <p:spPr>
          <a:xfrm>
            <a:off x="8624065" y="2164749"/>
            <a:ext cx="905855" cy="27346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B89964-DED9-45D2-A036-178607EB2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61" y="2570211"/>
            <a:ext cx="4733208" cy="3155471"/>
          </a:xfrm>
          <a:prstGeom prst="rect">
            <a:avLst/>
          </a:prstGeom>
        </p:spPr>
      </p:pic>
      <p:sp>
        <p:nvSpPr>
          <p:cNvPr id="14" name="Footer Placeholder 11">
            <a:extLst>
              <a:ext uri="{FF2B5EF4-FFF2-40B4-BE49-F238E27FC236}">
                <a16:creationId xmlns:a16="http://schemas.microsoft.com/office/drawing/2014/main" id="{F487C8D2-988F-42F3-ADD1-B9E973F1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Equation from </a:t>
            </a:r>
            <a:r>
              <a:rPr lang="en-US" dirty="0" err="1"/>
              <a:t>Mnih</a:t>
            </a:r>
            <a:r>
              <a:rPr lang="en-US" dirty="0"/>
              <a:t> et al. 2013</a:t>
            </a:r>
          </a:p>
        </p:txBody>
      </p:sp>
    </p:spTree>
    <p:extLst>
      <p:ext uri="{BB962C8B-B14F-4D97-AF65-F5344CB8AC3E}">
        <p14:creationId xmlns:p14="http://schemas.microsoft.com/office/powerpoint/2010/main" val="166997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18AB-EC06-4150-80D6-D1E73D02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 Pong – </a:t>
            </a:r>
            <a:r>
              <a:rPr lang="en-US" dirty="0" err="1"/>
              <a:t>TFAgents</a:t>
            </a:r>
            <a:r>
              <a:rPr lang="en-US" dirty="0"/>
              <a:t> DQN (2015)</a:t>
            </a:r>
          </a:p>
        </p:txBody>
      </p:sp>
      <p:pic>
        <p:nvPicPr>
          <p:cNvPr id="4" name="trained-agent_Trim">
            <a:hlinkClick r:id="" action="ppaction://media"/>
            <a:extLst>
              <a:ext uri="{FF2B5EF4-FFF2-40B4-BE49-F238E27FC236}">
                <a16:creationId xmlns:a16="http://schemas.microsoft.com/office/drawing/2014/main" id="{76B62117-834C-4CDA-A7C8-D66BDDCB01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92429" y="2382773"/>
            <a:ext cx="2356198" cy="3298677"/>
          </a:xfrm>
          <a:prstGeom prst="rect">
            <a:avLst/>
          </a:prstGeom>
        </p:spPr>
      </p:pic>
      <p:pic>
        <p:nvPicPr>
          <p:cNvPr id="5" name="Cart_Pole">
            <a:hlinkClick r:id="" action="ppaction://media"/>
            <a:extLst>
              <a:ext uri="{FF2B5EF4-FFF2-40B4-BE49-F238E27FC236}">
                <a16:creationId xmlns:a16="http://schemas.microsoft.com/office/drawing/2014/main" id="{C0978F1C-2061-4E2A-95E8-356683646C2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789709" y="3855247"/>
            <a:ext cx="3827802" cy="2518290"/>
          </a:xfrm>
          <a:prstGeom prst="rect">
            <a:avLst/>
          </a:prstGeom>
        </p:spPr>
      </p:pic>
      <p:pic>
        <p:nvPicPr>
          <p:cNvPr id="8" name="Picture 7" descr="A picture containing traffic, light, stop, street&#10;&#10;Description automatically generated">
            <a:extLst>
              <a:ext uri="{FF2B5EF4-FFF2-40B4-BE49-F238E27FC236}">
                <a16:creationId xmlns:a16="http://schemas.microsoft.com/office/drawing/2014/main" id="{A8F3CC81-197E-47EC-9DB0-4FB38F29A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10" y="1677858"/>
            <a:ext cx="3827801" cy="235425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BCADDC9-02BB-4516-96C5-36A5C19E53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9" y="2382773"/>
            <a:ext cx="2513277" cy="32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CF79C-5FA6-47BC-B739-30566BA3EA2F}"/>
              </a:ext>
            </a:extLst>
          </p:cNvPr>
          <p:cNvSpPr txBox="1"/>
          <p:nvPr/>
        </p:nvSpPr>
        <p:spPr>
          <a:xfrm>
            <a:off x="1121515" y="201344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DQN (2013)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936A6-3CFC-4369-A9F2-F9841D745591}"/>
              </a:ext>
            </a:extLst>
          </p:cNvPr>
          <p:cNvSpPr txBox="1"/>
          <p:nvPr/>
        </p:nvSpPr>
        <p:spPr>
          <a:xfrm>
            <a:off x="8056638" y="185206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DQN (2013)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E03CB-F7E1-4818-A15F-327E2A259A07}"/>
              </a:ext>
            </a:extLst>
          </p:cNvPr>
          <p:cNvSpPr txBox="1"/>
          <p:nvPr/>
        </p:nvSpPr>
        <p:spPr>
          <a:xfrm>
            <a:off x="3538835" y="2013441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Dueling DQN (2015)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AF1F6-1324-4A7E-91B1-6900960BBB5C}"/>
              </a:ext>
            </a:extLst>
          </p:cNvPr>
          <p:cNvSpPr txBox="1"/>
          <p:nvPr/>
        </p:nvSpPr>
        <p:spPr>
          <a:xfrm>
            <a:off x="7671917" y="429503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Dueling DQN (2015)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30010B-9C4F-4565-93DB-E68490D3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https://www.tensorflow.org/agents/overview</a:t>
            </a:r>
          </a:p>
        </p:txBody>
      </p:sp>
    </p:spTree>
    <p:extLst>
      <p:ext uri="{BB962C8B-B14F-4D97-AF65-F5344CB8AC3E}">
        <p14:creationId xmlns:p14="http://schemas.microsoft.com/office/powerpoint/2010/main" val="42196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227</Words>
  <Application>Microsoft Office PowerPoint</Application>
  <PresentationFormat>Widescreen</PresentationFormat>
  <Paragraphs>31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Playing Atari with Deep Reinforcement Learning </vt:lpstr>
      <vt:lpstr>Introduction: Learning More Like a Human Does</vt:lpstr>
      <vt:lpstr>The Model: Q-Value Function as a NN</vt:lpstr>
      <vt:lpstr>The Model: Experience Replay</vt:lpstr>
      <vt:lpstr>Model Training: The Data</vt:lpstr>
      <vt:lpstr>Model Training: Cart-Pole, “the Hello World of RL”</vt:lpstr>
      <vt:lpstr>Model Training: Pong (2013 DQN)</vt:lpstr>
      <vt:lpstr>Model Training: Pong – TFAgents DQN (2015)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Atari with Deep Reinforcement Learning</dc:title>
  <dc:creator>Michael</dc:creator>
  <cp:lastModifiedBy>Michael</cp:lastModifiedBy>
  <cp:revision>17</cp:revision>
  <dcterms:created xsi:type="dcterms:W3CDTF">2020-04-29T20:36:14Z</dcterms:created>
  <dcterms:modified xsi:type="dcterms:W3CDTF">2020-04-29T23:43:09Z</dcterms:modified>
</cp:coreProperties>
</file>