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0" r:id="rId3"/>
    <p:sldId id="481" r:id="rId4"/>
    <p:sldId id="811" r:id="rId5"/>
    <p:sldId id="482" r:id="rId6"/>
    <p:sldId id="483" r:id="rId7"/>
    <p:sldId id="1221" r:id="rId8"/>
    <p:sldId id="484" r:id="rId9"/>
    <p:sldId id="485" r:id="rId10"/>
    <p:sldId id="486" r:id="rId11"/>
    <p:sldId id="1549" r:id="rId12"/>
    <p:sldId id="1550" r:id="rId13"/>
    <p:sldId id="1551" r:id="rId14"/>
    <p:sldId id="1552" r:id="rId15"/>
    <p:sldId id="1553" r:id="rId16"/>
    <p:sldId id="1554" r:id="rId17"/>
    <p:sldId id="1555" r:id="rId18"/>
    <p:sldId id="1556" r:id="rId19"/>
    <p:sldId id="1557" r:id="rId20"/>
    <p:sldId id="1558" r:id="rId21"/>
    <p:sldId id="1559" r:id="rId22"/>
    <p:sldId id="1560" r:id="rId23"/>
    <p:sldId id="1561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229F-75D6-31F3-74B2-3AC87EA4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710B-A21E-4493-FD64-F79FE2D12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8813-E033-4BAF-C533-8EA87D46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2ED-3AB6-FA9F-9F13-49ED3CB6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9A15-90B8-1ED9-27DB-ACB93FA3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9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FCFE-A071-0F7B-8717-A918A82F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EAA0-8D54-20D2-668D-ACE6C00E1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CFAD-355F-B242-E875-1D8A10F2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ED9E-7EB6-4F64-2896-C4BC4334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65E0-A784-CB63-E300-A7BD8DA5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5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EE6E9-84B7-2950-E39D-9138B3A8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55B7-5A67-D3B7-24A2-546CC6AC9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B5FC-A7E0-4FC5-3447-46EF7A4D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D798-880E-86E3-0492-6D9FB29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4D3D-F3DD-321F-CB28-C47210DE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65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ş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00000">
              <a:srgbClr val="339933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169" y="162805"/>
            <a:ext cx="11975335" cy="655748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z="1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Metni Giriniz</a:t>
            </a:r>
          </a:p>
        </p:txBody>
      </p:sp>
    </p:spTree>
    <p:extLst>
      <p:ext uri="{BB962C8B-B14F-4D97-AF65-F5344CB8AC3E}">
        <p14:creationId xmlns:p14="http://schemas.microsoft.com/office/powerpoint/2010/main" val="2871030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B862-2F6D-D758-2911-2273106E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C5E4-2125-E93E-1B39-FDF4085A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FBD9-D59C-CF55-CE07-575626A6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9E9D-C914-BF81-3183-3E33EA75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75E0-5FF4-D0B8-C3DE-A95CB2D3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0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76BD-6CBA-3AF1-1450-EE6876C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9EC6-9D82-B91C-3842-796AB941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A945-B2CE-4DCE-CB2F-783047AE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300C-EE70-8F03-3D31-A2100CCC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3345-3D35-B3B8-D00E-F8EFF576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49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CCC1-3F1D-3A78-30BD-D95C509E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1D20-607B-96EC-B1C0-4A1EAE82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0DB7-B5D4-9C64-4E87-83EF0817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FA8F5-43E0-51A2-6A19-48A1831C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E377D-9B74-90F3-97F1-19602F9E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6FA7B-C199-3CEE-A4D5-7A1F66C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39E-FA5F-C6A5-FD09-D329FA3D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9D32-2D33-FDC7-8994-0B5C7B7D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60107-B0F8-3B7A-727A-39914763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EE594-D1CD-8FF6-0403-322E66C50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11A3-18C9-90B8-80FC-1369E6779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96E12-ED2A-B7C5-7E68-2AF03EC0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832C-D220-2946-7D93-7CA50465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A26DD-92F8-B8D9-7A2A-1BB94903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94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6820-F43A-D19B-CB99-FC8496F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2A8AF-CD19-709E-32DE-46E76C9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DF8B-D390-A4E7-F397-309CD1A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9D99C-5BCE-0914-2152-7D2D2FED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1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8FF0F-5A8D-A6FD-AE50-1146071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A6E3-F244-EB70-8F58-D04FE3D9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24E3-FAA4-80A1-B67E-3C6D18F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0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C7C-3751-B71D-FF9F-E3866306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CA57-8551-3434-DF22-CB638D10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FF7FB-FEF6-6872-21EF-DBA851F2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C1BCE-A0A8-312A-F609-09F3562C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50F8-B769-E70E-49D9-8F20F05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FFA3-A3A1-AAB3-4A02-73EAA41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43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BB56-35BA-11BE-D6B9-B7B09D3B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2F3B-C60E-FD0D-3D74-AFE2AB72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F483-4BCE-91F0-5B9B-B728C126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2679-6A19-99B9-87C4-D957B25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15B7-9FED-7A5D-EF26-4F821EF0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4E83C-699D-2CC4-33DA-0E94911F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035-99D2-7DDD-BEB1-2D64E7E5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9BE85-87C9-EB4E-A919-D18E7B91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1695-AFB4-F5D1-235B-423251CC0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EA7-6DA6-434A-A99A-BEFC45FF6B1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9746-1A56-5F62-C10A-A259385C3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2CB5-75EB-EC2A-7B5B-10C3E73C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A754-5D74-4057-8D20-8EAF345D1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0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1E1-E584-A59D-3178-30BB2787D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16600" dirty="0">
                <a:solidFill>
                  <a:srgbClr val="002060"/>
                </a:solidFill>
              </a:rPr>
              <a:t>Sorular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B99F-D05F-AAF2-38EC-C706C438B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17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65837"/>
            <a:ext cx="85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8</a:t>
            </a:r>
          </a:p>
          <a:p>
            <a:r>
              <a:rPr lang="tr-TR" dirty="0">
                <a:solidFill>
                  <a:srgbClr val="231F20"/>
                </a:solidFill>
                <a:latin typeface="Segoe"/>
              </a:rPr>
              <a:t>      Müşterilerin siparişleri ve ilerleyen tutar toplamlarını ay bazında listeleyiniz.</a:t>
            </a:r>
          </a:p>
          <a:p>
            <a:r>
              <a:rPr lang="tr-TR" dirty="0">
                <a:solidFill>
                  <a:srgbClr val="231F20"/>
                </a:solidFill>
                <a:latin typeface="Segoe"/>
              </a:rPr>
              <a:t> 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Sales_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CustOrders</a:t>
            </a:r>
            <a:r>
              <a:rPr lang="en-US" dirty="0"/>
              <a:t> </a:t>
            </a:r>
            <a:br>
              <a:rPr lang="en-US" dirty="0"/>
            </a:b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F6E76-B75B-B58B-4D27-B3A74846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8" y="2020163"/>
            <a:ext cx="4537001" cy="35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6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F1096-4E00-6794-FAF8-29CE33EE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32" y="1913860"/>
            <a:ext cx="11975335" cy="2690038"/>
          </a:xfrm>
        </p:spPr>
        <p:txBody>
          <a:bodyPr anchor="ctr">
            <a:normAutofit/>
          </a:bodyPr>
          <a:lstStyle/>
          <a:p>
            <a:pPr algn="ctr"/>
            <a:r>
              <a:rPr lang="tr-TR" sz="8800" b="1" dirty="0">
                <a:solidFill>
                  <a:srgbClr val="002060"/>
                </a:solidFill>
              </a:rPr>
              <a:t>Cevapları ile beraber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382574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92438"/>
            <a:ext cx="72874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1F20"/>
                </a:solidFill>
                <a:latin typeface="Segoe-Semibold"/>
              </a:rPr>
              <a:t>1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sz="3600" dirty="0">
                <a:solidFill>
                  <a:srgbClr val="231F20"/>
                </a:solidFill>
                <a:latin typeface="Segoe-Semibold"/>
              </a:rPr>
              <a:t>  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Tüm satışlar içinde son gün yapılan satışları bulunuz.</a:t>
            </a:r>
          </a:p>
          <a:p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tr-TR" dirty="0">
                <a:solidFill>
                  <a:srgbClr val="231F20"/>
                </a:solidFill>
                <a:latin typeface="Segoe"/>
              </a:rPr>
              <a:t>         </a:t>
            </a:r>
            <a:r>
              <a:rPr lang="en-US" sz="800" dirty="0">
                <a:solidFill>
                  <a:srgbClr val="57585A"/>
                </a:solidFill>
                <a:latin typeface="ZapfDingbatsStd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645"/>
            <a:ext cx="9404350" cy="239764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01CF4AD4-0BB0-4EBC-9EE0-62912F35A609}"/>
              </a:ext>
            </a:extLst>
          </p:cNvPr>
          <p:cNvSpPr/>
          <p:nvPr/>
        </p:nvSpPr>
        <p:spPr>
          <a:xfrm>
            <a:off x="596348" y="2182002"/>
            <a:ext cx="7185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You can write a self-contained subquery that returns the maximum order date from the </a:t>
            </a:r>
            <a:r>
              <a:rPr lang="en-US" i="1" dirty="0">
                <a:latin typeface="Segoe-Italic"/>
              </a:rPr>
              <a:t>Orders </a:t>
            </a:r>
            <a:r>
              <a:rPr lang="en-US" dirty="0">
                <a:latin typeface="Segoe"/>
              </a:rPr>
              <a:t>table.</a:t>
            </a:r>
          </a:p>
          <a:p>
            <a:r>
              <a:rPr lang="en-US" dirty="0">
                <a:latin typeface="Segoe"/>
              </a:rPr>
              <a:t>You can refer to the subquery in the </a:t>
            </a:r>
            <a:r>
              <a:rPr lang="en-US" i="1" dirty="0">
                <a:latin typeface="Segoe-Italic"/>
              </a:rPr>
              <a:t>WHERE </a:t>
            </a:r>
            <a:r>
              <a:rPr lang="en-US" dirty="0">
                <a:latin typeface="Segoe"/>
              </a:rPr>
              <a:t>clause of the outer query to return all orders that were</a:t>
            </a:r>
          </a:p>
          <a:p>
            <a:r>
              <a:rPr lang="en-US" dirty="0">
                <a:latin typeface="Segoe"/>
              </a:rPr>
              <a:t>placed on the last day of activity. Here’s the solution query.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7997687" y="471032"/>
            <a:ext cx="5801588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--Ali TOPACIK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pt-B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 </a:t>
            </a:r>
          </a:p>
          <a:p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o1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	</a:t>
            </a:r>
            <a:r>
              <a:rPr lang="tr-T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o2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o2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o2.custid = o1.custid</a:t>
            </a:r>
          </a:p>
          <a:p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--Her müşterinin son yaptığı sipariş </a:t>
            </a:r>
          </a:p>
          <a:p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--olsaydı Burası aktif olması gerekirdi</a:t>
            </a:r>
          </a:p>
          <a:p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--Ancak aktif edersek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=40 olan müşteri 2 kere geliyor.</a:t>
            </a:r>
          </a:p>
          <a:p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--Açıklayınız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tr-T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1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o1.orderid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4744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347" y="225721"/>
            <a:ext cx="8687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Segoe-Semibold"/>
              </a:rPr>
              <a:t>2</a:t>
            </a:r>
            <a:endParaRPr lang="tr-TR" sz="2800" b="1" i="1" u="sng" dirty="0">
              <a:solidFill>
                <a:srgbClr val="FF0000"/>
              </a:solidFill>
              <a:latin typeface="Segoe-Semibold"/>
            </a:endParaRPr>
          </a:p>
          <a:p>
            <a:r>
              <a:rPr lang="tr-TR" sz="1400" b="1" i="1" u="sng" dirty="0">
                <a:solidFill>
                  <a:srgbClr val="FF0000"/>
                </a:solidFill>
                <a:latin typeface="Segoe"/>
              </a:rPr>
              <a:t>    En yüksek sayıda siparişi olan müşterinin siparişlerini listeleyiniz</a:t>
            </a:r>
          </a:p>
          <a:p>
            <a:r>
              <a:rPr lang="tr-TR" sz="1400" b="1" i="1" u="sng" dirty="0">
                <a:solidFill>
                  <a:srgbClr val="FF0000"/>
                </a:solidFill>
                <a:latin typeface="Segoe"/>
              </a:rPr>
              <a:t> </a:t>
            </a:r>
            <a:br>
              <a:rPr lang="en-US" sz="1400" dirty="0">
                <a:solidFill>
                  <a:srgbClr val="231F20"/>
                </a:solidFill>
                <a:latin typeface="Segoe"/>
              </a:rPr>
            </a:br>
            <a:r>
              <a:rPr lang="tr-TR" sz="1400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sz="1400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sz="1400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64" y="1715548"/>
            <a:ext cx="5160954" cy="43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5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10" y="124982"/>
            <a:ext cx="848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3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sz="3600" dirty="0">
                <a:solidFill>
                  <a:srgbClr val="231F20"/>
                </a:solidFill>
                <a:latin typeface="Segoe-Semibold"/>
              </a:rPr>
              <a:t>    </a:t>
            </a:r>
            <a:r>
              <a:rPr lang="tr-TR" dirty="0"/>
              <a:t>1 Mayıs 2008’ de veya daha sonra sipariş almayan çalışanları BULAN bir sorgu yazınız.</a:t>
            </a:r>
          </a:p>
          <a:p>
            <a:br>
              <a:rPr lang="en-US" dirty="0"/>
            </a:br>
            <a:r>
              <a:rPr lang="en-US" dirty="0"/>
              <a:t>Tab</a:t>
            </a:r>
            <a:r>
              <a:rPr lang="tr-TR" dirty="0" err="1"/>
              <a:t>lolar</a:t>
            </a:r>
            <a:r>
              <a:rPr lang="en-US" dirty="0"/>
              <a:t>: </a:t>
            </a:r>
            <a:r>
              <a:rPr lang="en-US" i="1" dirty="0" err="1"/>
              <a:t>HR_Employees</a:t>
            </a:r>
            <a:r>
              <a:rPr lang="en-US" i="1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i="1" dirty="0" err="1"/>
              <a:t>Sales_Orders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0" y="3722888"/>
            <a:ext cx="5526158" cy="1876489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7E415D91-A944-456C-97ED-49A298143BCD}"/>
              </a:ext>
            </a:extLst>
          </p:cNvPr>
          <p:cNvSpPr/>
          <p:nvPr/>
        </p:nvSpPr>
        <p:spPr>
          <a:xfrm>
            <a:off x="597094" y="2357858"/>
            <a:ext cx="5580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Write a query that returns employees who did not place orders on or after May 1, 2008.</a:t>
            </a:r>
            <a:endParaRPr lang="tr-TR" dirty="0"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353299" y="1646936"/>
            <a:ext cx="58387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rgbClr val="FF0000"/>
                </a:solidFill>
                <a:latin typeface="Segoe"/>
              </a:rPr>
              <a:t>--Ali TOPACIK</a:t>
            </a:r>
          </a:p>
          <a:p>
            <a:r>
              <a:rPr lang="tr-TR" i="1" dirty="0">
                <a:solidFill>
                  <a:srgbClr val="FF0000"/>
                </a:solidFill>
              </a:rPr>
              <a:t>Select </a:t>
            </a:r>
          </a:p>
          <a:p>
            <a:r>
              <a:rPr lang="tr-TR" i="1" dirty="0">
                <a:solidFill>
                  <a:srgbClr val="FF0000"/>
                </a:solidFill>
              </a:rPr>
              <a:t>	</a:t>
            </a:r>
            <a:r>
              <a:rPr lang="tr-TR" i="1" dirty="0" err="1">
                <a:solidFill>
                  <a:srgbClr val="FF0000"/>
                </a:solidFill>
              </a:rPr>
              <a:t>e.empid</a:t>
            </a:r>
            <a:r>
              <a:rPr lang="tr-TR" i="1" dirty="0">
                <a:solidFill>
                  <a:srgbClr val="FF0000"/>
                </a:solidFill>
              </a:rPr>
              <a:t>, </a:t>
            </a:r>
          </a:p>
          <a:p>
            <a:r>
              <a:rPr lang="tr-TR" i="1" dirty="0">
                <a:solidFill>
                  <a:srgbClr val="FF0000"/>
                </a:solidFill>
              </a:rPr>
              <a:t>	</a:t>
            </a:r>
            <a:r>
              <a:rPr lang="tr-TR" i="1" dirty="0" err="1">
                <a:solidFill>
                  <a:srgbClr val="FF0000"/>
                </a:solidFill>
              </a:rPr>
              <a:t>e.firstname</a:t>
            </a:r>
            <a:r>
              <a:rPr lang="tr-TR" i="1" dirty="0">
                <a:solidFill>
                  <a:srgbClr val="FF0000"/>
                </a:solidFill>
              </a:rPr>
              <a:t>, </a:t>
            </a:r>
          </a:p>
          <a:p>
            <a:r>
              <a:rPr lang="tr-TR" i="1" dirty="0">
                <a:solidFill>
                  <a:srgbClr val="FF0000"/>
                </a:solidFill>
              </a:rPr>
              <a:t>	</a:t>
            </a:r>
            <a:r>
              <a:rPr lang="tr-TR" i="1" dirty="0" err="1">
                <a:solidFill>
                  <a:srgbClr val="FF0000"/>
                </a:solidFill>
              </a:rPr>
              <a:t>e.lastname</a:t>
            </a:r>
            <a:endParaRPr lang="tr-TR" i="1" dirty="0">
              <a:solidFill>
                <a:srgbClr val="FF0000"/>
              </a:solidFill>
            </a:endParaRPr>
          </a:p>
          <a:p>
            <a:r>
              <a:rPr lang="tr-TR" i="1" dirty="0">
                <a:solidFill>
                  <a:srgbClr val="FF0000"/>
                </a:solidFill>
              </a:rPr>
              <a:t>From HR_Employees e</a:t>
            </a:r>
          </a:p>
          <a:p>
            <a:r>
              <a:rPr lang="tr-TR" i="1" dirty="0" err="1">
                <a:solidFill>
                  <a:srgbClr val="FF0000"/>
                </a:solidFill>
              </a:rPr>
              <a:t>Where</a:t>
            </a:r>
            <a:r>
              <a:rPr lang="tr-TR" i="1" dirty="0">
                <a:solidFill>
                  <a:srgbClr val="FF0000"/>
                </a:solidFill>
              </a:rPr>
              <a:t>  </a:t>
            </a:r>
            <a:r>
              <a:rPr lang="tr-TR" i="1" dirty="0" err="1">
                <a:solidFill>
                  <a:srgbClr val="FF0000"/>
                </a:solidFill>
              </a:rPr>
              <a:t>e.empid</a:t>
            </a:r>
            <a:r>
              <a:rPr lang="tr-TR" i="1" dirty="0">
                <a:solidFill>
                  <a:srgbClr val="FF0000"/>
                </a:solidFill>
              </a:rPr>
              <a:t> not in</a:t>
            </a:r>
          </a:p>
          <a:p>
            <a:pPr lvl="4"/>
            <a:r>
              <a:rPr lang="tr-TR" i="1" dirty="0">
                <a:solidFill>
                  <a:srgbClr val="FF0000"/>
                </a:solidFill>
              </a:rPr>
              <a:t>   (</a:t>
            </a:r>
          </a:p>
          <a:p>
            <a:pPr lvl="4"/>
            <a:r>
              <a:rPr lang="tr-TR" i="1" dirty="0">
                <a:solidFill>
                  <a:srgbClr val="FF0000"/>
                </a:solidFill>
              </a:rPr>
              <a:t>    Select </a:t>
            </a:r>
            <a:r>
              <a:rPr lang="tr-TR" i="1" dirty="0" err="1">
                <a:solidFill>
                  <a:srgbClr val="FF0000"/>
                </a:solidFill>
              </a:rPr>
              <a:t>distinct</a:t>
            </a:r>
            <a:r>
              <a:rPr lang="tr-TR" i="1" dirty="0">
                <a:solidFill>
                  <a:srgbClr val="FF0000"/>
                </a:solidFill>
              </a:rPr>
              <a:t> </a:t>
            </a:r>
            <a:r>
              <a:rPr lang="tr-TR" i="1" dirty="0" err="1">
                <a:solidFill>
                  <a:srgbClr val="FF0000"/>
                </a:solidFill>
              </a:rPr>
              <a:t>empid</a:t>
            </a:r>
            <a:r>
              <a:rPr lang="tr-TR" i="1" dirty="0">
                <a:solidFill>
                  <a:srgbClr val="FF0000"/>
                </a:solidFill>
              </a:rPr>
              <a:t> </a:t>
            </a:r>
          </a:p>
          <a:p>
            <a:pPr lvl="4"/>
            <a:r>
              <a:rPr lang="tr-TR" i="1" dirty="0">
                <a:solidFill>
                  <a:srgbClr val="FF0000"/>
                </a:solidFill>
              </a:rPr>
              <a:t>    From Sales_Orders</a:t>
            </a:r>
          </a:p>
          <a:p>
            <a:pPr lvl="4"/>
            <a:r>
              <a:rPr lang="tr-TR" i="1" dirty="0">
                <a:solidFill>
                  <a:srgbClr val="FF0000"/>
                </a:solidFill>
              </a:rPr>
              <a:t>    Where orderdate &gt;= ' 01/05/2008'</a:t>
            </a:r>
          </a:p>
          <a:p>
            <a:pPr lvl="4"/>
            <a:r>
              <a:rPr lang="tr-TR" i="1" dirty="0">
                <a:solidFill>
                  <a:srgbClr val="FF0000"/>
                </a:solidFill>
              </a:rPr>
              <a:t>   );</a:t>
            </a:r>
          </a:p>
          <a:p>
            <a:pPr lvl="4"/>
            <a:endParaRPr lang="tr-TR" i="1" dirty="0">
              <a:solidFill>
                <a:srgbClr val="FF0000"/>
              </a:solidFill>
            </a:endParaRPr>
          </a:p>
          <a:p>
            <a:pPr lvl="4"/>
            <a:endParaRPr lang="tr-TR" i="1" dirty="0">
              <a:solidFill>
                <a:srgbClr val="FF0000"/>
              </a:solidFill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4926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91237"/>
            <a:ext cx="5272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4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dirty="0">
                <a:solidFill>
                  <a:srgbClr val="231F20"/>
                </a:solidFill>
                <a:latin typeface="Segoe"/>
              </a:rPr>
              <a:t>       </a:t>
            </a:r>
            <a:r>
              <a:rPr lang="en-US" dirty="0"/>
              <a:t>Write a query that returns countries where there are customers but not employees. </a:t>
            </a:r>
            <a:endParaRPr lang="tr-TR" dirty="0"/>
          </a:p>
          <a:p>
            <a:endParaRPr lang="tr-TR" dirty="0">
              <a:solidFill>
                <a:srgbClr val="231F20"/>
              </a:solidFill>
              <a:latin typeface="Segoe"/>
            </a:endParaRPr>
          </a:p>
          <a:p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en-US" dirty="0" err="1">
                <a:solidFill>
                  <a:srgbClr val="231F20"/>
                </a:solidFill>
                <a:latin typeface="Segoe"/>
              </a:rPr>
              <a:t>Tabl</a:t>
            </a:r>
            <a:r>
              <a:rPr lang="tr-TR" dirty="0" err="1">
                <a:solidFill>
                  <a:srgbClr val="231F20"/>
                </a:solidFill>
                <a:latin typeface="Segoe"/>
              </a:rPr>
              <a:t>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Sales_Customers</a:t>
            </a:r>
            <a:r>
              <a:rPr lang="en-US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ve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HR_Employees</a:t>
            </a:r>
            <a:br>
              <a:rPr lang="en-US" dirty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322562"/>
            <a:ext cx="3041650" cy="395287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704609" y="797261"/>
            <a:ext cx="6178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Sales_Customers C</a:t>
            </a: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HR_Employees e</a:t>
            </a:r>
          </a:p>
          <a:p>
            <a:pPr lvl="6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6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b="1" i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b="1" i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--2.Yol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Sales_Customers C</a:t>
            </a: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HR_Employees e</a:t>
            </a:r>
          </a:p>
          <a:p>
            <a:pPr lvl="4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tr-TR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887" y="323795"/>
            <a:ext cx="6528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5  </a:t>
            </a:r>
            <a:r>
              <a:rPr lang="tr-TR" dirty="0"/>
              <a:t>Her bir müşterinin en son sipariş verdiği günün siparişlerini listeleyiniz. </a:t>
            </a:r>
          </a:p>
          <a:p>
            <a:r>
              <a:rPr lang="en-US" dirty="0" err="1"/>
              <a:t>Tabl</a:t>
            </a:r>
            <a:r>
              <a:rPr lang="tr-TR" dirty="0" err="1"/>
              <a:t>olar</a:t>
            </a:r>
            <a:r>
              <a:rPr lang="tr-TR" dirty="0"/>
              <a:t> </a:t>
            </a:r>
            <a:r>
              <a:rPr lang="en-US" dirty="0"/>
              <a:t>: </a:t>
            </a:r>
            <a:r>
              <a:rPr lang="en-US" i="1" dirty="0" err="1"/>
              <a:t>Sales_Orders</a:t>
            </a:r>
            <a:endParaRPr lang="tr-TR" i="1" dirty="0"/>
          </a:p>
          <a:p>
            <a:endParaRPr lang="tr-TR" i="1" dirty="0"/>
          </a:p>
          <a:p>
            <a:r>
              <a:rPr lang="en-US" dirty="0">
                <a:latin typeface="Segoe"/>
              </a:rPr>
              <a:t>Write a query that returns for each customer all orders placed on the customer’s last day of activity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2450341"/>
            <a:ext cx="6757452" cy="349325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837574" y="91584"/>
            <a:ext cx="525595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--Ali TOPACIK</a:t>
            </a:r>
          </a:p>
          <a:p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</a:p>
          <a:p>
            <a:pPr lvl="1"/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--,o1.* 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o1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5"/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o2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5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o2</a:t>
            </a:r>
          </a:p>
          <a:p>
            <a:pPr lvl="5"/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o2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5"/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custid;</a:t>
            </a:r>
          </a:p>
          <a:p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Yukarıdaki sorguda 40 nolu custid tekrar eder</a:t>
            </a:r>
          </a:p>
          <a:p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--Soru şu şekilde olsaydı</a:t>
            </a:r>
          </a:p>
          <a:p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--Her bir müşterinin en son sipariş verdiği günün siparişlerini listeleyiniz. </a:t>
            </a:r>
          </a:p>
          <a:p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bunu aşağıdaki kod ile çözebiliriz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Sales_Orders o1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orderdate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o2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Sales_Orders o2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o2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custid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o1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o2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Sales_Orders o2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o2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custid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o1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4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--Yukarıdaki Soru şu şekilde olsaydı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--Her bir müşterinin en son verdiği siparişini listeleyiniz.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--Bu durumda en son verilen  ve girildiği unutulan sonradan girilen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--siparişleri listeler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--Bunu aşağıdaki kod ile çözebiliriz</a:t>
            </a:r>
          </a:p>
          <a:p>
            <a:endParaRPr lang="tr-TR" dirty="0"/>
          </a:p>
          <a:p>
            <a:r>
              <a:rPr lang="tr-TR" sz="2600" b="1" dirty="0">
                <a:solidFill>
                  <a:srgbClr val="FF0000"/>
                </a:solidFill>
              </a:rPr>
              <a:t>Select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o1.custid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o1.orderid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o1.orderdate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o1.empid</a:t>
            </a:r>
            <a:endParaRPr lang="tr-TR" dirty="0"/>
          </a:p>
          <a:p>
            <a:r>
              <a:rPr lang="tr-TR" sz="2600" b="1" dirty="0" err="1">
                <a:solidFill>
                  <a:srgbClr val="FF0000"/>
                </a:solidFill>
              </a:rPr>
              <a:t>From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Sales_Orders o1</a:t>
            </a:r>
          </a:p>
          <a:p>
            <a:endParaRPr lang="tr-TR" dirty="0"/>
          </a:p>
          <a:p>
            <a:r>
              <a:rPr lang="tr-TR" sz="2600" b="1" dirty="0" err="1">
                <a:solidFill>
                  <a:srgbClr val="FF0000"/>
                </a:solidFill>
              </a:rPr>
              <a:t>Where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o1.orderid</a:t>
            </a:r>
            <a:r>
              <a:rPr lang="tr-TR" dirty="0"/>
              <a:t> =</a:t>
            </a:r>
          </a:p>
          <a:p>
            <a:r>
              <a:rPr lang="tr-TR" dirty="0"/>
              <a:t>						(</a:t>
            </a:r>
          </a:p>
          <a:p>
            <a:r>
              <a:rPr lang="tr-TR" dirty="0"/>
              <a:t>						  Select </a:t>
            </a:r>
            <a:r>
              <a:rPr lang="tr-TR" dirty="0" err="1"/>
              <a:t>max</a:t>
            </a:r>
            <a:r>
              <a:rPr lang="tr-TR" dirty="0"/>
              <a:t>(</a:t>
            </a:r>
            <a:r>
              <a:rPr lang="tr-TR" dirty="0" err="1"/>
              <a:t>o2.orderid</a:t>
            </a:r>
            <a:r>
              <a:rPr lang="tr-TR" dirty="0"/>
              <a:t>)</a:t>
            </a:r>
          </a:p>
          <a:p>
            <a:r>
              <a:rPr lang="tr-TR" dirty="0"/>
              <a:t>						  From Sales_Orders o2</a:t>
            </a:r>
          </a:p>
          <a:p>
            <a:r>
              <a:rPr lang="tr-TR" dirty="0"/>
              <a:t>						 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o2.custid</a:t>
            </a:r>
            <a:r>
              <a:rPr lang="tr-TR" dirty="0"/>
              <a:t> = </a:t>
            </a:r>
            <a:r>
              <a:rPr lang="tr-TR" dirty="0" err="1"/>
              <a:t>o1.custid</a:t>
            </a:r>
            <a:endParaRPr lang="tr-TR" dirty="0"/>
          </a:p>
          <a:p>
            <a:endParaRPr lang="tr-TR" dirty="0"/>
          </a:p>
          <a:p>
            <a:r>
              <a:rPr lang="tr-TR" dirty="0"/>
              <a:t>						)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r>
              <a:rPr lang="tr-TR" sz="2600" b="1" dirty="0" err="1">
                <a:solidFill>
                  <a:srgbClr val="FF0000"/>
                </a:solidFill>
              </a:rPr>
              <a:t>Order</a:t>
            </a:r>
            <a:r>
              <a:rPr lang="tr-TR" dirty="0"/>
              <a:t> </a:t>
            </a:r>
            <a:r>
              <a:rPr lang="tr-TR" sz="2600" b="1" dirty="0" err="1">
                <a:solidFill>
                  <a:srgbClr val="FF0000"/>
                </a:solidFill>
              </a:rPr>
              <a:t>By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Custid</a:t>
            </a:r>
            <a:endParaRPr lang="tr-TR" dirty="0"/>
          </a:p>
          <a:p>
            <a:r>
              <a:rPr lang="tr-TR" dirty="0"/>
              <a:t>			,orderid desc;</a:t>
            </a:r>
          </a:p>
        </p:txBody>
      </p:sp>
    </p:spTree>
    <p:extLst>
      <p:ext uri="{BB962C8B-B14F-4D97-AF65-F5344CB8AC3E}">
        <p14:creationId xmlns:p14="http://schemas.microsoft.com/office/powerpoint/2010/main" val="54721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832" y="-7865"/>
            <a:ext cx="33621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6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en-US" dirty="0">
                <a:solidFill>
                  <a:srgbClr val="231F20"/>
                </a:solidFill>
                <a:latin typeface="Segoe"/>
              </a:rPr>
              <a:t>2007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yılında siparişi olan fakat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2008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yılında olmayan müşterileri bulunuz.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Sales_Customers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and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i="1" dirty="0">
              <a:solidFill>
                <a:srgbClr val="231F20"/>
              </a:solidFill>
              <a:latin typeface="Segoe-Italic"/>
            </a:endParaRPr>
          </a:p>
          <a:p>
            <a:endParaRPr lang="tr-TR" i="1" dirty="0">
              <a:solidFill>
                <a:srgbClr val="231F20"/>
              </a:solidFill>
              <a:latin typeface="Segoe-Italic"/>
            </a:endParaRPr>
          </a:p>
          <a:p>
            <a:r>
              <a:rPr lang="en-US" dirty="0">
                <a:solidFill>
                  <a:srgbClr val="0070C0"/>
                </a:solidFill>
                <a:latin typeface="Segoe"/>
              </a:rPr>
              <a:t>Write a query that returns customers who placed orders in 2007 but not in 2008.</a:t>
            </a:r>
            <a:endParaRPr lang="tr-TR" dirty="0">
              <a:solidFill>
                <a:srgbClr val="0070C0"/>
              </a:solidFill>
            </a:endParaRPr>
          </a:p>
          <a:p>
            <a:br>
              <a:rPr lang="en-US" dirty="0"/>
            </a:b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3" y="3581976"/>
            <a:ext cx="5008563" cy="309284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805077" y="573306"/>
            <a:ext cx="72045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</a:p>
          <a:p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Sales_Customers c</a:t>
            </a:r>
          </a:p>
          <a:p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3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o1</a:t>
            </a:r>
          </a:p>
          <a:p>
            <a:pPr lvl="3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'01/01/2007'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'01/01/2008'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and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3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o1</a:t>
            </a:r>
          </a:p>
          <a:p>
            <a:pPr lvl="3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'01/01/2008'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'01/01/2009'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custid;</a:t>
            </a:r>
            <a:endParaRPr lang="tr-TR" b="1" i="1" dirty="0">
              <a:solidFill>
                <a:srgbClr val="0070C0"/>
              </a:solidFill>
            </a:endParaRPr>
          </a:p>
          <a:p>
            <a:endParaRPr lang="tr-TR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--2.Yol</a:t>
            </a:r>
          </a:p>
          <a:p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Sales_Customers c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3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o1</a:t>
            </a:r>
          </a:p>
          <a:p>
            <a:pPr lvl="3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To_Char(o1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orderdate,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'2007'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 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o2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3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Sales_Orders o2</a:t>
            </a:r>
          </a:p>
          <a:p>
            <a:pPr lvl="3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To_Char(o2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orderdate,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'2008'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tr-TR" sz="16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3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72510" y="141890"/>
            <a:ext cx="95223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--EXISTS ile çözüm</a:t>
            </a:r>
            <a:endParaRPr lang="tr-TR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Sales_Customers c</a:t>
            </a:r>
          </a:p>
          <a:p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Sales_Orders o</a:t>
            </a:r>
          </a:p>
          <a:p>
            <a:pPr lvl="4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custid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</a:p>
          <a:p>
            <a:pPr lvl="4"/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To_Char(o.orderdate, 'YYYY')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'2007'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FROM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Sales_Orders o</a:t>
            </a:r>
          </a:p>
          <a:p>
            <a:pPr lvl="2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WHERE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	    </a:t>
            </a:r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To_Char(o.orderdate, 'YYYY')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tr-T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'2008'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2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0139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92438"/>
            <a:ext cx="72874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1F20"/>
                </a:solidFill>
                <a:latin typeface="Segoe-Semibold"/>
              </a:rPr>
              <a:t>1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sz="3600" dirty="0">
                <a:solidFill>
                  <a:srgbClr val="231F20"/>
                </a:solidFill>
                <a:latin typeface="Segoe-Semibold"/>
              </a:rPr>
              <a:t>  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Tüm satışlar içinde son gün yapılan satışları bulunuz.</a:t>
            </a:r>
          </a:p>
          <a:p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tr-TR" dirty="0">
                <a:solidFill>
                  <a:srgbClr val="231F20"/>
                </a:solidFill>
                <a:latin typeface="Segoe"/>
              </a:rPr>
              <a:t>         </a:t>
            </a:r>
            <a:r>
              <a:rPr lang="en-US" sz="800" dirty="0">
                <a:solidFill>
                  <a:srgbClr val="57585A"/>
                </a:solidFill>
                <a:latin typeface="ZapfDingbatsStd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645"/>
            <a:ext cx="9404350" cy="239764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01CF4AD4-0BB0-4EBC-9EE0-62912F35A609}"/>
              </a:ext>
            </a:extLst>
          </p:cNvPr>
          <p:cNvSpPr/>
          <p:nvPr/>
        </p:nvSpPr>
        <p:spPr>
          <a:xfrm>
            <a:off x="596348" y="2182002"/>
            <a:ext cx="7185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You can write a self-contained subquery that returns the maximum order date from the </a:t>
            </a:r>
            <a:r>
              <a:rPr lang="en-US" i="1" dirty="0">
                <a:latin typeface="Segoe-Italic"/>
              </a:rPr>
              <a:t>Orders </a:t>
            </a:r>
            <a:r>
              <a:rPr lang="en-US" dirty="0">
                <a:latin typeface="Segoe"/>
              </a:rPr>
              <a:t>table.</a:t>
            </a:r>
          </a:p>
          <a:p>
            <a:r>
              <a:rPr lang="en-US" dirty="0">
                <a:latin typeface="Segoe"/>
              </a:rPr>
              <a:t>You can refer to the subquery in the </a:t>
            </a:r>
            <a:r>
              <a:rPr lang="en-US" i="1" dirty="0">
                <a:latin typeface="Segoe-Italic"/>
              </a:rPr>
              <a:t>WHERE </a:t>
            </a:r>
            <a:r>
              <a:rPr lang="en-US" dirty="0">
                <a:latin typeface="Segoe"/>
              </a:rPr>
              <a:t>clause of the outer query to return all orders that were</a:t>
            </a:r>
          </a:p>
          <a:p>
            <a:r>
              <a:rPr lang="en-US" dirty="0">
                <a:latin typeface="Segoe"/>
              </a:rPr>
              <a:t>placed on the last day of activity. Here’s the solution query.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917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7888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7</a:t>
            </a:r>
          </a:p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  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12 </a:t>
            </a:r>
            <a:r>
              <a:rPr lang="tr-TR" dirty="0" err="1">
                <a:solidFill>
                  <a:srgbClr val="231F20"/>
                </a:solidFill>
                <a:latin typeface="Segoe"/>
              </a:rPr>
              <a:t>nolu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malzemeyi sipariş veren müşterileri listeleyiniz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.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tr-TR" i="1" dirty="0"/>
              <a:t>Sales_Customers</a:t>
            </a:r>
            <a:r>
              <a:rPr lang="tr-TR" dirty="0"/>
              <a:t>, </a:t>
            </a:r>
            <a:r>
              <a:rPr lang="tr-TR" i="1" dirty="0"/>
              <a:t>Sales_Orders</a:t>
            </a:r>
            <a:r>
              <a:rPr lang="tr-TR" dirty="0"/>
              <a:t> and </a:t>
            </a:r>
            <a:r>
              <a:rPr lang="tr-TR" i="1" dirty="0"/>
              <a:t>Sales_OrderDetails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1861234"/>
            <a:ext cx="4611688" cy="4124109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691351" y="738664"/>
            <a:ext cx="35006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--2.Yol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Sales_Customers c</a:t>
            </a: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Sales_Orders o</a:t>
            </a: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Sales_OrderDetails od</a:t>
            </a:r>
          </a:p>
          <a:p>
            <a:pPr lvl="3"/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srgbClr val="FF0000"/>
                </a:solidFill>
                <a:latin typeface="Consolas" panose="020B0609020204030204" pitchFamily="49" charset="0"/>
              </a:rPr>
              <a:t>'12'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3.Yol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Sales_Customers c</a:t>
            </a: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Sales_Orders o</a:t>
            </a: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Sales_OrderDetails od</a:t>
            </a:r>
          </a:p>
          <a:p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srgbClr val="FF0000"/>
                </a:solidFill>
                <a:latin typeface="Consolas" panose="020B0609020204030204" pitchFamily="49" charset="0"/>
              </a:rPr>
              <a:t>'12'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000" b="1" i="1" dirty="0">
              <a:solidFill>
                <a:srgbClr val="FF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377626" y="1676902"/>
            <a:ext cx="420366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--1.Yol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	,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	Sales_Customers c</a:t>
            </a: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(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Sales_Orders o</a:t>
            </a:r>
          </a:p>
          <a:p>
            <a:pPr lvl="4"/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Sales_OrderDetails od</a:t>
            </a:r>
          </a:p>
          <a:p>
            <a:pPr lvl="4"/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12 </a:t>
            </a:r>
          </a:p>
          <a:p>
            <a:pPr lvl="4"/>
            <a:r>
              <a:rPr lang="tr-TR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)</a:t>
            </a:r>
          </a:p>
          <a:p>
            <a:pPr lvl="3"/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Order By 2;</a:t>
            </a:r>
          </a:p>
          <a:p>
            <a:endParaRPr lang="tr-TR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0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930164" y="268014"/>
            <a:ext cx="911247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--EXISTS ile çözüm</a:t>
            </a:r>
          </a:p>
          <a:p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	Sales_Customers C</a:t>
            </a: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Sales_Orders O</a:t>
            </a:r>
          </a:p>
          <a:p>
            <a:pPr lvl="2"/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pPr lvl="2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6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6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Sales_OrderDetails od</a:t>
            </a:r>
          </a:p>
          <a:p>
            <a:pPr lvl="6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WHERE</a:t>
            </a:r>
          </a:p>
          <a:p>
            <a:pPr lvl="6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6"/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	od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productid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12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45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8E6AF-06D2-7F97-1DEA-35F09428AEBE}"/>
              </a:ext>
            </a:extLst>
          </p:cNvPr>
          <p:cNvSpPr txBox="1"/>
          <p:nvPr/>
        </p:nvSpPr>
        <p:spPr>
          <a:xfrm>
            <a:off x="984739" y="960347"/>
            <a:ext cx="876417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rgbClr val="0000FF"/>
                </a:solidFill>
                <a:latin typeface="Consolas" panose="020B0609020204030204" pitchFamily="49" charset="0"/>
              </a:rPr>
              <a:t>-- 8.Soru icin bir view olusturalım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vw_Sales_CustOrders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O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O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Orders O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OrderDetails OD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24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65837"/>
            <a:ext cx="85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8</a:t>
            </a:r>
          </a:p>
          <a:p>
            <a:r>
              <a:rPr lang="tr-TR" dirty="0">
                <a:solidFill>
                  <a:srgbClr val="231F20"/>
                </a:solidFill>
                <a:latin typeface="Segoe"/>
              </a:rPr>
              <a:t>      Müşterilerin siparişleri ve ilerleyen tutar toplamlarını ay bazında listeleyiniz.</a:t>
            </a:r>
          </a:p>
          <a:p>
            <a:r>
              <a:rPr lang="tr-TR" dirty="0">
                <a:solidFill>
                  <a:srgbClr val="231F20"/>
                </a:solidFill>
                <a:latin typeface="Segoe"/>
              </a:rPr>
              <a:t> 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Sales_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CustOrders</a:t>
            </a:r>
            <a:r>
              <a:rPr lang="en-US" dirty="0"/>
              <a:t> </a:t>
            </a:r>
            <a:br>
              <a:rPr lang="en-US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922579" y="1532433"/>
            <a:ext cx="6925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vw_Sales_CustOrders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</a:p>
          <a:p>
            <a:pPr lvl="3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</a:p>
          <a:p>
            <a:pPr lvl="3"/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</a:p>
          <a:p>
            <a:pPr lvl="3"/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RunQty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vw_Sales_CustOrders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tr-TR" i="1" dirty="0">
              <a:solidFill>
                <a:srgbClr val="FF0000"/>
              </a:solidFill>
            </a:endParaRPr>
          </a:p>
          <a:p>
            <a:endParaRPr lang="tr-TR" i="1" dirty="0">
              <a:solidFill>
                <a:srgbClr val="FF0000"/>
              </a:solidFill>
            </a:endParaRPr>
          </a:p>
          <a:p>
            <a:endParaRPr lang="tr-TR" i="1" dirty="0">
              <a:solidFill>
                <a:srgbClr val="FF0000"/>
              </a:solidFill>
            </a:endParaRPr>
          </a:p>
          <a:p>
            <a:endParaRPr lang="tr-TR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F6E76-B75B-B58B-4D27-B3A74846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8" y="2020163"/>
            <a:ext cx="4537001" cy="35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347" y="225721"/>
            <a:ext cx="8687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  <a:latin typeface="Segoe-Semibold"/>
              </a:rPr>
              <a:t>2</a:t>
            </a:r>
            <a:endParaRPr lang="tr-TR" sz="2800" b="1" i="1" u="sng" dirty="0">
              <a:solidFill>
                <a:srgbClr val="FF0000"/>
              </a:solidFill>
              <a:latin typeface="Segoe-Semibold"/>
            </a:endParaRPr>
          </a:p>
          <a:p>
            <a:r>
              <a:rPr lang="tr-TR" sz="1400" b="1" i="1" u="sng" dirty="0">
                <a:solidFill>
                  <a:srgbClr val="FF0000"/>
                </a:solidFill>
                <a:latin typeface="Segoe"/>
              </a:rPr>
              <a:t>    En yüksek sayıda siparişi olan müşterinin siparişlerini listeleyiniz</a:t>
            </a:r>
            <a:br>
              <a:rPr lang="en-US" sz="1400" dirty="0">
                <a:solidFill>
                  <a:srgbClr val="231F20"/>
                </a:solidFill>
                <a:latin typeface="Segoe"/>
              </a:rPr>
            </a:br>
            <a:r>
              <a:rPr lang="tr-TR" sz="1400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sz="1400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sz="1400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64" y="1715548"/>
            <a:ext cx="5160954" cy="43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10" y="124982"/>
            <a:ext cx="848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3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sz="3600" dirty="0">
                <a:solidFill>
                  <a:srgbClr val="231F20"/>
                </a:solidFill>
                <a:latin typeface="Segoe-Semibold"/>
              </a:rPr>
              <a:t>    </a:t>
            </a:r>
            <a:r>
              <a:rPr lang="tr-TR" dirty="0"/>
              <a:t>1 Mayıs 2008’ de veya daha sonra sipariş almayan çalışanları BULAN bir sorgu yazınız.</a:t>
            </a:r>
          </a:p>
          <a:p>
            <a:br>
              <a:rPr lang="en-US" dirty="0"/>
            </a:br>
            <a:r>
              <a:rPr lang="en-US" dirty="0"/>
              <a:t>Tab</a:t>
            </a:r>
            <a:r>
              <a:rPr lang="tr-TR" dirty="0" err="1"/>
              <a:t>lolar</a:t>
            </a:r>
            <a:r>
              <a:rPr lang="en-US" dirty="0"/>
              <a:t>: </a:t>
            </a:r>
            <a:r>
              <a:rPr lang="en-US" i="1" dirty="0" err="1"/>
              <a:t>HR_Employees</a:t>
            </a:r>
            <a:r>
              <a:rPr lang="en-US" i="1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i="1" dirty="0" err="1"/>
              <a:t>Sales_Orders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0" y="3722888"/>
            <a:ext cx="5526158" cy="1876489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7E415D91-A944-456C-97ED-49A298143BCD}"/>
              </a:ext>
            </a:extLst>
          </p:cNvPr>
          <p:cNvSpPr/>
          <p:nvPr/>
        </p:nvSpPr>
        <p:spPr>
          <a:xfrm>
            <a:off x="597094" y="2357858"/>
            <a:ext cx="5580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Write a query that returns employees who did not place orders on or after May 1, 2008.</a:t>
            </a:r>
            <a:endParaRPr lang="tr-TR" dirty="0"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  <a:p>
            <a:endParaRPr lang="tr-TR" i="1" u="sng" dirty="0">
              <a:solidFill>
                <a:srgbClr val="FF0000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943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91237"/>
            <a:ext cx="5272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4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tr-TR" dirty="0">
                <a:solidFill>
                  <a:srgbClr val="231F20"/>
                </a:solidFill>
                <a:latin typeface="Segoe"/>
              </a:rPr>
              <a:t>       </a:t>
            </a:r>
            <a:r>
              <a:rPr lang="en-US" dirty="0"/>
              <a:t>Write a query that returns countries where there are customers but not employees. </a:t>
            </a:r>
            <a:endParaRPr lang="tr-TR" dirty="0"/>
          </a:p>
          <a:p>
            <a:endParaRPr lang="tr-TR" dirty="0">
              <a:solidFill>
                <a:srgbClr val="231F20"/>
              </a:solidFill>
              <a:latin typeface="Segoe"/>
            </a:endParaRPr>
          </a:p>
          <a:p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en-US" dirty="0" err="1">
                <a:solidFill>
                  <a:srgbClr val="231F20"/>
                </a:solidFill>
                <a:latin typeface="Segoe"/>
              </a:rPr>
              <a:t>Tabl</a:t>
            </a:r>
            <a:r>
              <a:rPr lang="tr-TR" dirty="0" err="1">
                <a:solidFill>
                  <a:srgbClr val="231F20"/>
                </a:solidFill>
                <a:latin typeface="Segoe"/>
              </a:rPr>
              <a:t>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Sales_Customers</a:t>
            </a:r>
            <a:r>
              <a:rPr lang="en-US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ve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HR_Employees</a:t>
            </a:r>
            <a:br>
              <a:rPr lang="en-US" dirty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322562"/>
            <a:ext cx="3041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887" y="323795"/>
            <a:ext cx="6528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5  </a:t>
            </a:r>
            <a:r>
              <a:rPr lang="tr-TR" dirty="0"/>
              <a:t>Her bir müşterinin en son sipariş verdiği günün siparişlerini listeleyiniz. </a:t>
            </a:r>
          </a:p>
          <a:p>
            <a:r>
              <a:rPr lang="en-US" dirty="0" err="1"/>
              <a:t>Tabl</a:t>
            </a:r>
            <a:r>
              <a:rPr lang="tr-TR" dirty="0" err="1"/>
              <a:t>olar</a:t>
            </a:r>
            <a:r>
              <a:rPr lang="tr-TR" dirty="0"/>
              <a:t> </a:t>
            </a:r>
            <a:r>
              <a:rPr lang="en-US" dirty="0"/>
              <a:t>: </a:t>
            </a:r>
            <a:r>
              <a:rPr lang="en-US" i="1" dirty="0" err="1"/>
              <a:t>Sales_Orders</a:t>
            </a:r>
            <a:endParaRPr lang="tr-TR" i="1" dirty="0"/>
          </a:p>
          <a:p>
            <a:endParaRPr lang="tr-TR" i="1" dirty="0"/>
          </a:p>
          <a:p>
            <a:r>
              <a:rPr lang="en-US" dirty="0">
                <a:latin typeface="Segoe"/>
              </a:rPr>
              <a:t>Write a query that returns for each customer all orders placed on the customer’s last day of activity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2450341"/>
            <a:ext cx="6757452" cy="3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--Yukarıdaki Soru şu şekilde olsaydı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--Her bir müşterinin en son verdiği siparişini listeleyiniz.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--Bu durumda en son verilen  ve girildiği unutulan sonradan girilen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--siparişleri listeler</a:t>
            </a:r>
          </a:p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--Bunu aşağıdaki kod ile çözebiliriz</a:t>
            </a:r>
          </a:p>
          <a:p>
            <a:endParaRPr lang="tr-TR" dirty="0"/>
          </a:p>
          <a:p>
            <a:r>
              <a:rPr lang="tr-TR" sz="2600" b="1" dirty="0">
                <a:solidFill>
                  <a:srgbClr val="FF0000"/>
                </a:solidFill>
              </a:rPr>
              <a:t>Select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o1.custid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o1.orderid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o1.orderdate</a:t>
            </a:r>
            <a:endParaRPr lang="tr-TR" dirty="0"/>
          </a:p>
          <a:p>
            <a:r>
              <a:rPr lang="tr-TR" dirty="0"/>
              <a:t>			,</a:t>
            </a:r>
            <a:r>
              <a:rPr lang="tr-TR" dirty="0" err="1"/>
              <a:t>o1.empid</a:t>
            </a:r>
            <a:endParaRPr lang="tr-TR" dirty="0"/>
          </a:p>
          <a:p>
            <a:r>
              <a:rPr lang="tr-TR" sz="2600" b="1" dirty="0" err="1">
                <a:solidFill>
                  <a:srgbClr val="FF0000"/>
                </a:solidFill>
              </a:rPr>
              <a:t>From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Sales_Orders o1</a:t>
            </a:r>
          </a:p>
          <a:p>
            <a:endParaRPr lang="tr-TR" dirty="0"/>
          </a:p>
          <a:p>
            <a:r>
              <a:rPr lang="tr-TR" sz="2600" b="1" dirty="0" err="1">
                <a:solidFill>
                  <a:srgbClr val="FF0000"/>
                </a:solidFill>
              </a:rPr>
              <a:t>Where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o1.orderid</a:t>
            </a:r>
            <a:r>
              <a:rPr lang="tr-TR" dirty="0"/>
              <a:t> =</a:t>
            </a:r>
          </a:p>
          <a:p>
            <a:r>
              <a:rPr lang="tr-TR" dirty="0"/>
              <a:t>						(</a:t>
            </a:r>
          </a:p>
          <a:p>
            <a:r>
              <a:rPr lang="tr-TR" dirty="0"/>
              <a:t>						  Select </a:t>
            </a:r>
            <a:r>
              <a:rPr lang="tr-TR" dirty="0" err="1"/>
              <a:t>max</a:t>
            </a:r>
            <a:r>
              <a:rPr lang="tr-TR" dirty="0"/>
              <a:t>(</a:t>
            </a:r>
            <a:r>
              <a:rPr lang="tr-TR" dirty="0" err="1"/>
              <a:t>o2.orderid</a:t>
            </a:r>
            <a:r>
              <a:rPr lang="tr-TR" dirty="0"/>
              <a:t>)</a:t>
            </a:r>
          </a:p>
          <a:p>
            <a:r>
              <a:rPr lang="tr-TR" dirty="0"/>
              <a:t>						  From Sales_Orders o2</a:t>
            </a:r>
          </a:p>
          <a:p>
            <a:r>
              <a:rPr lang="tr-TR" dirty="0"/>
              <a:t>						 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o2.custid</a:t>
            </a:r>
            <a:r>
              <a:rPr lang="tr-TR" dirty="0"/>
              <a:t> = </a:t>
            </a:r>
            <a:r>
              <a:rPr lang="tr-TR" dirty="0" err="1"/>
              <a:t>o1.custid</a:t>
            </a:r>
            <a:endParaRPr lang="tr-TR" dirty="0"/>
          </a:p>
          <a:p>
            <a:endParaRPr lang="tr-TR" dirty="0"/>
          </a:p>
          <a:p>
            <a:r>
              <a:rPr lang="tr-TR" dirty="0"/>
              <a:t>						)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r>
              <a:rPr lang="tr-TR" sz="2600" b="1" dirty="0" err="1">
                <a:solidFill>
                  <a:srgbClr val="FF0000"/>
                </a:solidFill>
              </a:rPr>
              <a:t>Order</a:t>
            </a:r>
            <a:r>
              <a:rPr lang="tr-TR" dirty="0"/>
              <a:t> </a:t>
            </a:r>
            <a:r>
              <a:rPr lang="tr-TR" sz="2600" b="1" dirty="0" err="1">
                <a:solidFill>
                  <a:srgbClr val="FF0000"/>
                </a:solidFill>
              </a:rPr>
              <a:t>By</a:t>
            </a:r>
            <a:endParaRPr lang="tr-TR" sz="2600" b="1" dirty="0">
              <a:solidFill>
                <a:srgbClr val="FF0000"/>
              </a:solidFill>
            </a:endParaRPr>
          </a:p>
          <a:p>
            <a:r>
              <a:rPr lang="tr-TR" dirty="0"/>
              <a:t>			</a:t>
            </a:r>
            <a:r>
              <a:rPr lang="tr-TR" dirty="0" err="1"/>
              <a:t>Custid</a:t>
            </a:r>
            <a:endParaRPr lang="tr-TR" dirty="0"/>
          </a:p>
          <a:p>
            <a:r>
              <a:rPr lang="tr-TR" dirty="0"/>
              <a:t>			,orderid desc;</a:t>
            </a:r>
          </a:p>
        </p:txBody>
      </p:sp>
    </p:spTree>
    <p:extLst>
      <p:ext uri="{BB962C8B-B14F-4D97-AF65-F5344CB8AC3E}">
        <p14:creationId xmlns:p14="http://schemas.microsoft.com/office/powerpoint/2010/main" val="299090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832" y="-7865"/>
            <a:ext cx="33621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6</a:t>
            </a:r>
            <a:br>
              <a:rPr lang="en-US" sz="3600" dirty="0">
                <a:solidFill>
                  <a:srgbClr val="231F20"/>
                </a:solidFill>
                <a:latin typeface="Segoe-Semibold"/>
              </a:rPr>
            </a:br>
            <a:r>
              <a:rPr lang="en-US" dirty="0">
                <a:solidFill>
                  <a:srgbClr val="231F20"/>
                </a:solidFill>
                <a:latin typeface="Segoe"/>
              </a:rPr>
              <a:t>2007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yılında siparişi olan fakat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 2008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yılında olmayan müşterileri bulunuz.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Sales_Customers</a:t>
            </a:r>
            <a:r>
              <a:rPr lang="tr-TR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Segoe-Italic"/>
              </a:rPr>
              <a:t>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and </a:t>
            </a:r>
            <a:r>
              <a:rPr lang="en-US" i="1" dirty="0" err="1">
                <a:solidFill>
                  <a:srgbClr val="231F20"/>
                </a:solidFill>
                <a:latin typeface="Segoe-Italic"/>
              </a:rPr>
              <a:t>Sales_Orders</a:t>
            </a:r>
            <a:endParaRPr lang="tr-TR" i="1" dirty="0">
              <a:solidFill>
                <a:srgbClr val="231F20"/>
              </a:solidFill>
              <a:latin typeface="Segoe-Italic"/>
            </a:endParaRPr>
          </a:p>
          <a:p>
            <a:endParaRPr lang="tr-TR" i="1" dirty="0">
              <a:solidFill>
                <a:srgbClr val="231F20"/>
              </a:solidFill>
              <a:latin typeface="Segoe-Italic"/>
            </a:endParaRPr>
          </a:p>
          <a:p>
            <a:r>
              <a:rPr lang="en-US" dirty="0">
                <a:solidFill>
                  <a:srgbClr val="0070C0"/>
                </a:solidFill>
                <a:latin typeface="Segoe"/>
              </a:rPr>
              <a:t>Write a query that returns customers who placed orders in 2007 but not in 2008.</a:t>
            </a:r>
            <a:endParaRPr lang="tr-TR" dirty="0">
              <a:solidFill>
                <a:srgbClr val="0070C0"/>
              </a:solidFill>
            </a:endParaRPr>
          </a:p>
          <a:p>
            <a:br>
              <a:rPr lang="en-US" dirty="0"/>
            </a:b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3" y="3581976"/>
            <a:ext cx="5008563" cy="30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8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7888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7</a:t>
            </a:r>
          </a:p>
          <a:p>
            <a:r>
              <a:rPr lang="tr-TR" sz="3600" dirty="0">
                <a:solidFill>
                  <a:srgbClr val="231F20"/>
                </a:solidFill>
                <a:latin typeface="Segoe-Semibold"/>
              </a:rPr>
              <a:t>  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12 </a:t>
            </a:r>
            <a:r>
              <a:rPr lang="tr-TR" dirty="0" err="1">
                <a:solidFill>
                  <a:srgbClr val="231F20"/>
                </a:solidFill>
                <a:latin typeface="Segoe"/>
              </a:rPr>
              <a:t>nolu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 malzemeyi sipariş veren müşterileri listeleyiniz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.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sz="800" dirty="0">
                <a:solidFill>
                  <a:srgbClr val="57585A"/>
                </a:solidFill>
                <a:latin typeface="ZapfDingbatsStd"/>
              </a:rPr>
              <a:t>■■ </a:t>
            </a:r>
            <a:r>
              <a:rPr lang="tr-TR" dirty="0">
                <a:solidFill>
                  <a:srgbClr val="231F20"/>
                </a:solidFill>
                <a:latin typeface="Segoe"/>
              </a:rPr>
              <a:t>Tablolar </a:t>
            </a:r>
            <a:r>
              <a:rPr lang="en-US" dirty="0">
                <a:solidFill>
                  <a:srgbClr val="231F20"/>
                </a:solidFill>
                <a:latin typeface="Segoe"/>
              </a:rPr>
              <a:t>: </a:t>
            </a:r>
            <a:r>
              <a:rPr lang="tr-TR" i="1" dirty="0"/>
              <a:t>Sales_Customers</a:t>
            </a:r>
            <a:r>
              <a:rPr lang="tr-TR" dirty="0"/>
              <a:t>, </a:t>
            </a:r>
            <a:r>
              <a:rPr lang="tr-TR" i="1" dirty="0"/>
              <a:t>Sales_Orders</a:t>
            </a:r>
            <a:r>
              <a:rPr lang="tr-TR" dirty="0"/>
              <a:t> and </a:t>
            </a:r>
            <a:r>
              <a:rPr lang="tr-TR" i="1" dirty="0"/>
              <a:t>Sales_OrderDetails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1861234"/>
            <a:ext cx="4611688" cy="41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1964</Words>
  <Application>Microsoft Office PowerPoint</Application>
  <PresentationFormat>Widescreen</PresentationFormat>
  <Paragraphs>347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</vt:lpstr>
      <vt:lpstr>Segoe-Italic</vt:lpstr>
      <vt:lpstr>Segoe-Semibold</vt:lpstr>
      <vt:lpstr>Tahoma</vt:lpstr>
      <vt:lpstr>ZapfDingbatsStd</vt:lpstr>
      <vt:lpstr>Office Theme</vt:lpstr>
      <vt:lpstr>Sorular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Sorular</dc:title>
  <dc:creator>Ali TOPACIK</dc:creator>
  <cp:lastModifiedBy>Ali TOPACIK</cp:lastModifiedBy>
  <cp:revision>2</cp:revision>
  <dcterms:created xsi:type="dcterms:W3CDTF">2023-10-07T13:53:44Z</dcterms:created>
  <dcterms:modified xsi:type="dcterms:W3CDTF">2023-10-07T14:07:56Z</dcterms:modified>
</cp:coreProperties>
</file>