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0" r:id="rId21"/>
    <p:sldId id="291" r:id="rId22"/>
    <p:sldId id="292" r:id="rId23"/>
    <p:sldId id="295" r:id="rId24"/>
    <p:sldId id="294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278" r:id="rId35"/>
    <p:sldId id="282" r:id="rId36"/>
    <p:sldId id="285" r:id="rId37"/>
    <p:sldId id="284" r:id="rId38"/>
    <p:sldId id="277" r:id="rId39"/>
    <p:sldId id="279" r:id="rId40"/>
    <p:sldId id="280" r:id="rId41"/>
    <p:sldId id="281" r:id="rId42"/>
    <p:sldId id="286" r:id="rId43"/>
    <p:sldId id="287" r:id="rId44"/>
    <p:sldId id="265" r:id="rId45"/>
    <p:sldId id="288" r:id="rId46"/>
    <p:sldId id="28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9"/>
    <p:restoredTop sz="94624"/>
  </p:normalViewPr>
  <p:slideViewPr>
    <p:cSldViewPr snapToGrid="0">
      <p:cViewPr varScale="1">
        <p:scale>
          <a:sx n="106" d="100"/>
          <a:sy n="106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41D47-8A9D-7F4A-9FDC-1BF8DD1A4382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5754B-093C-F644-A89A-4C950A7D8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9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an image of the file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5754B-093C-F644-A89A-4C950A7D80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2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6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1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7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7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6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7D403-92DC-6CA5-2022-6D6FD0EEA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8263" r="-1" b="5704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75CEA-3453-72A9-1774-C72800774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C2019-9619-9030-DAF0-149CEB1D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1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B1184-F798-BDE1-73A8-1F8F5F9F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557" y="-731546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Hello World - Flask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E6D4A-DAF3-C202-4F80-65B6C354326B}"/>
              </a:ext>
            </a:extLst>
          </p:cNvPr>
          <p:cNvSpPr txBox="1"/>
          <p:nvPr/>
        </p:nvSpPr>
        <p:spPr>
          <a:xfrm>
            <a:off x="1137557" y="2745662"/>
            <a:ext cx="60960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8000"/>
                </a:solidFill>
                <a:effectLst/>
              </a:rPr>
              <a:t>from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effectLst/>
              </a:rPr>
              <a:t>flask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  <a:effectLst/>
              </a:rPr>
              <a:t>import</a:t>
            </a:r>
            <a:r>
              <a:rPr lang="en-US" dirty="0"/>
              <a:t> 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Flask app </a:t>
            </a:r>
            <a:r>
              <a:rPr lang="en-US" dirty="0">
                <a:solidFill>
                  <a:srgbClr val="666666"/>
                </a:solidFill>
                <a:effectLst/>
              </a:rPr>
              <a:t>=</a:t>
            </a:r>
            <a:r>
              <a:rPr lang="en-US" dirty="0"/>
              <a:t> Flask(</a:t>
            </a:r>
            <a:r>
              <a:rPr lang="en-US" dirty="0">
                <a:solidFill>
                  <a:srgbClr val="19177C"/>
                </a:solidFill>
                <a:effectLst/>
              </a:rPr>
              <a:t>__name__</a:t>
            </a:r>
            <a:r>
              <a:rPr lang="en-US" dirty="0"/>
              <a:t>) </a:t>
            </a:r>
            <a:endParaRPr lang="en-US"/>
          </a:p>
          <a:p>
            <a:pPr>
              <a:spcAft>
                <a:spcPts val="600"/>
              </a:spcAft>
            </a:pPr>
            <a:endParaRPr lang="en-US">
              <a:solidFill>
                <a:srgbClr val="AA22FF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AA22FF"/>
                </a:solidFill>
                <a:effectLst/>
              </a:rPr>
              <a:t>@</a:t>
            </a:r>
            <a:r>
              <a:rPr lang="en-US" dirty="0" err="1">
                <a:solidFill>
                  <a:srgbClr val="AA22FF"/>
                </a:solidFill>
                <a:effectLst/>
              </a:rPr>
              <a:t>app</a:t>
            </a:r>
            <a:r>
              <a:rPr lang="en-US" dirty="0" err="1">
                <a:solidFill>
                  <a:srgbClr val="666666"/>
                </a:solidFill>
                <a:effectLst/>
              </a:rPr>
              <a:t>.</a:t>
            </a:r>
            <a:r>
              <a:rPr lang="en-US" dirty="0" err="1"/>
              <a:t>route</a:t>
            </a:r>
            <a:r>
              <a:rPr lang="en-US" dirty="0"/>
              <a:t>(</a:t>
            </a:r>
            <a:r>
              <a:rPr lang="en-US" dirty="0">
                <a:solidFill>
                  <a:srgbClr val="BA2121"/>
                </a:solidFill>
                <a:effectLst/>
              </a:rPr>
              <a:t>"/"</a:t>
            </a:r>
            <a:r>
              <a:rPr lang="en-US" dirty="0"/>
              <a:t>) 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8000"/>
                </a:solidFill>
                <a:effectLst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effectLst/>
              </a:rPr>
              <a:t>hello</a:t>
            </a:r>
            <a:r>
              <a:rPr lang="en-US" dirty="0"/>
              <a:t>() </a:t>
            </a:r>
            <a:r>
              <a:rPr lang="en-US" dirty="0">
                <a:solidFill>
                  <a:srgbClr val="666666"/>
                </a:solidFill>
                <a:effectLst/>
              </a:rPr>
              <a:t>-&gt;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  <a:effectLst/>
              </a:rPr>
              <a:t>str</a:t>
            </a:r>
            <a:r>
              <a:rPr lang="en-US" dirty="0"/>
              <a:t>: 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8000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BA2121"/>
                </a:solidFill>
                <a:effectLst/>
              </a:rPr>
              <a:t>"Hello World”</a:t>
            </a:r>
            <a:endParaRPr lang="en-US">
              <a:solidFill>
                <a:srgbClr val="BA2121"/>
              </a:solidFill>
              <a:effectLst/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rgbClr val="BA2121"/>
              </a:solidFill>
              <a:effectLst/>
            </a:endParaRPr>
          </a:p>
          <a:p>
            <a:pPr>
              <a:spcAft>
                <a:spcPts val="600"/>
              </a:spcAft>
            </a:pP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  <a:effectLst/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19177C"/>
                </a:solidFill>
                <a:effectLst/>
              </a:rPr>
              <a:t>__name__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  <a:effectLst/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BA2121"/>
                </a:solidFill>
                <a:effectLst/>
              </a:rPr>
              <a:t>"__main__"</a:t>
            </a:r>
            <a:r>
              <a:rPr lang="en-US" dirty="0"/>
              <a:t>: 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 err="1"/>
              <a:t>app</a:t>
            </a:r>
            <a:r>
              <a:rPr lang="en-US" dirty="0" err="1">
                <a:solidFill>
                  <a:srgbClr val="666666"/>
                </a:solidFill>
                <a:effectLst/>
              </a:rPr>
              <a:t>.</a:t>
            </a:r>
            <a:r>
              <a:rPr lang="en-US" dirty="0" err="1"/>
              <a:t>run</a:t>
            </a:r>
            <a:r>
              <a:rPr lang="en-US" dirty="0"/>
              <a:t>(debug</a:t>
            </a:r>
            <a:r>
              <a:rPr lang="en-US" dirty="0">
                <a:solidFill>
                  <a:srgbClr val="666666"/>
                </a:solidFill>
                <a:effectLst/>
              </a:rPr>
              <a:t>=</a:t>
            </a:r>
            <a:r>
              <a:rPr lang="en-US" b="1" dirty="0">
                <a:solidFill>
                  <a:srgbClr val="008000"/>
                </a:solidFill>
                <a:effectLst/>
              </a:rPr>
              <a:t>False</a:t>
            </a:r>
            <a:r>
              <a:rPr lang="en-US" dirty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2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3D279-DC9D-497A-E5C3-D979930F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Run a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B5F8-A111-14A2-679B-D5E44BA3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docker run -it --name myflask1 -p 5000:5000 -v ${PWD}:/app python:3.7 bash</a:t>
            </a:r>
          </a:p>
          <a:p>
            <a:r>
              <a:rPr lang="en-US" sz="1800">
                <a:solidFill>
                  <a:srgbClr val="FFFFFF"/>
                </a:solidFill>
                <a:latin typeface="Menlo" panose="020B0609030804020204" pitchFamily="49" charset="0"/>
              </a:rPr>
              <a:t>When using Docker toolbox for Windows Home:</a:t>
            </a:r>
          </a:p>
          <a:p>
            <a:r>
              <a:rPr lang="en-US" sz="18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docker run -it --name myflask1 -p 192.168.1.15:5000:5000 -v ${PWD}:/app python:3.7 bash</a:t>
            </a:r>
          </a:p>
          <a:p>
            <a:endParaRPr lang="en-US" sz="180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-US" sz="180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root@#######:/# </a:t>
            </a:r>
          </a:p>
          <a:p>
            <a:pPr marL="228600" indent="0">
              <a:buNone/>
            </a:pPr>
            <a:endParaRPr lang="en-US" sz="180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BAB00-9CA9-536F-0976-66DD2DD2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Install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82F7-CE52-16B4-59F3-F8D648F1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From the terminal run pip install flask==</a:t>
            </a:r>
            <a:r>
              <a:rPr lang="en-US" sz="1800">
                <a:solidFill>
                  <a:srgbClr val="FFFFFF"/>
                </a:solidFill>
                <a:effectLst/>
              </a:rPr>
              <a:t>2.2.3</a:t>
            </a:r>
          </a:p>
        </p:txBody>
      </p:sp>
    </p:spTree>
    <p:extLst>
      <p:ext uri="{BB962C8B-B14F-4D97-AF65-F5344CB8AC3E}">
        <p14:creationId xmlns:p14="http://schemas.microsoft.com/office/powerpoint/2010/main" val="245469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4C92E-BE7B-AAD0-A65D-667FFEF6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Change directory and print the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8D61-1EC9-665D-93DE-3073DF81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cd /app</a:t>
            </a:r>
          </a:p>
          <a:p>
            <a:r>
              <a:rPr lang="en-US" sz="1800">
                <a:solidFill>
                  <a:srgbClr val="FFFFFF"/>
                </a:solidFill>
                <a:effectLst/>
              </a:rPr>
              <a:t>cat flask_example.py</a:t>
            </a:r>
          </a:p>
          <a:p>
            <a:r>
              <a:rPr lang="en-US" sz="1800">
                <a:solidFill>
                  <a:srgbClr val="FFFFFF"/>
                </a:solidFill>
                <a:effectLst/>
              </a:rPr>
              <a:t>export FLASK_APP=flask_example.py</a:t>
            </a:r>
          </a:p>
          <a:p>
            <a:r>
              <a:rPr lang="en-US" sz="1800">
                <a:solidFill>
                  <a:srgbClr val="FFFFFF"/>
                </a:solidFill>
                <a:effectLst/>
              </a:rPr>
              <a:t>export FLASK_DEBUG=1</a:t>
            </a:r>
          </a:p>
          <a:p>
            <a:r>
              <a:rPr lang="en-US" sz="1800">
                <a:solidFill>
                  <a:srgbClr val="FFFFFF"/>
                </a:solidFill>
                <a:effectLst/>
              </a:rPr>
              <a:t>flask run --host=0.0.0.0</a:t>
            </a:r>
          </a:p>
          <a:p>
            <a:r>
              <a:rPr lang="en-US" sz="1800">
                <a:solidFill>
                  <a:srgbClr val="FFFFFF"/>
                </a:solidFill>
              </a:rPr>
              <a:t>Now open localhost:5000</a:t>
            </a:r>
            <a:endParaRPr lang="en-US" sz="1800">
              <a:solidFill>
                <a:srgbClr val="FFFFFF"/>
              </a:solidFill>
              <a:effectLst/>
            </a:endParaRPr>
          </a:p>
          <a:p>
            <a:endParaRPr lang="en-US" sz="1800">
              <a:solidFill>
                <a:srgbClr val="FFFFFF"/>
              </a:solidFill>
              <a:effectLst/>
            </a:endParaRPr>
          </a:p>
          <a:p>
            <a:endParaRPr lang="en-US" sz="1800">
              <a:solidFill>
                <a:srgbClr val="FFFFFF"/>
              </a:solidFill>
              <a:effectLst/>
            </a:endParaRPr>
          </a:p>
          <a:p>
            <a:endParaRPr lang="en-US" sz="1800">
              <a:solidFill>
                <a:srgbClr val="FFFFFF"/>
              </a:solidFill>
              <a:effectLst/>
            </a:endParaRPr>
          </a:p>
          <a:p>
            <a:endParaRPr lang="en-US" sz="1800">
              <a:solidFill>
                <a:srgbClr val="FFFFFF"/>
              </a:solidFill>
              <a:effectLst/>
            </a:endParaRPr>
          </a:p>
          <a:p>
            <a:endParaRPr lang="en-US" sz="1800">
              <a:solidFill>
                <a:srgbClr val="FFFFFF"/>
              </a:solidFill>
              <a:effectLst/>
            </a:endParaRPr>
          </a:p>
          <a:p>
            <a:endParaRPr lang="en-US" sz="1800">
              <a:solidFill>
                <a:srgbClr val="FFFFFF"/>
              </a:solidFill>
              <a:effectLst/>
            </a:endParaRPr>
          </a:p>
          <a:p>
            <a:endParaRPr lang="en-US" sz="180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092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91DF-EAE0-793A-6005-1DD88A3D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Lets create another Django container Container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70BA-95A8-BC8B-7C4F-3F0A735B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</a:rPr>
              <a:t>In a new terminal Run: </a:t>
            </a:r>
          </a:p>
          <a:p>
            <a:pPr lvl="1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effectLst/>
              </a:rPr>
              <a:t>docker run -it --name mydjango1 -p 8001:8000 -v ${PWD}:/app python:3.8 bash</a:t>
            </a:r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</a:rPr>
              <a:t>In the container Run</a:t>
            </a:r>
          </a:p>
          <a:p>
            <a:pPr lvl="1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</a:rPr>
              <a:t>pip install Django</a:t>
            </a:r>
          </a:p>
          <a:p>
            <a:pPr lvl="1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effectLst/>
              </a:rPr>
              <a:t>django-admin startproject testsite</a:t>
            </a:r>
          </a:p>
          <a:p>
            <a:pPr lvl="1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</a:rPr>
              <a:t>cd testsite</a:t>
            </a:r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</a:rPr>
              <a:t>now run the test server:</a:t>
            </a:r>
          </a:p>
          <a:p>
            <a:pPr lvl="1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effectLst/>
              </a:rPr>
              <a:t>python manage.py runserver 0:8000</a:t>
            </a:r>
          </a:p>
          <a:p>
            <a:pPr lvl="1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</a:rPr>
              <a:t>Locahost:8001</a:t>
            </a:r>
          </a:p>
          <a:p>
            <a:pPr lvl="1">
              <a:lnSpc>
                <a:spcPct val="100000"/>
              </a:lnSpc>
            </a:pPr>
            <a:br>
              <a:rPr lang="en-US" sz="1100">
                <a:solidFill>
                  <a:srgbClr val="FFFFFF"/>
                </a:solidFill>
              </a:rPr>
            </a:br>
            <a:br>
              <a:rPr lang="en-US" sz="1100">
                <a:solidFill>
                  <a:srgbClr val="FFFFFF"/>
                </a:solidFill>
              </a:rPr>
            </a:br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5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68CDF-CD8D-ACBE-5A64-F063C5ED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54806"/>
            <a:ext cx="10515600" cy="876546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Lets make a better test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E784-E3FE-7FA4-D7A9-B108F092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1353"/>
            <a:ext cx="10253354" cy="50456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In the app folder on the host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Create a file called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views.py</a:t>
            </a:r>
            <a:r>
              <a:rPr lang="en-US" sz="2000" dirty="0">
                <a:solidFill>
                  <a:srgbClr val="FFFFFF"/>
                </a:solidFill>
                <a:effectLst/>
              </a:rPr>
              <a:t>: </a:t>
            </a:r>
            <a:endParaRPr lang="en-US" sz="2000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from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django.http</a:t>
            </a:r>
            <a:r>
              <a:rPr lang="en-US" sz="2000" dirty="0">
                <a:solidFill>
                  <a:srgbClr val="FFFFFF"/>
                </a:solidFill>
                <a:effectLst/>
              </a:rPr>
              <a:t> import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HttpResponse</a:t>
            </a:r>
            <a:r>
              <a:rPr lang="en-US" sz="2000" dirty="0">
                <a:solidFill>
                  <a:srgbClr val="FFFFFF"/>
                </a:solidFill>
                <a:effectLst/>
              </a:rPr>
              <a:t> 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def index(request): 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return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HttpResponse</a:t>
            </a:r>
            <a:r>
              <a:rPr lang="en-US" sz="2000" dirty="0">
                <a:solidFill>
                  <a:srgbClr val="FFFFFF"/>
                </a:solidFill>
                <a:effectLst/>
              </a:rPr>
              <a:t>("Hello World! I run in a Python Runtime Container! ") </a:t>
            </a:r>
          </a:p>
          <a:p>
            <a:pPr lvl="1">
              <a:lnSpc>
                <a:spcPct val="100000"/>
              </a:lnSpc>
            </a:pPr>
            <a:endParaRPr lang="en-US" sz="20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Create a file called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urls.py</a:t>
            </a:r>
            <a:r>
              <a:rPr lang="en-US" sz="2000" dirty="0">
                <a:solidFill>
                  <a:srgbClr val="FFFFFF"/>
                </a:solidFill>
                <a:effectLst/>
              </a:rPr>
              <a:t>: 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from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django.urls</a:t>
            </a:r>
            <a:r>
              <a:rPr lang="en-US" sz="2000" dirty="0">
                <a:solidFill>
                  <a:srgbClr val="FFFFFF"/>
                </a:solidFill>
                <a:effectLst/>
              </a:rPr>
              <a:t> import path include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from . import views 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solidFill>
                  <a:srgbClr val="FFFFFF"/>
                </a:solidFill>
                <a:effectLst/>
              </a:rPr>
              <a:t>urlpatterns</a:t>
            </a:r>
            <a:r>
              <a:rPr lang="en-US" sz="2000" dirty="0">
                <a:solidFill>
                  <a:srgbClr val="FFFFFF"/>
                </a:solidFill>
                <a:effectLst/>
              </a:rPr>
              <a:t> = [ 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path('', </a:t>
            </a:r>
            <a:r>
              <a:rPr lang="en-US" sz="2000" dirty="0" err="1">
                <a:solidFill>
                  <a:srgbClr val="FFFFFF"/>
                </a:solidFill>
                <a:effectLst/>
              </a:rPr>
              <a:t>views.index</a:t>
            </a:r>
            <a:r>
              <a:rPr lang="en-US" sz="2000" dirty="0">
                <a:solidFill>
                  <a:srgbClr val="FFFFFF"/>
                </a:solidFill>
                <a:effectLst/>
              </a:rPr>
              <a:t>, name='index’), 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]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solidFill>
                <a:srgbClr val="FFFFFF"/>
              </a:solidFill>
              <a:effectLst/>
            </a:endParaRPr>
          </a:p>
          <a:p>
            <a:pPr lvl="1">
              <a:lnSpc>
                <a:spcPct val="100000"/>
              </a:lnSpc>
            </a:pPr>
            <a:endParaRPr lang="en-US" sz="2000" dirty="0">
              <a:solidFill>
                <a:srgbClr val="FFFFFF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8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BAF94-2E57-D10B-A86A-5705F84E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1E07-98A8-C78F-85EC-9F4E21B04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55171"/>
            <a:ext cx="10515599" cy="579924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effectLst/>
              </a:rPr>
              <a:t>In </a:t>
            </a:r>
            <a:r>
              <a:rPr lang="en-US" sz="4400" dirty="0" err="1">
                <a:solidFill>
                  <a:srgbClr val="FFFFFF"/>
                </a:solidFill>
                <a:effectLst/>
              </a:rPr>
              <a:t>testsite</a:t>
            </a:r>
            <a:r>
              <a:rPr lang="en-US" sz="4400" dirty="0">
                <a:solidFill>
                  <a:srgbClr val="FFFFFF"/>
                </a:solidFill>
                <a:effectLst/>
              </a:rPr>
              <a:t>/</a:t>
            </a:r>
            <a:r>
              <a:rPr lang="en-US" sz="4400" dirty="0" err="1">
                <a:solidFill>
                  <a:srgbClr val="FFFFFF"/>
                </a:solidFill>
                <a:effectLst/>
              </a:rPr>
              <a:t>urls.py</a:t>
            </a:r>
            <a:r>
              <a:rPr lang="en-US" sz="4400" dirty="0">
                <a:solidFill>
                  <a:srgbClr val="FFFFFF"/>
                </a:solidFill>
                <a:effectLst/>
              </a:rPr>
              <a:t> </a:t>
            </a:r>
          </a:p>
          <a:p>
            <a:r>
              <a:rPr lang="en-US" sz="4400" dirty="0">
                <a:solidFill>
                  <a:srgbClr val="FFFFFF"/>
                </a:solidFill>
              </a:rPr>
              <a:t>Change the following lines:</a:t>
            </a:r>
          </a:p>
          <a:p>
            <a:pPr lvl="1"/>
            <a:r>
              <a:rPr lang="en-US" sz="4400" dirty="0">
                <a:solidFill>
                  <a:srgbClr val="FFFFFF"/>
                </a:solidFill>
                <a:effectLst/>
              </a:rPr>
              <a:t>from </a:t>
            </a:r>
            <a:r>
              <a:rPr lang="en-US" sz="4400" dirty="0" err="1">
                <a:solidFill>
                  <a:srgbClr val="FFFFFF"/>
                </a:solidFill>
                <a:effectLst/>
              </a:rPr>
              <a:t>django.urls</a:t>
            </a:r>
            <a:r>
              <a:rPr lang="en-US" sz="4400" dirty="0">
                <a:solidFill>
                  <a:srgbClr val="FFFFFF"/>
                </a:solidFill>
                <a:effectLst/>
              </a:rPr>
              <a:t> import path, include </a:t>
            </a:r>
          </a:p>
          <a:p>
            <a:pPr lvl="1"/>
            <a:r>
              <a:rPr lang="en-US" sz="4400" dirty="0">
                <a:solidFill>
                  <a:srgbClr val="FFFFFF"/>
                </a:solidFill>
                <a:effectLst/>
              </a:rPr>
              <a:t>path('', include('app1.urls')), </a:t>
            </a:r>
          </a:p>
          <a:p>
            <a:pPr lvl="1"/>
            <a:endParaRPr lang="en-US" sz="1800" dirty="0">
              <a:solidFill>
                <a:srgbClr val="FFFFFF"/>
              </a:solidFill>
              <a:effectLst/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5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C5D26-C0FF-C1DB-738B-EE29750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93941"/>
            <a:ext cx="10515600" cy="84092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Now let’s migrate the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52DD-397D-BDE6-5BF2-E68549E5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41" y="1756280"/>
            <a:ext cx="10987206" cy="468059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ffectLst/>
              </a:rPr>
              <a:t>python </a:t>
            </a:r>
            <a:r>
              <a:rPr lang="en-US" sz="3200" dirty="0" err="1">
                <a:solidFill>
                  <a:srgbClr val="FFFFFF"/>
                </a:solidFill>
                <a:effectLst/>
              </a:rPr>
              <a:t>manage.py</a:t>
            </a:r>
            <a:r>
              <a:rPr lang="en-US" sz="3200" dirty="0">
                <a:solidFill>
                  <a:srgbClr val="FFFFFF"/>
                </a:solidFill>
                <a:effectLst/>
              </a:rPr>
              <a:t> migrate </a:t>
            </a:r>
          </a:p>
          <a:p>
            <a:r>
              <a:rPr lang="en-US" sz="3200" dirty="0">
                <a:solidFill>
                  <a:srgbClr val="FFFFFF"/>
                </a:solidFill>
                <a:effectLst/>
              </a:rPr>
              <a:t>python </a:t>
            </a:r>
            <a:r>
              <a:rPr lang="en-US" sz="3200" dirty="0" err="1">
                <a:solidFill>
                  <a:srgbClr val="FFFFFF"/>
                </a:solidFill>
                <a:effectLst/>
              </a:rPr>
              <a:t>manage.py</a:t>
            </a:r>
            <a:r>
              <a:rPr lang="en-US" sz="3200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dirty="0" err="1">
                <a:solidFill>
                  <a:srgbClr val="FFFFFF"/>
                </a:solidFill>
                <a:effectLst/>
              </a:rPr>
              <a:t>runserver</a:t>
            </a:r>
            <a:r>
              <a:rPr lang="en-US" sz="3200" dirty="0">
                <a:solidFill>
                  <a:srgbClr val="FFFFFF"/>
                </a:solidFill>
                <a:effectLst/>
              </a:rPr>
              <a:t> 0:8000 </a:t>
            </a:r>
          </a:p>
          <a:p>
            <a:r>
              <a:rPr lang="en-US" sz="3200" dirty="0">
                <a:solidFill>
                  <a:srgbClr val="FFFFFF"/>
                </a:solidFill>
                <a:effectLst/>
              </a:rPr>
              <a:t>exit </a:t>
            </a:r>
          </a:p>
          <a:p>
            <a:r>
              <a:rPr lang="en-US" sz="3200" dirty="0">
                <a:solidFill>
                  <a:srgbClr val="FFFFFF"/>
                </a:solidFill>
                <a:effectLst/>
              </a:rPr>
              <a:t>docker run -it --name </a:t>
            </a:r>
            <a:r>
              <a:rPr lang="en-US" sz="3200" dirty="0" err="1">
                <a:solidFill>
                  <a:srgbClr val="FFFFFF"/>
                </a:solidFill>
                <a:effectLst/>
              </a:rPr>
              <a:t>mydjango</a:t>
            </a:r>
            <a:r>
              <a:rPr lang="en-US" sz="3200" dirty="0">
                <a:solidFill>
                  <a:srgbClr val="FFFFFF"/>
                </a:solidFill>
                <a:effectLst/>
              </a:rPr>
              <a:t>-beta -p 8000:8000 -v ${PWD}:/app python:3.8 bash </a:t>
            </a:r>
          </a:p>
          <a:p>
            <a:pPr marL="228600" indent="0">
              <a:buNone/>
            </a:pP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04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906235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Lets create an updated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10902044" cy="451144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docker run -it --name 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mydjango</a:t>
            </a:r>
            <a:r>
              <a:rPr lang="en-US" sz="2400" dirty="0">
                <a:solidFill>
                  <a:srgbClr val="FFFFFF"/>
                </a:solidFill>
                <a:effectLst/>
              </a:rPr>
              <a:t>-beta -p 8000:8000 -v ${PWD}:/app python:3.8 bash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pip install 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django</a:t>
            </a:r>
            <a:r>
              <a:rPr lang="en-US" sz="2400" dirty="0">
                <a:solidFill>
                  <a:srgbClr val="FFFFFF"/>
                </a:solidFill>
                <a:effectLst/>
              </a:rPr>
              <a:t>==3.0b1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cd /app/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testsite</a:t>
            </a:r>
            <a:r>
              <a:rPr lang="en-US" sz="2400" dirty="0">
                <a:solidFill>
                  <a:srgbClr val="FFFFFF"/>
                </a:solidFill>
                <a:effectLst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python 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manage.py</a:t>
            </a:r>
            <a:r>
              <a:rPr lang="en-US" sz="2400" dirty="0">
                <a:solidFill>
                  <a:srgbClr val="FFFFFF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runserver</a:t>
            </a:r>
            <a:r>
              <a:rPr lang="en-US" sz="2400" dirty="0">
                <a:solidFill>
                  <a:srgbClr val="FFFFFF"/>
                </a:solidFill>
                <a:effectLst/>
              </a:rPr>
              <a:t> 0:8001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exit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docker start -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ia</a:t>
            </a:r>
            <a:r>
              <a:rPr lang="en-US" sz="2400" dirty="0">
                <a:solidFill>
                  <a:srgbClr val="FFFFFF"/>
                </a:solidFill>
                <a:effectLst/>
              </a:rPr>
              <a:t> mydjango1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cd /app/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testsite</a:t>
            </a:r>
            <a:r>
              <a:rPr lang="en-US" sz="2400" dirty="0">
                <a:solidFill>
                  <a:srgbClr val="FFFFFF"/>
                </a:solidFill>
                <a:effectLst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python 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manage.py</a:t>
            </a:r>
            <a:r>
              <a:rPr lang="en-US" sz="2400" dirty="0">
                <a:solidFill>
                  <a:srgbClr val="FFFFFF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</a:rPr>
              <a:t>runserver</a:t>
            </a:r>
            <a:r>
              <a:rPr lang="en-US" sz="2400" dirty="0">
                <a:solidFill>
                  <a:srgbClr val="FFFFFF"/>
                </a:solidFill>
                <a:effectLst/>
              </a:rPr>
              <a:t> 0:8000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>
                <a:solidFill>
                  <a:srgbClr val="FFFFFF"/>
                </a:solidFill>
                <a:effectLst/>
              </a:rPr>
              <a:t>xit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06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B1158-0AED-8B12-B483-75595F6E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Now lets remove the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A7CC-3659-EC42-BF09-C10ACDB16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docker images</a:t>
            </a:r>
          </a:p>
          <a:p>
            <a:r>
              <a:rPr lang="en-US" sz="2000">
                <a:solidFill>
                  <a:srgbClr val="FFFFFF"/>
                </a:solidFill>
              </a:rPr>
              <a:t>docker container ls -a</a:t>
            </a:r>
          </a:p>
          <a:p>
            <a:r>
              <a:rPr lang="en-US" sz="2000">
                <a:solidFill>
                  <a:srgbClr val="FFFFFF"/>
                </a:solidFill>
              </a:rPr>
              <a:t>docker rm </a:t>
            </a:r>
            <a:r>
              <a:rPr lang="en-US" sz="2000">
                <a:solidFill>
                  <a:srgbClr val="FFFFFF"/>
                </a:solidFill>
                <a:effectLst/>
              </a:rPr>
              <a:t>mydjango-beta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05623E86-5296-46C5-A684-8F23F7990C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4" y="1098017"/>
            <a:ext cx="4628521" cy="46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F4E8-BF08-FCCE-530D-E7C6850A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857249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Setup a Docker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99B3-5968-E8C0-651F-76623E59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4501"/>
            <a:ext cx="10515600" cy="44624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Required to download Docker Desktop Installer</a:t>
            </a:r>
          </a:p>
          <a:p>
            <a:r>
              <a:rPr lang="en-US" dirty="0">
                <a:solidFill>
                  <a:srgbClr val="FFFFFF"/>
                </a:solidFill>
              </a:rPr>
              <a:t>Enables Use of Docker Hub to store and download Container Images</a:t>
            </a:r>
          </a:p>
          <a:p>
            <a:r>
              <a:rPr lang="en-US" dirty="0">
                <a:solidFill>
                  <a:srgbClr val="FFFFFF"/>
                </a:solidFill>
              </a:rPr>
              <a:t>Not needed for Linux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hub.docker.com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3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ABA07-E8AA-4232-93D6-0FEB4452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Remember when we would not install tenser. Yea lets do that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5C88-F2DD-3920-FCFE-493572DB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10689772" cy="2986087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FFFF"/>
                </a:solidFill>
                <a:effectLst/>
              </a:rPr>
              <a:t>docker run -it --name tf1 -p 8888:8888 -v ${PWD}:/</a:t>
            </a:r>
            <a:r>
              <a:rPr lang="en-US" dirty="0" err="1">
                <a:solidFill>
                  <a:srgbClr val="FFFFFF"/>
                </a:solidFill>
                <a:effectLst/>
              </a:rPr>
              <a:t>tf</a:t>
            </a:r>
            <a:r>
              <a:rPr lang="en-US" dirty="0">
                <a:solidFill>
                  <a:srgbClr val="FFFFFF"/>
                </a:solidFill>
                <a:effectLst/>
              </a:rPr>
              <a:t>/notebooks </a:t>
            </a:r>
            <a:r>
              <a:rPr lang="en-US" dirty="0" err="1">
                <a:solidFill>
                  <a:srgbClr val="FFFFFF"/>
                </a:solidFill>
                <a:effectLst/>
              </a:rPr>
              <a:t>tensorflow</a:t>
            </a:r>
            <a:r>
              <a:rPr lang="en-US" dirty="0">
                <a:solidFill>
                  <a:srgbClr val="FFFFFF"/>
                </a:solidFill>
                <a:effectLst/>
              </a:rPr>
              <a:t>/tensorflow:latest-py3-notebook </a:t>
            </a:r>
          </a:p>
          <a:p>
            <a:r>
              <a:rPr lang="en-US" dirty="0">
                <a:solidFill>
                  <a:srgbClr val="FFFFFF"/>
                </a:solidFill>
                <a:effectLst/>
              </a:rPr>
              <a:t> docker start -</a:t>
            </a:r>
            <a:r>
              <a:rPr lang="en-US" dirty="0" err="1">
                <a:solidFill>
                  <a:srgbClr val="FFFFFF"/>
                </a:solidFill>
                <a:effectLst/>
              </a:rPr>
              <a:t>ia</a:t>
            </a:r>
            <a:r>
              <a:rPr lang="en-US" dirty="0">
                <a:solidFill>
                  <a:srgbClr val="FFFFFF"/>
                </a:solidFill>
                <a:effectLst/>
              </a:rPr>
              <a:t> tf1 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Note the URL and use the token</a:t>
            </a:r>
          </a:p>
          <a:p>
            <a:pPr lvl="1"/>
            <a:r>
              <a:rPr lang="en-US" dirty="0">
                <a:solidFill>
                  <a:srgbClr val="FFFFFF"/>
                </a:solidFill>
                <a:effectLst/>
              </a:rPr>
              <a:t>Note: Windows</a:t>
            </a:r>
            <a:r>
              <a:rPr lang="en-US" dirty="0">
                <a:solidFill>
                  <a:srgbClr val="FFFFFF"/>
                </a:solidFill>
              </a:rPr>
              <a:t> – Docker toolbox use docker-machine </a:t>
            </a:r>
            <a:r>
              <a:rPr lang="en-US" dirty="0" err="1">
                <a:solidFill>
                  <a:srgbClr val="FFFFFF"/>
                </a:solidFill>
              </a:rPr>
              <a:t>ip</a:t>
            </a:r>
            <a:r>
              <a:rPr lang="en-US" dirty="0">
                <a:solidFill>
                  <a:srgbClr val="FFFFFF"/>
                </a:solidFill>
              </a:rPr>
              <a:t> default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Ensure to close all notebooks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0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CECE3-8AA2-6467-ED0F-FCB1137D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Train the sample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BBD8-49AA-B686-E4E7-34CACB59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Run all the cells in the notebook and notice the output and the wrong </a:t>
            </a:r>
            <a:r>
              <a:rPr lang="en-US" sz="1800" dirty="0" err="1">
                <a:solidFill>
                  <a:srgbClr val="FFFFFF"/>
                </a:solidFill>
              </a:rPr>
              <a:t>perdictions</a:t>
            </a:r>
            <a:r>
              <a:rPr lang="en-US" sz="1800" dirty="0">
                <a:solidFill>
                  <a:srgbClr val="FFFFFF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674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CECE3-8AA2-6467-ED0F-FCB1137D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Lets look at the logs ( NEW)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BBD8-49AA-B686-E4E7-34CACB59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Run all the cells in the notebook and notice the output and the wrong predictions. </a:t>
            </a:r>
          </a:p>
          <a:p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 docker run -it --rm -p 6006:6006 -v ${PWD}/logs:/</a:t>
            </a:r>
            <a:r>
              <a:rPr lang="en-US" sz="1800" dirty="0" err="1">
                <a:solidFill>
                  <a:srgbClr val="FFFFFF"/>
                </a:solidFill>
              </a:rPr>
              <a:t>tf</a:t>
            </a:r>
            <a:r>
              <a:rPr lang="en-US" sz="1800" dirty="0">
                <a:solidFill>
                  <a:srgbClr val="FFFFFF"/>
                </a:solidFill>
              </a:rPr>
              <a:t>/logs </a:t>
            </a:r>
            <a:r>
              <a:rPr lang="en-US" sz="1800" dirty="0" err="1">
                <a:solidFill>
                  <a:srgbClr val="FFFFFF"/>
                </a:solidFill>
              </a:rPr>
              <a:t>tesorflow</a:t>
            </a:r>
            <a:r>
              <a:rPr lang="en-US" sz="1800" dirty="0">
                <a:solidFill>
                  <a:srgbClr val="FFFFFF"/>
                </a:solidFill>
              </a:rPr>
              <a:t>/</a:t>
            </a:r>
            <a:r>
              <a:rPr lang="en-US" sz="1800" dirty="0" err="1">
                <a:solidFill>
                  <a:srgbClr val="FFFFFF"/>
                </a:solidFill>
              </a:rPr>
              <a:t>tensorflow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tensorboard</a:t>
            </a:r>
            <a:r>
              <a:rPr lang="en-US" sz="1800" dirty="0">
                <a:solidFill>
                  <a:srgbClr val="FFFFFF"/>
                </a:solidFill>
              </a:rPr>
              <a:t> --</a:t>
            </a:r>
            <a:r>
              <a:rPr lang="en-US" sz="1800" dirty="0" err="1">
                <a:solidFill>
                  <a:srgbClr val="FFFFFF"/>
                </a:solidFill>
              </a:rPr>
              <a:t>bind_all</a:t>
            </a:r>
            <a:r>
              <a:rPr lang="en-US" sz="1800" dirty="0">
                <a:solidFill>
                  <a:srgbClr val="FFFFFF"/>
                </a:solidFill>
              </a:rPr>
              <a:t> --</a:t>
            </a:r>
            <a:r>
              <a:rPr lang="en-US" sz="1800" dirty="0" err="1">
                <a:solidFill>
                  <a:srgbClr val="FFFFFF"/>
                </a:solidFill>
              </a:rPr>
              <a:t>logdir</a:t>
            </a:r>
            <a:r>
              <a:rPr lang="en-US" sz="1800" dirty="0">
                <a:solidFill>
                  <a:srgbClr val="FFFFFF"/>
                </a:solidFill>
              </a:rPr>
              <a:t> /</a:t>
            </a:r>
            <a:r>
              <a:rPr lang="en-US" sz="1800" dirty="0" err="1">
                <a:solidFill>
                  <a:srgbClr val="FFFFFF"/>
                </a:solidFill>
              </a:rPr>
              <a:t>tf</a:t>
            </a:r>
            <a:r>
              <a:rPr lang="en-US" sz="1800" dirty="0">
                <a:solidFill>
                  <a:srgbClr val="FFFFFF"/>
                </a:solidFill>
              </a:rPr>
              <a:t>/logs 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6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11614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Recap what is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10902044" cy="4511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481CF-4ED0-575E-E142-84C46B8E2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4" r="2954" b="10551"/>
          <a:stretch/>
        </p:blipFill>
        <p:spPr>
          <a:xfrm>
            <a:off x="992124" y="1771504"/>
            <a:ext cx="7370245" cy="33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0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11614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How do containers communicate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10902044" cy="4511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1B8B25-4984-1437-2DC4-AADAD3AEC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44" y="2787432"/>
            <a:ext cx="7118926" cy="388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645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11614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How do containers communicate - 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4168516" cy="4511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Overlay Networking: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A container is given 2 IP addresses.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Overlay Network for communicating to other containers 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VXLAN (Virtual Extensible LAN</a:t>
            </a:r>
            <a:r>
              <a:rPr lang="en-US" sz="2400" dirty="0">
                <a:solidFill>
                  <a:srgbClr val="FFFFFF"/>
                </a:solidFill>
              </a:rPr>
              <a:t>) is a tunnel to other networks.</a:t>
            </a: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A3C4C7B-B1F3-650D-8D04-B46980C95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035" y="3246809"/>
            <a:ext cx="5713893" cy="34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85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11614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How do containers communicate - 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5932099" cy="4511448"/>
          </a:xfrm>
        </p:spPr>
        <p:txBody>
          <a:bodyPr>
            <a:normAutofit/>
          </a:bodyPr>
          <a:lstStyle/>
          <a:p>
            <a:pPr marL="22860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effectLst/>
              </a:rPr>
              <a:t>M</a:t>
            </a:r>
            <a:r>
              <a:rPr lang="en-US" sz="2400" b="1" dirty="0">
                <a:solidFill>
                  <a:srgbClr val="FFFFFF"/>
                </a:solidFill>
              </a:rPr>
              <a:t>AC/VLAN Driver:</a:t>
            </a:r>
            <a:endParaRPr lang="en-US" sz="2400" b="1" dirty="0">
              <a:solidFill>
                <a:srgbClr val="FFFFFF"/>
              </a:solidFill>
              <a:effectLst/>
            </a:endParaRPr>
          </a:p>
          <a:p>
            <a:pPr marL="2286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FFFF"/>
                </a:solidFill>
                <a:effectLst/>
              </a:rPr>
              <a:t>A hardware way of networking Containers are given a virtual hardware or MAC address under a Virtual LAN (VLAN). </a:t>
            </a:r>
          </a:p>
          <a:p>
            <a:pPr marL="2286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>
                <a:solidFill>
                  <a:srgbClr val="FFFFFF"/>
                </a:solidFill>
                <a:effectLst/>
              </a:rPr>
              <a:t>ach containers  will need a full TCP/IP stack therefor like a physical device.</a:t>
            </a:r>
          </a:p>
          <a:p>
            <a:pPr marL="228600" indent="0">
              <a:lnSpc>
                <a:spcPct val="100000"/>
              </a:lnSpc>
              <a:buNone/>
            </a:pPr>
            <a:endParaRPr lang="en-US" sz="2400" dirty="0">
              <a:solidFill>
                <a:srgbClr val="FFFFFF"/>
              </a:solidFill>
            </a:endParaRPr>
          </a:p>
          <a:p>
            <a:pPr marL="22860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FFFF"/>
                </a:solidFill>
                <a:effectLst/>
              </a:rPr>
              <a:t>Note: MAC/VLAN carries overhead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7726173-3835-8F89-7377-260C394F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298" y="3337386"/>
            <a:ext cx="51943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11614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How do containers store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10902044" cy="45114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A container image has all of the applications already installed on the container file system and are downloaded and saved to the containers file system.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We can have an application store information in the file systems.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Data management is limited within the container to save the information and create a snapshot or use a container manager.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Container filesystems are destroyed when a container is closed. 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Data does not persist from one container to another so how do we save the data?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We need to mount the host drive to the container</a:t>
            </a:r>
            <a:endParaRPr lang="en-US" sz="2400" b="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effectLst/>
              </a:rPr>
              <a:t> 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45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11614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Bind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10902044" cy="4511448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</a:rPr>
              <a:t>docker run -it --name mypython1 -p 5000:5000 -p 8000:8000 -v ${PWD}:/app python:3.7 bash </a:t>
            </a:r>
            <a:endParaRPr lang="en-US" sz="1600" dirty="0">
              <a:effectLst/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Containers can only access the bind mounted files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effectLst/>
              </a:rPr>
              <a:t>Applications can create sub folders within the host 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Container data is stored on the mount directory and will </a:t>
            </a:r>
            <a:r>
              <a:rPr lang="en-US" sz="2400" b="1" dirty="0" err="1">
                <a:solidFill>
                  <a:srgbClr val="FFFFFF"/>
                </a:solidFill>
              </a:rPr>
              <a:t>percist</a:t>
            </a:r>
            <a:r>
              <a:rPr lang="en-US" sz="2400" b="1" dirty="0">
                <a:solidFill>
                  <a:srgbClr val="FFFFFF"/>
                </a:solidFill>
              </a:rPr>
              <a:t> after </a:t>
            </a:r>
            <a:r>
              <a:rPr lang="en-US" sz="2400" b="1" dirty="0" err="1">
                <a:solidFill>
                  <a:srgbClr val="FFFFFF"/>
                </a:solidFill>
              </a:rPr>
              <a:t>containter</a:t>
            </a:r>
            <a:r>
              <a:rPr lang="en-US" sz="2400" b="1" dirty="0">
                <a:solidFill>
                  <a:srgbClr val="FFFFFF"/>
                </a:solidFill>
              </a:rPr>
              <a:t> shutdown.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effectLst/>
              </a:rPr>
              <a:t>Not ideal </a:t>
            </a:r>
            <a:r>
              <a:rPr lang="en-US" sz="2400" b="1" dirty="0">
                <a:solidFill>
                  <a:srgbClr val="FFFFFF"/>
                </a:solidFill>
              </a:rPr>
              <a:t>in a production process due to the high probability of a container being started on another cluster.</a:t>
            </a:r>
            <a:endParaRPr lang="en-US" sz="24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90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11614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Volume Mounted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10902044" cy="4511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Like a host mounted (bound) file system the container will use a Docker Volume Storage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Think Kubernetes or A</a:t>
            </a:r>
            <a:r>
              <a:rPr lang="en-US" sz="2000" b="1" dirty="0">
                <a:solidFill>
                  <a:srgbClr val="FFFFFF"/>
                </a:solidFill>
              </a:rPr>
              <a:t>WS volumes (drives) that are outside the host that a container 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Also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The Volume will persist and can be mounted later.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To have the files on the host system Data needs to be move from the Volume storage and then using a bound drive it can be moved to the host system. </a:t>
            </a:r>
            <a:endParaRPr lang="en-US" sz="24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8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ame 10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41004-8196-AA06-7E7F-8AADD114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Now lets Install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D9BCB-CCBC-AC5A-14CE-2FD5C6C99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8" r="1" b="24764"/>
          <a:stretch/>
        </p:blipFill>
        <p:spPr>
          <a:xfrm>
            <a:off x="490506" y="487252"/>
            <a:ext cx="11211919" cy="31902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82A1-5018-D1D5-F6F3-76F28557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3893770"/>
            <a:ext cx="4377714" cy="231930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40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11614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Application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10902044" cy="4511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Docker is not good for high GPU intensive tasks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effectLst/>
              </a:rPr>
              <a:t>It is good for Te</a:t>
            </a:r>
            <a:r>
              <a:rPr lang="en-US" sz="2400" dirty="0">
                <a:solidFill>
                  <a:srgbClr val="FFFFFF"/>
                </a:solidFill>
              </a:rPr>
              <a:t>xt or parallel running applications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Interactive</a:t>
            </a:r>
            <a:r>
              <a:rPr lang="en-US" sz="2000" dirty="0">
                <a:solidFill>
                  <a:srgbClr val="FFFFFF"/>
                </a:solidFill>
              </a:rPr>
              <a:t>, Text-based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solidFill>
                  <a:srgbClr val="FFFFFF"/>
                </a:solidFill>
                <a:effectLst/>
              </a:rPr>
              <a:t>Jupyter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Server for Research and Experimental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Single Container Web-Based Application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Development Runtime and Test Environment 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0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11614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Build your own images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10902044" cy="4511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We make an image to Simplify and Shorten Deployment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Create self-contained, ready to run Container Templates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Sets Customized Start-up Commands or Scripts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Standardizes and ensures consistent start points for your applications.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Increases agility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56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11614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Build your own images –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10902044" cy="4511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Prepare Image Filesystem: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Base image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effectLst/>
              </a:rPr>
              <a:t>Installed Required Systems Packages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Install Libraries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effectLst/>
              </a:rPr>
              <a:t>Copy Source, Configuration and Data Files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Execute Initialization Commands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effectLst/>
              </a:rPr>
              <a:t>Define Metadata: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Working Directory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effectLst/>
              </a:rPr>
              <a:t>Environment Variables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Setup-up Commands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effectLst/>
              </a:rPr>
              <a:t>Establish Mountpoints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  <a:effectLst/>
              </a:rPr>
              <a:t>and so on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07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B9A2-98B2-B6BF-8F62-2FCA895C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70734"/>
            <a:ext cx="10515600" cy="1161417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Build your own images –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2D91-61A2-8853-1A0D-49565EE4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4"/>
            <a:ext cx="10902044" cy="4511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Manual Image Creation – docker commit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Docker Build – docker build ( easiest 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</a:rPr>
              <a:t>Tools:</a:t>
            </a:r>
          </a:p>
          <a:p>
            <a:pPr lvl="1">
              <a:lnSpc>
                <a:spcPct val="100000"/>
              </a:lnSpc>
            </a:pPr>
            <a:r>
              <a:rPr lang="en-US" sz="1600" b="1" dirty="0" err="1">
                <a:solidFill>
                  <a:srgbClr val="FFFFFF"/>
                </a:solidFill>
                <a:effectLst/>
              </a:rPr>
              <a:t>Buildah</a:t>
            </a:r>
            <a:endParaRPr lang="en-US" sz="1600" b="1" dirty="0">
              <a:solidFill>
                <a:srgbClr val="FFFFFF"/>
              </a:solidFill>
              <a:effectLst/>
            </a:endParaRPr>
          </a:p>
          <a:p>
            <a:pPr lvl="1">
              <a:lnSpc>
                <a:spcPct val="100000"/>
              </a:lnSpc>
            </a:pPr>
            <a:r>
              <a:rPr lang="en-US" sz="1600" b="1" dirty="0">
                <a:solidFill>
                  <a:srgbClr val="FFFFFF"/>
                </a:solidFill>
              </a:rPr>
              <a:t>Orca</a:t>
            </a:r>
          </a:p>
          <a:p>
            <a:pPr lvl="1">
              <a:lnSpc>
                <a:spcPct val="100000"/>
              </a:lnSpc>
            </a:pPr>
            <a:r>
              <a:rPr lang="en-US" sz="1600" b="1" dirty="0" err="1">
                <a:solidFill>
                  <a:srgbClr val="FFFFFF"/>
                </a:solidFill>
                <a:effectLst/>
              </a:rPr>
              <a:t>Kaniko</a:t>
            </a:r>
            <a:endParaRPr lang="en-US" sz="16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GitHub</a:t>
            </a:r>
            <a:r>
              <a:rPr lang="en-US" sz="2000" b="1" dirty="0">
                <a:solidFill>
                  <a:srgbClr val="FFFFFF"/>
                </a:solidFill>
              </a:rPr>
              <a:t>/Docker Hub/GitLab </a:t>
            </a:r>
            <a:r>
              <a:rPr lang="en-US" sz="2000" b="1" dirty="0" err="1">
                <a:solidFill>
                  <a:srgbClr val="FFFFFF"/>
                </a:solidFill>
              </a:rPr>
              <a:t>Etc</a:t>
            </a:r>
            <a:endParaRPr lang="en-US" sz="16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FFFF"/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9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7D403-92DC-6CA5-2022-6D6FD0EEA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8263" r="-1" b="5704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75CEA-3453-72A9-1774-C72800774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C2019-9619-9030-DAF0-149CEB1D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11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0DE2B-FBA4-3D52-70E4-3994836A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72662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What is a Web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58DA-B586-EA7F-7115-ACD392AE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3871"/>
            <a:ext cx="10314215" cy="45930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framework is a set of components designed to simplify your web development process.</a:t>
            </a:r>
          </a:p>
          <a:p>
            <a:r>
              <a:rPr lang="en-US" dirty="0">
                <a:solidFill>
                  <a:srgbClr val="FFFFFF"/>
                </a:solidFill>
              </a:rPr>
              <a:t> It has basic structuring tools in it, which serve as a solid base for your project. </a:t>
            </a:r>
          </a:p>
          <a:p>
            <a:r>
              <a:rPr lang="en-US" dirty="0">
                <a:solidFill>
                  <a:srgbClr val="FFFFFF"/>
                </a:solidFill>
              </a:rPr>
              <a:t>It allows you to focus on the most important details and project’s goals instead of creating things, that you can simply pull out of the framework.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94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6A83E-F1E3-CDD9-2E31-5E3D7BEA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84092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What is a microframework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C379-7005-A69A-FCFB-C0023C1D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0443"/>
            <a:ext cx="9759044" cy="426651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 A microframework is a framework that does not require any particular tools or libraries. It has no databases .</a:t>
            </a:r>
          </a:p>
          <a:p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38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7D403-92DC-6CA5-2022-6D6FD0EEA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8263" r="-1" b="5704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75CEA-3453-72A9-1774-C72800774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C2019-9619-9030-DAF0-149CEB1D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18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EFE4-34B6-5105-7DED-406D2182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922563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What is </a:t>
            </a:r>
            <a:r>
              <a:rPr lang="en-US" sz="4400" dirty="0" err="1">
                <a:solidFill>
                  <a:srgbClr val="FFFFFF"/>
                </a:solidFill>
              </a:rPr>
              <a:t>Djanjo</a:t>
            </a:r>
            <a:r>
              <a:rPr lang="en-US" sz="4400" dirty="0">
                <a:solidFill>
                  <a:srgbClr val="FFFFFF"/>
                </a:solidFill>
              </a:rPr>
              <a:t> (</a:t>
            </a:r>
            <a:r>
              <a:rPr lang="en-US" sz="4400" dirty="0" err="1">
                <a:solidFill>
                  <a:srgbClr val="FFFFFF"/>
                </a:solidFill>
              </a:rPr>
              <a:t>Jango</a:t>
            </a:r>
            <a:r>
              <a:rPr lang="en-US" sz="4400" dirty="0">
                <a:solidFill>
                  <a:srgbClr val="FFFFFF"/>
                </a:solidFill>
              </a:rPr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D580-302B-C0B9-B7AD-D0989AC80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1071"/>
            <a:ext cx="8467725" cy="4135891"/>
          </a:xfrm>
        </p:spPr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400" i="0" u="none" strike="noStrike">
                <a:solidFill>
                  <a:srgbClr val="FFFFFF"/>
                </a:solidFill>
                <a:effectLst/>
              </a:rPr>
              <a:t>Django is a Web Application Framework, written in Python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i="0" u="none" strike="noStrike">
                <a:solidFill>
                  <a:srgbClr val="FFFFFF"/>
                </a:solidFill>
                <a:effectLst/>
              </a:rPr>
              <a:t>Allows rapid, secure and agile web development.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i="0" u="none" strike="noStrike">
                <a:solidFill>
                  <a:srgbClr val="FFFFFF"/>
                </a:solidFill>
                <a:effectLst/>
              </a:rPr>
              <a:t>Write better web applications in less time &amp; effort.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i="0" u="none" strike="noStrike">
                <a:solidFill>
                  <a:srgbClr val="FFFFFF"/>
                </a:solidFill>
                <a:effectLst/>
              </a:rPr>
              <a:t>Django is loaded with security features that are used by default.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i="0" u="none" strike="noStrike">
                <a:solidFill>
                  <a:srgbClr val="FFFFFF"/>
                </a:solidFill>
                <a:effectLst/>
              </a:rPr>
              <a:t>Security by default provides great protection to developers with no security experience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i="0" u="none" strike="noStrike">
                <a:solidFill>
                  <a:srgbClr val="FFFFFF"/>
                </a:solidFill>
                <a:effectLst/>
              </a:rPr>
              <a:t>Django makes it more difficult to write insecure code</a:t>
            </a:r>
          </a:p>
        </p:txBody>
      </p:sp>
    </p:spTree>
    <p:extLst>
      <p:ext uri="{BB962C8B-B14F-4D97-AF65-F5344CB8AC3E}">
        <p14:creationId xmlns:p14="http://schemas.microsoft.com/office/powerpoint/2010/main" val="3160141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C732A-6DA3-7042-3675-93909DD9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Who uses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DEC7-57E2-9575-821B-3DB2BB7C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Django is used by: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Google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Instagram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Mozilla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Pintrest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Nasa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Library of congress 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9684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F2C3D-018F-E6B8-BF98-BF1F5589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693963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Notes about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61F9-18AD-B526-B1FF-D78057E1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6143"/>
            <a:ext cx="10722430" cy="438081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At min Windows 10</a:t>
            </a:r>
          </a:p>
          <a:p>
            <a:r>
              <a:rPr lang="en-US" sz="3200" dirty="0">
                <a:solidFill>
                  <a:srgbClr val="FFFFFF"/>
                </a:solidFill>
              </a:rPr>
              <a:t>4+ GB Ram</a:t>
            </a:r>
          </a:p>
          <a:p>
            <a:r>
              <a:rPr lang="en-US" sz="3200" dirty="0">
                <a:solidFill>
                  <a:srgbClr val="FFFFFF"/>
                </a:solidFill>
              </a:rPr>
              <a:t>BIOS Level Hardware Virtualization</a:t>
            </a:r>
          </a:p>
          <a:p>
            <a:r>
              <a:rPr lang="en-US" sz="3200" dirty="0">
                <a:solidFill>
                  <a:srgbClr val="FFFFFF"/>
                </a:solidFill>
              </a:rPr>
              <a:t>Docker Desktop Installer Enables Hyper-V and restarts Windows if Hyper-V is not enabled.</a:t>
            </a:r>
          </a:p>
        </p:txBody>
      </p:sp>
    </p:spTree>
    <p:extLst>
      <p:ext uri="{BB962C8B-B14F-4D97-AF65-F5344CB8AC3E}">
        <p14:creationId xmlns:p14="http://schemas.microsoft.com/office/powerpoint/2010/main" val="309432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26F8E-3EB9-CE36-BFB2-14BCE187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84092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Security Features of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5BD2-164F-2038-8E6A-53BD0C311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8171"/>
            <a:ext cx="8467725" cy="44787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</a:rPr>
              <a:t>Django provides many default protections against web threats, mainly against problems of:</a:t>
            </a:r>
          </a:p>
          <a:p>
            <a:pPr marL="1028700" lvl="2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solidFill>
                  <a:srgbClr val="FFFFFF"/>
                </a:solidFill>
              </a:rPr>
              <a:t>User Management</a:t>
            </a:r>
          </a:p>
          <a:p>
            <a:pPr marL="1028700" lvl="2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solidFill>
                  <a:srgbClr val="FFFFFF"/>
                </a:solidFill>
              </a:rPr>
              <a:t>Authorization</a:t>
            </a:r>
          </a:p>
          <a:p>
            <a:pPr marL="1028700" lvl="2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solidFill>
                  <a:srgbClr val="FFFFFF"/>
                </a:solidFill>
              </a:rPr>
              <a:t>Cookies</a:t>
            </a:r>
          </a:p>
          <a:p>
            <a:pPr marL="1028700" lvl="2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solidFill>
                  <a:srgbClr val="FFFFFF"/>
                </a:solidFill>
              </a:rPr>
              <a:t>SQL Injection</a:t>
            </a:r>
          </a:p>
          <a:p>
            <a:pPr marL="1028700" lvl="2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solidFill>
                  <a:srgbClr val="FFFFFF"/>
                </a:solidFill>
              </a:rPr>
              <a:t>Cross Site Scripting (XSS)</a:t>
            </a:r>
          </a:p>
          <a:p>
            <a:pPr marL="1028700" lvl="2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solidFill>
                  <a:srgbClr val="FFFFFF"/>
                </a:solidFill>
              </a:rPr>
              <a:t>Cross Site Request Forgery (CSRF)</a:t>
            </a:r>
          </a:p>
          <a:p>
            <a:pPr marL="1028700" lvl="2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solidFill>
                  <a:srgbClr val="FFFFFF"/>
                </a:solidFill>
              </a:rPr>
              <a:t>Clickjacking</a:t>
            </a:r>
          </a:p>
          <a:p>
            <a:pPr marL="1028700" lvl="2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solidFill>
                  <a:srgbClr val="FFFFFF"/>
                </a:solidFill>
              </a:rPr>
              <a:t>Files</a:t>
            </a:r>
          </a:p>
          <a:p>
            <a:pPr marL="1028700" lvl="2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solidFill>
                  <a:srgbClr val="FFFFFF"/>
                </a:solidFill>
              </a:rPr>
              <a:t>E-mail Header Injection</a:t>
            </a:r>
          </a:p>
          <a:p>
            <a:pPr marL="1028700" lvl="2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solidFill>
                  <a:srgbClr val="FFFFFF"/>
                </a:solidFill>
              </a:rPr>
              <a:t>Cryptography</a:t>
            </a:r>
          </a:p>
          <a:p>
            <a:pPr marL="1028700" lvl="2">
              <a:lnSpc>
                <a:spcPct val="100000"/>
              </a:lnSpc>
              <a:spcBef>
                <a:spcPts val="1000"/>
              </a:spcBef>
            </a:pPr>
            <a:r>
              <a:rPr lang="en-US" sz="1600">
                <a:solidFill>
                  <a:srgbClr val="FFFFFF"/>
                </a:solidFill>
              </a:rPr>
              <a:t>Directory Traversal</a:t>
            </a:r>
          </a:p>
          <a:p>
            <a:pPr>
              <a:lnSpc>
                <a:spcPct val="100000"/>
              </a:lnSpc>
            </a:pP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74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A2674-E9B3-E969-9484-93E1D625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775606"/>
          </a:xfrm>
        </p:spPr>
        <p:txBody>
          <a:bodyPr anchor="b">
            <a:normAutofit/>
          </a:bodyPr>
          <a:lstStyle/>
          <a:p>
            <a:r>
              <a:rPr lang="en-US" sz="4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User Management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8107-5FE9-F4D2-4F87-A38841CF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2857"/>
            <a:ext cx="10199915" cy="45441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Django provides a default User model that can be used in any website. It comes equipped with correct session management, permissions, registration and login.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Developers don’t need to re-invent the wheel and re-introduce user management risks.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Django provides strong password hashing methods (</a:t>
            </a:r>
            <a:r>
              <a:rPr lang="en-US" sz="2000" dirty="0" err="1">
                <a:solidFill>
                  <a:srgbClr val="FFFFFF"/>
                </a:solidFill>
              </a:rPr>
              <a:t>bcrypt</a:t>
            </a:r>
            <a:r>
              <a:rPr lang="en-US" sz="2000" dirty="0">
                <a:solidFill>
                  <a:srgbClr val="FFFFFF"/>
                </a:solidFill>
              </a:rPr>
              <a:t>, PBKDF2, SHA1), with increasing work factors.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Django provides easy methods for user management such as </a:t>
            </a:r>
            <a:r>
              <a:rPr lang="en-US" sz="2000" dirty="0" err="1">
                <a:solidFill>
                  <a:srgbClr val="FFFFFF"/>
                </a:solidFill>
              </a:rPr>
              <a:t>is_authenticated</a:t>
            </a:r>
            <a:r>
              <a:rPr lang="en-US" sz="2000" dirty="0">
                <a:solidFill>
                  <a:srgbClr val="FFFFFF"/>
                </a:solidFill>
              </a:rPr>
              <a:t>(), </a:t>
            </a:r>
            <a:r>
              <a:rPr lang="en-US" sz="2000" dirty="0" err="1">
                <a:solidFill>
                  <a:srgbClr val="FFFFFF"/>
                </a:solidFill>
              </a:rPr>
              <a:t>permission_required</a:t>
            </a:r>
            <a:r>
              <a:rPr lang="en-US" sz="2000" dirty="0">
                <a:solidFill>
                  <a:srgbClr val="FFFFFF"/>
                </a:solidFill>
              </a:rPr>
              <a:t>(), </a:t>
            </a:r>
            <a:r>
              <a:rPr lang="en-US" sz="2000" dirty="0" err="1">
                <a:solidFill>
                  <a:srgbClr val="FFFFFF"/>
                </a:solidFill>
              </a:rPr>
              <a:t>requires_login</a:t>
            </a:r>
            <a:r>
              <a:rPr lang="en-US" sz="2000" dirty="0">
                <a:solidFill>
                  <a:srgbClr val="FFFFFF"/>
                </a:solidFill>
              </a:rPr>
              <a:t>(), and more, offsetting difficult session and permission code away from the developer.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Django provides secure default password reset and login redirection functionality. Developers don’t need to create password reset forms and introduce risks.</a:t>
            </a:r>
          </a:p>
          <a:p>
            <a:pPr rtl="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73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EFA66-F401-4F2A-42F8-4CC4A9D3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0392-3DA2-3CBC-55FF-439AC1F9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Django supports: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PostgreSQL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SQLight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MariaDB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MySQL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Oracal</a:t>
            </a:r>
          </a:p>
        </p:txBody>
      </p:sp>
    </p:spTree>
    <p:extLst>
      <p:ext uri="{BB962C8B-B14F-4D97-AF65-F5344CB8AC3E}">
        <p14:creationId xmlns:p14="http://schemas.microsoft.com/office/powerpoint/2010/main" val="2059610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7D403-92DC-6CA5-2022-6D6FD0EEA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8263" r="-1" b="5704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75CEA-3453-72A9-1774-C72800774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C2019-9619-9030-DAF0-149CEB1D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6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A6C9A-9214-D9DC-A603-C1C75B15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808263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Flask - What is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C9EB-5010-0214-0EC9-CBA3CA6D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5515"/>
            <a:ext cx="10515600" cy="45114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Flask is a micro web framework written in python</a:t>
            </a:r>
          </a:p>
          <a:p>
            <a:r>
              <a:rPr lang="en-US">
                <a:solidFill>
                  <a:srgbClr val="FFFFFF"/>
                </a:solidFill>
              </a:rPr>
              <a:t>Open Source and Free</a:t>
            </a:r>
          </a:p>
          <a:p>
            <a:r>
              <a:rPr lang="en-US">
                <a:solidFill>
                  <a:srgbClr val="FFFFFF"/>
                </a:solidFill>
              </a:rPr>
              <a:t>Flask does support extensions that can add application features </a:t>
            </a:r>
          </a:p>
          <a:p>
            <a:r>
              <a:rPr lang="en-US">
                <a:solidFill>
                  <a:srgbClr val="FFFFFF"/>
                </a:solidFill>
              </a:rPr>
              <a:t>Easy to code (python)</a:t>
            </a:r>
          </a:p>
          <a:p>
            <a:r>
              <a:rPr lang="en-US">
                <a:solidFill>
                  <a:srgbClr val="FFFFFF"/>
                </a:solidFill>
              </a:rPr>
              <a:t>Easy to configure</a:t>
            </a:r>
          </a:p>
          <a:p>
            <a:r>
              <a:rPr lang="en-US">
                <a:solidFill>
                  <a:srgbClr val="FFFFFF"/>
                </a:solidFill>
              </a:rPr>
              <a:t>Wont make decisions for you (does not forces you to pick a database etc)</a:t>
            </a:r>
          </a:p>
        </p:txBody>
      </p:sp>
    </p:spTree>
    <p:extLst>
      <p:ext uri="{BB962C8B-B14F-4D97-AF65-F5344CB8AC3E}">
        <p14:creationId xmlns:p14="http://schemas.microsoft.com/office/powerpoint/2010/main" val="1038961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B3BE1-0A3B-B371-4EC3-3EBCEF3F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75927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Why Flask vs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1EDB-85BD-317E-AECD-94EF4EF3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0829"/>
            <a:ext cx="10069287" cy="44461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Unlike the Django framework, Flask is very Pythonic. It’s easy to get started with Flask, because it doesn’t have a huge learning curve.</a:t>
            </a:r>
          </a:p>
          <a:p>
            <a:r>
              <a:rPr lang="en-US" dirty="0">
                <a:solidFill>
                  <a:srgbClr val="FFFFFF"/>
                </a:solidFill>
              </a:rPr>
              <a:t>On top of that it’s very explicit, which increases readability.</a:t>
            </a:r>
          </a:p>
          <a:p>
            <a:r>
              <a:rPr lang="en-US" dirty="0">
                <a:solidFill>
                  <a:srgbClr val="FFFFFF"/>
                </a:solidFill>
              </a:rPr>
              <a:t>Django is complex but one of the best for developing sophisticated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313827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B0E521E-8528-4E92-8B8C-67ED5C5BD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785B8-3094-CB2C-20F6-7AD61F4BC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9071" r="-1" b="7264"/>
          <a:stretch/>
        </p:blipFill>
        <p:spPr>
          <a:xfrm>
            <a:off x="-21815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0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DFAF4-E24C-BEBC-98A7-9F81463C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857249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Run the Docker Commands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757A36-BBCF-1B54-766F-283639265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4501"/>
            <a:ext cx="10515600" cy="44624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Verify Docker works</a:t>
            </a:r>
          </a:p>
          <a:p>
            <a:pPr lvl="1"/>
            <a:r>
              <a:rPr lang="en-US" sz="3200" dirty="0">
                <a:solidFill>
                  <a:srgbClr val="FFFFFF"/>
                </a:solidFill>
              </a:rPr>
              <a:t>Open </a:t>
            </a:r>
            <a:r>
              <a:rPr lang="en-US" sz="3200" dirty="0" err="1">
                <a:solidFill>
                  <a:srgbClr val="FFFFFF"/>
                </a:solidFill>
              </a:rPr>
              <a:t>Powershell</a:t>
            </a:r>
            <a:r>
              <a:rPr lang="en-US" sz="3200" dirty="0">
                <a:solidFill>
                  <a:srgbClr val="FFFFFF"/>
                </a:solidFill>
              </a:rPr>
              <a:t> and run as admin</a:t>
            </a:r>
          </a:p>
          <a:p>
            <a:pPr lvl="1"/>
            <a:r>
              <a:rPr lang="en-US" sz="3200" dirty="0">
                <a:solidFill>
                  <a:srgbClr val="FFFFFF"/>
                </a:solidFill>
              </a:rPr>
              <a:t>Run = “docker version”</a:t>
            </a:r>
          </a:p>
          <a:p>
            <a:r>
              <a:rPr lang="en-US" sz="3200" dirty="0">
                <a:solidFill>
                  <a:srgbClr val="FFFFFF"/>
                </a:solidFill>
              </a:rPr>
              <a:t>Windows – Go to settings </a:t>
            </a:r>
          </a:p>
          <a:p>
            <a:pPr lvl="1"/>
            <a:r>
              <a:rPr lang="en-US" sz="3200" dirty="0">
                <a:solidFill>
                  <a:srgbClr val="FFFFFF"/>
                </a:solidFill>
              </a:rPr>
              <a:t>Click on Shared Drives and click the checkmark and click apply</a:t>
            </a:r>
          </a:p>
        </p:txBody>
      </p:sp>
    </p:spTree>
    <p:extLst>
      <p:ext uri="{BB962C8B-B14F-4D97-AF65-F5344CB8AC3E}">
        <p14:creationId xmlns:p14="http://schemas.microsoft.com/office/powerpoint/2010/main" val="35959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CABC1-C748-4D5B-82D1-4A9364E6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35" y="3967783"/>
            <a:ext cx="5511231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 err="1">
                <a:solidFill>
                  <a:srgbClr val="FFFFFF"/>
                </a:solidFill>
              </a:rPr>
              <a:t>hub.Docker.com</a:t>
            </a:r>
            <a:br>
              <a:rPr lang="en-US" sz="4200" dirty="0">
                <a:solidFill>
                  <a:srgbClr val="FFFFFF"/>
                </a:solidFill>
              </a:rPr>
            </a:b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- Sign up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- Fill out your profile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- Confirm Email address </a:t>
            </a:r>
            <a:br>
              <a:rPr lang="en-US" sz="4200" dirty="0">
                <a:solidFill>
                  <a:srgbClr val="FFFFFF"/>
                </a:solidFill>
              </a:rPr>
            </a:br>
            <a:br>
              <a:rPr lang="en-US" sz="4200" dirty="0">
                <a:solidFill>
                  <a:srgbClr val="FFFFFF"/>
                </a:solidFill>
              </a:rPr>
            </a:b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0B65B-D53E-F33B-CF17-81A666480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361366" y="502617"/>
            <a:ext cx="5350221" cy="58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4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E2791-6422-26F9-DF97-93CB0B07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Notes About Windows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4F5A-7396-A698-72CF-AA969E76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Must be MacOS 10.12</a:t>
            </a:r>
          </a:p>
          <a:p>
            <a:r>
              <a:rPr lang="en-US" sz="1800">
                <a:solidFill>
                  <a:srgbClr val="FFFFFF"/>
                </a:solidFill>
              </a:rPr>
              <a:t>4+ GB of ram</a:t>
            </a:r>
          </a:p>
        </p:txBody>
      </p:sp>
    </p:spTree>
    <p:extLst>
      <p:ext uri="{BB962C8B-B14F-4D97-AF65-F5344CB8AC3E}">
        <p14:creationId xmlns:p14="http://schemas.microsoft.com/office/powerpoint/2010/main" val="88497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ED980-76CB-A910-B612-C5794E9E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0"/>
            <a:ext cx="5257800" cy="5143499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Run the Docker Commands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84D0-8087-4FB9-90B3-5D296BFB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First Login</a:t>
            </a:r>
          </a:p>
          <a:p>
            <a:r>
              <a:rPr lang="en-US" sz="1800">
                <a:solidFill>
                  <a:srgbClr val="FFFFFF"/>
                </a:solidFill>
              </a:rPr>
              <a:t>Open Termanal</a:t>
            </a:r>
          </a:p>
          <a:p>
            <a:r>
              <a:rPr lang="en-US" sz="1800">
                <a:solidFill>
                  <a:srgbClr val="FFFFFF"/>
                </a:solidFill>
              </a:rPr>
              <a:t>Docker version</a:t>
            </a:r>
          </a:p>
        </p:txBody>
      </p:sp>
    </p:spTree>
    <p:extLst>
      <p:ext uri="{BB962C8B-B14F-4D97-AF65-F5344CB8AC3E}">
        <p14:creationId xmlns:p14="http://schemas.microsoft.com/office/powerpoint/2010/main" val="2814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EDAF-026B-8211-9714-30E2CDBE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910754-6DFF-35DA-156B-8E3B44C36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13" y="491032"/>
            <a:ext cx="11216574" cy="59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6735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311C22"/>
      </a:dk2>
      <a:lt2>
        <a:srgbClr val="F1F0F3"/>
      </a:lt2>
      <a:accent1>
        <a:srgbClr val="7BB11F"/>
      </a:accent1>
      <a:accent2>
        <a:srgbClr val="ABA413"/>
      </a:accent2>
      <a:accent3>
        <a:srgbClr val="E48A23"/>
      </a:accent3>
      <a:accent4>
        <a:srgbClr val="D52E17"/>
      </a:accent4>
      <a:accent5>
        <a:srgbClr val="E72961"/>
      </a:accent5>
      <a:accent6>
        <a:srgbClr val="D5179F"/>
      </a:accent6>
      <a:hlink>
        <a:srgbClr val="C04252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1705</Words>
  <Application>Microsoft Macintosh PowerPoint</Application>
  <PresentationFormat>Widescreen</PresentationFormat>
  <Paragraphs>269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Avenir Next LT Pro</vt:lpstr>
      <vt:lpstr>Calibri</vt:lpstr>
      <vt:lpstr>Courier New</vt:lpstr>
      <vt:lpstr>Menlo</vt:lpstr>
      <vt:lpstr>Sabon Next LT</vt:lpstr>
      <vt:lpstr>Wingdings</vt:lpstr>
      <vt:lpstr>LuminousVTI</vt:lpstr>
      <vt:lpstr>Docker</vt:lpstr>
      <vt:lpstr>Setup a Docker ID</vt:lpstr>
      <vt:lpstr>Now lets Install</vt:lpstr>
      <vt:lpstr>Notes about Windows</vt:lpstr>
      <vt:lpstr>Run the Docker Commands</vt:lpstr>
      <vt:lpstr>hub.Docker.com  - Sign up - Fill out your profile - Confirm Email address    </vt:lpstr>
      <vt:lpstr>Notes About Windows </vt:lpstr>
      <vt:lpstr>Run the Docker Commands</vt:lpstr>
      <vt:lpstr>PowerPoint Presentation</vt:lpstr>
      <vt:lpstr>Hello World - Flask</vt:lpstr>
      <vt:lpstr>Run a Docker Container</vt:lpstr>
      <vt:lpstr>Install Flask</vt:lpstr>
      <vt:lpstr>Change directory and print the python</vt:lpstr>
      <vt:lpstr>Lets create another Django container Container </vt:lpstr>
      <vt:lpstr>Lets make a better test web page</vt:lpstr>
      <vt:lpstr>PowerPoint Presentation</vt:lpstr>
      <vt:lpstr>Now let’s migrate the changes</vt:lpstr>
      <vt:lpstr>Lets create an updated server</vt:lpstr>
      <vt:lpstr>Now lets remove the containers</vt:lpstr>
      <vt:lpstr>Remember when we would not install tenser. Yea lets do that again</vt:lpstr>
      <vt:lpstr>Train the sample model </vt:lpstr>
      <vt:lpstr>Lets look at the logs ( NEW)</vt:lpstr>
      <vt:lpstr>Recap what is a container</vt:lpstr>
      <vt:lpstr>How do containers communicate  </vt:lpstr>
      <vt:lpstr>How do containers communicate - Con</vt:lpstr>
      <vt:lpstr>How do containers communicate - Con</vt:lpstr>
      <vt:lpstr>How do containers store Data</vt:lpstr>
      <vt:lpstr>Bind Mount</vt:lpstr>
      <vt:lpstr>Volume Mounted</vt:lpstr>
      <vt:lpstr>Application Design Patterns</vt:lpstr>
      <vt:lpstr>Build your own images - Why</vt:lpstr>
      <vt:lpstr>Build your own images – What</vt:lpstr>
      <vt:lpstr>Build your own images – How</vt:lpstr>
      <vt:lpstr>Web Framework</vt:lpstr>
      <vt:lpstr>What is a Web Framework?</vt:lpstr>
      <vt:lpstr>What is a microframework</vt:lpstr>
      <vt:lpstr>Django</vt:lpstr>
      <vt:lpstr>What is Djanjo (Jango)?</vt:lpstr>
      <vt:lpstr>Who uses Django</vt:lpstr>
      <vt:lpstr>Security Features of Django</vt:lpstr>
      <vt:lpstr>User Management</vt:lpstr>
      <vt:lpstr>Databases?</vt:lpstr>
      <vt:lpstr>Flask</vt:lpstr>
      <vt:lpstr>Flask - What is it</vt:lpstr>
      <vt:lpstr>Why Flask vs Django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</dc:title>
  <dc:creator>Kristopher Powers</dc:creator>
  <cp:lastModifiedBy>Kristopher Powers</cp:lastModifiedBy>
  <cp:revision>3</cp:revision>
  <dcterms:created xsi:type="dcterms:W3CDTF">2023-04-17T18:46:29Z</dcterms:created>
  <dcterms:modified xsi:type="dcterms:W3CDTF">2024-03-18T18:08:50Z</dcterms:modified>
</cp:coreProperties>
</file>