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61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91596-6330-4841-A61E-80A89B958A85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D7BA2-B21E-4575-A748-1081C2E98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0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7306C-BC0A-88B3-1C42-2250CC6D4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5D493-39B3-0451-CA49-DBD43E2BD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24BE9-1D70-8ABB-0F7C-FF08A1F1D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5FD9-906C-46FE-AC02-043821675382}" type="datetime1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0C98F-132A-EEE8-C405-1E2050DDA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39E0-54FC-FEAC-EB93-FE27646DD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7BB3-28E7-4B34-B849-9D25EB641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52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269B3-3C0D-AB31-E66F-0FD5A0591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1B254-B580-F982-E55C-78D6B504E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6DB74-0F84-0D18-DD52-37E0A625B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3D55-7698-427C-8463-C85C2700FE7A}" type="datetime1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9B09B-D0CB-B944-3FC8-D3BB20724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95210-8A3B-B54C-FDD3-DC88826D6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7BB3-28E7-4B34-B849-9D25EB641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0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48A8F0-AFC3-E847-2FB2-F5B7F256BC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57718A-68B9-F37A-5E1A-C242707C3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01408-1996-15EF-5DF5-D54F92601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BDD6-93A0-45A3-BCFF-1194BCE55312}" type="datetime1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78CAA-6B5E-68A3-E94B-8A3CF7F1A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9E4BC-9BE6-3845-ECDC-3B81D2AD7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7BB3-28E7-4B34-B849-9D25EB641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15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4AE38-C167-C1AE-9A91-C6C8B168B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AAC58-CEA4-A8B2-D011-DF7339746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4739B-380C-15FD-61E1-85FC0181A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65B7D-9F5C-41E0-A467-B0718A32DD5D}" type="datetime1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49F2D-E1CC-FDDC-87DC-875A928EB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331D7-7A36-A4AC-0791-DB42B31A2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7BB3-28E7-4B34-B849-9D25EB641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20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78C4F-BAC5-49B2-3A95-C2CDCDA00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4CE2D-75FB-E4C5-EA92-5DBF08BA8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0BF38-2738-B44D-1AF4-9F67EA8B9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595D9-5A78-4A6B-B987-F71D152EB0DB}" type="datetime1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2F31A-81C3-0131-C4F9-3F837E627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BD4A3-8944-6FCE-2476-C121B7017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7BB3-28E7-4B34-B849-9D25EB641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71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8C76F-0CC5-A160-F928-2F3FC5882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F559A-C7E1-F317-5E54-07C1370E1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312F8-51E6-3D8D-E460-8923AB22B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2515B-3A74-FBBD-AB1C-B3456DB24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90DB-90BF-45E2-B239-C2D49ABBE490}" type="datetime1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DE818-9E9C-7C56-A3B6-4D54F12E3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5ABC6-C184-AC3B-A711-4FDBCCE4C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7BB3-28E7-4B34-B849-9D25EB641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86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B6707-CC9B-A4D8-DBD8-188A25F69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D5EC4-A546-CD9E-3599-7144BA9BA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FD6C4E-D712-E4D5-50EE-17F3CE192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528FFB-765D-54EB-B2F3-2058BF6096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A7F0F0-8E86-BDCA-09B5-5C18EFE2DA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D2AFF3-DDC3-1FE0-4A96-59CDA13CA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5DB8-D7FB-49BC-B723-0D0F9EE18C0D}" type="datetime1">
              <a:rPr lang="en-US" smtClean="0"/>
              <a:t>9/26/2025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699FB0-9EDC-DC78-C63A-AECC3C188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B994B6-44C2-0EFA-2488-F77CB1CE7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7BB3-28E7-4B34-B849-9D25EB641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60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75562-D918-0D58-3B74-1845EE002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2B2657-1664-7BF8-F760-4CF9D7C12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7989-A3A6-4972-891F-80C5C1B4660F}" type="datetime1">
              <a:rPr lang="en-US" smtClean="0"/>
              <a:t>9/26/2025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6FE7B2-F55A-1726-2854-EF075A07C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E3C105-B61A-622C-9650-80CEDF730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7BB3-28E7-4B34-B849-9D25EB641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0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B819B7-9F3E-7DB1-897B-818305A57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E1C6F-2942-4EBC-9FBC-5E24BFC1CAB1}" type="datetime1">
              <a:rPr lang="en-US" smtClean="0"/>
              <a:t>9/26/2025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133BFE-1195-67E4-1D8E-D21A05944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E7BDA-7402-58D0-7A62-87D0E9B28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7BB3-28E7-4B34-B849-9D25EB641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25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8E4FB-7A68-2EC2-4A2E-8617C6B4F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9C3D8-F587-27D4-E0C6-1657C67C2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09835-BB5E-9C15-9E64-07B3E9104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B1D31-C64F-2613-E0A6-617F327E1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EB97-B954-41CE-8A12-BBAD4418E079}" type="datetime1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6FECA6-174F-D49C-9418-A13E786F1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56600-775F-A07E-E621-477B7C1E6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7BB3-28E7-4B34-B849-9D25EB641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96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A9ADC-D7C6-76C9-39B8-A9BB2C8C8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C12612-D9BB-D595-5E00-5697D9B62F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0921B-2F8E-5DAD-DF1B-419C99F8D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48156-2020-1FBC-1904-75DE81D09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2F93E-95F5-41DD-9CC4-4F730F1B844C}" type="datetime1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373F2-AE4E-AFED-CC44-BBF5028C3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EECD8-C1E6-714F-10C3-FC90F08C3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7BB3-28E7-4B34-B849-9D25EB641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6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6E6964-BA77-735F-A769-6AC417944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F4AD5-DA6B-55DE-AB5E-4D8690C8F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B59D2-8C47-84D5-36CB-03BF1F751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531C95-95B2-4102-AE58-6FBB42192B64}" type="datetime1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B1722-5FC9-552B-8A90-58287F68EE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AB28F-BB25-30FE-34EF-A262BC689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6F7BB3-28E7-4B34-B849-9D25EB641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7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8076-8010-C339-6241-D9B269A4D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3767" y="1122363"/>
            <a:ext cx="1047307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Explainable Predictive Modeling of Chronic Kidney Disease Via LLMs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C7991-BA4B-028D-2957-20DF7F56C4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Team Members :</a:t>
            </a:r>
          </a:p>
          <a:p>
            <a:r>
              <a:rPr lang="en-US" dirty="0"/>
              <a:t>Muhammad Huzaifa </a:t>
            </a:r>
          </a:p>
          <a:p>
            <a:r>
              <a:rPr lang="en-US" dirty="0"/>
              <a:t>Zubair Ahmed </a:t>
            </a:r>
          </a:p>
          <a:p>
            <a:r>
              <a:rPr lang="en-US" dirty="0"/>
              <a:t>Syed Muhammad Saad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50C8BA9-F779-FD87-EA7C-A5D8DED34CCA}"/>
              </a:ext>
            </a:extLst>
          </p:cNvPr>
          <p:cNvCxnSpPr/>
          <p:nvPr/>
        </p:nvCxnSpPr>
        <p:spPr>
          <a:xfrm>
            <a:off x="136450" y="6386329"/>
            <a:ext cx="118765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2C5DC46-E9D8-918F-C8D6-C69851BF8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DAD4-E5C4-4C54-A291-43AD5065A68E}" type="datetime1">
              <a:rPr lang="en-US" smtClean="0"/>
              <a:t>9/26/2025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9C7BB2-4789-A52E-4E69-774067B4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FYP-Defense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99C34FD-EFE8-7B83-3EFD-2B7D2A186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3384" y="6375695"/>
            <a:ext cx="2743200" cy="365125"/>
          </a:xfrm>
        </p:spPr>
        <p:txBody>
          <a:bodyPr/>
          <a:lstStyle/>
          <a:p>
            <a:fld id="{836F7BB3-28E7-4B34-B849-9D25EB641CCD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 descr="HED KP - Apps on Google Play">
            <a:extLst>
              <a:ext uri="{FF2B5EF4-FFF2-40B4-BE49-F238E27FC236}">
                <a16:creationId xmlns:a16="http://schemas.microsoft.com/office/drawing/2014/main" id="{11B5938B-EC07-1FC6-6678-9F4C1BC9A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875" y="389492"/>
            <a:ext cx="1267823" cy="1267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DF3242-32C2-4A5A-4793-0878DF7F8887}"/>
              </a:ext>
            </a:extLst>
          </p:cNvPr>
          <p:cNvSpPr txBox="1"/>
          <p:nvPr/>
        </p:nvSpPr>
        <p:spPr>
          <a:xfrm>
            <a:off x="3727598" y="937697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Reseach</a:t>
            </a:r>
            <a:r>
              <a:rPr lang="en-US" b="1" dirty="0"/>
              <a:t> Project Funded by HED</a:t>
            </a:r>
          </a:p>
        </p:txBody>
      </p:sp>
    </p:spTree>
    <p:extLst>
      <p:ext uri="{BB962C8B-B14F-4D97-AF65-F5344CB8AC3E}">
        <p14:creationId xmlns:p14="http://schemas.microsoft.com/office/powerpoint/2010/main" val="2013166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5A762-C758-BE56-F09C-78935343C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Problem Statement &amp; Motivation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3D13A-6825-04AC-E6EF-14C899115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65B7D-9F5C-41E0-A467-B0718A32DD5D}" type="datetime1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45D2A-68F7-F3C9-7841-6B44AFE8D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8B925-B3DB-0BF9-DB06-746AD66F1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7BB3-28E7-4B34-B849-9D25EB641CCD}" type="slidenum">
              <a:rPr lang="en-US" smtClean="0"/>
              <a:t>2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87DCA3-C93F-2DCF-A2BC-631FE66ED349}"/>
              </a:ext>
            </a:extLst>
          </p:cNvPr>
          <p:cNvCxnSpPr/>
          <p:nvPr/>
        </p:nvCxnSpPr>
        <p:spPr>
          <a:xfrm>
            <a:off x="136450" y="6386329"/>
            <a:ext cx="118765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1">
            <a:extLst>
              <a:ext uri="{FF2B5EF4-FFF2-40B4-BE49-F238E27FC236}">
                <a16:creationId xmlns:a16="http://schemas.microsoft.com/office/drawing/2014/main" id="{1D0B68E1-AAB7-92B1-50A6-2932B21B3D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1997" y="1838790"/>
            <a:ext cx="5486401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10% of the world is affected by CKD (WHO , 15)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Diagnosis often delayed due to time-consuming manual analysis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Black-box AI/ML models lack interpretability → low trust among clinicians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2" name="Picture 4" descr="Chronic kidney disease - Symptoms and causes - Mayo Clinic">
            <a:extLst>
              <a:ext uri="{FF2B5EF4-FFF2-40B4-BE49-F238E27FC236}">
                <a16:creationId xmlns:a16="http://schemas.microsoft.com/office/drawing/2014/main" id="{FAC9C572-F660-7AF9-F487-C788CD187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370" y="2122661"/>
            <a:ext cx="5874630" cy="410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9139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DE3B88-A718-D8D3-DFC9-B5994F946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9880-6DB7-2F42-2944-E5CB22A0A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Objectives &amp; Scope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B5B4A-BC06-0830-EA90-6C3A9803B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65B7D-9F5C-41E0-A467-B0718A32DD5D}" type="datetime1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D8317-28C8-9F88-BF49-1B00C2A89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3CF23-BA91-4110-1B21-A83FF8C94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7BB3-28E7-4B34-B849-9D25EB641CCD}" type="slidenum">
              <a:rPr lang="en-US" smtClean="0"/>
              <a:t>3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3FBDD4-6F19-F5D9-3B51-3260B462390E}"/>
              </a:ext>
            </a:extLst>
          </p:cNvPr>
          <p:cNvCxnSpPr/>
          <p:nvPr/>
        </p:nvCxnSpPr>
        <p:spPr>
          <a:xfrm>
            <a:off x="136450" y="6386329"/>
            <a:ext cx="118765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2">
            <a:extLst>
              <a:ext uri="{FF2B5EF4-FFF2-40B4-BE49-F238E27FC236}">
                <a16:creationId xmlns:a16="http://schemas.microsoft.com/office/drawing/2014/main" id="{8FB06B96-B41A-6F61-E639-7D8E206244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5296" y="1377352"/>
            <a:ext cx="1063078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 an accurate </a:t>
            </a:r>
            <a:r>
              <a:rPr lang="en-US" altLang="en-US" sz="1800" b="1" dirty="0">
                <a:latin typeface="Arial" panose="020B0604020202020204" pitchFamily="34" charset="0"/>
              </a:rPr>
              <a:t>+ explainable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predictive model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Translate outputs into natural language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LLMs/fine-tuned models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 diagnosis time &amp; assist doctors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in </a:t>
            </a:r>
            <a:r>
              <a:rPr lang="en-US" altLang="en-US" sz="1800" b="1" dirty="0">
                <a:latin typeface="Arial" panose="020B0604020202020204" pitchFamily="34" charset="0"/>
              </a:rPr>
              <a:t>efficient diagnosis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actionable insights.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A42FBE-61C9-545D-2231-EC39D05D4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73" y="5094924"/>
            <a:ext cx="10757453" cy="8509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1AA449-D360-D02E-CFB1-C64CB09D5FEF}"/>
              </a:ext>
            </a:extLst>
          </p:cNvPr>
          <p:cNvSpPr txBox="1"/>
          <p:nvPr/>
        </p:nvSpPr>
        <p:spPr>
          <a:xfrm>
            <a:off x="1073888" y="5966443"/>
            <a:ext cx="101221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source: </a:t>
            </a:r>
            <a:r>
              <a:rPr lang="en-US" b="1" dirty="0"/>
              <a:t>Explanatory argumentation in natural language for correct and incorrect medical diagnoses</a:t>
            </a:r>
          </a:p>
        </p:txBody>
      </p:sp>
      <p:pic>
        <p:nvPicPr>
          <p:cNvPr id="3074" name="Picture 2" descr="How to Implement Explainable AI (XAI) with SHAP Framework | Saksoft">
            <a:extLst>
              <a:ext uri="{FF2B5EF4-FFF2-40B4-BE49-F238E27FC236}">
                <a16:creationId xmlns:a16="http://schemas.microsoft.com/office/drawing/2014/main" id="{5A6B709A-08B3-B8D5-E45A-762535338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36498"/>
            <a:ext cx="2645110" cy="194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Explainable AI(XAI) Using LIME - GeeksforGeeks">
            <a:extLst>
              <a:ext uri="{FF2B5EF4-FFF2-40B4-BE49-F238E27FC236}">
                <a16:creationId xmlns:a16="http://schemas.microsoft.com/office/drawing/2014/main" id="{B10DCE1A-AA8E-B428-4883-EC7B1DEB1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939" y="3014371"/>
            <a:ext cx="6209747" cy="1670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860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1AF14-BE34-5675-F662-5E3655B987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94875-2CD5-117D-C6E5-F129E4BBD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Proposed Methodology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98AD3-4DC8-5483-BE74-8820C8810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65B7D-9F5C-41E0-A467-B0718A32DD5D}" type="datetime1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349BD-592E-8A4C-241D-0B2D88F46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FD5C5-762E-7160-D3B2-73F82E264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7BB3-28E7-4B34-B849-9D25EB641CCD}" type="slidenum">
              <a:rPr lang="en-US" smtClean="0"/>
              <a:t>4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C3D097-F93F-454B-7DC5-88312E132BAE}"/>
              </a:ext>
            </a:extLst>
          </p:cNvPr>
          <p:cNvCxnSpPr/>
          <p:nvPr/>
        </p:nvCxnSpPr>
        <p:spPr>
          <a:xfrm>
            <a:off x="136450" y="6386329"/>
            <a:ext cx="118765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F5A40C-5647-636B-43C5-CE46E99EA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73621"/>
            <a:ext cx="5257800" cy="4603342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latin typeface="Arial" panose="020B0604020202020204" pitchFamily="34" charset="0"/>
              </a:rPr>
              <a:t>Key stages: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Clinical data preprocessing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Model training &amp; optimization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XAI methods for feature impact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LLM/fine-tuned model for explanation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D2089E-B432-2250-C4E5-D0A639271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1" y="1573620"/>
            <a:ext cx="6248399" cy="393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685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58D178-DE7C-C6B0-A9E1-7DC510768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A3741-999E-975B-6CAA-B8A4F65D9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dirty="0">
                <a:solidFill>
                  <a:srgbClr val="0070C0"/>
                </a:solidFill>
              </a:rPr>
              <a:t>Deliverables &amp; Outcomes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AA199-9BEB-810B-E265-B4577B009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65B7D-9F5C-41E0-A467-B0718A32DD5D}" type="datetime1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7A789-15A6-0B2A-BB0A-B1247C79E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CE7EB-936A-5B00-476A-4E3E7489F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7BB3-28E7-4B34-B849-9D25EB641CCD}" type="slidenum">
              <a:rPr lang="en-US" smtClean="0"/>
              <a:t>5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8C90E28-4A74-DEA0-96CB-F4E21CB35053}"/>
              </a:ext>
            </a:extLst>
          </p:cNvPr>
          <p:cNvCxnSpPr/>
          <p:nvPr/>
        </p:nvCxnSpPr>
        <p:spPr>
          <a:xfrm>
            <a:off x="136450" y="6386329"/>
            <a:ext cx="118765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84A5F631-22EA-E610-3C5F-47ACE27A26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243600"/>
            <a:ext cx="6072963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Deliverables: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Trained CKD prediction 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Explainability layer with SHAP/LIME etc.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Natural language explanation engine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CKD Dashboard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Expected Outcomes: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Improved diagnostic explainability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Reduced diagnosis time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+mj-lt"/>
              </a:rPr>
              <a:t>Increased </a:t>
            </a:r>
            <a:r>
              <a:rPr lang="en-US" altLang="en-US" sz="2400" b="1" dirty="0">
                <a:latin typeface="+mj-lt"/>
              </a:rPr>
              <a:t>trust and adoption</a:t>
            </a:r>
            <a:r>
              <a:rPr lang="en-US" altLang="en-US" sz="2400" dirty="0">
                <a:latin typeface="+mj-lt"/>
              </a:rPr>
              <a:t> of AI in healthcare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4098" name="Picture 2" descr="Medical Dashboard! (1) | Images :: Behance">
            <a:extLst>
              <a:ext uri="{FF2B5EF4-FFF2-40B4-BE49-F238E27FC236}">
                <a16:creationId xmlns:a16="http://schemas.microsoft.com/office/drawing/2014/main" id="{576DA983-339D-AE24-4107-F83EA7252E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5" t="9194" r="9879" b="8603"/>
          <a:stretch>
            <a:fillRect/>
          </a:stretch>
        </p:blipFill>
        <p:spPr bwMode="auto">
          <a:xfrm>
            <a:off x="6911163" y="906621"/>
            <a:ext cx="5280837" cy="507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200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182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Explainable Predictive Modeling of Chronic Kidney Disease Via LLMs </vt:lpstr>
      <vt:lpstr>Problem Statement &amp; Motivation</vt:lpstr>
      <vt:lpstr>Objectives &amp; Scope</vt:lpstr>
      <vt:lpstr>Proposed Methodology</vt:lpstr>
      <vt:lpstr>Deliverables &amp; Outcomes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 Huzaifa</dc:creator>
  <cp:lastModifiedBy>Muhammad  Huzaifa</cp:lastModifiedBy>
  <cp:revision>4</cp:revision>
  <dcterms:created xsi:type="dcterms:W3CDTF">2025-09-25T07:34:42Z</dcterms:created>
  <dcterms:modified xsi:type="dcterms:W3CDTF">2025-09-26T05:38:59Z</dcterms:modified>
</cp:coreProperties>
</file>