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58" r:id="rId4"/>
  </p:sldMasterIdLst>
  <p:notesMasterIdLst>
    <p:notesMasterId r:id="rId19"/>
  </p:notesMasterIdLst>
  <p:handoutMasterIdLst>
    <p:handoutMasterId r:id="rId20"/>
  </p:handoutMasterIdLst>
  <p:sldIdLst>
    <p:sldId id="325" r:id="rId5"/>
    <p:sldId id="307" r:id="rId6"/>
    <p:sldId id="326" r:id="rId7"/>
    <p:sldId id="347" r:id="rId8"/>
    <p:sldId id="346" r:id="rId9"/>
    <p:sldId id="348" r:id="rId10"/>
    <p:sldId id="350" r:id="rId11"/>
    <p:sldId id="349" r:id="rId12"/>
    <p:sldId id="351" r:id="rId13"/>
    <p:sldId id="352" r:id="rId14"/>
    <p:sldId id="353" r:id="rId15"/>
    <p:sldId id="329" r:id="rId16"/>
    <p:sldId id="335" r:id="rId17"/>
    <p:sldId id="32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45" autoAdjust="0"/>
    <p:restoredTop sz="95394" autoAdjust="0"/>
  </p:normalViewPr>
  <p:slideViewPr>
    <p:cSldViewPr snapToGrid="0">
      <p:cViewPr varScale="1">
        <p:scale>
          <a:sx n="61" d="100"/>
          <a:sy n="61" d="100"/>
        </p:scale>
        <p:origin x="1024" y="52"/>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4/24/2025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4/24/2025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441182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183897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4255841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416713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761844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250438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40805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970669"/>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77B93E-437F-D9D6-D3D1-6DE5F025A4CD}"/>
              </a:ext>
              <a:ext uri="{C183D7F6-B498-43B3-948B-1728B52AA6E4}">
                <adec:decorative xmlns:adec="http://schemas.microsoft.com/office/drawing/2017/decorative" val="1"/>
              </a:ext>
            </a:extLst>
          </p:cNvPr>
          <p:cNvSpPr/>
          <p:nvPr userDrawn="1"/>
        </p:nvSpPr>
        <p:spPr>
          <a:xfrm>
            <a:off x="10744200" y="1"/>
            <a:ext cx="75198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B74AAE1C-171A-32A3-E6FD-75252CAB875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796" t="12194" r="49125" b="12256"/>
          <a:stretch/>
        </p:blipFill>
        <p:spPr>
          <a:xfrm>
            <a:off x="10732660" y="-5609"/>
            <a:ext cx="763524" cy="6863608"/>
          </a:xfrm>
          <a:prstGeom prst="rect">
            <a:avLst/>
          </a:prstGeom>
        </p:spPr>
      </p:pic>
      <p:sp>
        <p:nvSpPr>
          <p:cNvPr id="13" name="Title 1">
            <a:extLst>
              <a:ext uri="{FF2B5EF4-FFF2-40B4-BE49-F238E27FC236}">
                <a16:creationId xmlns:a16="http://schemas.microsoft.com/office/drawing/2014/main" id="{F581E4B7-6D97-63BF-7E87-5E71F8BD8C58}"/>
              </a:ext>
            </a:extLst>
          </p:cNvPr>
          <p:cNvSpPr>
            <a:spLocks noGrp="1"/>
          </p:cNvSpPr>
          <p:nvPr>
            <p:ph type="title" hasCustomPrompt="1"/>
          </p:nvPr>
        </p:nvSpPr>
        <p:spPr>
          <a:xfrm>
            <a:off x="422178" y="365125"/>
            <a:ext cx="9733538" cy="1325563"/>
          </a:xfrm>
        </p:spPr>
        <p:txBody>
          <a:bodyPr>
            <a:normAutofit/>
          </a:bodyPr>
          <a:lstStyle>
            <a:lvl1pPr>
              <a:defRPr sz="4400"/>
            </a:lvl1pPr>
          </a:lstStyle>
          <a:p>
            <a:r>
              <a:rPr lang="en-US" dirty="0"/>
              <a:t>Click to add title</a:t>
            </a:r>
          </a:p>
        </p:txBody>
      </p:sp>
      <p:sp>
        <p:nvSpPr>
          <p:cNvPr id="9" name="Content Placeholder 2">
            <a:extLst>
              <a:ext uri="{FF2B5EF4-FFF2-40B4-BE49-F238E27FC236}">
                <a16:creationId xmlns:a16="http://schemas.microsoft.com/office/drawing/2014/main" id="{5B630934-DBD2-4535-961F-B198ABA2D05B}"/>
              </a:ext>
            </a:extLst>
          </p:cNvPr>
          <p:cNvSpPr>
            <a:spLocks noGrp="1"/>
          </p:cNvSpPr>
          <p:nvPr>
            <p:ph idx="1" hasCustomPrompt="1"/>
          </p:nvPr>
        </p:nvSpPr>
        <p:spPr>
          <a:xfrm>
            <a:off x="419106" y="2198915"/>
            <a:ext cx="9741183" cy="3345316"/>
          </a:xfrm>
        </p:spPr>
        <p:txBody>
          <a:bodyPr anchor="t" anchorCtr="0">
            <a:normAutofit/>
          </a:bodyPr>
          <a:lstStyle>
            <a:lvl1pPr marL="0" indent="0">
              <a:buNone/>
              <a:defRPr sz="1800" baseline="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020D2A6-7700-487F-AC7E-A5A2C30DC1BF}"/>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FC30D6A-6415-42E1-89E9-EF806C3FE339}"/>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E05DBF26-BAB3-D5FD-5EA7-310263D4CA95}"/>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6940584B-2A03-52F7-B667-9CD1A2BD785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3C0872-DC48-53B1-8569-7A913D92D8D1}"/>
              </a:ext>
              <a:ext uri="{C183D7F6-B498-43B3-948B-1728B52AA6E4}">
                <adec:decorative xmlns:adec="http://schemas.microsoft.com/office/drawing/2017/decorative" val="1"/>
              </a:ext>
            </a:extLst>
          </p:cNvPr>
          <p:cNvCxnSpPr>
            <a:cxnSpLocks/>
          </p:cNvCxnSpPr>
          <p:nvPr userDrawn="1"/>
        </p:nvCxnSpPr>
        <p:spPr>
          <a:xfrm flipV="1">
            <a:off x="1074420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35D700-0F05-E0E7-FB42-2FC890C26C08}"/>
              </a:ext>
              <a:ext uri="{C183D7F6-B498-43B3-948B-1728B52AA6E4}">
                <adec:decorative xmlns:adec="http://schemas.microsoft.com/office/drawing/2017/decorative" val="1"/>
              </a:ext>
            </a:extLst>
          </p:cNvPr>
          <p:cNvCxnSpPr>
            <a:cxnSpLocks/>
          </p:cNvCxnSpPr>
          <p:nvPr userDrawn="1"/>
        </p:nvCxnSpPr>
        <p:spPr>
          <a:xfrm flipV="1">
            <a:off x="1063077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5C00B3F-62BE-8535-5239-46279DF1B7E6}"/>
              </a:ext>
              <a:ext uri="{C183D7F6-B498-43B3-948B-1728B52AA6E4}">
                <adec:decorative xmlns:adec="http://schemas.microsoft.com/office/drawing/2017/decorative" val="1"/>
              </a:ext>
            </a:extLst>
          </p:cNvPr>
          <p:cNvCxnSpPr>
            <a:cxnSpLocks/>
          </p:cNvCxnSpPr>
          <p:nvPr userDrawn="1"/>
        </p:nvCxnSpPr>
        <p:spPr>
          <a:xfrm>
            <a:off x="0" y="605245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753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281822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06814248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2486623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1412737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0993503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4551870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9288823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00864303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5518540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69355319"/>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4" r:id="rId14"/>
    <p:sldLayoutId id="2147483882" r:id="rId15"/>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8;p1">
            <a:extLst>
              <a:ext uri="{FF2B5EF4-FFF2-40B4-BE49-F238E27FC236}">
                <a16:creationId xmlns:a16="http://schemas.microsoft.com/office/drawing/2014/main" id="{0627261E-9934-5659-BE0B-BF265487CA8D}"/>
              </a:ext>
            </a:extLst>
          </p:cNvPr>
          <p:cNvSpPr txBox="1"/>
          <p:nvPr/>
        </p:nvSpPr>
        <p:spPr>
          <a:xfrm>
            <a:off x="2123440" y="736600"/>
            <a:ext cx="7924800" cy="50167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err="1">
                <a:solidFill>
                  <a:srgbClr val="0B5394"/>
                </a:solidFill>
                <a:latin typeface="Old English Text MT" panose="03040902040508030806" pitchFamily="66" charset="0"/>
                <a:sym typeface="Constantia"/>
              </a:rPr>
              <a:t>Bapatla</a:t>
            </a:r>
            <a:r>
              <a:rPr lang="en-IN" sz="2800" b="1" dirty="0">
                <a:solidFill>
                  <a:srgbClr val="0B5394"/>
                </a:solidFill>
                <a:latin typeface="Old English Text MT" panose="03040902040508030806" pitchFamily="66" charset="0"/>
                <a:sym typeface="Constantia"/>
              </a:rPr>
              <a:t> Engineering College: </a:t>
            </a:r>
            <a:r>
              <a:rPr lang="en-IN" sz="2800" b="1" dirty="0" err="1">
                <a:solidFill>
                  <a:srgbClr val="0B5394"/>
                </a:solidFill>
                <a:latin typeface="Old English Text MT" panose="03040902040508030806" pitchFamily="66" charset="0"/>
                <a:sym typeface="Constantia"/>
              </a:rPr>
              <a:t>Bapatla</a:t>
            </a:r>
            <a:r>
              <a:rPr lang="en-IN" sz="2800" b="1" dirty="0">
                <a:solidFill>
                  <a:srgbClr val="0B5394"/>
                </a:solidFill>
                <a:latin typeface="Old English Text MT" panose="03040902040508030806" pitchFamily="66" charset="0"/>
                <a:sym typeface="Constantia"/>
              </a:rPr>
              <a:t> – 522102</a:t>
            </a:r>
          </a:p>
          <a:p>
            <a:pPr marL="0" marR="0" lvl="0" indent="0" algn="ctr" rtl="0">
              <a:spcBef>
                <a:spcPts val="0"/>
              </a:spcBef>
              <a:spcAft>
                <a:spcPts val="0"/>
              </a:spcAft>
              <a:buNone/>
            </a:pPr>
            <a:r>
              <a:rPr lang="en-IN" sz="2400" b="1" dirty="0">
                <a:solidFill>
                  <a:srgbClr val="0B5394"/>
                </a:solidFill>
                <a:latin typeface="Constantia"/>
                <a:sym typeface="Constantia"/>
              </a:rPr>
              <a:t>(Autonomous)</a:t>
            </a:r>
          </a:p>
          <a:p>
            <a:pPr algn="ctr"/>
            <a:r>
              <a:rPr lang="en-US" b="1" dirty="0">
                <a:solidFill>
                  <a:srgbClr val="0B5394"/>
                </a:solidFill>
                <a:latin typeface="Constantia"/>
                <a:ea typeface="Constantia"/>
                <a:cs typeface="Constantia"/>
                <a:sym typeface="Constantia"/>
              </a:rPr>
              <a:t>Department of Computer Science and Engineering</a:t>
            </a:r>
          </a:p>
          <a:p>
            <a:pPr algn="ctr"/>
            <a:endParaRPr lang="en-US" b="1" dirty="0">
              <a:solidFill>
                <a:srgbClr val="0B5394"/>
              </a:solidFill>
              <a:latin typeface="Constantia"/>
              <a:sym typeface="Constantia"/>
            </a:endParaRPr>
          </a:p>
          <a:p>
            <a:pPr algn="ctr"/>
            <a:r>
              <a:rPr lang="en-US" sz="2800" b="1" dirty="0">
                <a:latin typeface="Cambria" pitchFamily="18" charset="0"/>
                <a:ea typeface="Cambria" pitchFamily="18" charset="0"/>
              </a:rPr>
              <a:t>Automated Resume Screening using AI-Powered Parsing and Job suggestion using	 K-NN with Cosine Similarity</a:t>
            </a:r>
          </a:p>
          <a:p>
            <a:pPr algn="ctr"/>
            <a:r>
              <a:rPr lang="en-US" dirty="0">
                <a:latin typeface="Cambria" pitchFamily="18" charset="0"/>
                <a:ea typeface="Cambria" pitchFamily="18" charset="0"/>
              </a:rPr>
              <a:t>Presented by</a:t>
            </a:r>
            <a:endParaRPr lang="en-US" sz="1050" dirty="0">
              <a:latin typeface="Cambria" pitchFamily="18" charset="0"/>
              <a:ea typeface="Cambria" pitchFamily="18" charset="0"/>
            </a:endParaRPr>
          </a:p>
          <a:p>
            <a:pPr algn="ctr"/>
            <a:r>
              <a:rPr lang="en-US" dirty="0" err="1">
                <a:latin typeface="Cambria" pitchFamily="18" charset="0"/>
                <a:ea typeface="Cambria" pitchFamily="18" charset="0"/>
              </a:rPr>
              <a:t>M.Priyanaka</a:t>
            </a:r>
            <a:r>
              <a:rPr lang="en-US" dirty="0">
                <a:latin typeface="Cambria" pitchFamily="18" charset="0"/>
                <a:ea typeface="Cambria" pitchFamily="18" charset="0"/>
              </a:rPr>
              <a:t>[Y21ACS508]  </a:t>
            </a:r>
          </a:p>
          <a:p>
            <a:pPr algn="ctr"/>
            <a:r>
              <a:rPr lang="en-US" dirty="0">
                <a:latin typeface="Cambria" pitchFamily="18" charset="0"/>
                <a:ea typeface="Cambria" pitchFamily="18" charset="0"/>
              </a:rPr>
              <a:t>     </a:t>
            </a:r>
            <a:r>
              <a:rPr lang="en-US" dirty="0" err="1">
                <a:latin typeface="Cambria" pitchFamily="18" charset="0"/>
                <a:ea typeface="Cambria" pitchFamily="18" charset="0"/>
              </a:rPr>
              <a:t>K.Amrutha</a:t>
            </a:r>
            <a:r>
              <a:rPr lang="en-US" dirty="0">
                <a:latin typeface="Cambria" pitchFamily="18" charset="0"/>
                <a:ea typeface="Cambria" pitchFamily="18" charset="0"/>
              </a:rPr>
              <a:t>[Y21ACS483] 			</a:t>
            </a:r>
            <a:r>
              <a:rPr lang="en-US" dirty="0" err="1">
                <a:latin typeface="Cambria" pitchFamily="18" charset="0"/>
                <a:ea typeface="Cambria" pitchFamily="18" charset="0"/>
              </a:rPr>
              <a:t>M.Harshavardhan</a:t>
            </a:r>
            <a:r>
              <a:rPr lang="en-US" dirty="0">
                <a:latin typeface="Cambria" pitchFamily="18" charset="0"/>
                <a:ea typeface="Cambria" pitchFamily="18" charset="0"/>
              </a:rPr>
              <a:t>[Y21ACS514]</a:t>
            </a:r>
          </a:p>
          <a:p>
            <a:pPr algn="ctr"/>
            <a:r>
              <a:rPr lang="en-US" dirty="0">
                <a:latin typeface="Cambria" pitchFamily="18" charset="0"/>
                <a:ea typeface="Cambria" pitchFamily="18" charset="0"/>
              </a:rPr>
              <a:t> </a:t>
            </a:r>
            <a:r>
              <a:rPr lang="en-US" dirty="0" err="1">
                <a:latin typeface="Cambria" pitchFamily="18" charset="0"/>
                <a:ea typeface="Cambria" pitchFamily="18" charset="0"/>
              </a:rPr>
              <a:t>M.RahulRayudu</a:t>
            </a:r>
            <a:r>
              <a:rPr lang="en-US" dirty="0">
                <a:latin typeface="Cambria" pitchFamily="18" charset="0"/>
                <a:ea typeface="Cambria" pitchFamily="18" charset="0"/>
              </a:rPr>
              <a:t>[Y21ACS513] </a:t>
            </a:r>
          </a:p>
          <a:p>
            <a:pPr algn="ctr"/>
            <a:r>
              <a:rPr lang="en-US" dirty="0">
                <a:solidFill>
                  <a:srgbClr val="FF0000"/>
                </a:solidFill>
                <a:latin typeface="Cambria" pitchFamily="18" charset="0"/>
                <a:ea typeface="Cambria" pitchFamily="18" charset="0"/>
              </a:rPr>
              <a:t>Batch No – B11</a:t>
            </a:r>
            <a:endParaRPr lang="en-US" dirty="0">
              <a:latin typeface="Cambria" pitchFamily="18" charset="0"/>
              <a:ea typeface="Cambria" pitchFamily="18" charset="0"/>
            </a:endParaRPr>
          </a:p>
          <a:p>
            <a:pPr algn="ctr"/>
            <a:r>
              <a:rPr lang="en-US" dirty="0">
                <a:latin typeface="Cambria" pitchFamily="18" charset="0"/>
                <a:ea typeface="Cambria" pitchFamily="18" charset="0"/>
              </a:rPr>
              <a:t>Under the Guidance of </a:t>
            </a:r>
          </a:p>
          <a:p>
            <a:pPr algn="ctr">
              <a:spcBef>
                <a:spcPts val="0"/>
              </a:spcBef>
            </a:pPr>
            <a:r>
              <a:rPr lang="en-US" sz="2400" b="1" dirty="0" err="1">
                <a:latin typeface="Cambria" pitchFamily="18" charset="0"/>
                <a:ea typeface="Cambria" pitchFamily="18" charset="0"/>
              </a:rPr>
              <a:t>P.Nanda</a:t>
            </a:r>
            <a:r>
              <a:rPr lang="en-US" sz="2400" b="1" dirty="0">
                <a:latin typeface="Cambria" pitchFamily="18" charset="0"/>
                <a:ea typeface="Cambria" pitchFamily="18" charset="0"/>
              </a:rPr>
              <a:t> Kishore</a:t>
            </a:r>
            <a:r>
              <a:rPr lang="en-US" sz="2400" dirty="0">
                <a:latin typeface="Cambria" pitchFamily="18" charset="0"/>
                <a:ea typeface="Cambria" pitchFamily="18" charset="0"/>
              </a:rPr>
              <a:t>, </a:t>
            </a:r>
            <a:r>
              <a:rPr lang="en-US" sz="2400" baseline="-25000" dirty="0" err="1">
                <a:latin typeface="Cambria" pitchFamily="18" charset="0"/>
                <a:ea typeface="Cambria" pitchFamily="18" charset="0"/>
              </a:rPr>
              <a:t>M.Tech</a:t>
            </a:r>
            <a:r>
              <a:rPr lang="en-US" sz="2400" baseline="-25000" dirty="0">
                <a:latin typeface="Cambria" pitchFamily="18" charset="0"/>
                <a:ea typeface="Cambria" pitchFamily="18" charset="0"/>
              </a:rPr>
              <a:t>.</a:t>
            </a:r>
          </a:p>
          <a:p>
            <a:pPr algn="ctr">
              <a:spcBef>
                <a:spcPts val="0"/>
              </a:spcBef>
            </a:pPr>
            <a:r>
              <a:rPr lang="en-US" sz="2400" baseline="-25000" dirty="0" err="1">
                <a:latin typeface="Cambria" pitchFamily="18" charset="0"/>
                <a:ea typeface="Cambria" pitchFamily="18" charset="0"/>
              </a:rPr>
              <a:t>Assitant</a:t>
            </a:r>
            <a:r>
              <a:rPr lang="en-US" sz="2400" baseline="-25000" dirty="0">
                <a:latin typeface="Cambria" pitchFamily="18" charset="0"/>
                <a:ea typeface="Cambria" pitchFamily="18" charset="0"/>
              </a:rPr>
              <a:t> Professor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825" y="736600"/>
            <a:ext cx="947870" cy="1205081"/>
          </a:xfrm>
          <a:prstGeom prst="rect">
            <a:avLst/>
          </a:prstGeom>
        </p:spPr>
      </p:pic>
    </p:spTree>
    <p:extLst>
      <p:ext uri="{BB962C8B-B14F-4D97-AF65-F5344CB8AC3E}">
        <p14:creationId xmlns:p14="http://schemas.microsoft.com/office/powerpoint/2010/main"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9F5204-43E5-9544-BB1F-7CCC7E09A430}"/>
              </a:ext>
            </a:extLst>
          </p:cNvPr>
          <p:cNvSpPr>
            <a:spLocks noGrp="1"/>
          </p:cNvSpPr>
          <p:nvPr>
            <p:ph idx="1"/>
          </p:nvPr>
        </p:nvSpPr>
        <p:spPr>
          <a:xfrm>
            <a:off x="409903" y="667513"/>
            <a:ext cx="10526321" cy="5364496"/>
          </a:xfrm>
        </p:spPr>
        <p:txBody>
          <a:bodyPr/>
          <a:lstStyle/>
          <a:p>
            <a:pPr marL="342900" indent="-342900">
              <a:buFont typeface="Arial" panose="020B0604020202020204" pitchFamily="34" charset="0"/>
              <a:buChar char="•"/>
            </a:pPr>
            <a:r>
              <a:rPr lang="en-US" sz="2400" b="1" dirty="0"/>
              <a:t>Text Extracting</a:t>
            </a:r>
            <a:r>
              <a:rPr lang="en-IN" altLang="en-US" sz="2400" b="1" dirty="0">
                <a:solidFill>
                  <a:srgbClr val="000000"/>
                </a:solidFill>
                <a:latin typeface="Times New Roman" panose="02020603050405020304" charset="0"/>
              </a:rPr>
              <a:t>:</a:t>
            </a:r>
            <a:endParaRPr lang="en-US" sz="2400" b="1" dirty="0">
              <a:solidFill>
                <a:srgbClr val="000000"/>
              </a:solidFill>
              <a:latin typeface="Times New Roman" panose="02020603050405020304" charset="0"/>
            </a:endParaRPr>
          </a:p>
          <a:p>
            <a:pPr marL="0" indent="0">
              <a:buNone/>
            </a:pPr>
            <a:r>
              <a:rPr lang="en-US" sz="2000" b="0" dirty="0">
                <a:solidFill>
                  <a:srgbClr val="000000"/>
                </a:solidFill>
                <a:latin typeface="Times New Roman" panose="02020603050405020304" charset="0"/>
              </a:rPr>
              <a:t>Text Extracting is a module that fetches the text information from the resume. This text data is used for language processing in further tasks, such as recommendations and fetching the user’s personal information.</a:t>
            </a:r>
          </a:p>
          <a:p>
            <a:pPr marL="0" indent="0">
              <a:buNone/>
            </a:pPr>
            <a:endParaRPr lang="en-US" sz="2000" b="0" dirty="0">
              <a:solidFill>
                <a:srgbClr val="000000"/>
              </a:solidFill>
              <a:latin typeface="Times New Roman" panose="02020603050405020304" charset="0"/>
            </a:endParaRPr>
          </a:p>
          <a:p>
            <a:pPr marL="0" indent="0">
              <a:buNone/>
            </a:pPr>
            <a:endParaRPr lang="en-US" sz="2000" dirty="0">
              <a:solidFill>
                <a:srgbClr val="000000"/>
              </a:solidFill>
              <a:latin typeface="Times New Roman" panose="02020603050405020304" charset="0"/>
            </a:endParaRPr>
          </a:p>
          <a:p>
            <a:pPr marL="0" indent="0">
              <a:buNone/>
            </a:pPr>
            <a:endParaRPr lang="en-US" sz="2000" b="0" dirty="0">
              <a:solidFill>
                <a:srgbClr val="000000"/>
              </a:solidFill>
              <a:latin typeface="Times New Roman" panose="02020603050405020304" charset="0"/>
            </a:endParaRPr>
          </a:p>
          <a:p>
            <a:pPr marL="0" indent="0">
              <a:buNone/>
            </a:pPr>
            <a:endParaRPr lang="en-US" sz="2000" dirty="0">
              <a:solidFill>
                <a:srgbClr val="000000"/>
              </a:solidFill>
              <a:latin typeface="Times New Roman" panose="02020603050405020304" charset="0"/>
            </a:endParaRPr>
          </a:p>
          <a:p>
            <a:pPr marL="342900" indent="-342900">
              <a:buFont typeface="Arial" panose="020B0604020202020204" pitchFamily="34" charset="0"/>
              <a:buChar char="•"/>
            </a:pPr>
            <a:r>
              <a:rPr lang="en-US" altLang="en-US" b="1" dirty="0">
                <a:solidFill>
                  <a:srgbClr val="000000"/>
                </a:solidFill>
              </a:rPr>
              <a:t>Career/Skills Recommendation</a:t>
            </a:r>
            <a:r>
              <a:rPr lang="en-IN" altLang="en-US" b="1" dirty="0">
                <a:solidFill>
                  <a:srgbClr val="000000"/>
                </a:solidFill>
              </a:rPr>
              <a:t>:</a:t>
            </a:r>
            <a:endParaRPr lang="en-US" b="1" dirty="0">
              <a:solidFill>
                <a:srgbClr val="000000"/>
              </a:solidFill>
            </a:endParaRPr>
          </a:p>
          <a:p>
            <a:pPr marL="6350" indent="-6350"/>
            <a:r>
              <a:rPr lang="en-US" sz="2000" b="0" dirty="0">
                <a:solidFill>
                  <a:srgbClr val="000000"/>
                </a:solidFill>
                <a:latin typeface="Times New Roman" panose="02020603050405020304" charset="0"/>
              </a:rPr>
              <a:t>Based on the user’s current skills, this module provides career path and skills recommendations. For example, if the user has skills in Machine Learning, it will offer career, tools, and technology recommendations in that field.</a:t>
            </a:r>
          </a:p>
          <a:p>
            <a:pPr marL="0" indent="0">
              <a:buNone/>
            </a:pPr>
            <a:endParaRPr lang="en-US" sz="2000" b="0" dirty="0">
              <a:solidFill>
                <a:srgbClr val="000000"/>
              </a:solidFill>
              <a:latin typeface="Times New Roman" panose="02020603050405020304" charset="0"/>
            </a:endParaRPr>
          </a:p>
          <a:p>
            <a:endParaRPr lang="en-IN" dirty="0"/>
          </a:p>
        </p:txBody>
      </p:sp>
      <p:sp>
        <p:nvSpPr>
          <p:cNvPr id="4" name="Slide Number Placeholder 3">
            <a:extLst>
              <a:ext uri="{FF2B5EF4-FFF2-40B4-BE49-F238E27FC236}">
                <a16:creationId xmlns:a16="http://schemas.microsoft.com/office/drawing/2014/main" id="{1B4B58F8-99C4-0A0E-C0D1-55A32D594CED}"/>
              </a:ext>
            </a:extLst>
          </p:cNvPr>
          <p:cNvSpPr>
            <a:spLocks noGrp="1"/>
          </p:cNvSpPr>
          <p:nvPr>
            <p:ph type="sldNum" sz="quarter" idx="12"/>
          </p:nvPr>
        </p:nvSpPr>
        <p:spPr/>
        <p:txBody>
          <a:bodyPr/>
          <a:lstStyle/>
          <a:p>
            <a:fld id="{3A4F6043-7A67-491B-98BC-F933DED7226D}" type="slidenum">
              <a:rPr lang="en-US" smtClean="0"/>
              <a:pPr/>
              <a:t>10</a:t>
            </a:fld>
            <a:endParaRPr lang="en-US" dirty="0"/>
          </a:p>
        </p:txBody>
      </p:sp>
      <p:pic>
        <p:nvPicPr>
          <p:cNvPr id="5" name="Picture 4">
            <a:extLst>
              <a:ext uri="{FF2B5EF4-FFF2-40B4-BE49-F238E27FC236}">
                <a16:creationId xmlns:a16="http://schemas.microsoft.com/office/drawing/2014/main" id="{DD1C5413-9F37-662D-AE6B-A4FBB385CCD3}"/>
              </a:ext>
            </a:extLst>
          </p:cNvPr>
          <p:cNvPicPr>
            <a:picLocks noChangeAspect="1"/>
          </p:cNvPicPr>
          <p:nvPr/>
        </p:nvPicPr>
        <p:blipFill>
          <a:blip r:embed="rId2"/>
          <a:stretch>
            <a:fillRect/>
          </a:stretch>
        </p:blipFill>
        <p:spPr>
          <a:xfrm>
            <a:off x="3376716" y="2356412"/>
            <a:ext cx="4408553" cy="1561723"/>
          </a:xfrm>
          <a:prstGeom prst="rect">
            <a:avLst/>
          </a:prstGeom>
        </p:spPr>
      </p:pic>
    </p:spTree>
    <p:extLst>
      <p:ext uri="{BB962C8B-B14F-4D97-AF65-F5344CB8AC3E}">
        <p14:creationId xmlns:p14="http://schemas.microsoft.com/office/powerpoint/2010/main" val="4266117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783961-17C0-2A7F-CDE7-495759B67C08}"/>
              </a:ext>
            </a:extLst>
          </p:cNvPr>
          <p:cNvSpPr>
            <a:spLocks noGrp="1"/>
          </p:cNvSpPr>
          <p:nvPr>
            <p:ph idx="1"/>
          </p:nvPr>
        </p:nvSpPr>
        <p:spPr>
          <a:xfrm>
            <a:off x="493986" y="578069"/>
            <a:ext cx="10442238" cy="5453939"/>
          </a:xfrm>
        </p:spPr>
        <p:txBody>
          <a:bodyPr/>
          <a:lstStyle/>
          <a:p>
            <a:r>
              <a:rPr lang="en-IN" dirty="0"/>
              <a:t>Job Recommendation , Course Recommendation and Job Market Analysis  code outline:</a:t>
            </a:r>
          </a:p>
          <a:p>
            <a:pPr marL="0" indent="0">
              <a:buNone/>
            </a:pPr>
            <a:endParaRPr lang="en-IN" dirty="0"/>
          </a:p>
        </p:txBody>
      </p:sp>
      <p:sp>
        <p:nvSpPr>
          <p:cNvPr id="4" name="Slide Number Placeholder 3">
            <a:extLst>
              <a:ext uri="{FF2B5EF4-FFF2-40B4-BE49-F238E27FC236}">
                <a16:creationId xmlns:a16="http://schemas.microsoft.com/office/drawing/2014/main" id="{297280E2-B0FE-7612-A529-F91324A20F11}"/>
              </a:ext>
            </a:extLst>
          </p:cNvPr>
          <p:cNvSpPr>
            <a:spLocks noGrp="1"/>
          </p:cNvSpPr>
          <p:nvPr>
            <p:ph type="sldNum" sz="quarter" idx="12"/>
          </p:nvPr>
        </p:nvSpPr>
        <p:spPr/>
        <p:txBody>
          <a:bodyPr/>
          <a:lstStyle/>
          <a:p>
            <a:fld id="{3A4F6043-7A67-491B-98BC-F933DED7226D}" type="slidenum">
              <a:rPr lang="en-US" smtClean="0"/>
              <a:pPr/>
              <a:t>11</a:t>
            </a:fld>
            <a:endParaRPr lang="en-US" dirty="0"/>
          </a:p>
        </p:txBody>
      </p:sp>
      <p:pic>
        <p:nvPicPr>
          <p:cNvPr id="5" name="Picture 4">
            <a:extLst>
              <a:ext uri="{FF2B5EF4-FFF2-40B4-BE49-F238E27FC236}">
                <a16:creationId xmlns:a16="http://schemas.microsoft.com/office/drawing/2014/main" id="{059E2FC5-6DBF-086B-AF2F-38113A2AAED3}"/>
              </a:ext>
            </a:extLst>
          </p:cNvPr>
          <p:cNvPicPr>
            <a:picLocks noChangeAspect="1"/>
          </p:cNvPicPr>
          <p:nvPr/>
        </p:nvPicPr>
        <p:blipFill>
          <a:blip r:embed="rId2"/>
          <a:stretch>
            <a:fillRect/>
          </a:stretch>
        </p:blipFill>
        <p:spPr>
          <a:xfrm>
            <a:off x="5905048" y="1324433"/>
            <a:ext cx="4489683" cy="2304264"/>
          </a:xfrm>
          <a:prstGeom prst="rect">
            <a:avLst/>
          </a:prstGeom>
        </p:spPr>
      </p:pic>
      <p:pic>
        <p:nvPicPr>
          <p:cNvPr id="6" name="Picture 5">
            <a:extLst>
              <a:ext uri="{FF2B5EF4-FFF2-40B4-BE49-F238E27FC236}">
                <a16:creationId xmlns:a16="http://schemas.microsoft.com/office/drawing/2014/main" id="{71D8853C-A720-E140-B2A1-C2A391D7860B}"/>
              </a:ext>
            </a:extLst>
          </p:cNvPr>
          <p:cNvPicPr>
            <a:picLocks noChangeAspect="1"/>
          </p:cNvPicPr>
          <p:nvPr/>
        </p:nvPicPr>
        <p:blipFill>
          <a:blip r:embed="rId3"/>
          <a:stretch>
            <a:fillRect/>
          </a:stretch>
        </p:blipFill>
        <p:spPr>
          <a:xfrm>
            <a:off x="1855142" y="3818828"/>
            <a:ext cx="6106377" cy="1714739"/>
          </a:xfrm>
          <a:prstGeom prst="rect">
            <a:avLst/>
          </a:prstGeom>
        </p:spPr>
      </p:pic>
    </p:spTree>
    <p:extLst>
      <p:ext uri="{BB962C8B-B14F-4D97-AF65-F5344CB8AC3E}">
        <p14:creationId xmlns:p14="http://schemas.microsoft.com/office/powerpoint/2010/main" val="179319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pPr marL="342900" indent="-342900"/>
            <a:r>
              <a:rPr lang="en-US" dirty="0">
                <a:latin typeface="Dante (Headings)2"/>
                <a:ea typeface="Cambria" pitchFamily="18" charset="0"/>
              </a:rPr>
              <a:t>Conclusion</a:t>
            </a:r>
            <a:endParaRPr lang="en-IN" dirty="0">
              <a:latin typeface="Dante (Headings)2"/>
              <a:ea typeface="Cambria" pitchFamily="18" charset="0"/>
            </a:endParaRPr>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12</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12</a:t>
            </a:fld>
            <a:endParaRPr lang="en-US" dirty="0"/>
          </a:p>
        </p:txBody>
      </p:sp>
      <p:sp>
        <p:nvSpPr>
          <p:cNvPr id="5" name="Content Placeholder 4">
            <a:extLst>
              <a:ext uri="{FF2B5EF4-FFF2-40B4-BE49-F238E27FC236}">
                <a16:creationId xmlns:a16="http://schemas.microsoft.com/office/drawing/2014/main" id="{62852458-666E-AD85-7EF6-52DF6BA63DE7}"/>
              </a:ext>
            </a:extLst>
          </p:cNvPr>
          <p:cNvSpPr>
            <a:spLocks noGrp="1"/>
          </p:cNvSpPr>
          <p:nvPr>
            <p:ph idx="1"/>
          </p:nvPr>
        </p:nvSpPr>
        <p:spPr>
          <a:xfrm>
            <a:off x="422178" y="1355834"/>
            <a:ext cx="9738111" cy="4592682"/>
          </a:xfrm>
        </p:spPr>
        <p:txBody>
          <a:bodyPr>
            <a:noAutofit/>
          </a:bodyPr>
          <a:lstStyle/>
          <a:p>
            <a:pPr marL="285750" indent="-285750" algn="just">
              <a:buFont typeface="Arial" panose="020B0604020202020204" pitchFamily="34" charset="0"/>
              <a:buChar char="•"/>
            </a:pPr>
            <a:r>
              <a:rPr lang="en-US" altLang="en-US" sz="2000" b="0" dirty="0">
                <a:solidFill>
                  <a:srgbClr val="000000"/>
                </a:solidFill>
                <a:latin typeface="Times New Roman" panose="02020603050405020304" charset="0"/>
              </a:rPr>
              <a:t>Automated Resume Screening using AI-Powered Parsing and Job suggestion using K-NN with Cosine Similarity" project represents a significant advancement in applying artificial intelligence to the recruitment sector. </a:t>
            </a:r>
          </a:p>
          <a:p>
            <a:pPr marL="285750" indent="-285750" algn="just">
              <a:buFont typeface="Arial" panose="020B0604020202020204" pitchFamily="34" charset="0"/>
              <a:buChar char="•"/>
            </a:pPr>
            <a:r>
              <a:rPr lang="en-US" altLang="en-US" sz="2000" b="0" dirty="0">
                <a:solidFill>
                  <a:srgbClr val="000000"/>
                </a:solidFill>
                <a:latin typeface="Times New Roman" panose="02020603050405020304" charset="0"/>
              </a:rPr>
              <a:t>By integrating resume analysis, job matching with K-NN and cosine similarity, personalized course recommendations, and market insights into a unified platform, we have created a comprehensive tool that addresses multiple facets of the job search process.</a:t>
            </a:r>
            <a:endParaRPr lang="en-US" altLang="en-US" sz="2000" dirty="0">
              <a:solidFill>
                <a:srgbClr val="000000"/>
              </a:solidFill>
              <a:latin typeface="Times New Roman" panose="02020603050405020304" charset="0"/>
            </a:endParaRPr>
          </a:p>
          <a:p>
            <a:pPr marL="285750" indent="-285750" algn="just">
              <a:buFont typeface="Arial" panose="020B0604020202020204" pitchFamily="34" charset="0"/>
              <a:buChar char="•"/>
            </a:pPr>
            <a:r>
              <a:rPr lang="en-US" altLang="en-US" sz="2000" b="0" dirty="0">
                <a:solidFill>
                  <a:srgbClr val="000000"/>
                </a:solidFill>
                <a:latin typeface="Times New Roman" panose="02020603050405020304" charset="0"/>
              </a:rPr>
              <a:t>The system successfully extracts skills from resumes using NLP techniques, matches candidates with suitable positions through vectorization and K-NN algorithms, identifies skill gaps and recommends targeted courses for professional development, and provides data-driven market insights to inform career decisions.</a:t>
            </a:r>
          </a:p>
          <a:p>
            <a:pPr marL="285750" indent="-285750" algn="just">
              <a:buFont typeface="Arial" panose="020B0604020202020204" pitchFamily="34" charset="0"/>
              <a:buChar char="•"/>
            </a:pPr>
            <a:r>
              <a:rPr lang="en-US" altLang="en-US" sz="2000" b="0" dirty="0">
                <a:solidFill>
                  <a:srgbClr val="000000"/>
                </a:solidFill>
                <a:latin typeface="Times New Roman" panose="02020603050405020304" charset="0"/>
              </a:rPr>
              <a:t>Testing demonstrates that our approach achieves high accuracy in skills extraction and job matching while delivering an intuitive user experience through the </a:t>
            </a:r>
            <a:r>
              <a:rPr lang="en-US" altLang="en-US" sz="2000" b="0" dirty="0" err="1">
                <a:solidFill>
                  <a:srgbClr val="000000"/>
                </a:solidFill>
                <a:latin typeface="Times New Roman" panose="02020603050405020304" charset="0"/>
              </a:rPr>
              <a:t>Streamlit</a:t>
            </a:r>
            <a:r>
              <a:rPr lang="en-US" altLang="en-US" sz="2000" b="0" dirty="0">
                <a:solidFill>
                  <a:srgbClr val="000000"/>
                </a:solidFill>
                <a:latin typeface="Times New Roman" panose="02020603050405020304" charset="0"/>
              </a:rPr>
              <a:t> interface.</a:t>
            </a:r>
            <a:endParaRPr lang="en-IN" sz="2000" dirty="0"/>
          </a:p>
        </p:txBody>
      </p:sp>
    </p:spTree>
    <p:extLst>
      <p:ext uri="{BB962C8B-B14F-4D97-AF65-F5344CB8AC3E}">
        <p14:creationId xmlns:p14="http://schemas.microsoft.com/office/powerpoint/2010/main" val="240890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260B-549D-0050-7A5D-E489B5E68AB5}"/>
              </a:ext>
            </a:extLst>
          </p:cNvPr>
          <p:cNvSpPr>
            <a:spLocks noGrp="1"/>
          </p:cNvSpPr>
          <p:nvPr>
            <p:ph type="title"/>
          </p:nvPr>
        </p:nvSpPr>
        <p:spPr/>
        <p:txBody>
          <a:bodyPr/>
          <a:lstStyle/>
          <a:p>
            <a:r>
              <a:rPr lang="en-US" dirty="0"/>
              <a:t>Future Scope</a:t>
            </a:r>
            <a:endParaRPr lang="en-IN" dirty="0"/>
          </a:p>
        </p:txBody>
      </p:sp>
      <p:sp>
        <p:nvSpPr>
          <p:cNvPr id="4" name="Slide Number Placeholder 3">
            <a:extLst>
              <a:ext uri="{FF2B5EF4-FFF2-40B4-BE49-F238E27FC236}">
                <a16:creationId xmlns:a16="http://schemas.microsoft.com/office/drawing/2014/main" id="{7F55F576-E510-23E1-87F8-157C883ECEF3}"/>
              </a:ext>
            </a:extLst>
          </p:cNvPr>
          <p:cNvSpPr>
            <a:spLocks noGrp="1"/>
          </p:cNvSpPr>
          <p:nvPr>
            <p:ph type="sldNum" sz="quarter" idx="4"/>
          </p:nvPr>
        </p:nvSpPr>
        <p:spPr/>
        <p:txBody>
          <a:bodyPr/>
          <a:lstStyle/>
          <a:p>
            <a:fld id="{3A4F6043-7A67-491B-98BC-F933DED7226D}" type="slidenum">
              <a:rPr lang="en-US" smtClean="0"/>
              <a:pPr/>
              <a:t>13</a:t>
            </a:fld>
            <a:endParaRPr lang="en-US" dirty="0"/>
          </a:p>
        </p:txBody>
      </p:sp>
      <p:sp>
        <p:nvSpPr>
          <p:cNvPr id="6" name="Content Placeholder 5">
            <a:extLst>
              <a:ext uri="{FF2B5EF4-FFF2-40B4-BE49-F238E27FC236}">
                <a16:creationId xmlns:a16="http://schemas.microsoft.com/office/drawing/2014/main" id="{2AF27AD1-D351-B125-5398-A2D8769F84F2}"/>
              </a:ext>
            </a:extLst>
          </p:cNvPr>
          <p:cNvSpPr>
            <a:spLocks noGrp="1"/>
          </p:cNvSpPr>
          <p:nvPr>
            <p:ph idx="1"/>
          </p:nvPr>
        </p:nvSpPr>
        <p:spPr>
          <a:xfrm>
            <a:off x="422178" y="1376855"/>
            <a:ext cx="9738111" cy="4167376"/>
          </a:xfrm>
        </p:spPr>
        <p:txBody>
          <a:bodyPr>
            <a:normAutofit/>
          </a:bodyPr>
          <a:lstStyle/>
          <a:p>
            <a:pPr marL="285750" indent="-285750" algn="just">
              <a:buFont typeface="Arial" panose="020B0604020202020204" pitchFamily="34" charset="0"/>
              <a:buChar char="•"/>
            </a:pPr>
            <a:r>
              <a:rPr lang="en-US" sz="2000" dirty="0">
                <a:latin typeface="Times New Roman" panose="02020603050405020304" charset="0"/>
                <a:cs typeface="Times New Roman" panose="02020603050405020304" charset="0"/>
              </a:rPr>
              <a:t>Currently web applications are deployed locally, our future aim is to deploy them on the internet (AWS ,Heroku, </a:t>
            </a:r>
            <a:r>
              <a:rPr lang="en-US" sz="2000" dirty="0" err="1">
                <a:latin typeface="Times New Roman" panose="02020603050405020304" charset="0"/>
                <a:cs typeface="Times New Roman" panose="02020603050405020304" charset="0"/>
              </a:rPr>
              <a:t>etc</a:t>
            </a:r>
            <a:r>
              <a:rPr lang="en-US" sz="2000" dirty="0">
                <a:latin typeface="Times New Roman" panose="02020603050405020304" charset="0"/>
                <a:cs typeface="Times New Roman" panose="02020603050405020304" charset="0"/>
              </a:rPr>
              <a:t>).</a:t>
            </a:r>
          </a:p>
          <a:p>
            <a:pPr marL="285750" indent="-285750" algn="just">
              <a:buFont typeface="Arial" panose="020B0604020202020204" pitchFamily="34" charset="0"/>
              <a:buChar char="•"/>
            </a:pPr>
            <a:r>
              <a:rPr lang="en-US" sz="2000" dirty="0">
                <a:latin typeface="Times New Roman" panose="02020603050405020304" charset="0"/>
                <a:cs typeface="Times New Roman" panose="02020603050405020304" charset="0"/>
              </a:rPr>
              <a:t>In the future, we will add more formats of resumes. Currently, the system only supports PDF format for uploading resumes.</a:t>
            </a:r>
          </a:p>
          <a:p>
            <a:pPr marL="285750" indent="-285750" algn="just">
              <a:buFont typeface="Arial" panose="020B0604020202020204" pitchFamily="34" charset="0"/>
              <a:buChar char="•"/>
            </a:pPr>
            <a:r>
              <a:rPr lang="en-US" sz="2000" dirty="0">
                <a:latin typeface="Times New Roman" panose="02020603050405020304" charset="0"/>
                <a:cs typeface="Times New Roman" panose="02020603050405020304" charset="0"/>
              </a:rPr>
              <a:t>This system currently works with a limited set of fields and recommendations, specifically designed for IT professionals. We plan to add more fields and data in the future to provide recommendations for all types of resumes.</a:t>
            </a:r>
          </a:p>
          <a:p>
            <a:pPr marL="285750" indent="-285750" algn="just">
              <a:buFont typeface="Arial" panose="020B0604020202020204" pitchFamily="34" charset="0"/>
              <a:buChar char="•"/>
            </a:pPr>
            <a:r>
              <a:rPr lang="en-US" altLang="en-US" sz="2000" b="0" dirty="0">
                <a:solidFill>
                  <a:srgbClr val="000000"/>
                </a:solidFill>
                <a:latin typeface="Times New Roman" panose="02020603050405020304" charset="0"/>
              </a:rPr>
              <a:t>Future enhancements could include integration with job application platforms, more sophisticated learning path recommendations, and expanded market analysis capabilities.</a:t>
            </a:r>
            <a:endParaRPr lang="en-US" sz="2000" dirty="0">
              <a:latin typeface="Times New Roman" panose="02020603050405020304" charset="0"/>
              <a:cs typeface="Times New Roman" panose="02020603050405020304" charset="0"/>
            </a:endParaRPr>
          </a:p>
          <a:p>
            <a:pPr algn="just"/>
            <a:endParaRPr lang="en-US" sz="2000" dirty="0">
              <a:latin typeface="Times New Roman" panose="02020603050405020304" charset="0"/>
              <a:cs typeface="Times New Roman" panose="02020603050405020304" charset="0"/>
            </a:endParaRPr>
          </a:p>
          <a:p>
            <a:pPr algn="just"/>
            <a:endParaRPr lang="en-IN" sz="2000" dirty="0"/>
          </a:p>
        </p:txBody>
      </p:sp>
    </p:spTree>
    <p:extLst>
      <p:ext uri="{BB962C8B-B14F-4D97-AF65-F5344CB8AC3E}">
        <p14:creationId xmlns:p14="http://schemas.microsoft.com/office/powerpoint/2010/main" val="270080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p:txBody>
          <a:bodyPr/>
          <a:lstStyle/>
          <a:p>
            <a:r>
              <a:rPr lang="en-US" dirty="0">
                <a:latin typeface="Cambria" pitchFamily="18" charset="0"/>
                <a:ea typeface="Cambria" pitchFamily="18" charset="0"/>
              </a:rPr>
              <a:t>Thank You</a:t>
            </a:r>
          </a:p>
        </p:txBody>
      </p:sp>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689D8-CDAC-4215-96CD-8548432CE4D6}"/>
              </a:ext>
            </a:extLst>
          </p:cNvPr>
          <p:cNvSpPr>
            <a:spLocks noGrp="1"/>
          </p:cNvSpPr>
          <p:nvPr>
            <p:ph type="title"/>
          </p:nvPr>
        </p:nvSpPr>
        <p:spPr/>
        <p:txBody>
          <a:bodyPr/>
          <a:lstStyle/>
          <a:p>
            <a:r>
              <a:rPr lang="en-US" dirty="0">
                <a:latin typeface="Cambria" pitchFamily="18" charset="0"/>
                <a:ea typeface="Cambria" pitchFamily="18" charset="0"/>
              </a:rPr>
              <a:t>Agenda</a:t>
            </a:r>
          </a:p>
        </p:txBody>
      </p:sp>
      <p:sp>
        <p:nvSpPr>
          <p:cNvPr id="3" name="Content Placeholder 2">
            <a:extLst>
              <a:ext uri="{FF2B5EF4-FFF2-40B4-BE49-F238E27FC236}">
                <a16:creationId xmlns:a16="http://schemas.microsoft.com/office/drawing/2014/main" id="{3110502F-36D4-4E60-B6E9-08628B2C5D5E}"/>
              </a:ext>
            </a:extLst>
          </p:cNvPr>
          <p:cNvSpPr>
            <a:spLocks noGrp="1"/>
          </p:cNvSpPr>
          <p:nvPr>
            <p:ph idx="1"/>
          </p:nvPr>
        </p:nvSpPr>
        <p:spPr>
          <a:xfrm>
            <a:off x="252247" y="2165132"/>
            <a:ext cx="10948873" cy="3384330"/>
          </a:xfrm>
        </p:spPr>
        <p:txBody>
          <a:bodyPr>
            <a:normAutofit fontScale="92500" lnSpcReduction="10000"/>
          </a:bodyPr>
          <a:lstStyle/>
          <a:p>
            <a:pPr marL="342900" indent="-342900">
              <a:buFont typeface="Wingdings" pitchFamily="2" charset="2"/>
              <a:buChar char="q"/>
            </a:pPr>
            <a:r>
              <a:rPr lang="en-IN" dirty="0">
                <a:latin typeface="Cambria" pitchFamily="18" charset="0"/>
                <a:ea typeface="Cambria" pitchFamily="18" charset="0"/>
              </a:rPr>
              <a:t>Abstract</a:t>
            </a:r>
          </a:p>
          <a:p>
            <a:pPr marL="342900" indent="-342900">
              <a:buFont typeface="Wingdings" pitchFamily="2" charset="2"/>
              <a:buChar char="q"/>
            </a:pPr>
            <a:r>
              <a:rPr lang="en-IN" dirty="0">
                <a:latin typeface="Cambria" pitchFamily="18" charset="0"/>
                <a:ea typeface="Cambria" pitchFamily="18" charset="0"/>
              </a:rPr>
              <a:t>Existing system</a:t>
            </a:r>
          </a:p>
          <a:p>
            <a:pPr marL="342900" indent="-342900">
              <a:buFont typeface="Wingdings" pitchFamily="2" charset="2"/>
              <a:buChar char="q"/>
            </a:pPr>
            <a:r>
              <a:rPr lang="en-IN" dirty="0">
                <a:latin typeface="Cambria" pitchFamily="18" charset="0"/>
                <a:ea typeface="Cambria" pitchFamily="18" charset="0"/>
              </a:rPr>
              <a:t>Proposed system</a:t>
            </a:r>
          </a:p>
          <a:p>
            <a:pPr marL="342900" indent="-342900">
              <a:buFont typeface="Wingdings" pitchFamily="2" charset="2"/>
              <a:buChar char="q"/>
            </a:pPr>
            <a:r>
              <a:rPr lang="en-IN" dirty="0">
                <a:latin typeface="Cambria" pitchFamily="18" charset="0"/>
                <a:ea typeface="Cambria" pitchFamily="18" charset="0"/>
              </a:rPr>
              <a:t>Design Methodology</a:t>
            </a:r>
          </a:p>
          <a:p>
            <a:pPr marL="342900" indent="-342900">
              <a:buFont typeface="Wingdings" pitchFamily="2" charset="2"/>
              <a:buChar char="q"/>
            </a:pPr>
            <a:r>
              <a:rPr lang="en-IN" dirty="0">
                <a:latin typeface="Cambria" pitchFamily="18" charset="0"/>
                <a:ea typeface="Cambria" pitchFamily="18" charset="0"/>
              </a:rPr>
              <a:t>Implementation</a:t>
            </a:r>
          </a:p>
          <a:p>
            <a:pPr marL="342900" indent="-342900">
              <a:buFont typeface="Wingdings" pitchFamily="2" charset="2"/>
              <a:buChar char="q"/>
            </a:pPr>
            <a:r>
              <a:rPr lang="en-IN" dirty="0">
                <a:latin typeface="Cambria" pitchFamily="18" charset="0"/>
                <a:ea typeface="Cambria" pitchFamily="18" charset="0"/>
              </a:rPr>
              <a:t>Conclusion </a:t>
            </a:r>
          </a:p>
          <a:p>
            <a:pPr marL="342900" indent="-342900">
              <a:buFont typeface="Wingdings" pitchFamily="2" charset="2"/>
              <a:buChar char="q"/>
            </a:pPr>
            <a:r>
              <a:rPr lang="en-IN" dirty="0">
                <a:latin typeface="Cambria" pitchFamily="18" charset="0"/>
                <a:ea typeface="Cambria" pitchFamily="18" charset="0"/>
              </a:rPr>
              <a:t>Future Scope</a:t>
            </a:r>
          </a:p>
          <a:p>
            <a:pPr marL="0" indent="0"/>
            <a:endParaRPr lang="en-IN" dirty="0">
              <a:latin typeface="Cambria" pitchFamily="18" charset="0"/>
              <a:ea typeface="Cambria" pitchFamily="18" charset="0"/>
            </a:endParaRPr>
          </a:p>
        </p:txBody>
      </p:sp>
      <p:sp>
        <p:nvSpPr>
          <p:cNvPr id="39" name="Slide Number Placeholder 38">
            <a:extLst>
              <a:ext uri="{FF2B5EF4-FFF2-40B4-BE49-F238E27FC236}">
                <a16:creationId xmlns:a16="http://schemas.microsoft.com/office/drawing/2014/main" id="{86A23B90-D6E2-D980-7780-B6FC54FD8DE3}"/>
              </a:ext>
            </a:extLst>
          </p:cNvPr>
          <p:cNvSpPr>
            <a:spLocks noGrp="1"/>
          </p:cNvSpPr>
          <p:nvPr>
            <p:ph type="sldNum" sz="quarter" idx="4"/>
          </p:nvPr>
        </p:nvSpPr>
        <p:spPr/>
        <p:txBody>
          <a:bodyPr/>
          <a:lstStyle/>
          <a:p>
            <a:fld id="{3A4F6043-7A67-491B-98BC-F933DED7226D}" type="slidenum">
              <a:rPr lang="en-US" smtClean="0"/>
              <a:pPr/>
              <a:t>2</a:t>
            </a:fld>
            <a:endParaRPr lang="en-US" dirty="0"/>
          </a:p>
        </p:txBody>
      </p:sp>
      <p:sp>
        <p:nvSpPr>
          <p:cNvPr id="4" name="Slide Number Placeholder 5">
            <a:extLst>
              <a:ext uri="{FF2B5EF4-FFF2-40B4-BE49-F238E27FC236}">
                <a16:creationId xmlns:a16="http://schemas.microsoft.com/office/drawing/2014/main" id="{6E0FD4B5-4088-0CC7-E6CC-DEA779045EB0}"/>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2</a:t>
            </a:fld>
            <a:endParaRPr lang="en-US" dirty="0"/>
          </a:p>
        </p:txBody>
      </p:sp>
    </p:spTree>
    <p:extLst>
      <p:ext uri="{BB962C8B-B14F-4D97-AF65-F5344CB8AC3E}">
        <p14:creationId xmlns:p14="http://schemas.microsoft.com/office/powerpoint/2010/main" val="1476309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1794-986C-4679-93EA-5F3C3EE6C82F}"/>
              </a:ext>
            </a:extLst>
          </p:cNvPr>
          <p:cNvSpPr>
            <a:spLocks noGrp="1"/>
          </p:cNvSpPr>
          <p:nvPr>
            <p:ph type="title"/>
          </p:nvPr>
        </p:nvSpPr>
        <p:spPr/>
        <p:txBody>
          <a:bodyPr/>
          <a:lstStyle/>
          <a:p>
            <a:r>
              <a:rPr lang="en-US" dirty="0">
                <a:latin typeface="Cambria" pitchFamily="18" charset="0"/>
                <a:ea typeface="Cambria" pitchFamily="18" charset="0"/>
              </a:rPr>
              <a:t>Abstract</a:t>
            </a:r>
          </a:p>
        </p:txBody>
      </p:sp>
      <p:sp>
        <p:nvSpPr>
          <p:cNvPr id="3" name="Content Placeholder 2">
            <a:extLst>
              <a:ext uri="{FF2B5EF4-FFF2-40B4-BE49-F238E27FC236}">
                <a16:creationId xmlns:a16="http://schemas.microsoft.com/office/drawing/2014/main" id="{2875403B-F6A5-4855-B204-4A9D1F5B268F}"/>
              </a:ext>
            </a:extLst>
          </p:cNvPr>
          <p:cNvSpPr>
            <a:spLocks noGrp="1"/>
          </p:cNvSpPr>
          <p:nvPr>
            <p:ph idx="1"/>
          </p:nvPr>
        </p:nvSpPr>
        <p:spPr>
          <a:xfrm>
            <a:off x="536028" y="1502979"/>
            <a:ext cx="9624261" cy="4403835"/>
          </a:xfrm>
        </p:spPr>
        <p:txBody>
          <a:bodyPr>
            <a:normAutofit/>
          </a:bodyPr>
          <a:lstStyle/>
          <a:p>
            <a:pPr marL="285750" indent="-285750">
              <a:buFont typeface="Wingdings" panose="05000000000000000000" pitchFamily="2" charset="2"/>
              <a:buChar char="q"/>
            </a:pPr>
            <a:r>
              <a:rPr lang="en-US" sz="2000" dirty="0"/>
              <a:t>Resume screening is the process of assessing job seekers' resumes based on specific criteria.</a:t>
            </a:r>
          </a:p>
          <a:p>
            <a:pPr marL="285750" indent="-285750">
              <a:buFont typeface="Wingdings" panose="05000000000000000000" pitchFamily="2" charset="2"/>
              <a:buChar char="q"/>
            </a:pPr>
            <a:r>
              <a:rPr lang="en-US" sz="2000" dirty="0"/>
              <a:t>It helps determine a candidate’s suitability for a job by comparing their qualifications, skills, and technical expertise with the role’s requirements.</a:t>
            </a:r>
          </a:p>
          <a:p>
            <a:pPr marL="285750" indent="-285750">
              <a:buFont typeface="Wingdings" panose="05000000000000000000" pitchFamily="2" charset="2"/>
              <a:buChar char="q"/>
            </a:pPr>
            <a:r>
              <a:rPr lang="en-US" sz="2000" dirty="0"/>
              <a:t>In screening process, we will extract skill-set and suggest the job according to their skills. It will also help in recommending latest courses.</a:t>
            </a:r>
          </a:p>
          <a:p>
            <a:pPr marL="285750" indent="-285750">
              <a:buFont typeface="Wingdings" panose="05000000000000000000" pitchFamily="2" charset="2"/>
              <a:buChar char="q"/>
            </a:pPr>
            <a:r>
              <a:rPr lang="en-US" sz="2000" dirty="0"/>
              <a:t>This system will help the job seekers in choosing better career path.</a:t>
            </a:r>
          </a:p>
          <a:p>
            <a:pPr marL="6350" indent="-6350"/>
            <a:endParaRPr lang="en-US" sz="2000" b="0" dirty="0">
              <a:solidFill>
                <a:srgbClr val="000000"/>
              </a:solidFill>
              <a:latin typeface="Times New Roman" panose="02020603050405020304" charset="0"/>
            </a:endParaRPr>
          </a:p>
          <a:p>
            <a:endParaRPr lang="en-US" sz="2000" b="1" dirty="0"/>
          </a:p>
          <a:p>
            <a:endParaRPr lang="en-US" sz="2000" b="1" dirty="0"/>
          </a:p>
        </p:txBody>
      </p:sp>
      <p:sp>
        <p:nvSpPr>
          <p:cNvPr id="35" name="Slide Number Placeholder 34">
            <a:extLst>
              <a:ext uri="{FF2B5EF4-FFF2-40B4-BE49-F238E27FC236}">
                <a16:creationId xmlns:a16="http://schemas.microsoft.com/office/drawing/2014/main" id="{253F77DE-9A00-003D-3E35-AA011DA6A27F}"/>
              </a:ext>
            </a:extLst>
          </p:cNvPr>
          <p:cNvSpPr>
            <a:spLocks noGrp="1"/>
          </p:cNvSpPr>
          <p:nvPr>
            <p:ph type="sldNum" sz="quarter" idx="4"/>
          </p:nvPr>
        </p:nvSpPr>
        <p:spPr/>
        <p:txBody>
          <a:bodyPr/>
          <a:lstStyle/>
          <a:p>
            <a:fld id="{3A4F6043-7A67-491B-98BC-F933DED7226D}" type="slidenum">
              <a:rPr lang="en-US" smtClean="0"/>
              <a:pPr/>
              <a:t>3</a:t>
            </a:fld>
            <a:endParaRPr lang="en-US" dirty="0"/>
          </a:p>
        </p:txBody>
      </p:sp>
      <p:sp>
        <p:nvSpPr>
          <p:cNvPr id="4" name="Slide Number Placeholder 5">
            <a:extLst>
              <a:ext uri="{FF2B5EF4-FFF2-40B4-BE49-F238E27FC236}">
                <a16:creationId xmlns:a16="http://schemas.microsoft.com/office/drawing/2014/main" id="{2AD73156-2390-BB42-48B5-818ECA165475}"/>
              </a:ext>
            </a:extLst>
          </p:cNvPr>
          <p:cNvSpPr txBox="1">
            <a:spLocks/>
          </p:cNvSpPr>
          <p:nvPr/>
        </p:nvSpPr>
        <p:spPr>
          <a:xfrm>
            <a:off x="11503152" y="0"/>
            <a:ext cx="685800" cy="6858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4F6043-7A67-491B-98BC-F933DED7226D}" type="slidenum">
              <a:rPr lang="en-US" smtClean="0"/>
              <a:pPr/>
              <a:t>3</a:t>
            </a:fld>
            <a:endParaRPr lang="en-US" dirty="0"/>
          </a:p>
        </p:txBody>
      </p:sp>
    </p:spTree>
    <p:extLst>
      <p:ext uri="{BB962C8B-B14F-4D97-AF65-F5344CB8AC3E}">
        <p14:creationId xmlns:p14="http://schemas.microsoft.com/office/powerpoint/2010/main" val="1691958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B1F3-0180-999A-DFB0-E7B1633154E9}"/>
              </a:ext>
            </a:extLst>
          </p:cNvPr>
          <p:cNvSpPr>
            <a:spLocks noGrp="1"/>
          </p:cNvSpPr>
          <p:nvPr>
            <p:ph type="title"/>
          </p:nvPr>
        </p:nvSpPr>
        <p:spPr>
          <a:xfrm>
            <a:off x="420623" y="365125"/>
            <a:ext cx="10751873" cy="685801"/>
          </a:xfrm>
        </p:spPr>
        <p:txBody>
          <a:bodyPr>
            <a:noAutofit/>
          </a:bodyPr>
          <a:lstStyle/>
          <a:p>
            <a:br>
              <a:rPr lang="en-US" sz="4400" dirty="0">
                <a:latin typeface="Cambria" pitchFamily="18" charset="0"/>
                <a:ea typeface="Cambria" pitchFamily="18" charset="0"/>
              </a:rPr>
            </a:br>
            <a:br>
              <a:rPr lang="en-US" sz="4400" dirty="0">
                <a:latin typeface="Cambria" pitchFamily="18" charset="0"/>
                <a:ea typeface="Cambria" pitchFamily="18" charset="0"/>
              </a:rPr>
            </a:br>
            <a:r>
              <a:rPr lang="en-US" sz="4400" dirty="0">
                <a:latin typeface="Cambria" pitchFamily="18" charset="0"/>
                <a:ea typeface="Cambria" pitchFamily="18" charset="0"/>
              </a:rPr>
              <a:t>Existing System</a:t>
            </a:r>
            <a:br>
              <a:rPr lang="en-US" sz="4400" dirty="0">
                <a:latin typeface="Cambria" pitchFamily="18" charset="0"/>
                <a:ea typeface="Cambria" pitchFamily="18" charset="0"/>
              </a:rPr>
            </a:br>
            <a:endParaRPr lang="en-IN" sz="4400" dirty="0"/>
          </a:p>
        </p:txBody>
      </p:sp>
      <p:sp>
        <p:nvSpPr>
          <p:cNvPr id="3" name="Content Placeholder 2">
            <a:extLst>
              <a:ext uri="{FF2B5EF4-FFF2-40B4-BE49-F238E27FC236}">
                <a16:creationId xmlns:a16="http://schemas.microsoft.com/office/drawing/2014/main" id="{B465B706-D7CA-ADB6-D118-0AE70D503158}"/>
              </a:ext>
            </a:extLst>
          </p:cNvPr>
          <p:cNvSpPr>
            <a:spLocks noGrp="1"/>
          </p:cNvSpPr>
          <p:nvPr>
            <p:ph idx="1"/>
          </p:nvPr>
        </p:nvSpPr>
        <p:spPr>
          <a:xfrm>
            <a:off x="420623" y="2207171"/>
            <a:ext cx="10515601" cy="3824837"/>
          </a:xfrm>
        </p:spPr>
        <p:txBody>
          <a:bodyPr/>
          <a:lstStyle/>
          <a:p>
            <a:pPr marL="285750" indent="-285750">
              <a:buFont typeface="Wingdings" panose="05000000000000000000" pitchFamily="2" charset="2"/>
              <a:buChar char="q"/>
            </a:pPr>
            <a:r>
              <a:rPr lang="en-IN" sz="2000" b="1" dirty="0"/>
              <a:t>Manual Screening:   </a:t>
            </a:r>
            <a:r>
              <a:rPr lang="en-US" sz="2000" dirty="0"/>
              <a:t>Time-consuming, inefficient ,leads to lot of errors because of human interventions and prone to bias.</a:t>
            </a:r>
          </a:p>
          <a:p>
            <a:pPr marL="285750" indent="-285750">
              <a:buFont typeface="Wingdings" panose="05000000000000000000" pitchFamily="2" charset="2"/>
              <a:buChar char="q"/>
            </a:pPr>
            <a:r>
              <a:rPr lang="en-US" sz="2000" b="1" dirty="0"/>
              <a:t>AI-Based Screening</a:t>
            </a:r>
            <a:r>
              <a:rPr lang="en-US" sz="2000" dirty="0"/>
              <a:t>: </a:t>
            </a:r>
            <a:r>
              <a:rPr lang="en-IN" sz="2000" dirty="0"/>
              <a:t>Bias in Training Data, Over-Reliance on Keywords, Lack of Human Judgment and False Positives &amp; Negatives</a:t>
            </a:r>
            <a:r>
              <a:rPr lang="en-US" sz="2000" dirty="0"/>
              <a:t>.</a:t>
            </a:r>
          </a:p>
          <a:p>
            <a:pPr marL="285750" indent="-285750">
              <a:buFont typeface="Wingdings" panose="05000000000000000000" pitchFamily="2" charset="2"/>
              <a:buChar char="q"/>
            </a:pPr>
            <a:r>
              <a:rPr lang="en-US" sz="2000" b="1" dirty="0"/>
              <a:t>Deep Learning Approaches</a:t>
            </a:r>
            <a:r>
              <a:rPr lang="en-US" sz="2000" dirty="0"/>
              <a:t>: Lack of Explainability, making bulk processing slow,</a:t>
            </a:r>
            <a:r>
              <a:rPr lang="en-IN" sz="2000" dirty="0"/>
              <a:t> Requires Large Training Data, High Computational Cost</a:t>
            </a:r>
            <a:endParaRPr lang="en-IN" sz="2000" b="1" dirty="0"/>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5D6353E-0803-CD26-4A8B-B9618FDA3C95}"/>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Tree>
    <p:extLst>
      <p:ext uri="{BB962C8B-B14F-4D97-AF65-F5344CB8AC3E}">
        <p14:creationId xmlns:p14="http://schemas.microsoft.com/office/powerpoint/2010/main" val="1259193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6AAA7-C0B9-40DA-EC1B-EEA6E108BA0D}"/>
              </a:ext>
            </a:extLst>
          </p:cNvPr>
          <p:cNvSpPr>
            <a:spLocks noGrp="1"/>
          </p:cNvSpPr>
          <p:nvPr>
            <p:ph type="title"/>
          </p:nvPr>
        </p:nvSpPr>
        <p:spPr>
          <a:xfrm>
            <a:off x="420624" y="457200"/>
            <a:ext cx="10512425" cy="846083"/>
          </a:xfrm>
        </p:spPr>
        <p:txBody>
          <a:bodyPr>
            <a:normAutofit/>
          </a:bodyPr>
          <a:lstStyle/>
          <a:p>
            <a:r>
              <a:rPr lang="en-US" sz="4400" dirty="0">
                <a:latin typeface="Cambria" pitchFamily="18" charset="0"/>
                <a:ea typeface="Cambria" pitchFamily="18" charset="0"/>
              </a:rPr>
              <a:t>Proposed System</a:t>
            </a:r>
            <a:endParaRPr lang="en-IN" sz="4400" dirty="0"/>
          </a:p>
        </p:txBody>
      </p:sp>
      <p:sp>
        <p:nvSpPr>
          <p:cNvPr id="4" name="Text Placeholder 3">
            <a:extLst>
              <a:ext uri="{FF2B5EF4-FFF2-40B4-BE49-F238E27FC236}">
                <a16:creationId xmlns:a16="http://schemas.microsoft.com/office/drawing/2014/main" id="{1949EFF3-F3E1-5B25-CC91-BB5E471B9F96}"/>
              </a:ext>
            </a:extLst>
          </p:cNvPr>
          <p:cNvSpPr>
            <a:spLocks noGrp="1"/>
          </p:cNvSpPr>
          <p:nvPr>
            <p:ph type="body" sz="half" idx="2"/>
          </p:nvPr>
        </p:nvSpPr>
        <p:spPr>
          <a:xfrm>
            <a:off x="420623" y="1387366"/>
            <a:ext cx="10512425" cy="4834758"/>
          </a:xfrm>
        </p:spPr>
        <p:txBody>
          <a:bodyPr>
            <a:noAutofit/>
          </a:bodyPr>
          <a:lstStyle/>
          <a:p>
            <a:pPr marL="285750" indent="-285750">
              <a:buFont typeface="Wingdings" panose="05000000000000000000" pitchFamily="2" charset="2"/>
              <a:buChar char="q"/>
            </a:pPr>
            <a:r>
              <a:rPr lang="en-US" sz="2000" dirty="0"/>
              <a:t>The feature we are trying to implement is suggesting courses according to candidate’s inefficiency.</a:t>
            </a:r>
          </a:p>
          <a:p>
            <a:pPr marL="285750" indent="-285750">
              <a:buFont typeface="Wingdings" panose="05000000000000000000" pitchFamily="2" charset="2"/>
              <a:buChar char="q"/>
            </a:pPr>
            <a:r>
              <a:rPr lang="en-US" sz="2000" dirty="0"/>
              <a:t>If candidate is efficient the system will suggest you the jobs based on the skill set</a:t>
            </a:r>
          </a:p>
          <a:p>
            <a:pPr marL="285750" indent="-285750">
              <a:buFont typeface="Wingdings" panose="05000000000000000000" pitchFamily="2" charset="2"/>
              <a:buChar char="q"/>
            </a:pPr>
            <a:r>
              <a:rPr lang="en-US" sz="2000" dirty="0"/>
              <a:t>For extracting skill set and other properties of job seeker we are using NLTK library(AI-Powered Parsing).</a:t>
            </a:r>
          </a:p>
          <a:p>
            <a:pPr marL="285750" indent="-285750">
              <a:buFont typeface="Wingdings" panose="05000000000000000000" pitchFamily="2" charset="2"/>
              <a:buChar char="q"/>
            </a:pPr>
            <a:r>
              <a:rPr lang="en-US" sz="2000" dirty="0"/>
              <a:t>For job suggestions and course suggestions we will use the machine learning algorithm(K-NN with Cosine Similarity).</a:t>
            </a:r>
          </a:p>
          <a:p>
            <a:pPr marL="285750" indent="-285750">
              <a:buFont typeface="Wingdings" panose="05000000000000000000" pitchFamily="2" charset="2"/>
              <a:buChar char="q"/>
            </a:pPr>
            <a:r>
              <a:rPr lang="en-US" sz="2000" dirty="0"/>
              <a:t>Benefits:- </a:t>
            </a:r>
          </a:p>
          <a:p>
            <a:pPr marL="971550" lvl="1" indent="-285750">
              <a:buFont typeface="Wingdings" panose="05000000000000000000" pitchFamily="2" charset="2"/>
              <a:buChar char="q"/>
            </a:pPr>
            <a:r>
              <a:rPr lang="en-IN" sz="2000" dirty="0"/>
              <a:t>Fair &amp; Unbiased Screening</a:t>
            </a:r>
          </a:p>
          <a:p>
            <a:pPr marL="971550" lvl="1" indent="-285750">
              <a:buFont typeface="Wingdings" panose="05000000000000000000" pitchFamily="2" charset="2"/>
              <a:buChar char="q"/>
            </a:pPr>
            <a:r>
              <a:rPr lang="en-IN" sz="2000" dirty="0"/>
              <a:t>Scalability &amp; Versatility</a:t>
            </a:r>
          </a:p>
          <a:p>
            <a:pPr marL="971550" lvl="1" indent="-285750">
              <a:buFont typeface="Wingdings" panose="05000000000000000000" pitchFamily="2" charset="2"/>
              <a:buChar char="q"/>
            </a:pPr>
            <a:r>
              <a:rPr lang="en-US" sz="2000" dirty="0"/>
              <a:t>Skill Gap Analysis &amp; Career Guidance</a:t>
            </a:r>
          </a:p>
          <a:p>
            <a:pPr marL="971550" lvl="1" indent="-285750">
              <a:buFont typeface="Wingdings" panose="05000000000000000000" pitchFamily="2" charset="2"/>
              <a:buChar char="q"/>
            </a:pPr>
            <a:r>
              <a:rPr lang="en-US" sz="2000" dirty="0"/>
              <a:t>Current Trend View</a:t>
            </a:r>
            <a:endParaRPr lang="en-IN" sz="2000" dirty="0"/>
          </a:p>
          <a:p>
            <a:pPr algn="just"/>
            <a:endParaRPr lang="en-IN" sz="1800" dirty="0"/>
          </a:p>
        </p:txBody>
      </p:sp>
      <p:sp>
        <p:nvSpPr>
          <p:cNvPr id="5" name="Slide Number Placeholder 4">
            <a:extLst>
              <a:ext uri="{FF2B5EF4-FFF2-40B4-BE49-F238E27FC236}">
                <a16:creationId xmlns:a16="http://schemas.microsoft.com/office/drawing/2014/main" id="{B08A9FF5-2C1A-76D7-9C69-282EDB29D17E}"/>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Tree>
    <p:extLst>
      <p:ext uri="{BB962C8B-B14F-4D97-AF65-F5344CB8AC3E}">
        <p14:creationId xmlns:p14="http://schemas.microsoft.com/office/powerpoint/2010/main" val="270945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84DA-1753-9BF4-AE0D-A92AFC7DD42E}"/>
              </a:ext>
            </a:extLst>
          </p:cNvPr>
          <p:cNvSpPr>
            <a:spLocks noGrp="1"/>
          </p:cNvSpPr>
          <p:nvPr>
            <p:ph type="title"/>
          </p:nvPr>
        </p:nvSpPr>
        <p:spPr/>
        <p:txBody>
          <a:bodyPr>
            <a:normAutofit/>
          </a:bodyPr>
          <a:lstStyle/>
          <a:p>
            <a:r>
              <a:rPr lang="en-US" sz="4400" dirty="0"/>
              <a:t>Design Methodology</a:t>
            </a:r>
            <a:endParaRPr lang="en-IN" sz="4400" dirty="0"/>
          </a:p>
        </p:txBody>
      </p:sp>
      <p:sp>
        <p:nvSpPr>
          <p:cNvPr id="3" name="Content Placeholder 2">
            <a:extLst>
              <a:ext uri="{FF2B5EF4-FFF2-40B4-BE49-F238E27FC236}">
                <a16:creationId xmlns:a16="http://schemas.microsoft.com/office/drawing/2014/main" id="{42DD058B-C9A1-20C1-7237-294628543D72}"/>
              </a:ext>
            </a:extLst>
          </p:cNvPr>
          <p:cNvSpPr>
            <a:spLocks noGrp="1"/>
          </p:cNvSpPr>
          <p:nvPr>
            <p:ph idx="1"/>
          </p:nvPr>
        </p:nvSpPr>
        <p:spPr>
          <a:xfrm>
            <a:off x="336331" y="1502979"/>
            <a:ext cx="10599893" cy="4529029"/>
          </a:xfrm>
        </p:spPr>
        <p:txBody>
          <a:bodyPr/>
          <a:lstStyle/>
          <a:p>
            <a:r>
              <a:rPr lang="en-US" sz="2400" b="1" dirty="0">
                <a:latin typeface="+mj-lt"/>
              </a:rPr>
              <a:t>Use case Diagram</a:t>
            </a:r>
          </a:p>
          <a:p>
            <a:pPr marL="0" indent="0">
              <a:buNone/>
            </a:pPr>
            <a:endParaRPr lang="en-US" sz="2400" b="1" dirty="0">
              <a:latin typeface="+mj-lt"/>
            </a:endParaRPr>
          </a:p>
          <a:p>
            <a:endParaRPr lang="en-IN" dirty="0"/>
          </a:p>
        </p:txBody>
      </p:sp>
      <p:sp>
        <p:nvSpPr>
          <p:cNvPr id="4" name="Slide Number Placeholder 3">
            <a:extLst>
              <a:ext uri="{FF2B5EF4-FFF2-40B4-BE49-F238E27FC236}">
                <a16:creationId xmlns:a16="http://schemas.microsoft.com/office/drawing/2014/main" id="{981178B3-4B27-84C7-D713-FB93DB852F97}"/>
              </a:ext>
            </a:extLst>
          </p:cNvPr>
          <p:cNvSpPr>
            <a:spLocks noGrp="1"/>
          </p:cNvSpPr>
          <p:nvPr>
            <p:ph type="sldNum" sz="quarter" idx="12"/>
          </p:nvPr>
        </p:nvSpPr>
        <p:spPr/>
        <p:txBody>
          <a:bodyPr/>
          <a:lstStyle/>
          <a:p>
            <a:fld id="{3A4F6043-7A67-491B-98BC-F933DED7226D}" type="slidenum">
              <a:rPr lang="en-US" smtClean="0"/>
              <a:pPr/>
              <a:t>6</a:t>
            </a:fld>
            <a:endParaRPr lang="en-US" dirty="0"/>
          </a:p>
        </p:txBody>
      </p:sp>
      <p:pic>
        <p:nvPicPr>
          <p:cNvPr id="6" name="Picture 5">
            <a:extLst>
              <a:ext uri="{FF2B5EF4-FFF2-40B4-BE49-F238E27FC236}">
                <a16:creationId xmlns:a16="http://schemas.microsoft.com/office/drawing/2014/main" id="{9F2E11AD-4A38-CBB8-7191-2192F95CD003}"/>
              </a:ext>
            </a:extLst>
          </p:cNvPr>
          <p:cNvPicPr/>
          <p:nvPr/>
        </p:nvPicPr>
        <p:blipFill>
          <a:blip r:embed="rId2"/>
          <a:stretch>
            <a:fillRect/>
          </a:stretch>
        </p:blipFill>
        <p:spPr>
          <a:xfrm>
            <a:off x="3636579" y="1744324"/>
            <a:ext cx="6799690" cy="3836670"/>
          </a:xfrm>
          <a:prstGeom prst="rect">
            <a:avLst/>
          </a:prstGeom>
        </p:spPr>
      </p:pic>
    </p:spTree>
    <p:extLst>
      <p:ext uri="{BB962C8B-B14F-4D97-AF65-F5344CB8AC3E}">
        <p14:creationId xmlns:p14="http://schemas.microsoft.com/office/powerpoint/2010/main" val="1678319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FED55-4E24-C5BC-9DD0-C565E9C2A326}"/>
              </a:ext>
            </a:extLst>
          </p:cNvPr>
          <p:cNvSpPr>
            <a:spLocks noGrp="1"/>
          </p:cNvSpPr>
          <p:nvPr>
            <p:ph idx="1"/>
          </p:nvPr>
        </p:nvSpPr>
        <p:spPr>
          <a:xfrm>
            <a:off x="504496" y="262759"/>
            <a:ext cx="10431727" cy="5769249"/>
          </a:xfrm>
        </p:spPr>
        <p:txBody>
          <a:bodyPr/>
          <a:lstStyle/>
          <a:p>
            <a:r>
              <a:rPr lang="en-US" dirty="0"/>
              <a:t>Activity Diagram</a:t>
            </a:r>
          </a:p>
          <a:p>
            <a:pPr marL="0" indent="0">
              <a:buNone/>
            </a:pPr>
            <a:endParaRPr lang="en-IN" dirty="0"/>
          </a:p>
        </p:txBody>
      </p:sp>
      <p:sp>
        <p:nvSpPr>
          <p:cNvPr id="4" name="Slide Number Placeholder 3">
            <a:extLst>
              <a:ext uri="{FF2B5EF4-FFF2-40B4-BE49-F238E27FC236}">
                <a16:creationId xmlns:a16="http://schemas.microsoft.com/office/drawing/2014/main" id="{D9F33BA5-8E93-F788-873E-52BB05CAD319}"/>
              </a:ext>
            </a:extLst>
          </p:cNvPr>
          <p:cNvSpPr>
            <a:spLocks noGrp="1"/>
          </p:cNvSpPr>
          <p:nvPr>
            <p:ph type="sldNum" sz="quarter" idx="12"/>
          </p:nvPr>
        </p:nvSpPr>
        <p:spPr/>
        <p:txBody>
          <a:bodyPr/>
          <a:lstStyle/>
          <a:p>
            <a:fld id="{3A4F6043-7A67-491B-98BC-F933DED7226D}" type="slidenum">
              <a:rPr lang="en-US" smtClean="0"/>
              <a:pPr/>
              <a:t>7</a:t>
            </a:fld>
            <a:endParaRPr lang="en-US" dirty="0"/>
          </a:p>
        </p:txBody>
      </p:sp>
      <p:pic>
        <p:nvPicPr>
          <p:cNvPr id="5" name="Picture 4">
            <a:extLst>
              <a:ext uri="{FF2B5EF4-FFF2-40B4-BE49-F238E27FC236}">
                <a16:creationId xmlns:a16="http://schemas.microsoft.com/office/drawing/2014/main" id="{CF03A41F-9202-EC43-6AD6-63891FF9A96A}"/>
              </a:ext>
            </a:extLst>
          </p:cNvPr>
          <p:cNvPicPr/>
          <p:nvPr/>
        </p:nvPicPr>
        <p:blipFill>
          <a:blip r:embed="rId2"/>
          <a:srcRect b="6047"/>
          <a:stretch/>
        </p:blipFill>
        <p:spPr>
          <a:xfrm>
            <a:off x="3730159" y="971288"/>
            <a:ext cx="3980399" cy="4735830"/>
          </a:xfrm>
          <a:prstGeom prst="rect">
            <a:avLst/>
          </a:prstGeom>
        </p:spPr>
      </p:pic>
    </p:spTree>
    <p:extLst>
      <p:ext uri="{BB962C8B-B14F-4D97-AF65-F5344CB8AC3E}">
        <p14:creationId xmlns:p14="http://schemas.microsoft.com/office/powerpoint/2010/main" val="969530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A7DD6-975D-1841-8BFD-878ABA563071}"/>
              </a:ext>
            </a:extLst>
          </p:cNvPr>
          <p:cNvSpPr>
            <a:spLocks noGrp="1"/>
          </p:cNvSpPr>
          <p:nvPr>
            <p:ph idx="1"/>
          </p:nvPr>
        </p:nvSpPr>
        <p:spPr>
          <a:xfrm>
            <a:off x="546538" y="451945"/>
            <a:ext cx="10389686" cy="5590574"/>
          </a:xfrm>
        </p:spPr>
        <p:txBody>
          <a:bodyPr/>
          <a:lstStyle/>
          <a:p>
            <a:r>
              <a:rPr lang="en-US" dirty="0"/>
              <a:t>Sequence Diagram</a:t>
            </a:r>
          </a:p>
          <a:p>
            <a:pPr marL="0" indent="0">
              <a:buNone/>
            </a:pPr>
            <a:endParaRPr lang="en-IN" dirty="0"/>
          </a:p>
        </p:txBody>
      </p:sp>
      <p:sp>
        <p:nvSpPr>
          <p:cNvPr id="4" name="Slide Number Placeholder 3">
            <a:extLst>
              <a:ext uri="{FF2B5EF4-FFF2-40B4-BE49-F238E27FC236}">
                <a16:creationId xmlns:a16="http://schemas.microsoft.com/office/drawing/2014/main" id="{5EE386D4-1734-CA76-8300-1362FA5E9029}"/>
              </a:ext>
            </a:extLst>
          </p:cNvPr>
          <p:cNvSpPr>
            <a:spLocks noGrp="1"/>
          </p:cNvSpPr>
          <p:nvPr>
            <p:ph type="sldNum" sz="quarter" idx="12"/>
          </p:nvPr>
        </p:nvSpPr>
        <p:spPr/>
        <p:txBody>
          <a:bodyPr/>
          <a:lstStyle/>
          <a:p>
            <a:fld id="{3A4F6043-7A67-491B-98BC-F933DED7226D}" type="slidenum">
              <a:rPr lang="en-US" smtClean="0"/>
              <a:pPr/>
              <a:t>8</a:t>
            </a:fld>
            <a:endParaRPr lang="en-US" dirty="0"/>
          </a:p>
        </p:txBody>
      </p:sp>
      <p:pic>
        <p:nvPicPr>
          <p:cNvPr id="5" name="Picture 4">
            <a:extLst>
              <a:ext uri="{FF2B5EF4-FFF2-40B4-BE49-F238E27FC236}">
                <a16:creationId xmlns:a16="http://schemas.microsoft.com/office/drawing/2014/main" id="{60948B99-F7DA-97A4-856F-6D4010793F1C}"/>
              </a:ext>
            </a:extLst>
          </p:cNvPr>
          <p:cNvPicPr/>
          <p:nvPr/>
        </p:nvPicPr>
        <p:blipFill>
          <a:blip r:embed="rId2"/>
          <a:stretch>
            <a:fillRect/>
          </a:stretch>
        </p:blipFill>
        <p:spPr>
          <a:xfrm>
            <a:off x="2984938" y="1451297"/>
            <a:ext cx="6674518" cy="3997446"/>
          </a:xfrm>
          <a:prstGeom prst="rect">
            <a:avLst/>
          </a:prstGeom>
        </p:spPr>
      </p:pic>
    </p:spTree>
    <p:extLst>
      <p:ext uri="{BB962C8B-B14F-4D97-AF65-F5344CB8AC3E}">
        <p14:creationId xmlns:p14="http://schemas.microsoft.com/office/powerpoint/2010/main" val="3153011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051A-D087-6BBD-05FE-7ACDDE98F1D2}"/>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6152D4A9-0231-5ADD-A9B4-754C6788176A}"/>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US" sz="2400" b="1" dirty="0"/>
              <a:t>Importing Libraries:</a:t>
            </a:r>
          </a:p>
          <a:p>
            <a:pPr marL="0" indent="0">
              <a:buNone/>
            </a:pPr>
            <a:r>
              <a:rPr lang="en-US" sz="2200" dirty="0">
                <a:cs typeface="Times New Roman" panose="02020603050405020304" pitchFamily="18" charset="0"/>
              </a:rPr>
              <a:t>The first step in the implementation involves importing essential Python libraries required for text extraction and suggesting jobs and analyzing code.</a:t>
            </a:r>
          </a:p>
          <a:p>
            <a:pPr marL="342900" indent="-342900">
              <a:buFont typeface="Arial" panose="020B0604020202020204" pitchFamily="34" charset="0"/>
              <a:buChar char="•"/>
            </a:pPr>
            <a:endParaRPr lang="en-US" sz="2400" b="0" dirty="0">
              <a:solidFill>
                <a:srgbClr val="000000"/>
              </a:solidFill>
              <a:latin typeface="Times New Roman" panose="02020603050405020304" charset="0"/>
            </a:endParaRPr>
          </a:p>
          <a:p>
            <a:endParaRPr lang="en-US" sz="2400" b="1" dirty="0"/>
          </a:p>
          <a:p>
            <a:endParaRPr lang="en-US" sz="2400" b="1" dirty="0"/>
          </a:p>
          <a:p>
            <a:pPr marL="342900" indent="-342900">
              <a:buFont typeface="Arial" panose="020B0604020202020204" pitchFamily="34" charset="0"/>
              <a:buChar char="•"/>
            </a:pPr>
            <a:r>
              <a:rPr lang="en-US" sz="2400" b="1" dirty="0"/>
              <a:t>PDF Extracting</a:t>
            </a:r>
            <a:r>
              <a:rPr lang="en-IN" altLang="en-US" sz="2400" b="1" dirty="0">
                <a:solidFill>
                  <a:srgbClr val="000000"/>
                </a:solidFill>
                <a:latin typeface="Times New Roman" panose="02020603050405020304" charset="0"/>
              </a:rPr>
              <a:t>:</a:t>
            </a:r>
          </a:p>
          <a:p>
            <a:pPr marL="0" indent="0">
              <a:buNone/>
            </a:pPr>
            <a:r>
              <a:rPr lang="en-US" sz="2000" b="0" dirty="0">
                <a:solidFill>
                  <a:srgbClr val="000000"/>
                </a:solidFill>
              </a:rPr>
              <a:t>PDF Extracting is a module that automatically retrieves the user’s resume, provided that the resume is in PDF format. This module extracts the user’s data from the resume.</a:t>
            </a:r>
          </a:p>
        </p:txBody>
      </p:sp>
      <p:sp>
        <p:nvSpPr>
          <p:cNvPr id="4" name="Slide Number Placeholder 3">
            <a:extLst>
              <a:ext uri="{FF2B5EF4-FFF2-40B4-BE49-F238E27FC236}">
                <a16:creationId xmlns:a16="http://schemas.microsoft.com/office/drawing/2014/main" id="{688F13A3-D22A-620A-5A28-39E264F187AD}"/>
              </a:ext>
            </a:extLst>
          </p:cNvPr>
          <p:cNvSpPr>
            <a:spLocks noGrp="1"/>
          </p:cNvSpPr>
          <p:nvPr>
            <p:ph type="sldNum" sz="quarter" idx="12"/>
          </p:nvPr>
        </p:nvSpPr>
        <p:spPr/>
        <p:txBody>
          <a:bodyPr/>
          <a:lstStyle/>
          <a:p>
            <a:fld id="{3A4F6043-7A67-491B-98BC-F933DED7226D}" type="slidenum">
              <a:rPr lang="en-US" smtClean="0"/>
              <a:pPr/>
              <a:t>9</a:t>
            </a:fld>
            <a:endParaRPr lang="en-US" dirty="0"/>
          </a:p>
        </p:txBody>
      </p:sp>
      <p:pic>
        <p:nvPicPr>
          <p:cNvPr id="5" name="Picture 4">
            <a:extLst>
              <a:ext uri="{FF2B5EF4-FFF2-40B4-BE49-F238E27FC236}">
                <a16:creationId xmlns:a16="http://schemas.microsoft.com/office/drawing/2014/main" id="{D96C2EC7-0E7D-9114-9A0F-F4BEF36D1AC8}"/>
              </a:ext>
            </a:extLst>
          </p:cNvPr>
          <p:cNvPicPr>
            <a:picLocks noChangeAspect="1"/>
          </p:cNvPicPr>
          <p:nvPr/>
        </p:nvPicPr>
        <p:blipFill>
          <a:blip r:embed="rId2"/>
          <a:stretch>
            <a:fillRect/>
          </a:stretch>
        </p:blipFill>
        <p:spPr>
          <a:xfrm>
            <a:off x="5863168" y="3235548"/>
            <a:ext cx="2953403" cy="1386536"/>
          </a:xfrm>
          <a:prstGeom prst="rect">
            <a:avLst/>
          </a:prstGeom>
        </p:spPr>
      </p:pic>
    </p:spTree>
    <p:extLst>
      <p:ext uri="{BB962C8B-B14F-4D97-AF65-F5344CB8AC3E}">
        <p14:creationId xmlns:p14="http://schemas.microsoft.com/office/powerpoint/2010/main" val="1018628186"/>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CFBFAD-0D5C-4560-A0B6-6D94F8C673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66BB56-E71F-413C-A17E-3C61B4BD473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D6D0E89-8FE5-4564-B75D-6D6A80E9265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OffsetVTI</Template>
  <TotalTime>0</TotalTime>
  <Words>771</Words>
  <Application>Microsoft Office PowerPoint</Application>
  <PresentationFormat>Widescreen</PresentationFormat>
  <Paragraphs>93</Paragraphs>
  <Slides>14</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Cambria</vt:lpstr>
      <vt:lpstr>Constantia</vt:lpstr>
      <vt:lpstr>Dante</vt:lpstr>
      <vt:lpstr>Dante (Headings)2</vt:lpstr>
      <vt:lpstr>Old English Text MT</vt:lpstr>
      <vt:lpstr>Times New Roman</vt:lpstr>
      <vt:lpstr>Wingdings</vt:lpstr>
      <vt:lpstr>Wingdings 2</vt:lpstr>
      <vt:lpstr>OffsetVTI</vt:lpstr>
      <vt:lpstr>PowerPoint Presentation</vt:lpstr>
      <vt:lpstr>Agenda</vt:lpstr>
      <vt:lpstr>Abstract</vt:lpstr>
      <vt:lpstr>  Existing System </vt:lpstr>
      <vt:lpstr>Proposed System</vt:lpstr>
      <vt:lpstr>Design Methodology</vt:lpstr>
      <vt:lpstr>PowerPoint Presentation</vt:lpstr>
      <vt:lpstr>PowerPoint Presentation</vt:lpstr>
      <vt:lpstr>Implementation</vt:lpstr>
      <vt:lpstr>PowerPoint Presentation</vt:lpstr>
      <vt:lpstr>PowerPoint Presentation</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2024-01-08T20:32:41Z</dcterms:created>
  <dcterms:modified xsi:type="dcterms:W3CDTF">2025-04-24T03:55:11Z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