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handoutMasterIdLst>
    <p:handoutMasterId r:id="rId17"/>
  </p:handoutMasterIdLst>
  <p:sldIdLst>
    <p:sldId id="256" r:id="rId2"/>
    <p:sldId id="275" r:id="rId3"/>
    <p:sldId id="274" r:id="rId4"/>
    <p:sldId id="260" r:id="rId5"/>
    <p:sldId id="262" r:id="rId6"/>
    <p:sldId id="278" r:id="rId7"/>
    <p:sldId id="264" r:id="rId8"/>
    <p:sldId id="276" r:id="rId9"/>
    <p:sldId id="271" r:id="rId10"/>
    <p:sldId id="265" r:id="rId11"/>
    <p:sldId id="269" r:id="rId12"/>
    <p:sldId id="277" r:id="rId13"/>
    <p:sldId id="266" r:id="rId14"/>
    <p:sldId id="267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 autoAdjust="0"/>
    <p:restoredTop sz="94640" autoAdjust="0"/>
  </p:normalViewPr>
  <p:slideViewPr>
    <p:cSldViewPr snapToGrid="0"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90943C-3DC0-4D4F-9CAD-74A40F262C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D96-F7A6-4473-89FB-10642F28D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ED0A-B5CD-448D-922D-4374DBF3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CAF-7D88-4D3E-BCEA-F111CE5F2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147888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81488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104807-D8E5-48F6-A7ED-D71121B41C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B65EFF-7B6C-4AD2-80F9-9FA87D898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8E29-321A-4BCB-8FAF-F70D2C3D7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4A9F1AF-5A3A-423C-B2DB-8174D425A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E56-8A04-49BC-83AB-F4CBA334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269B-D20E-4D6F-84A2-24BD65FB4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8091-EF1A-4494-BF1C-EB13D64E2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6A-B34A-4F08-B301-A525FC751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499-2BB5-4B04-A86F-11249BB26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762-D40C-4145-887C-BA4E3B159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46C42D-EE4B-449C-9421-E2D794A1F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8763000" cy="3975100"/>
          </a:xfrm>
        </p:spPr>
        <p:txBody>
          <a:bodyPr>
            <a:normAutofit/>
          </a:bodyPr>
          <a:lstStyle/>
          <a:p>
            <a:pPr algn="r"/>
            <a:r>
              <a:rPr lang="en-US" sz="6600" b="1" i="0" dirty="0"/>
              <a:t>Geometric Networks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0038" y="4471988"/>
            <a:ext cx="7086600" cy="1447800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Cooper Black" pitchFamily="18" charset="0"/>
                <a:ea typeface="+mj-ea"/>
                <a:cs typeface="+mj-cs"/>
              </a:rPr>
              <a:t>M hamza wahla</a:t>
            </a:r>
          </a:p>
          <a:p>
            <a:pPr algn="r">
              <a:lnSpc>
                <a:spcPct val="80000"/>
              </a:lnSpc>
            </a:pPr>
            <a:r>
              <a:rPr lang="en-US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Cooper Black" pitchFamily="18" charset="0"/>
                <a:ea typeface="+mj-ea"/>
                <a:cs typeface="+mj-cs"/>
              </a:rPr>
              <a:t>Course of Geo-database</a:t>
            </a:r>
          </a:p>
          <a:p>
            <a:pPr algn="r">
              <a:lnSpc>
                <a:spcPct val="80000"/>
              </a:lnSpc>
            </a:pPr>
            <a:r>
              <a:rPr lang="en-US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Cooper Black" pitchFamily="18" charset="0"/>
                <a:ea typeface="+mj-ea"/>
                <a:cs typeface="+mj-cs"/>
              </a:rPr>
              <a:t>DEPARTMENT OF GEO-INFORMATICS </a:t>
            </a:r>
            <a:r>
              <a:rPr lang="en-US" sz="36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36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36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-249382"/>
            <a:ext cx="7772400" cy="1143000"/>
          </a:xfrm>
          <a:noFill/>
          <a:ln/>
        </p:spPr>
        <p:txBody>
          <a:bodyPr anchor="b"/>
          <a:lstStyle/>
          <a:p>
            <a:pPr algn="r"/>
            <a:r>
              <a:rPr lang="en-US" b="1" i="0" dirty="0"/>
              <a:t>Sources and Sinks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1274"/>
            <a:ext cx="5735782" cy="399617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Sources and Sinks are used to define the flow direction in the network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Sources are junctions that push the flow away from themselves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Sinks are junctions that pull flow towards themselves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An attribute called </a:t>
            </a:r>
            <a:r>
              <a:rPr lang="en-US" i="1" dirty="0"/>
              <a:t>‘Ancillary Role’  </a:t>
            </a:r>
            <a:r>
              <a:rPr lang="en-US" dirty="0"/>
              <a:t>defines whether a junction is source or sink.</a:t>
            </a:r>
          </a:p>
        </p:txBody>
      </p:sp>
      <p:pic>
        <p:nvPicPr>
          <p:cNvPr id="81931" name="Picture 11" descr="FlowDirection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889624" y="1219199"/>
            <a:ext cx="3254375" cy="2770909"/>
          </a:xfrm>
        </p:spPr>
      </p:pic>
      <p:pic>
        <p:nvPicPr>
          <p:cNvPr id="81937" name="Picture 17" descr="SourcesAndSink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845174" y="4230688"/>
            <a:ext cx="3298825" cy="2605654"/>
          </a:xfrm>
          <a:noFill/>
          <a:ln/>
        </p:spPr>
      </p:pic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6032500" y="2946400"/>
            <a:ext cx="520700" cy="2413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9" name="Group 11"/>
          <p:cNvGrpSpPr>
            <a:grpSpLocks/>
          </p:cNvGrpSpPr>
          <p:nvPr/>
        </p:nvGrpSpPr>
        <p:grpSpPr bwMode="auto">
          <a:xfrm>
            <a:off x="5763491" y="2180214"/>
            <a:ext cx="3380509" cy="4677785"/>
            <a:chOff x="3520" y="1097"/>
            <a:chExt cx="1679" cy="1248"/>
          </a:xfrm>
        </p:grpSpPr>
        <p:pic>
          <p:nvPicPr>
            <p:cNvPr id="94216" name="Picture 8" descr="FlowDirection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20" y="1097"/>
              <a:ext cx="1679" cy="124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4704" y="1208"/>
              <a:ext cx="384" cy="92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  <a:noFill/>
          <a:ln/>
        </p:spPr>
        <p:txBody>
          <a:bodyPr anchor="b"/>
          <a:lstStyle/>
          <a:p>
            <a:pPr algn="r"/>
            <a:r>
              <a:rPr lang="en-US" b="1" i="0" dirty="0"/>
              <a:t>Flow Direction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80109" y="1271010"/>
            <a:ext cx="5746028" cy="457676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The flow direction is based on the source and sink </a:t>
            </a: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pic>
        <p:nvPicPr>
          <p:cNvPr id="94214" name="Picture 6" descr="FlowDirection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2258291" y="2703894"/>
            <a:ext cx="5126182" cy="4154106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799" y="2147887"/>
            <a:ext cx="7931727" cy="423905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   Determinate flow occurs in as edge if a unique flow direction can be assigned.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E.g. A dendritic stream network.</a:t>
            </a:r>
          </a:p>
          <a:p>
            <a:pPr>
              <a:lnSpc>
                <a:spcPct val="120000"/>
              </a:lnSpc>
            </a:pPr>
            <a:endParaRPr lang="en-US" sz="3200" dirty="0" smtClean="0"/>
          </a:p>
          <a:p>
            <a:pPr>
              <a:lnSpc>
                <a:spcPct val="120000"/>
              </a:lnSpc>
            </a:pPr>
            <a:r>
              <a:rPr lang="en-US" sz="3200" dirty="0" smtClean="0"/>
              <a:t>Indeterminate flow direction occurs in an edge if the flow direction is not unique.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E.g. A transportation network.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sz="3200" dirty="0" smtClean="0"/>
          </a:p>
          <a:p>
            <a:pPr>
              <a:lnSpc>
                <a:spcPct val="120000"/>
              </a:lnSpc>
            </a:pPr>
            <a:r>
              <a:rPr lang="en-US" sz="3200" dirty="0" smtClean="0"/>
              <a:t>Uninitialized flow direction occurs when the flow in a edge is not influenced by sources and sinks.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E.g. A stream network with sources and sinks not defined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400" cy="1143000"/>
          </a:xfrm>
          <a:noFill/>
          <a:ln/>
        </p:spPr>
        <p:txBody>
          <a:bodyPr anchor="b"/>
          <a:lstStyle/>
          <a:p>
            <a:pPr algn="r"/>
            <a:r>
              <a:rPr lang="en-US" b="1" i="0"/>
              <a:t>Network weights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189018"/>
            <a:ext cx="4762500" cy="3133870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800" dirty="0"/>
              <a:t>A weight can be defined as the cost for traversing an element in the network. </a:t>
            </a:r>
          </a:p>
          <a:p>
            <a:pPr lvl="1">
              <a:lnSpc>
                <a:spcPct val="120000"/>
              </a:lnSpc>
            </a:pPr>
            <a:r>
              <a:rPr lang="en-US" sz="9800" dirty="0"/>
              <a:t>E.g., pressure loss (per unit length) due to friction in the pipe. </a:t>
            </a:r>
          </a:p>
          <a:p>
            <a:pPr>
              <a:lnSpc>
                <a:spcPct val="120000"/>
              </a:lnSpc>
            </a:pPr>
            <a:r>
              <a:rPr lang="en-US" sz="9800" dirty="0"/>
              <a:t>Many to zero or many to one relationships exist between attributes and network weights</a:t>
            </a:r>
            <a:r>
              <a:rPr lang="en-US" sz="1400" dirty="0"/>
              <a:t>.</a:t>
            </a:r>
          </a:p>
        </p:txBody>
      </p:sp>
      <p:pic>
        <p:nvPicPr>
          <p:cNvPr id="84998" name="Picture 6" descr="NetWeights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65800" y="2133600"/>
            <a:ext cx="2508250" cy="1981200"/>
          </a:xfrm>
          <a:noFill/>
          <a:ln/>
        </p:spPr>
      </p:pic>
      <p:pic>
        <p:nvPicPr>
          <p:cNvPr id="85000" name="Picture 8" descr="NetWeights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5299019" y="4281488"/>
            <a:ext cx="2508361" cy="1981200"/>
          </a:xfr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10600" cy="1143000"/>
          </a:xfrm>
          <a:noFill/>
          <a:ln/>
        </p:spPr>
        <p:txBody>
          <a:bodyPr anchor="b"/>
          <a:lstStyle/>
          <a:p>
            <a:pPr algn="r"/>
            <a:r>
              <a:rPr lang="en-US" b="1" i="0"/>
              <a:t>Enabled and Disabled features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2509" y="2239963"/>
            <a:ext cx="4724399" cy="3906837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Features in a network can be enabled or disabled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Disabled features act as barriers to flow, whereas enabled features allow the flow to path through.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due to maintenance of a pipe in the network, it may be disabled temporarily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7046" name="Picture 6" descr="EnableOrDis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2133600"/>
            <a:ext cx="2508250" cy="1981200"/>
          </a:xfrm>
          <a:noFill/>
          <a:ln/>
        </p:spPr>
      </p:pic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5651500" y="4343400"/>
            <a:ext cx="2070100" cy="1981200"/>
            <a:chOff x="3560" y="2736"/>
            <a:chExt cx="1304" cy="1248"/>
          </a:xfrm>
        </p:grpSpPr>
        <p:pic>
          <p:nvPicPr>
            <p:cNvPr id="87048" name="Picture 8" descr="EnableOrDis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60" y="2736"/>
              <a:ext cx="1304" cy="124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7050" name="Rectangle 10"/>
            <p:cNvSpPr>
              <a:spLocks noChangeArrowheads="1"/>
            </p:cNvSpPr>
            <p:nvPr/>
          </p:nvSpPr>
          <p:spPr bwMode="auto">
            <a:xfrm>
              <a:off x="4448" y="2832"/>
              <a:ext cx="264" cy="10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the demo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8763000" cy="3975100"/>
          </a:xfrm>
        </p:spPr>
        <p:txBody>
          <a:bodyPr>
            <a:normAutofit/>
          </a:bodyPr>
          <a:lstStyle/>
          <a:p>
            <a:pPr algn="r"/>
            <a:r>
              <a:rPr lang="en-US" sz="6600" b="1" i="0" dirty="0" smtClean="0"/>
              <a:t>    </a:t>
            </a:r>
            <a:endParaRPr lang="en-US" sz="6600" b="1" i="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25090" y="886691"/>
            <a:ext cx="5331547" cy="5721927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36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Cooper Black" pitchFamily="18" charset="0"/>
                <a:ea typeface="+mj-ea"/>
                <a:cs typeface="+mj-cs"/>
              </a:rPr>
              <a:t>A network may be</a:t>
            </a:r>
          </a:p>
          <a:p>
            <a:pPr algn="r">
              <a:lnSpc>
                <a:spcPct val="80000"/>
              </a:lnSpc>
            </a:pPr>
            <a:endParaRPr lang="en-US" sz="2400" b="1" cap="all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Cooper Black" pitchFamily="18" charset="0"/>
              <a:ea typeface="+mj-ea"/>
              <a:cs typeface="+mj-cs"/>
            </a:endParaRPr>
          </a:p>
          <a:p>
            <a:pPr algn="r">
              <a:lnSpc>
                <a:spcPct val="80000"/>
              </a:lnSpc>
            </a:pPr>
            <a:r>
              <a:rPr lang="en-US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Cooper Black" pitchFamily="18" charset="0"/>
                <a:ea typeface="+mj-ea"/>
                <a:cs typeface="+mj-cs"/>
              </a:rPr>
              <a:t>an arrangement of intersecting horizontal and vertical lines</a:t>
            </a:r>
          </a:p>
          <a:p>
            <a:pPr algn="r">
              <a:lnSpc>
                <a:spcPct val="80000"/>
              </a:lnSpc>
            </a:pPr>
            <a:endParaRPr lang="en-US" sz="2400" b="1" cap="all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Cooper Black" pitchFamily="18" charset="0"/>
              <a:ea typeface="+mj-ea"/>
              <a:cs typeface="+mj-cs"/>
            </a:endParaRPr>
          </a:p>
          <a:p>
            <a:pPr algn="r">
              <a:lnSpc>
                <a:spcPct val="80000"/>
              </a:lnSpc>
            </a:pPr>
            <a:endParaRPr lang="en-US" sz="2400" b="1" cap="all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Cooper Black" pitchFamily="18" charset="0"/>
              <a:ea typeface="+mj-ea"/>
              <a:cs typeface="+mj-cs"/>
            </a:endParaRPr>
          </a:p>
          <a:p>
            <a:pPr algn="r">
              <a:lnSpc>
                <a:spcPct val="80000"/>
              </a:lnSpc>
            </a:pPr>
            <a:r>
              <a:rPr lang="en-US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Cooper Black" pitchFamily="18" charset="0"/>
                <a:ea typeface="+mj-ea"/>
                <a:cs typeface="+mj-cs"/>
              </a:rPr>
              <a:t>a group or system of interconnected people or things.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727075"/>
            <a:ext cx="7772400" cy="822325"/>
          </a:xfrm>
        </p:spPr>
        <p:txBody>
          <a:bodyPr/>
          <a:lstStyle/>
          <a:p>
            <a:pPr algn="r"/>
            <a:r>
              <a:rPr lang="en-US" b="1" i="0" dirty="0" smtClean="0"/>
              <a:t>Types of Networks</a:t>
            </a:r>
            <a:endParaRPr lang="en-US" b="1" i="0" dirty="0"/>
          </a:p>
        </p:txBody>
      </p:sp>
      <p:sp>
        <p:nvSpPr>
          <p:cNvPr id="108564" name="Rectangle 20"/>
          <p:cNvSpPr>
            <a:spLocks noGrp="1" noChangeArrowheads="1"/>
          </p:cNvSpPr>
          <p:nvPr>
            <p:ph sz="half" idx="1"/>
          </p:nvPr>
        </p:nvSpPr>
        <p:spPr>
          <a:xfrm>
            <a:off x="1135063" y="1860550"/>
            <a:ext cx="3076575" cy="528638"/>
          </a:xfrm>
          <a:noFill/>
          <a:ln/>
        </p:spPr>
        <p:txBody>
          <a:bodyPr>
            <a:noAutofit/>
          </a:bodyPr>
          <a:lstStyle/>
          <a:p>
            <a:r>
              <a:rPr lang="en-US" sz="2800" dirty="0"/>
              <a:t>Dentritic networks</a:t>
            </a:r>
          </a:p>
        </p:txBody>
      </p:sp>
      <p:grpSp>
        <p:nvGrpSpPr>
          <p:cNvPr id="108590" name="Group 46"/>
          <p:cNvGrpSpPr>
            <a:grpSpLocks noChangeAspect="1"/>
          </p:cNvGrpSpPr>
          <p:nvPr/>
        </p:nvGrpSpPr>
        <p:grpSpPr bwMode="auto">
          <a:xfrm>
            <a:off x="1536700" y="3028950"/>
            <a:ext cx="2212975" cy="2303463"/>
            <a:chOff x="1953" y="1741"/>
            <a:chExt cx="1947" cy="2027"/>
          </a:xfrm>
        </p:grpSpPr>
        <p:grpSp>
          <p:nvGrpSpPr>
            <p:cNvPr id="108552" name="Group 8"/>
            <p:cNvGrpSpPr>
              <a:grpSpLocks noChangeAspect="1"/>
            </p:cNvGrpSpPr>
            <p:nvPr/>
          </p:nvGrpSpPr>
          <p:grpSpPr bwMode="auto">
            <a:xfrm>
              <a:off x="1981" y="1762"/>
              <a:ext cx="1891" cy="1978"/>
              <a:chOff x="831" y="2337"/>
              <a:chExt cx="1283" cy="1342"/>
            </a:xfrm>
          </p:grpSpPr>
          <p:sp>
            <p:nvSpPr>
              <p:cNvPr id="108553" name="Freeform 9"/>
              <p:cNvSpPr>
                <a:spLocks noChangeAspect="1"/>
              </p:cNvSpPr>
              <p:nvPr/>
            </p:nvSpPr>
            <p:spPr bwMode="auto">
              <a:xfrm>
                <a:off x="1130" y="2478"/>
                <a:ext cx="408" cy="331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283" y="206"/>
                  </a:cxn>
                  <a:cxn ang="0">
                    <a:pos x="0" y="331"/>
                  </a:cxn>
                </a:cxnLst>
                <a:rect l="0" t="0" r="r" b="b"/>
                <a:pathLst>
                  <a:path w="408" h="331">
                    <a:moveTo>
                      <a:pt x="408" y="0"/>
                    </a:moveTo>
                    <a:lnTo>
                      <a:pt x="283" y="206"/>
                    </a:lnTo>
                    <a:lnTo>
                      <a:pt x="0" y="331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54" name="Freeform 10"/>
              <p:cNvSpPr>
                <a:spLocks noChangeAspect="1"/>
              </p:cNvSpPr>
              <p:nvPr/>
            </p:nvSpPr>
            <p:spPr bwMode="auto">
              <a:xfrm>
                <a:off x="1130" y="2809"/>
                <a:ext cx="381" cy="4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4" y="277"/>
                  </a:cxn>
                  <a:cxn ang="0">
                    <a:pos x="381" y="441"/>
                  </a:cxn>
                </a:cxnLst>
                <a:rect l="0" t="0" r="r" b="b"/>
                <a:pathLst>
                  <a:path w="381" h="441">
                    <a:moveTo>
                      <a:pt x="0" y="0"/>
                    </a:moveTo>
                    <a:lnTo>
                      <a:pt x="174" y="277"/>
                    </a:lnTo>
                    <a:lnTo>
                      <a:pt x="381" y="441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55" name="Freeform 11"/>
              <p:cNvSpPr>
                <a:spLocks noChangeAspect="1"/>
              </p:cNvSpPr>
              <p:nvPr/>
            </p:nvSpPr>
            <p:spPr bwMode="auto">
              <a:xfrm>
                <a:off x="1511" y="2342"/>
                <a:ext cx="603" cy="913"/>
              </a:xfrm>
              <a:custGeom>
                <a:avLst/>
                <a:gdLst/>
                <a:ahLst/>
                <a:cxnLst>
                  <a:cxn ang="0">
                    <a:pos x="603" y="0"/>
                  </a:cxn>
                  <a:cxn ang="0">
                    <a:pos x="554" y="353"/>
                  </a:cxn>
                  <a:cxn ang="0">
                    <a:pos x="358" y="712"/>
                  </a:cxn>
                  <a:cxn ang="0">
                    <a:pos x="0" y="913"/>
                  </a:cxn>
                </a:cxnLst>
                <a:rect l="0" t="0" r="r" b="b"/>
                <a:pathLst>
                  <a:path w="603" h="913">
                    <a:moveTo>
                      <a:pt x="603" y="0"/>
                    </a:moveTo>
                    <a:lnTo>
                      <a:pt x="554" y="353"/>
                    </a:lnTo>
                    <a:lnTo>
                      <a:pt x="358" y="712"/>
                    </a:lnTo>
                    <a:lnTo>
                      <a:pt x="0" y="913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56" name="Freeform 12"/>
              <p:cNvSpPr>
                <a:spLocks noChangeAspect="1"/>
              </p:cNvSpPr>
              <p:nvPr/>
            </p:nvSpPr>
            <p:spPr bwMode="auto">
              <a:xfrm>
                <a:off x="831" y="2337"/>
                <a:ext cx="299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255"/>
                  </a:cxn>
                  <a:cxn ang="0">
                    <a:pos x="299" y="467"/>
                  </a:cxn>
                </a:cxnLst>
                <a:rect l="0" t="0" r="r" b="b"/>
                <a:pathLst>
                  <a:path w="299" h="467">
                    <a:moveTo>
                      <a:pt x="0" y="0"/>
                    </a:moveTo>
                    <a:lnTo>
                      <a:pt x="44" y="255"/>
                    </a:lnTo>
                    <a:lnTo>
                      <a:pt x="299" y="467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57" name="Freeform 13"/>
              <p:cNvSpPr>
                <a:spLocks noChangeAspect="1"/>
              </p:cNvSpPr>
              <p:nvPr/>
            </p:nvSpPr>
            <p:spPr bwMode="auto">
              <a:xfrm>
                <a:off x="1511" y="3250"/>
                <a:ext cx="304" cy="4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233"/>
                  </a:cxn>
                  <a:cxn ang="0">
                    <a:pos x="304" y="429"/>
                  </a:cxn>
                </a:cxnLst>
                <a:rect l="0" t="0" r="r" b="b"/>
                <a:pathLst>
                  <a:path w="304" h="429">
                    <a:moveTo>
                      <a:pt x="0" y="0"/>
                    </a:moveTo>
                    <a:lnTo>
                      <a:pt x="76" y="233"/>
                    </a:lnTo>
                    <a:lnTo>
                      <a:pt x="304" y="429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558" name="Oval 14"/>
            <p:cNvSpPr>
              <a:spLocks noChangeAspect="1" noChangeArrowheads="1"/>
            </p:cNvSpPr>
            <p:nvPr/>
          </p:nvSpPr>
          <p:spPr bwMode="auto">
            <a:xfrm>
              <a:off x="1953" y="1741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Oval 15"/>
            <p:cNvSpPr>
              <a:spLocks noChangeAspect="1" noChangeArrowheads="1"/>
            </p:cNvSpPr>
            <p:nvPr/>
          </p:nvSpPr>
          <p:spPr bwMode="auto">
            <a:xfrm>
              <a:off x="2394" y="2422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0" name="Oval 16"/>
            <p:cNvSpPr>
              <a:spLocks noChangeAspect="1" noChangeArrowheads="1"/>
            </p:cNvSpPr>
            <p:nvPr/>
          </p:nvSpPr>
          <p:spPr bwMode="auto">
            <a:xfrm>
              <a:off x="2983" y="1942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1" name="Oval 17"/>
            <p:cNvSpPr>
              <a:spLocks noChangeAspect="1" noChangeArrowheads="1"/>
            </p:cNvSpPr>
            <p:nvPr/>
          </p:nvSpPr>
          <p:spPr bwMode="auto">
            <a:xfrm>
              <a:off x="3844" y="1741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Oval 18"/>
            <p:cNvSpPr>
              <a:spLocks noChangeAspect="1" noChangeArrowheads="1"/>
            </p:cNvSpPr>
            <p:nvPr/>
          </p:nvSpPr>
          <p:spPr bwMode="auto">
            <a:xfrm>
              <a:off x="2955" y="3080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3" name="Oval 19"/>
            <p:cNvSpPr>
              <a:spLocks noChangeAspect="1" noChangeArrowheads="1"/>
            </p:cNvSpPr>
            <p:nvPr/>
          </p:nvSpPr>
          <p:spPr bwMode="auto">
            <a:xfrm>
              <a:off x="3403" y="3712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4992688" y="1876425"/>
            <a:ext cx="2751137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800" dirty="0"/>
              <a:t>Loop networks</a:t>
            </a:r>
          </a:p>
        </p:txBody>
      </p:sp>
      <p:grpSp>
        <p:nvGrpSpPr>
          <p:cNvPr id="108591" name="Group 47"/>
          <p:cNvGrpSpPr>
            <a:grpSpLocks noChangeAspect="1"/>
          </p:cNvGrpSpPr>
          <p:nvPr/>
        </p:nvGrpSpPr>
        <p:grpSpPr bwMode="auto">
          <a:xfrm>
            <a:off x="5289550" y="2836863"/>
            <a:ext cx="2413000" cy="2406650"/>
            <a:chOff x="4482" y="1733"/>
            <a:chExt cx="1931" cy="1926"/>
          </a:xfrm>
        </p:grpSpPr>
        <p:grpSp>
          <p:nvGrpSpPr>
            <p:cNvPr id="108566" name="Group 22"/>
            <p:cNvGrpSpPr>
              <a:grpSpLocks noChangeAspect="1"/>
            </p:cNvGrpSpPr>
            <p:nvPr/>
          </p:nvGrpSpPr>
          <p:grpSpPr bwMode="auto">
            <a:xfrm>
              <a:off x="4510" y="1759"/>
              <a:ext cx="1875" cy="1872"/>
              <a:chOff x="1794" y="1979"/>
              <a:chExt cx="1875" cy="1872"/>
            </a:xfrm>
          </p:grpSpPr>
          <p:sp>
            <p:nvSpPr>
              <p:cNvPr id="108567" name="Freeform 23"/>
              <p:cNvSpPr>
                <a:spLocks noChangeAspect="1"/>
              </p:cNvSpPr>
              <p:nvPr/>
            </p:nvSpPr>
            <p:spPr bwMode="auto">
              <a:xfrm>
                <a:off x="2096" y="1979"/>
                <a:ext cx="498" cy="4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8" y="179"/>
                  </a:cxn>
                  <a:cxn ang="0">
                    <a:pos x="381" y="304"/>
                  </a:cxn>
                </a:cxnLst>
                <a:rect l="0" t="0" r="r" b="b"/>
                <a:pathLst>
                  <a:path w="381" h="304">
                    <a:moveTo>
                      <a:pt x="0" y="0"/>
                    </a:moveTo>
                    <a:lnTo>
                      <a:pt x="98" y="179"/>
                    </a:lnTo>
                    <a:lnTo>
                      <a:pt x="381" y="304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" name="Freeform 24"/>
              <p:cNvSpPr>
                <a:spLocks noChangeAspect="1"/>
              </p:cNvSpPr>
              <p:nvPr/>
            </p:nvSpPr>
            <p:spPr bwMode="auto">
              <a:xfrm>
                <a:off x="2572" y="2009"/>
                <a:ext cx="456" cy="352"/>
              </a:xfrm>
              <a:custGeom>
                <a:avLst/>
                <a:gdLst/>
                <a:ahLst/>
                <a:cxnLst>
                  <a:cxn ang="0">
                    <a:pos x="0" y="283"/>
                  </a:cxn>
                  <a:cxn ang="0">
                    <a:pos x="174" y="218"/>
                  </a:cxn>
                  <a:cxn ang="0">
                    <a:pos x="369" y="0"/>
                  </a:cxn>
                </a:cxnLst>
                <a:rect l="0" t="0" r="r" b="b"/>
                <a:pathLst>
                  <a:path w="369" h="283">
                    <a:moveTo>
                      <a:pt x="0" y="283"/>
                    </a:moveTo>
                    <a:lnTo>
                      <a:pt x="174" y="218"/>
                    </a:lnTo>
                    <a:lnTo>
                      <a:pt x="369" y="0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" name="Freeform 25"/>
              <p:cNvSpPr>
                <a:spLocks noChangeAspect="1"/>
              </p:cNvSpPr>
              <p:nvPr/>
            </p:nvSpPr>
            <p:spPr bwMode="auto">
              <a:xfrm>
                <a:off x="2581" y="2357"/>
                <a:ext cx="752" cy="3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9" y="250"/>
                  </a:cxn>
                  <a:cxn ang="0">
                    <a:pos x="608" y="304"/>
                  </a:cxn>
                </a:cxnLst>
                <a:rect l="0" t="0" r="r" b="b"/>
                <a:pathLst>
                  <a:path w="608" h="304">
                    <a:moveTo>
                      <a:pt x="0" y="0"/>
                    </a:moveTo>
                    <a:lnTo>
                      <a:pt x="239" y="250"/>
                    </a:lnTo>
                    <a:lnTo>
                      <a:pt x="608" y="304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" name="Freeform 26"/>
              <p:cNvSpPr>
                <a:spLocks noChangeAspect="1"/>
              </p:cNvSpPr>
              <p:nvPr/>
            </p:nvSpPr>
            <p:spPr bwMode="auto">
              <a:xfrm>
                <a:off x="2009" y="2372"/>
                <a:ext cx="576" cy="626"/>
              </a:xfrm>
              <a:custGeom>
                <a:avLst/>
                <a:gdLst/>
                <a:ahLst/>
                <a:cxnLst>
                  <a:cxn ang="0">
                    <a:pos x="451" y="0"/>
                  </a:cxn>
                  <a:cxn ang="0">
                    <a:pos x="98" y="218"/>
                  </a:cxn>
                  <a:cxn ang="0">
                    <a:pos x="0" y="511"/>
                  </a:cxn>
                </a:cxnLst>
                <a:rect l="0" t="0" r="r" b="b"/>
                <a:pathLst>
                  <a:path w="451" h="511">
                    <a:moveTo>
                      <a:pt x="451" y="0"/>
                    </a:moveTo>
                    <a:lnTo>
                      <a:pt x="98" y="218"/>
                    </a:lnTo>
                    <a:lnTo>
                      <a:pt x="0" y="511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" name="Freeform 27"/>
              <p:cNvSpPr>
                <a:spLocks noChangeAspect="1"/>
              </p:cNvSpPr>
              <p:nvPr/>
            </p:nvSpPr>
            <p:spPr bwMode="auto">
              <a:xfrm>
                <a:off x="2755" y="2728"/>
                <a:ext cx="571" cy="675"/>
              </a:xfrm>
              <a:custGeom>
                <a:avLst/>
                <a:gdLst/>
                <a:ahLst/>
                <a:cxnLst>
                  <a:cxn ang="0">
                    <a:pos x="462" y="0"/>
                  </a:cxn>
                  <a:cxn ang="0">
                    <a:pos x="364" y="206"/>
                  </a:cxn>
                  <a:cxn ang="0">
                    <a:pos x="65" y="369"/>
                  </a:cxn>
                  <a:cxn ang="0">
                    <a:pos x="0" y="543"/>
                  </a:cxn>
                </a:cxnLst>
                <a:rect l="0" t="0" r="r" b="b"/>
                <a:pathLst>
                  <a:path w="462" h="543">
                    <a:moveTo>
                      <a:pt x="462" y="0"/>
                    </a:moveTo>
                    <a:lnTo>
                      <a:pt x="364" y="206"/>
                    </a:lnTo>
                    <a:lnTo>
                      <a:pt x="65" y="369"/>
                    </a:lnTo>
                    <a:lnTo>
                      <a:pt x="0" y="543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" name="Freeform 28"/>
              <p:cNvSpPr>
                <a:spLocks noChangeAspect="1"/>
              </p:cNvSpPr>
              <p:nvPr/>
            </p:nvSpPr>
            <p:spPr bwMode="auto">
              <a:xfrm>
                <a:off x="2009" y="3005"/>
                <a:ext cx="739" cy="4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1" y="81"/>
                  </a:cxn>
                  <a:cxn ang="0">
                    <a:pos x="597" y="326"/>
                  </a:cxn>
                </a:cxnLst>
                <a:rect l="0" t="0" r="r" b="b"/>
                <a:pathLst>
                  <a:path w="597" h="326">
                    <a:moveTo>
                      <a:pt x="0" y="0"/>
                    </a:moveTo>
                    <a:lnTo>
                      <a:pt x="391" y="81"/>
                    </a:lnTo>
                    <a:lnTo>
                      <a:pt x="597" y="326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3" name="Line 2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94" y="2803"/>
                <a:ext cx="215" cy="202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4" name="Freeform 30"/>
              <p:cNvSpPr>
                <a:spLocks noChangeAspect="1"/>
              </p:cNvSpPr>
              <p:nvPr/>
            </p:nvSpPr>
            <p:spPr bwMode="auto">
              <a:xfrm>
                <a:off x="1988" y="3006"/>
                <a:ext cx="155" cy="56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288"/>
                  </a:cxn>
                  <a:cxn ang="0">
                    <a:pos x="125" y="456"/>
                  </a:cxn>
                </a:cxnLst>
                <a:rect l="0" t="0" r="r" b="b"/>
                <a:pathLst>
                  <a:path w="125" h="456">
                    <a:moveTo>
                      <a:pt x="17" y="0"/>
                    </a:moveTo>
                    <a:lnTo>
                      <a:pt x="0" y="288"/>
                    </a:lnTo>
                    <a:lnTo>
                      <a:pt x="125" y="456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5" name="Freeform 31"/>
              <p:cNvSpPr>
                <a:spLocks noChangeAspect="1"/>
              </p:cNvSpPr>
              <p:nvPr/>
            </p:nvSpPr>
            <p:spPr bwMode="auto">
              <a:xfrm>
                <a:off x="2134" y="3397"/>
                <a:ext cx="614" cy="168"/>
              </a:xfrm>
              <a:custGeom>
                <a:avLst/>
                <a:gdLst/>
                <a:ahLst/>
                <a:cxnLst>
                  <a:cxn ang="0">
                    <a:pos x="489" y="11"/>
                  </a:cxn>
                  <a:cxn ang="0">
                    <a:pos x="191" y="0"/>
                  </a:cxn>
                  <a:cxn ang="0">
                    <a:pos x="0" y="157"/>
                  </a:cxn>
                </a:cxnLst>
                <a:rect l="0" t="0" r="r" b="b"/>
                <a:pathLst>
                  <a:path w="489" h="157">
                    <a:moveTo>
                      <a:pt x="489" y="11"/>
                    </a:moveTo>
                    <a:lnTo>
                      <a:pt x="191" y="0"/>
                    </a:lnTo>
                    <a:lnTo>
                      <a:pt x="0" y="157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6" name="Freeform 32"/>
              <p:cNvSpPr>
                <a:spLocks noChangeAspect="1"/>
              </p:cNvSpPr>
              <p:nvPr/>
            </p:nvSpPr>
            <p:spPr bwMode="auto">
              <a:xfrm>
                <a:off x="1984" y="3568"/>
                <a:ext cx="155" cy="283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19" y="180"/>
                  </a:cxn>
                  <a:cxn ang="0">
                    <a:pos x="0" y="228"/>
                  </a:cxn>
                </a:cxnLst>
                <a:rect l="0" t="0" r="r" b="b"/>
                <a:pathLst>
                  <a:path w="125" h="228">
                    <a:moveTo>
                      <a:pt x="125" y="0"/>
                    </a:moveTo>
                    <a:lnTo>
                      <a:pt x="119" y="180"/>
                    </a:lnTo>
                    <a:lnTo>
                      <a:pt x="0" y="228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7" name="Line 33"/>
              <p:cNvSpPr>
                <a:spLocks noChangeAspect="1" noChangeShapeType="1"/>
              </p:cNvSpPr>
              <p:nvPr/>
            </p:nvSpPr>
            <p:spPr bwMode="auto">
              <a:xfrm>
                <a:off x="2755" y="3403"/>
                <a:ext cx="194" cy="55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8" name="Freeform 34"/>
              <p:cNvSpPr>
                <a:spLocks noChangeAspect="1"/>
              </p:cNvSpPr>
              <p:nvPr/>
            </p:nvSpPr>
            <p:spPr bwMode="auto">
              <a:xfrm>
                <a:off x="3326" y="2634"/>
                <a:ext cx="343" cy="101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168" y="0"/>
                  </a:cxn>
                  <a:cxn ang="0">
                    <a:pos x="277" y="65"/>
                  </a:cxn>
                </a:cxnLst>
                <a:rect l="0" t="0" r="r" b="b"/>
                <a:pathLst>
                  <a:path w="277" h="81">
                    <a:moveTo>
                      <a:pt x="0" y="81"/>
                    </a:moveTo>
                    <a:lnTo>
                      <a:pt x="168" y="0"/>
                    </a:lnTo>
                    <a:lnTo>
                      <a:pt x="277" y="65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579" name="Oval 35"/>
            <p:cNvSpPr>
              <a:spLocks noChangeAspect="1" noChangeArrowheads="1"/>
            </p:cNvSpPr>
            <p:nvPr/>
          </p:nvSpPr>
          <p:spPr bwMode="auto">
            <a:xfrm>
              <a:off x="5269" y="2132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0" name="Oval 36"/>
            <p:cNvSpPr>
              <a:spLocks noChangeAspect="1" noChangeArrowheads="1"/>
            </p:cNvSpPr>
            <p:nvPr/>
          </p:nvSpPr>
          <p:spPr bwMode="auto">
            <a:xfrm>
              <a:off x="4784" y="1733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1" name="Oval 37"/>
            <p:cNvSpPr>
              <a:spLocks noChangeAspect="1" noChangeArrowheads="1"/>
            </p:cNvSpPr>
            <p:nvPr/>
          </p:nvSpPr>
          <p:spPr bwMode="auto">
            <a:xfrm>
              <a:off x="5716" y="1759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2" name="Oval 38"/>
            <p:cNvSpPr>
              <a:spLocks noChangeAspect="1" noChangeArrowheads="1"/>
            </p:cNvSpPr>
            <p:nvPr/>
          </p:nvSpPr>
          <p:spPr bwMode="auto">
            <a:xfrm>
              <a:off x="6357" y="2459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3" name="Oval 39"/>
            <p:cNvSpPr>
              <a:spLocks noChangeAspect="1" noChangeArrowheads="1"/>
            </p:cNvSpPr>
            <p:nvPr/>
          </p:nvSpPr>
          <p:spPr bwMode="auto">
            <a:xfrm>
              <a:off x="6014" y="2480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4" name="Oval 40"/>
            <p:cNvSpPr>
              <a:spLocks noChangeAspect="1" noChangeArrowheads="1"/>
            </p:cNvSpPr>
            <p:nvPr/>
          </p:nvSpPr>
          <p:spPr bwMode="auto">
            <a:xfrm>
              <a:off x="5443" y="3163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5" name="Oval 41"/>
            <p:cNvSpPr>
              <a:spLocks noChangeAspect="1" noChangeArrowheads="1"/>
            </p:cNvSpPr>
            <p:nvPr/>
          </p:nvSpPr>
          <p:spPr bwMode="auto">
            <a:xfrm>
              <a:off x="5637" y="3210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Oval 42"/>
            <p:cNvSpPr>
              <a:spLocks noChangeAspect="1" noChangeArrowheads="1"/>
            </p:cNvSpPr>
            <p:nvPr/>
          </p:nvSpPr>
          <p:spPr bwMode="auto">
            <a:xfrm>
              <a:off x="4831" y="3320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7" name="Oval 43"/>
            <p:cNvSpPr>
              <a:spLocks noChangeAspect="1" noChangeArrowheads="1"/>
            </p:cNvSpPr>
            <p:nvPr/>
          </p:nvSpPr>
          <p:spPr bwMode="auto">
            <a:xfrm>
              <a:off x="4676" y="3603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8" name="Oval 44"/>
            <p:cNvSpPr>
              <a:spLocks noChangeAspect="1" noChangeArrowheads="1"/>
            </p:cNvSpPr>
            <p:nvPr/>
          </p:nvSpPr>
          <p:spPr bwMode="auto">
            <a:xfrm>
              <a:off x="4482" y="2555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9" name="Oval 45"/>
            <p:cNvSpPr>
              <a:spLocks noChangeAspect="1" noChangeArrowheads="1"/>
            </p:cNvSpPr>
            <p:nvPr/>
          </p:nvSpPr>
          <p:spPr bwMode="auto">
            <a:xfrm>
              <a:off x="4697" y="2750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216334"/>
            <a:ext cx="7620000" cy="989012"/>
          </a:xfrm>
          <a:noFill/>
          <a:ln/>
        </p:spPr>
        <p:txBody>
          <a:bodyPr anchor="b"/>
          <a:lstStyle/>
          <a:p>
            <a:pPr algn="r"/>
            <a:r>
              <a:rPr lang="en-US" b="1" i="0" dirty="0"/>
              <a:t>Geometric Networks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0" y="1246908"/>
            <a:ext cx="4752109" cy="5250873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 A geometric network is a set of connected edges and junctions, along with connectivity rules.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sz="2800" dirty="0"/>
              <a:t>E.g., A water network consisting of water mains, valves, pump stations etc</a:t>
            </a:r>
            <a:r>
              <a:rPr lang="en-US" sz="2800" dirty="0" smtClean="0"/>
              <a:t>.</a:t>
            </a: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dirty="0" smtClean="0"/>
              <a:t>Arc-Catalog </a:t>
            </a:r>
            <a:r>
              <a:rPr lang="en-US" dirty="0"/>
              <a:t>or </a:t>
            </a:r>
            <a:r>
              <a:rPr lang="en-US" dirty="0" smtClean="0"/>
              <a:t>Arc-Tool Box </a:t>
            </a:r>
            <a:r>
              <a:rPr lang="en-US" dirty="0"/>
              <a:t>can be used to build geometric networks.</a:t>
            </a:r>
          </a:p>
        </p:txBody>
      </p:sp>
      <p:graphicFrame>
        <p:nvGraphicFramePr>
          <p:cNvPr id="71774" name="Object 94"/>
          <p:cNvGraphicFramePr>
            <a:graphicFrameLocks noChangeAspect="1"/>
          </p:cNvGraphicFramePr>
          <p:nvPr/>
        </p:nvGraphicFramePr>
        <p:xfrm>
          <a:off x="4512353" y="3546765"/>
          <a:ext cx="4631647" cy="3311236"/>
        </p:xfrm>
        <a:graphic>
          <a:graphicData uri="http://schemas.openxmlformats.org/presentationml/2006/ole">
            <p:oleObj spid="_x0000_s71774" name="Photo Editor Photo" r:id="rId3" imgW="9523810" imgH="681132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357745" y="0"/>
            <a:ext cx="7620000" cy="989012"/>
          </a:xfrm>
          <a:noFill/>
          <a:ln/>
        </p:spPr>
        <p:txBody>
          <a:bodyPr anchor="b"/>
          <a:lstStyle/>
          <a:p>
            <a:pPr algn="r"/>
            <a:r>
              <a:rPr lang="en-US" b="1" i="0" dirty="0"/>
              <a:t>Edges and Junctions</a:t>
            </a:r>
          </a:p>
        </p:txBody>
      </p:sp>
      <p:sp>
        <p:nvSpPr>
          <p:cNvPr id="77829" name="Rectangle 1029"/>
          <p:cNvSpPr>
            <a:spLocks noGrp="1" noChangeArrowheads="1"/>
          </p:cNvSpPr>
          <p:nvPr>
            <p:ph idx="1"/>
          </p:nvPr>
        </p:nvSpPr>
        <p:spPr>
          <a:xfrm>
            <a:off x="0" y="1281546"/>
            <a:ext cx="6442363" cy="3479800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200" dirty="0"/>
              <a:t>A geometric network consists of edge network features and junction network features</a:t>
            </a:r>
            <a:r>
              <a:rPr lang="en-US" sz="11200" dirty="0" smtClean="0"/>
              <a:t>.</a:t>
            </a:r>
            <a:endParaRPr lang="en-US" sz="11200" dirty="0"/>
          </a:p>
          <a:p>
            <a:pPr>
              <a:lnSpc>
                <a:spcPct val="120000"/>
              </a:lnSpc>
            </a:pPr>
            <a:r>
              <a:rPr lang="en-US" sz="11200" b="1" dirty="0"/>
              <a:t>Edges</a:t>
            </a:r>
            <a:r>
              <a:rPr lang="en-US" sz="11200" dirty="0"/>
              <a:t> are network features similar to simple line features. E.g., water mains</a:t>
            </a:r>
            <a:r>
              <a:rPr lang="en-US" sz="11200" dirty="0" smtClean="0"/>
              <a:t>.</a:t>
            </a:r>
            <a:endParaRPr lang="en-US" sz="11200" dirty="0"/>
          </a:p>
          <a:p>
            <a:pPr>
              <a:lnSpc>
                <a:spcPct val="120000"/>
              </a:lnSpc>
            </a:pPr>
            <a:r>
              <a:rPr lang="en-US" sz="11200" b="1" dirty="0"/>
              <a:t>Junctions</a:t>
            </a:r>
            <a:r>
              <a:rPr lang="en-US" sz="11200" dirty="0"/>
              <a:t> are network features similar to simple point features. E.g., valves</a:t>
            </a:r>
            <a:r>
              <a:rPr lang="en-US" sz="11200" dirty="0" smtClean="0"/>
              <a:t>.</a:t>
            </a:r>
            <a:endParaRPr lang="en-US" sz="11200" dirty="0"/>
          </a:p>
          <a:p>
            <a:pPr>
              <a:lnSpc>
                <a:spcPct val="120000"/>
              </a:lnSpc>
            </a:pPr>
            <a:r>
              <a:rPr lang="en-US" sz="11200" dirty="0"/>
              <a:t>Edge – Edge connectivity is built through junctions</a:t>
            </a:r>
            <a:r>
              <a:rPr lang="en-US" sz="1400" dirty="0"/>
              <a:t>.</a:t>
            </a:r>
          </a:p>
        </p:txBody>
      </p:sp>
      <p:grpSp>
        <p:nvGrpSpPr>
          <p:cNvPr id="77830" name="Group 1030"/>
          <p:cNvGrpSpPr>
            <a:grpSpLocks/>
          </p:cNvGrpSpPr>
          <p:nvPr/>
        </p:nvGrpSpPr>
        <p:grpSpPr bwMode="auto">
          <a:xfrm>
            <a:off x="6815137" y="1932709"/>
            <a:ext cx="2328863" cy="1825625"/>
            <a:chOff x="2150" y="1392"/>
            <a:chExt cx="1467" cy="1150"/>
          </a:xfrm>
        </p:grpSpPr>
        <p:sp>
          <p:nvSpPr>
            <p:cNvPr id="77831" name="Freeform 1031"/>
            <p:cNvSpPr>
              <a:spLocks/>
            </p:cNvSpPr>
            <p:nvPr/>
          </p:nvSpPr>
          <p:spPr bwMode="auto">
            <a:xfrm>
              <a:off x="2273" y="1420"/>
              <a:ext cx="532" cy="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79"/>
                </a:cxn>
                <a:cxn ang="0">
                  <a:pos x="381" y="304"/>
                </a:cxn>
              </a:cxnLst>
              <a:rect l="0" t="0" r="r" b="b"/>
              <a:pathLst>
                <a:path w="381" h="304">
                  <a:moveTo>
                    <a:pt x="0" y="0"/>
                  </a:moveTo>
                  <a:lnTo>
                    <a:pt x="98" y="179"/>
                  </a:lnTo>
                  <a:lnTo>
                    <a:pt x="381" y="304"/>
                  </a:ln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832" name="Freeform 1032"/>
            <p:cNvSpPr>
              <a:spLocks/>
            </p:cNvSpPr>
            <p:nvPr/>
          </p:nvSpPr>
          <p:spPr bwMode="auto">
            <a:xfrm>
              <a:off x="2782" y="1452"/>
              <a:ext cx="487" cy="377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174" y="218"/>
                </a:cxn>
                <a:cxn ang="0">
                  <a:pos x="369" y="0"/>
                </a:cxn>
              </a:cxnLst>
              <a:rect l="0" t="0" r="r" b="b"/>
              <a:pathLst>
                <a:path w="369" h="283">
                  <a:moveTo>
                    <a:pt x="0" y="283"/>
                  </a:moveTo>
                  <a:lnTo>
                    <a:pt x="174" y="218"/>
                  </a:lnTo>
                  <a:lnTo>
                    <a:pt x="369" y="0"/>
                  </a:ln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833" name="Freeform 1033"/>
            <p:cNvSpPr>
              <a:spLocks/>
            </p:cNvSpPr>
            <p:nvPr/>
          </p:nvSpPr>
          <p:spPr bwMode="auto">
            <a:xfrm>
              <a:off x="2791" y="1825"/>
              <a:ext cx="804" cy="4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9" y="250"/>
                </a:cxn>
                <a:cxn ang="0">
                  <a:pos x="608" y="304"/>
                </a:cxn>
              </a:cxnLst>
              <a:rect l="0" t="0" r="r" b="b"/>
              <a:pathLst>
                <a:path w="608" h="304">
                  <a:moveTo>
                    <a:pt x="0" y="0"/>
                  </a:moveTo>
                  <a:lnTo>
                    <a:pt x="239" y="250"/>
                  </a:lnTo>
                  <a:lnTo>
                    <a:pt x="608" y="304"/>
                  </a:ln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834" name="Freeform 1034"/>
            <p:cNvSpPr>
              <a:spLocks/>
            </p:cNvSpPr>
            <p:nvPr/>
          </p:nvSpPr>
          <p:spPr bwMode="auto">
            <a:xfrm>
              <a:off x="2180" y="1841"/>
              <a:ext cx="615" cy="671"/>
            </a:xfrm>
            <a:custGeom>
              <a:avLst/>
              <a:gdLst/>
              <a:ahLst/>
              <a:cxnLst>
                <a:cxn ang="0">
                  <a:pos x="451" y="0"/>
                </a:cxn>
                <a:cxn ang="0">
                  <a:pos x="98" y="218"/>
                </a:cxn>
                <a:cxn ang="0">
                  <a:pos x="0" y="511"/>
                </a:cxn>
              </a:cxnLst>
              <a:rect l="0" t="0" r="r" b="b"/>
              <a:pathLst>
                <a:path w="451" h="511">
                  <a:moveTo>
                    <a:pt x="451" y="0"/>
                  </a:moveTo>
                  <a:lnTo>
                    <a:pt x="98" y="218"/>
                  </a:lnTo>
                  <a:lnTo>
                    <a:pt x="0" y="511"/>
                  </a:ln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Oval 1035"/>
            <p:cNvSpPr>
              <a:spLocks noChangeArrowheads="1"/>
            </p:cNvSpPr>
            <p:nvPr/>
          </p:nvSpPr>
          <p:spPr bwMode="auto">
            <a:xfrm>
              <a:off x="2761" y="1820"/>
              <a:ext cx="60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Oval 1036"/>
            <p:cNvSpPr>
              <a:spLocks noChangeArrowheads="1"/>
            </p:cNvSpPr>
            <p:nvPr/>
          </p:nvSpPr>
          <p:spPr bwMode="auto">
            <a:xfrm>
              <a:off x="2243" y="1392"/>
              <a:ext cx="60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Oval 1037"/>
            <p:cNvSpPr>
              <a:spLocks noChangeArrowheads="1"/>
            </p:cNvSpPr>
            <p:nvPr/>
          </p:nvSpPr>
          <p:spPr bwMode="auto">
            <a:xfrm>
              <a:off x="3239" y="1420"/>
              <a:ext cx="60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8" name="Oval 1038"/>
            <p:cNvSpPr>
              <a:spLocks noChangeArrowheads="1"/>
            </p:cNvSpPr>
            <p:nvPr/>
          </p:nvSpPr>
          <p:spPr bwMode="auto">
            <a:xfrm>
              <a:off x="3558" y="2193"/>
              <a:ext cx="59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9" name="Oval 1039"/>
            <p:cNvSpPr>
              <a:spLocks noChangeArrowheads="1"/>
            </p:cNvSpPr>
            <p:nvPr/>
          </p:nvSpPr>
          <p:spPr bwMode="auto">
            <a:xfrm>
              <a:off x="2150" y="2482"/>
              <a:ext cx="60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40" name="Group 1040"/>
          <p:cNvGrpSpPr>
            <a:grpSpLocks/>
          </p:cNvGrpSpPr>
          <p:nvPr/>
        </p:nvGrpSpPr>
        <p:grpSpPr bwMode="auto">
          <a:xfrm>
            <a:off x="6906491" y="4648200"/>
            <a:ext cx="1709738" cy="731838"/>
            <a:chOff x="1536" y="3024"/>
            <a:chExt cx="1077" cy="461"/>
          </a:xfrm>
        </p:grpSpPr>
        <p:sp>
          <p:nvSpPr>
            <p:cNvPr id="77841" name="Freeform 1041"/>
            <p:cNvSpPr>
              <a:spLocks/>
            </p:cNvSpPr>
            <p:nvPr/>
          </p:nvSpPr>
          <p:spPr bwMode="auto">
            <a:xfrm rot="16200000" flipH="1">
              <a:off x="1800" y="3144"/>
              <a:ext cx="48" cy="576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174" y="218"/>
                </a:cxn>
                <a:cxn ang="0">
                  <a:pos x="369" y="0"/>
                </a:cxn>
              </a:cxnLst>
              <a:rect l="0" t="0" r="r" b="b"/>
              <a:pathLst>
                <a:path w="369" h="283">
                  <a:moveTo>
                    <a:pt x="0" y="283"/>
                  </a:moveTo>
                  <a:lnTo>
                    <a:pt x="174" y="218"/>
                  </a:lnTo>
                  <a:lnTo>
                    <a:pt x="369" y="0"/>
                  </a:ln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842" name="Oval 1042"/>
            <p:cNvSpPr>
              <a:spLocks noChangeArrowheads="1"/>
            </p:cNvSpPr>
            <p:nvPr/>
          </p:nvSpPr>
          <p:spPr bwMode="auto">
            <a:xfrm>
              <a:off x="2064" y="3072"/>
              <a:ext cx="60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3" name="Text Box 1043"/>
            <p:cNvSpPr txBox="1">
              <a:spLocks noChangeArrowheads="1"/>
            </p:cNvSpPr>
            <p:nvPr/>
          </p:nvSpPr>
          <p:spPr bwMode="auto">
            <a:xfrm>
              <a:off x="2112" y="3024"/>
              <a:ext cx="50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Junction</a:t>
              </a:r>
            </a:p>
          </p:txBody>
        </p:sp>
        <p:sp>
          <p:nvSpPr>
            <p:cNvPr id="77844" name="Text Box 1044"/>
            <p:cNvSpPr txBox="1">
              <a:spLocks noChangeArrowheads="1"/>
            </p:cNvSpPr>
            <p:nvPr/>
          </p:nvSpPr>
          <p:spPr bwMode="auto">
            <a:xfrm>
              <a:off x="2112" y="3312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Edge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239472"/>
          </a:xfrm>
        </p:spPr>
        <p:txBody>
          <a:bodyPr>
            <a:normAutofit/>
          </a:bodyPr>
          <a:lstStyle/>
          <a:p>
            <a:r>
              <a:rPr lang="en-US" dirty="0" smtClean="0"/>
              <a:t>While creating a geometric network in your arc-catalog you will encounter following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8593137" cy="898525"/>
          </a:xfrm>
          <a:noFill/>
          <a:ln/>
        </p:spPr>
        <p:txBody>
          <a:bodyPr anchor="b"/>
          <a:lstStyle/>
          <a:p>
            <a:pPr algn="r"/>
            <a:r>
              <a:rPr lang="en-US" b="1" i="0" dirty="0"/>
              <a:t>Simple and Complex features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54954"/>
            <a:ext cx="4191000" cy="5598246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Simple Edges </a:t>
            </a:r>
            <a:r>
              <a:rPr lang="en-US" dirty="0" smtClean="0"/>
              <a:t>are always connected to exactly two junctions, one at each end.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Complex Edges</a:t>
            </a:r>
            <a:r>
              <a:rPr lang="en-US" dirty="0" smtClean="0"/>
              <a:t> are always connected to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at least two junctions at their endpoints but can be connected to additional junctions along their length. </a:t>
            </a:r>
            <a:endParaRPr lang="en-US" dirty="0"/>
          </a:p>
        </p:txBody>
      </p:sp>
      <p:pic>
        <p:nvPicPr>
          <p:cNvPr id="79879" name="Picture 7" descr="GN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14699" y="2133600"/>
            <a:ext cx="4821482" cy="3810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snapping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799" y="1108364"/>
            <a:ext cx="7155873" cy="51543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Blip>
                <a:blip r:embed="rId2"/>
              </a:buBlip>
            </a:pPr>
            <a:r>
              <a:rPr lang="en-US" dirty="0" smtClean="0"/>
              <a:t>Snapping is a process moving features. For example making line ends and junctions coincide.</a:t>
            </a:r>
          </a:p>
          <a:p>
            <a:pPr marL="342900" indent="-342900">
              <a:lnSpc>
                <a:spcPct val="120000"/>
              </a:lnSpc>
              <a:buBlip>
                <a:blip r:embed="rId2"/>
              </a:buBlip>
            </a:pPr>
            <a:endParaRPr lang="en-US" dirty="0" smtClean="0"/>
          </a:p>
          <a:p>
            <a:pPr marL="342900" indent="-342900">
              <a:lnSpc>
                <a:spcPct val="120000"/>
              </a:lnSpc>
              <a:buBlip>
                <a:blip r:embed="rId2"/>
              </a:buBlip>
            </a:pPr>
            <a:r>
              <a:rPr lang="en-US" dirty="0" smtClean="0">
                <a:solidFill>
                  <a:srgbClr val="FF0000"/>
                </a:solidFill>
              </a:rPr>
              <a:t>Snap tolerance </a:t>
            </a:r>
            <a:r>
              <a:rPr lang="en-US" dirty="0" smtClean="0"/>
              <a:t>defines the maximum distance a network feature could be moved.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0338" y="585788"/>
            <a:ext cx="859313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en-US" sz="5400" b="1" dirty="0">
                <a:solidFill>
                  <a:schemeClr val="tx2"/>
                </a:solidFill>
              </a:rPr>
              <a:t>Snapping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0" y="1625600"/>
            <a:ext cx="9143999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endParaRPr lang="en-US" sz="2800" dirty="0"/>
          </a:p>
        </p:txBody>
      </p:sp>
      <p:graphicFrame>
        <p:nvGraphicFramePr>
          <p:cNvPr id="101389" name="Object 13"/>
          <p:cNvGraphicFramePr>
            <a:graphicFrameLocks noChangeAspect="1"/>
          </p:cNvGraphicFramePr>
          <p:nvPr>
            <p:ph sz="half" idx="1"/>
          </p:nvPr>
        </p:nvGraphicFramePr>
        <p:xfrm>
          <a:off x="4904509" y="3297816"/>
          <a:ext cx="4038600" cy="3124200"/>
        </p:xfrm>
        <a:graphic>
          <a:graphicData uri="http://schemas.openxmlformats.org/presentationml/2006/ole">
            <p:oleObj spid="_x0000_s101389" name="Photo Editor Photo" r:id="rId4" imgW="4123810" imgH="3191320" progId="">
              <p:embed/>
            </p:oleObj>
          </a:graphicData>
        </a:graphic>
      </p:graphicFrame>
      <p:pic>
        <p:nvPicPr>
          <p:cNvPr id="101384" name="Picture 8" descr="Snapping1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782638" y="3348038"/>
            <a:ext cx="3421062" cy="3073400"/>
          </a:xfrm>
          <a:noFill/>
          <a:ln/>
        </p:spPr>
      </p:pic>
      <p:sp>
        <p:nvSpPr>
          <p:cNvPr id="101391" name="Line 15"/>
          <p:cNvSpPr>
            <a:spLocks noChangeShapeType="1"/>
          </p:cNvSpPr>
          <p:nvPr/>
        </p:nvSpPr>
        <p:spPr bwMode="auto">
          <a:xfrm flipV="1">
            <a:off x="3375025" y="5511800"/>
            <a:ext cx="7938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392" name="Oval 16"/>
          <p:cNvSpPr>
            <a:spLocks noChangeArrowheads="1"/>
          </p:cNvSpPr>
          <p:nvPr/>
        </p:nvSpPr>
        <p:spPr bwMode="auto">
          <a:xfrm>
            <a:off x="3197225" y="5395913"/>
            <a:ext cx="357188" cy="355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1344</TotalTime>
  <Words>481</Words>
  <Application>Microsoft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Apex</vt:lpstr>
      <vt:lpstr>Photo Editor Photo</vt:lpstr>
      <vt:lpstr>Geometric Networks</vt:lpstr>
      <vt:lpstr>    </vt:lpstr>
      <vt:lpstr>Types of Networks</vt:lpstr>
      <vt:lpstr>Geometric Networks</vt:lpstr>
      <vt:lpstr>Edges and Junctions</vt:lpstr>
      <vt:lpstr>While creating a geometric network in your arc-catalog you will encounter following terminologies</vt:lpstr>
      <vt:lpstr>Simple and Complex features</vt:lpstr>
      <vt:lpstr>snapping</vt:lpstr>
      <vt:lpstr>Slide 9</vt:lpstr>
      <vt:lpstr>Sources and Sinks</vt:lpstr>
      <vt:lpstr>Flow Direction</vt:lpstr>
      <vt:lpstr>Flow types</vt:lpstr>
      <vt:lpstr>Network weights</vt:lpstr>
      <vt:lpstr>Enabled and Disabled features</vt:lpstr>
      <vt:lpstr>Now the demo </vt:lpstr>
    </vt:vector>
  </TitlesOfParts>
  <Company>CIVIL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Networks</dc:title>
  <dc:creator>test</dc:creator>
  <cp:lastModifiedBy>mh wahla</cp:lastModifiedBy>
  <cp:revision>226</cp:revision>
  <cp:lastPrinted>1601-01-01T00:00:00Z</cp:lastPrinted>
  <dcterms:created xsi:type="dcterms:W3CDTF">2003-11-07T22:57:36Z</dcterms:created>
  <dcterms:modified xsi:type="dcterms:W3CDTF">2018-01-22T07:43:02Z</dcterms:modified>
</cp:coreProperties>
</file>