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75" r:id="rId1"/>
  </p:sldMasterIdLst>
  <p:notesMasterIdLst>
    <p:notesMasterId r:id="rId33"/>
  </p:notesMasterIdLst>
  <p:handoutMasterIdLst>
    <p:handoutMasterId r:id="rId34"/>
  </p:handoutMasterIdLst>
  <p:sldIdLst>
    <p:sldId id="256" r:id="rId2"/>
    <p:sldId id="257" r:id="rId3"/>
    <p:sldId id="259" r:id="rId4"/>
    <p:sldId id="272" r:id="rId5"/>
    <p:sldId id="263" r:id="rId6"/>
    <p:sldId id="273" r:id="rId7"/>
    <p:sldId id="260" r:id="rId8"/>
    <p:sldId id="262" r:id="rId9"/>
    <p:sldId id="264" r:id="rId10"/>
    <p:sldId id="274" r:id="rId11"/>
    <p:sldId id="277" r:id="rId12"/>
    <p:sldId id="278" r:id="rId13"/>
    <p:sldId id="268" r:id="rId14"/>
    <p:sldId id="269" r:id="rId15"/>
    <p:sldId id="266" r:id="rId16"/>
    <p:sldId id="267" r:id="rId17"/>
    <p:sldId id="276" r:id="rId18"/>
    <p:sldId id="280" r:id="rId19"/>
    <p:sldId id="281" r:id="rId20"/>
    <p:sldId id="285" r:id="rId21"/>
    <p:sldId id="282" r:id="rId22"/>
    <p:sldId id="283" r:id="rId23"/>
    <p:sldId id="284" r:id="rId24"/>
    <p:sldId id="286" r:id="rId25"/>
    <p:sldId id="289" r:id="rId26"/>
    <p:sldId id="288" r:id="rId27"/>
    <p:sldId id="291" r:id="rId28"/>
    <p:sldId id="290" r:id="rId29"/>
    <p:sldId id="292" r:id="rId30"/>
    <p:sldId id="293" r:id="rId31"/>
    <p:sldId id="294" r:id="rId3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3898" autoAdjust="0"/>
    <p:restoredTop sz="69060" autoAdjust="0"/>
  </p:normalViewPr>
  <p:slideViewPr>
    <p:cSldViewPr snapToGrid="0" snapToObjects="1">
      <p:cViewPr varScale="1">
        <p:scale>
          <a:sx n="29" d="100"/>
          <a:sy n="29" d="100"/>
        </p:scale>
        <p:origin x="-1704" y="-7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2FFD881-8DBB-1049-9873-D56299261AFC}" type="datetimeFigureOut">
              <a:rPr lang="en-US" smtClean="0"/>
              <a:pPr/>
              <a:t>7/9/2019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50BCFA1-6ED6-BA4D-A3B7-510ACA29B7D0}" type="slidenum">
              <a:rPr lang="en-US" smtClean="0"/>
              <a:pPr/>
              <a:t>‹#›</a:t>
            </a:fld>
            <a:endParaRPr lang="en-US"/>
          </a:p>
        </p:txBody>
      </p:sp>
    </p:spTree>
    <p:extLst>
      <p:ext uri="{BB962C8B-B14F-4D97-AF65-F5344CB8AC3E}">
        <p14:creationId xmlns="" xmlns:p14="http://schemas.microsoft.com/office/powerpoint/2010/main" val="312858230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9B85394-3AC6-D348-8DD0-6F5B151D88FB}" type="datetimeFigureOut">
              <a:rPr lang="en-US" smtClean="0"/>
              <a:pPr/>
              <a:t>7/9/2019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2E27252-EF20-D744-8857-623D53E3D728}" type="slidenum">
              <a:rPr lang="en-US" smtClean="0"/>
              <a:pPr/>
              <a:t>‹#›</a:t>
            </a:fld>
            <a:endParaRPr lang="en-US"/>
          </a:p>
        </p:txBody>
      </p:sp>
    </p:spTree>
    <p:extLst>
      <p:ext uri="{BB962C8B-B14F-4D97-AF65-F5344CB8AC3E}">
        <p14:creationId xmlns="" xmlns:p14="http://schemas.microsoft.com/office/powerpoint/2010/main" val="1743341302"/>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smtClean="0"/>
              <a:t>Vagrant</a:t>
            </a:r>
            <a:r>
              <a:rPr lang="de-CH" baseline="0" dirty="0" smtClean="0"/>
              <a:t> Box:</a:t>
            </a:r>
          </a:p>
          <a:p>
            <a:r>
              <a:rPr lang="de-CH" dirty="0" smtClean="0"/>
              <a:t>https://bitbucket.org/inftec/vagrant-playground/branch/docker-demo</a:t>
            </a:r>
          </a:p>
          <a:p>
            <a:endParaRPr lang="de-CH" dirty="0" smtClean="0"/>
          </a:p>
          <a:p>
            <a:r>
              <a:rPr lang="de-CH" dirty="0" smtClean="0"/>
              <a:t>VM: \\192.168.0.200\Public\2014-12-18 Workshop Docker</a:t>
            </a:r>
          </a:p>
          <a:p>
            <a:endParaRPr lang="de-CH" dirty="0" smtClean="0"/>
          </a:p>
          <a:p>
            <a:r>
              <a:rPr lang="de-CH" dirty="0" smtClean="0"/>
              <a:t>DEPRECATED:</a:t>
            </a:r>
          </a:p>
          <a:p>
            <a:endParaRPr lang="de-CH" dirty="0" smtClean="0"/>
          </a:p>
          <a:p>
            <a:r>
              <a:rPr lang="de-CH" dirty="0" smtClean="0"/>
              <a:t>Preparation:</a:t>
            </a:r>
          </a:p>
          <a:p>
            <a:pPr marL="171450" indent="-171450">
              <a:buFont typeface="Arial" panose="020B0604020202020204" pitchFamily="34" charset="0"/>
              <a:buChar char="•"/>
            </a:pPr>
            <a:r>
              <a:rPr lang="de-CH" dirty="0" smtClean="0"/>
              <a:t>Windows: Install boot2docker: https://github.com/boot2docker/boot2docker</a:t>
            </a:r>
          </a:p>
          <a:p>
            <a:pPr marL="171450"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de-CH" i="1" dirty="0" smtClean="0"/>
              <a:t>Optional:</a:t>
            </a:r>
            <a:r>
              <a:rPr lang="de-CH" i="1" baseline="0" dirty="0" smtClean="0"/>
              <a:t> Clean images and containers from installation</a:t>
            </a:r>
            <a:endParaRPr lang="de-CH" i="1" dirty="0" smtClean="0"/>
          </a:p>
          <a:p>
            <a:pPr marL="171450" indent="-171450">
              <a:buFont typeface="Arial" panose="020B0604020202020204" pitchFamily="34" charset="0"/>
              <a:buChar char="•"/>
            </a:pPr>
            <a:r>
              <a:rPr lang="de-CH" dirty="0" smtClean="0"/>
              <a:t>Pull required Images</a:t>
            </a:r>
          </a:p>
          <a:p>
            <a:pPr marL="628650" lvl="1" indent="-171450">
              <a:buFont typeface="Arial" panose="020B0604020202020204" pitchFamily="34" charset="0"/>
              <a:buChar char="•"/>
            </a:pPr>
            <a:r>
              <a:rPr lang="de-CH" dirty="0" smtClean="0"/>
              <a:t>docker pull ubuntu</a:t>
            </a:r>
          </a:p>
          <a:p>
            <a:pPr marL="628650" lvl="1" indent="-171450">
              <a:buFont typeface="Arial" panose="020B0604020202020204" pitchFamily="34" charset="0"/>
              <a:buChar char="•"/>
            </a:pPr>
            <a:r>
              <a:rPr lang="de-CH" dirty="0" smtClean="0"/>
              <a:t>docker pull training/webapp</a:t>
            </a:r>
          </a:p>
          <a:p>
            <a:pPr marL="457200" lvl="1" indent="0">
              <a:buFont typeface="Arial" panose="020B0604020202020204" pitchFamily="34" charset="0"/>
              <a:buNone/>
            </a:pPr>
            <a:endParaRPr lang="de-CH" dirty="0" smtClean="0"/>
          </a:p>
        </p:txBody>
      </p:sp>
      <p:sp>
        <p:nvSpPr>
          <p:cNvPr id="4" name="Slide Number Placeholder 3"/>
          <p:cNvSpPr>
            <a:spLocks noGrp="1"/>
          </p:cNvSpPr>
          <p:nvPr>
            <p:ph type="sldNum" sz="quarter" idx="10"/>
          </p:nvPr>
        </p:nvSpPr>
        <p:spPr/>
        <p:txBody>
          <a:bodyPr/>
          <a:lstStyle/>
          <a:p>
            <a:fld id="{52E27252-EF20-D744-8857-623D53E3D728}" type="slidenum">
              <a:rPr lang="en-US" smtClean="0"/>
              <a:pPr/>
              <a:t>1</a:t>
            </a:fld>
            <a:endParaRPr lang="en-US"/>
          </a:p>
        </p:txBody>
      </p:sp>
    </p:spTree>
    <p:extLst>
      <p:ext uri="{BB962C8B-B14F-4D97-AF65-F5344CB8AC3E}">
        <p14:creationId xmlns="" xmlns:p14="http://schemas.microsoft.com/office/powerpoint/2010/main" val="40044390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err="1" smtClean="0">
                <a:solidFill>
                  <a:schemeClr val="tx1"/>
                </a:solidFill>
                <a:latin typeface="+mn-lt"/>
                <a:ea typeface="+mn-ea"/>
                <a:cs typeface="+mn-cs"/>
              </a:rPr>
              <a:t>Git</a:t>
            </a:r>
            <a:r>
              <a:rPr lang="en-US" sz="1200" b="0" i="0" kern="1200" dirty="0" smtClean="0">
                <a:solidFill>
                  <a:schemeClr val="tx1"/>
                </a:solidFill>
                <a:latin typeface="+mn-lt"/>
                <a:ea typeface="+mn-ea"/>
                <a:cs typeface="+mn-cs"/>
              </a:rPr>
              <a:t> is a distributed version-control system for tracking changes in source code during software development. It is designed for coordinating work among programmers, but it can be used to track changes in any set of files. Its goals include speed, data integrity, and support for distributed, non-linear workflows</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python installation package</a:t>
            </a:r>
            <a:endParaRPr lang="en-US" dirty="0"/>
          </a:p>
        </p:txBody>
      </p:sp>
      <p:sp>
        <p:nvSpPr>
          <p:cNvPr id="4" name="Slide Number Placeholder 3"/>
          <p:cNvSpPr>
            <a:spLocks noGrp="1"/>
          </p:cNvSpPr>
          <p:nvPr>
            <p:ph type="sldNum" sz="quarter" idx="10"/>
          </p:nvPr>
        </p:nvSpPr>
        <p:spPr/>
        <p:txBody>
          <a:bodyPr/>
          <a:lstStyle/>
          <a:p>
            <a:fld id="{52E27252-EF20-D744-8857-623D53E3D728}" type="slidenum">
              <a:rPr lang="en-US" smtClean="0"/>
              <a:pPr/>
              <a:t>20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git</a:t>
            </a:r>
            <a:r>
              <a:rPr lang="en-US" dirty="0" smtClean="0"/>
              <a:t> clone https://github.com/OpenDroneMap/WebODM --</a:t>
            </a:r>
            <a:r>
              <a:rPr lang="en-US" dirty="0" err="1" smtClean="0"/>
              <a:t>config</a:t>
            </a:r>
            <a:r>
              <a:rPr lang="en-US" dirty="0" smtClean="0"/>
              <a:t> </a:t>
            </a:r>
            <a:r>
              <a:rPr lang="en-US" dirty="0" err="1" smtClean="0"/>
              <a:t>core.autocrlf</a:t>
            </a:r>
            <a:r>
              <a:rPr lang="en-US" dirty="0" smtClean="0"/>
              <a:t>=input --depth 1 </a:t>
            </a:r>
            <a:r>
              <a:rPr lang="en-US" sz="1200" kern="1200" dirty="0" err="1" smtClean="0">
                <a:solidFill>
                  <a:schemeClr val="tx1"/>
                </a:solidFill>
                <a:latin typeface="+mn-lt"/>
                <a:ea typeface="+mn-ea"/>
                <a:cs typeface="+mn-cs"/>
              </a:rPr>
              <a:t>cd</a:t>
            </a:r>
            <a:r>
              <a:rPr lang="en-US" dirty="0" smtClean="0"/>
              <a:t> </a:t>
            </a:r>
            <a:r>
              <a:rPr lang="en-US" dirty="0" err="1" smtClean="0"/>
              <a:t>WebODM</a:t>
            </a:r>
            <a:r>
              <a:rPr lang="en-US" dirty="0" smtClean="0"/>
              <a:t> ./webodm.sh start</a:t>
            </a:r>
            <a:endParaRPr lang="en-US" dirty="0"/>
          </a:p>
        </p:txBody>
      </p:sp>
      <p:sp>
        <p:nvSpPr>
          <p:cNvPr id="4" name="Slide Number Placeholder 3"/>
          <p:cNvSpPr>
            <a:spLocks noGrp="1"/>
          </p:cNvSpPr>
          <p:nvPr>
            <p:ph type="sldNum" sz="quarter" idx="10"/>
          </p:nvPr>
        </p:nvSpPr>
        <p:spPr/>
        <p:txBody>
          <a:bodyPr/>
          <a:lstStyle/>
          <a:p>
            <a:fld id="{52E27252-EF20-D744-8857-623D53E3D728}" type="slidenum">
              <a:rPr lang="en-US" smtClean="0"/>
              <a:pPr/>
              <a:t>21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The address to connect to would then be: http://192.168.1.100:8000.</a:t>
            </a:r>
          </a:p>
          <a:p>
            <a:r>
              <a:rPr lang="en-US" sz="1200" b="0" i="0" kern="1200" dirty="0" smtClean="0">
                <a:solidFill>
                  <a:schemeClr val="tx1"/>
                </a:solidFill>
                <a:latin typeface="+mn-lt"/>
                <a:ea typeface="+mn-ea"/>
                <a:cs typeface="+mn-cs"/>
              </a:rPr>
              <a:t>To stop </a:t>
            </a:r>
            <a:r>
              <a:rPr lang="en-US" sz="1200" b="0" i="0" kern="1200" dirty="0" err="1" smtClean="0">
                <a:solidFill>
                  <a:schemeClr val="tx1"/>
                </a:solidFill>
                <a:latin typeface="+mn-lt"/>
                <a:ea typeface="+mn-ea"/>
                <a:cs typeface="+mn-cs"/>
              </a:rPr>
              <a:t>WebODM</a:t>
            </a:r>
            <a:r>
              <a:rPr lang="en-US" sz="1200" b="0" i="0" kern="1200" dirty="0" smtClean="0">
                <a:solidFill>
                  <a:schemeClr val="tx1"/>
                </a:solidFill>
                <a:latin typeface="+mn-lt"/>
                <a:ea typeface="+mn-ea"/>
                <a:cs typeface="+mn-cs"/>
              </a:rPr>
              <a:t> press CTRL+C or run:</a:t>
            </a:r>
          </a:p>
          <a:p>
            <a:r>
              <a:rPr lang="en-US" dirty="0" smtClean="0"/>
              <a:t>./webodm.sh stop </a:t>
            </a:r>
            <a:r>
              <a:rPr lang="en-US" sz="1200" b="0" i="0" kern="1200" dirty="0" smtClean="0">
                <a:solidFill>
                  <a:schemeClr val="tx1"/>
                </a:solidFill>
                <a:latin typeface="+mn-lt"/>
                <a:ea typeface="+mn-ea"/>
                <a:cs typeface="+mn-cs"/>
              </a:rPr>
              <a:t>To update </a:t>
            </a:r>
            <a:r>
              <a:rPr lang="en-US" sz="1200" b="0" i="0" kern="1200" dirty="0" err="1" smtClean="0">
                <a:solidFill>
                  <a:schemeClr val="tx1"/>
                </a:solidFill>
                <a:latin typeface="+mn-lt"/>
                <a:ea typeface="+mn-ea"/>
                <a:cs typeface="+mn-cs"/>
              </a:rPr>
              <a:t>WebODM</a:t>
            </a:r>
            <a:r>
              <a:rPr lang="en-US" sz="1200" b="0" i="0" kern="1200" dirty="0" smtClean="0">
                <a:solidFill>
                  <a:schemeClr val="tx1"/>
                </a:solidFill>
                <a:latin typeface="+mn-lt"/>
                <a:ea typeface="+mn-ea"/>
                <a:cs typeface="+mn-cs"/>
              </a:rPr>
              <a:t> to the latest version use:</a:t>
            </a:r>
          </a:p>
          <a:p>
            <a:r>
              <a:rPr lang="en-US" sz="1200" b="0" i="0" kern="1200" dirty="0" smtClean="0">
                <a:solidFill>
                  <a:schemeClr val="tx1"/>
                </a:solidFill>
                <a:latin typeface="+mn-lt"/>
                <a:ea typeface="+mn-ea"/>
                <a:cs typeface="+mn-cs"/>
              </a:rPr>
              <a:t>./webodm.sh update</a:t>
            </a:r>
          </a:p>
          <a:p>
            <a:endParaRPr lang="en-US" dirty="0"/>
          </a:p>
        </p:txBody>
      </p:sp>
      <p:sp>
        <p:nvSpPr>
          <p:cNvPr id="4" name="Slide Number Placeholder 3"/>
          <p:cNvSpPr>
            <a:spLocks noGrp="1"/>
          </p:cNvSpPr>
          <p:nvPr>
            <p:ph type="sldNum" sz="quarter" idx="10"/>
          </p:nvPr>
        </p:nvSpPr>
        <p:spPr/>
        <p:txBody>
          <a:bodyPr/>
          <a:lstStyle/>
          <a:p>
            <a:fld id="{52E27252-EF20-D744-8857-623D53E3D728}" type="slidenum">
              <a:rPr lang="en-US" smtClean="0"/>
              <a:pPr/>
              <a:t>22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Virtual Machines</a:t>
            </a:r>
          </a:p>
          <a:p>
            <a:r>
              <a:rPr lang="en-US" sz="1200" b="0" i="0" kern="1200" dirty="0" smtClean="0">
                <a:solidFill>
                  <a:schemeClr val="tx1"/>
                </a:solidFill>
                <a:effectLst/>
                <a:latin typeface="+mn-lt"/>
                <a:ea typeface="+mn-ea"/>
                <a:cs typeface="+mn-cs"/>
              </a:rPr>
              <a:t>Each virtualized application includes not only the application - which may be only 10s of MB - and the necessary binaries and libraries, but also an entire guest operating system - which may weigh 10s of GB.</a:t>
            </a:r>
          </a:p>
          <a:p>
            <a:endParaRPr lang="de-CH" dirty="0" smtClean="0"/>
          </a:p>
          <a:p>
            <a:r>
              <a:rPr lang="en-US" sz="1200" b="0" i="0" kern="1200" dirty="0" err="1" smtClean="0">
                <a:solidFill>
                  <a:schemeClr val="tx1"/>
                </a:solidFill>
                <a:effectLst/>
                <a:latin typeface="+mn-lt"/>
                <a:ea typeface="+mn-ea"/>
                <a:cs typeface="+mn-cs"/>
              </a:rPr>
              <a:t>Docker</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a:t>
            </a:r>
            <a:r>
              <a:rPr lang="en-US" sz="1200" b="0" i="0" kern="1200" dirty="0" err="1" smtClean="0">
                <a:solidFill>
                  <a:schemeClr val="tx1"/>
                </a:solidFill>
                <a:effectLst/>
                <a:latin typeface="+mn-lt"/>
                <a:ea typeface="+mn-ea"/>
                <a:cs typeface="+mn-cs"/>
              </a:rPr>
              <a:t>Docker</a:t>
            </a:r>
            <a:r>
              <a:rPr lang="en-US" sz="1200" b="0" i="0" kern="1200" dirty="0" smtClean="0">
                <a:solidFill>
                  <a:schemeClr val="tx1"/>
                </a:solidFill>
                <a:effectLst/>
                <a:latin typeface="+mn-lt"/>
                <a:ea typeface="+mn-ea"/>
                <a:cs typeface="+mn-cs"/>
              </a:rPr>
              <a:t> Engine container comprises just the application and its dependencies. It runs as an isolated process in </a:t>
            </a:r>
            <a:r>
              <a:rPr lang="en-US" sz="1200" b="0" i="0" kern="1200" dirty="0" err="1" smtClean="0">
                <a:solidFill>
                  <a:schemeClr val="tx1"/>
                </a:solidFill>
                <a:effectLst/>
                <a:latin typeface="+mn-lt"/>
                <a:ea typeface="+mn-ea"/>
                <a:cs typeface="+mn-cs"/>
              </a:rPr>
              <a:t>userspace</a:t>
            </a:r>
            <a:r>
              <a:rPr lang="en-US" sz="1200" b="0" i="0" kern="1200" dirty="0" smtClean="0">
                <a:solidFill>
                  <a:schemeClr val="tx1"/>
                </a:solidFill>
                <a:effectLst/>
                <a:latin typeface="+mn-lt"/>
                <a:ea typeface="+mn-ea"/>
                <a:cs typeface="+mn-cs"/>
              </a:rPr>
              <a:t> on the host operating system, sharing the kernel with other containers. Thus, it enjoys the resource isolation and allocation benefits of VMs but is much more portable and efficient.</a:t>
            </a:r>
          </a:p>
          <a:p>
            <a:endParaRPr lang="de-CH" dirty="0" smtClean="0"/>
          </a:p>
          <a:p>
            <a:r>
              <a:rPr lang="de-CH" dirty="0" smtClean="0"/>
              <a:t>Docker provides base</a:t>
            </a:r>
            <a:r>
              <a:rPr lang="de-CH" baseline="0" dirty="0" smtClean="0"/>
              <a:t> images that contain OS installations we can start from: The OS is not more than an application running on the Kernel...</a:t>
            </a:r>
            <a:endParaRPr lang="en-US" dirty="0"/>
          </a:p>
        </p:txBody>
      </p:sp>
      <p:sp>
        <p:nvSpPr>
          <p:cNvPr id="4" name="Slide Number Placeholder 3"/>
          <p:cNvSpPr>
            <a:spLocks noGrp="1"/>
          </p:cNvSpPr>
          <p:nvPr>
            <p:ph type="sldNum" sz="quarter" idx="10"/>
          </p:nvPr>
        </p:nvSpPr>
        <p:spPr/>
        <p:txBody>
          <a:bodyPr/>
          <a:lstStyle/>
          <a:p>
            <a:fld id="{52E27252-EF20-D744-8857-623D53E3D728}" type="slidenum">
              <a:rPr lang="en-US" smtClean="0"/>
              <a:pPr/>
              <a:t>5</a:t>
            </a:fld>
            <a:endParaRPr lang="en-US"/>
          </a:p>
        </p:txBody>
      </p:sp>
    </p:spTree>
    <p:extLst>
      <p:ext uri="{BB962C8B-B14F-4D97-AF65-F5344CB8AC3E}">
        <p14:creationId xmlns="" xmlns:p14="http://schemas.microsoft.com/office/powerpoint/2010/main" val="27537767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smtClean="0"/>
              <a:t>Windows: http://www.zdnet.com/docker-cto-why-microsofts-docker-plans-for-windows-will-matter-to-you-7000035150/</a:t>
            </a:r>
          </a:p>
          <a:p>
            <a:endParaRPr lang="de-CH" dirty="0" smtClean="0"/>
          </a:p>
          <a:p>
            <a:r>
              <a:rPr lang="en-US" sz="1200" b="0" i="0" kern="1200" dirty="0" smtClean="0">
                <a:solidFill>
                  <a:schemeClr val="tx1"/>
                </a:solidFill>
                <a:effectLst/>
                <a:latin typeface="+mn-lt"/>
                <a:ea typeface="+mn-ea"/>
                <a:cs typeface="+mn-cs"/>
              </a:rPr>
              <a:t>"That's why the result of the Microsoft announcement will not allow a container that runs on Linux to run seamlessly on Windows or vice versa. But that's OK because in the context of distributed applications that's not what developers are asking for."</a:t>
            </a:r>
            <a:endParaRPr lang="en-US" dirty="0"/>
          </a:p>
        </p:txBody>
      </p:sp>
      <p:sp>
        <p:nvSpPr>
          <p:cNvPr id="4" name="Slide Number Placeholder 3"/>
          <p:cNvSpPr>
            <a:spLocks noGrp="1"/>
          </p:cNvSpPr>
          <p:nvPr>
            <p:ph type="sldNum" sz="quarter" idx="10"/>
          </p:nvPr>
        </p:nvSpPr>
        <p:spPr/>
        <p:txBody>
          <a:bodyPr/>
          <a:lstStyle/>
          <a:p>
            <a:fld id="{52E27252-EF20-D744-8857-623D53E3D728}" type="slidenum">
              <a:rPr lang="en-US" smtClean="0"/>
              <a:pPr/>
              <a:t>8</a:t>
            </a:fld>
            <a:endParaRPr lang="en-US"/>
          </a:p>
        </p:txBody>
      </p:sp>
    </p:spTree>
    <p:extLst>
      <p:ext uri="{BB962C8B-B14F-4D97-AF65-F5344CB8AC3E}">
        <p14:creationId xmlns="" xmlns:p14="http://schemas.microsoft.com/office/powerpoint/2010/main" val="24325163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de-CH" dirty="0" smtClean="0"/>
              <a:t>Immediately</a:t>
            </a:r>
            <a:r>
              <a:rPr lang="de-CH" baseline="0" dirty="0" smtClean="0"/>
              <a:t> exits</a:t>
            </a:r>
          </a:p>
          <a:p>
            <a:pPr marL="628650" lvl="1" indent="-171450">
              <a:buFont typeface="Arial" panose="020B0604020202020204" pitchFamily="34" charset="0"/>
              <a:buChar char="•"/>
            </a:pPr>
            <a:r>
              <a:rPr lang="de-CH" baseline="0" dirty="0" smtClean="0"/>
              <a:t>docker ps</a:t>
            </a:r>
          </a:p>
          <a:p>
            <a:pPr marL="628650" lvl="1" indent="-171450">
              <a:buFont typeface="Arial" panose="020B0604020202020204" pitchFamily="34" charset="0"/>
              <a:buChar char="•"/>
            </a:pPr>
            <a:r>
              <a:rPr lang="de-CH" baseline="0" dirty="0" smtClean="0"/>
              <a:t>docker ps –a</a:t>
            </a:r>
          </a:p>
          <a:p>
            <a:pPr marL="1085850" lvl="2" indent="-171450">
              <a:buFont typeface="Arial" panose="020B0604020202020204" pitchFamily="34" charset="0"/>
              <a:buChar char="•"/>
            </a:pPr>
            <a:r>
              <a:rPr lang="de-CH" baseline="0" dirty="0" smtClean="0"/>
              <a:t>Re-attach: docker start –i stoic_wozniak</a:t>
            </a:r>
          </a:p>
          <a:p>
            <a:pPr marL="628650" lvl="1" indent="-171450">
              <a:buFont typeface="Arial" panose="020B0604020202020204" pitchFamily="34" charset="0"/>
              <a:buChar char="•"/>
            </a:pPr>
            <a:r>
              <a:rPr lang="de-CH" baseline="0" dirty="0" smtClean="0"/>
              <a:t>docker commit –m «message» containerId imageName(e.g. mytest/test1:1.0)</a:t>
            </a:r>
          </a:p>
          <a:p>
            <a:pPr marL="1085850" lvl="2" indent="-171450">
              <a:buFont typeface="Arial" panose="020B0604020202020204" pitchFamily="34" charset="0"/>
              <a:buChar char="•"/>
            </a:pPr>
            <a:r>
              <a:rPr lang="de-CH" baseline="0" dirty="0" smtClean="0"/>
              <a:t>New Image</a:t>
            </a:r>
          </a:p>
          <a:p>
            <a:pPr marL="628650" lvl="1" indent="-171450">
              <a:buFont typeface="Arial" panose="020B0604020202020204" pitchFamily="34" charset="0"/>
              <a:buChar char="•"/>
            </a:pPr>
            <a:r>
              <a:rPr lang="de-CH" baseline="0" dirty="0" smtClean="0"/>
              <a:t>docker images</a:t>
            </a:r>
            <a:endParaRPr lang="en-US" dirty="0"/>
          </a:p>
        </p:txBody>
      </p:sp>
      <p:sp>
        <p:nvSpPr>
          <p:cNvPr id="4" name="Slide Number Placeholder 3"/>
          <p:cNvSpPr>
            <a:spLocks noGrp="1"/>
          </p:cNvSpPr>
          <p:nvPr>
            <p:ph type="sldNum" sz="quarter" idx="10"/>
          </p:nvPr>
        </p:nvSpPr>
        <p:spPr/>
        <p:txBody>
          <a:bodyPr/>
          <a:lstStyle/>
          <a:p>
            <a:fld id="{52E27252-EF20-D744-8857-623D53E3D728}" type="slidenum">
              <a:rPr lang="en-US" smtClean="0"/>
              <a:pPr/>
              <a:t>9</a:t>
            </a:fld>
            <a:endParaRPr lang="en-US"/>
          </a:p>
        </p:txBody>
      </p:sp>
    </p:spTree>
    <p:extLst>
      <p:ext uri="{BB962C8B-B14F-4D97-AF65-F5344CB8AC3E}">
        <p14:creationId xmlns="" xmlns:p14="http://schemas.microsoft.com/office/powerpoint/2010/main" val="26619730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smtClean="0"/>
              <a:t>docker run</a:t>
            </a:r>
            <a:r>
              <a:rPr lang="de-CH" baseline="0" dirty="0" smtClean="0"/>
              <a:t> --rm to remove container after termination</a:t>
            </a:r>
            <a:endParaRPr lang="en-US" dirty="0"/>
          </a:p>
        </p:txBody>
      </p:sp>
      <p:sp>
        <p:nvSpPr>
          <p:cNvPr id="4" name="Slide Number Placeholder 3"/>
          <p:cNvSpPr>
            <a:spLocks noGrp="1"/>
          </p:cNvSpPr>
          <p:nvPr>
            <p:ph type="sldNum" sz="quarter" idx="10"/>
          </p:nvPr>
        </p:nvSpPr>
        <p:spPr/>
        <p:txBody>
          <a:bodyPr/>
          <a:lstStyle/>
          <a:p>
            <a:fld id="{52E27252-EF20-D744-8857-623D53E3D728}" type="slidenum">
              <a:rPr lang="en-US" smtClean="0"/>
              <a:pPr/>
              <a:t>11</a:t>
            </a:fld>
            <a:endParaRPr lang="en-US"/>
          </a:p>
        </p:txBody>
      </p:sp>
    </p:spTree>
    <p:extLst>
      <p:ext uri="{BB962C8B-B14F-4D97-AF65-F5344CB8AC3E}">
        <p14:creationId xmlns="" xmlns:p14="http://schemas.microsoft.com/office/powerpoint/2010/main" val="24769494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2E27252-EF20-D744-8857-623D53E3D728}" type="slidenum">
              <a:rPr lang="en-US" smtClean="0"/>
              <a:pPr/>
              <a:t>13</a:t>
            </a:fld>
            <a:endParaRPr lang="en-US"/>
          </a:p>
        </p:txBody>
      </p:sp>
    </p:spTree>
    <p:extLst>
      <p:ext uri="{BB962C8B-B14F-4D97-AF65-F5344CB8AC3E}">
        <p14:creationId xmlns="" xmlns:p14="http://schemas.microsoft.com/office/powerpoint/2010/main" val="30691369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docker run -ti d97 /bin/bash</a:t>
            </a:r>
          </a:p>
          <a:p>
            <a:pPr marL="171450" indent="-171450">
              <a:buFontTx/>
              <a:buChar char="-"/>
            </a:pPr>
            <a:r>
              <a:rPr lang="de-DE" baseline="0" dirty="0" smtClean="0"/>
              <a:t>testFile.txt -&gt; present</a:t>
            </a:r>
          </a:p>
          <a:p>
            <a:pPr marL="171450" indent="-171450">
              <a:buFontTx/>
              <a:buChar char="-"/>
            </a:pPr>
            <a:r>
              <a:rPr lang="de-DE" baseline="0" dirty="0" smtClean="0"/>
              <a:t>set -&gt; env Variable PROVIDER set</a:t>
            </a:r>
            <a:endParaRPr lang="de-DE" dirty="0" smtClean="0"/>
          </a:p>
          <a:p>
            <a:endParaRPr lang="en-US" dirty="0" smtClean="0"/>
          </a:p>
          <a:p>
            <a:r>
              <a:rPr lang="en-US" dirty="0" err="1" smtClean="0"/>
              <a:t>docker</a:t>
            </a:r>
            <a:r>
              <a:rPr lang="en-US" dirty="0" smtClean="0"/>
              <a:t> run –P</a:t>
            </a:r>
            <a:r>
              <a:rPr lang="en-US" baseline="0" dirty="0" smtClean="0"/>
              <a:t> </a:t>
            </a:r>
            <a:r>
              <a:rPr lang="en-US" dirty="0" smtClean="0"/>
              <a:t>-d d97</a:t>
            </a:r>
            <a:endParaRPr lang="en-US" dirty="0"/>
          </a:p>
        </p:txBody>
      </p:sp>
      <p:sp>
        <p:nvSpPr>
          <p:cNvPr id="4" name="Slide Number Placeholder 3"/>
          <p:cNvSpPr>
            <a:spLocks noGrp="1"/>
          </p:cNvSpPr>
          <p:nvPr>
            <p:ph type="sldNum" sz="quarter" idx="10"/>
          </p:nvPr>
        </p:nvSpPr>
        <p:spPr/>
        <p:txBody>
          <a:bodyPr/>
          <a:lstStyle/>
          <a:p>
            <a:fld id="{52E27252-EF20-D744-8857-623D53E3D728}" type="slidenum">
              <a:rPr lang="en-US" smtClean="0"/>
              <a:pPr/>
              <a:t>14</a:t>
            </a:fld>
            <a:endParaRPr lang="en-US"/>
          </a:p>
        </p:txBody>
      </p:sp>
    </p:spTree>
    <p:extLst>
      <p:ext uri="{BB962C8B-B14F-4D97-AF65-F5344CB8AC3E}">
        <p14:creationId xmlns="" xmlns:p14="http://schemas.microsoft.com/office/powerpoint/2010/main" val="2536025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smtClean="0"/>
              <a:t>Use docker start, docker attach to reuse container</a:t>
            </a:r>
          </a:p>
          <a:p>
            <a:endParaRPr lang="de-CH" dirty="0" smtClean="0"/>
          </a:p>
          <a:p>
            <a:r>
              <a:rPr lang="de-CH" dirty="0" smtClean="0"/>
              <a:t>Change script to echo ... &gt;&gt; /log/hello3.log</a:t>
            </a:r>
            <a:endParaRPr lang="en-US" dirty="0"/>
          </a:p>
        </p:txBody>
      </p:sp>
      <p:sp>
        <p:nvSpPr>
          <p:cNvPr id="4" name="Slide Number Placeholder 3"/>
          <p:cNvSpPr>
            <a:spLocks noGrp="1"/>
          </p:cNvSpPr>
          <p:nvPr>
            <p:ph type="sldNum" sz="quarter" idx="10"/>
          </p:nvPr>
        </p:nvSpPr>
        <p:spPr/>
        <p:txBody>
          <a:bodyPr/>
          <a:lstStyle/>
          <a:p>
            <a:fld id="{52E27252-EF20-D744-8857-623D53E3D728}" type="slidenum">
              <a:rPr lang="en-US" smtClean="0"/>
              <a:pPr/>
              <a:t>15</a:t>
            </a:fld>
            <a:endParaRPr lang="en-US"/>
          </a:p>
        </p:txBody>
      </p:sp>
    </p:spTree>
    <p:extLst>
      <p:ext uri="{BB962C8B-B14F-4D97-AF65-F5344CB8AC3E}">
        <p14:creationId xmlns="" xmlns:p14="http://schemas.microsoft.com/office/powerpoint/2010/main" val="14360707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smtClean="0"/>
              <a:t>Use</a:t>
            </a:r>
            <a:r>
              <a:rPr lang="de-CH" baseline="0" dirty="0" smtClean="0"/>
              <a:t> ifconfig -&gt; eht1 to access from host</a:t>
            </a:r>
            <a:endParaRPr lang="en-US" dirty="0"/>
          </a:p>
        </p:txBody>
      </p:sp>
      <p:sp>
        <p:nvSpPr>
          <p:cNvPr id="4" name="Slide Number Placeholder 3"/>
          <p:cNvSpPr>
            <a:spLocks noGrp="1"/>
          </p:cNvSpPr>
          <p:nvPr>
            <p:ph type="sldNum" sz="quarter" idx="10"/>
          </p:nvPr>
        </p:nvSpPr>
        <p:spPr/>
        <p:txBody>
          <a:bodyPr/>
          <a:lstStyle/>
          <a:p>
            <a:fld id="{52E27252-EF20-D744-8857-623D53E3D728}" type="slidenum">
              <a:rPr lang="en-US" smtClean="0"/>
              <a:pPr/>
              <a:t>16</a:t>
            </a:fld>
            <a:endParaRPr lang="en-US"/>
          </a:p>
        </p:txBody>
      </p:sp>
    </p:spTree>
    <p:extLst>
      <p:ext uri="{BB962C8B-B14F-4D97-AF65-F5344CB8AC3E}">
        <p14:creationId xmlns="" xmlns:p14="http://schemas.microsoft.com/office/powerpoint/2010/main" val="71110737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1BA865F8-D0B2-3245-A9F6-5F06F5A3A0C6}" type="slidenum">
              <a:rPr lang="en-US" smtClean="0"/>
              <a:pPr/>
              <a:t>‹#›</a:t>
            </a:fld>
            <a:endParaRPr lang="en-US"/>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1BA865F8-D0B2-3245-A9F6-5F06F5A3A0C6}" type="slidenum">
              <a:rPr lang="en-US" smtClean="0"/>
              <a:pPr/>
              <a:t>‹#›</a:t>
            </a:fld>
            <a:endParaRPr lang="en-US"/>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1BA865F8-D0B2-3245-A9F6-5F06F5A3A0C6}" type="slidenum">
              <a:rPr lang="en-US" smtClean="0"/>
              <a:pPr/>
              <a:t>‹#›</a:t>
            </a:fld>
            <a:endParaRPr lang="en-US"/>
          </a:p>
        </p:txBody>
      </p:sp>
    </p:spTree>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Blank">
    <p:spTree>
      <p:nvGrpSpPr>
        <p:cNvPr id="1" name=""/>
        <p:cNvGrpSpPr/>
        <p:nvPr/>
      </p:nvGrpSpPr>
      <p:grpSpPr>
        <a:xfrm>
          <a:off x="0" y="0"/>
          <a:ext cx="0" cy="0"/>
          <a:chOff x="0" y="0"/>
          <a:chExt cx="0" cy="0"/>
        </a:xfrm>
      </p:grpSpPr>
      <p:sp>
        <p:nvSpPr>
          <p:cNvPr id="5" name="Rectangle 4"/>
          <p:cNvSpPr/>
          <p:nvPr userDrawn="1"/>
        </p:nvSpPr>
        <p:spPr>
          <a:xfrm>
            <a:off x="-1" y="6122326"/>
            <a:ext cx="9153479" cy="745151"/>
          </a:xfrm>
          <a:prstGeom prst="rect">
            <a:avLst/>
          </a:prstGeom>
          <a:gradFill flip="none" rotWithShape="1">
            <a:gsLst>
              <a:gs pos="0">
                <a:schemeClr val="accent2"/>
              </a:gs>
              <a:gs pos="68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2"/>
          </p:nvPr>
        </p:nvSpPr>
        <p:spPr>
          <a:xfrm>
            <a:off x="8390727" y="6316321"/>
            <a:ext cx="536421" cy="365125"/>
          </a:xfrm>
        </p:spPr>
        <p:txBody>
          <a:bodyPr/>
          <a:lstStyle>
            <a:lvl1pPr algn="r">
              <a:defRPr>
                <a:solidFill>
                  <a:schemeClr val="bg1"/>
                </a:solidFill>
              </a:defRPr>
            </a:lvl1pPr>
          </a:lstStyle>
          <a:p>
            <a:fld id="{1BA865F8-D0B2-3245-A9F6-5F06F5A3A0C6}" type="slidenum">
              <a:rPr lang="en-US" smtClean="0"/>
              <a:pPr/>
              <a:t>‹#›</a:t>
            </a:fld>
            <a:endParaRPr lang="en-US" dirty="0"/>
          </a:p>
        </p:txBody>
      </p:sp>
      <p:sp>
        <p:nvSpPr>
          <p:cNvPr id="8" name="Text Placeholder 14"/>
          <p:cNvSpPr>
            <a:spLocks noGrp="1"/>
          </p:cNvSpPr>
          <p:nvPr>
            <p:ph type="body" sz="quarter" idx="13" hasCustomPrompt="1"/>
          </p:nvPr>
        </p:nvSpPr>
        <p:spPr>
          <a:xfrm>
            <a:off x="1011551" y="959109"/>
            <a:ext cx="6286589" cy="607027"/>
          </a:xfrm>
        </p:spPr>
        <p:txBody>
          <a:bodyPr>
            <a:noAutofit/>
          </a:bodyPr>
          <a:lstStyle>
            <a:lvl1pPr marL="0" indent="0">
              <a:buNone/>
              <a:defRPr sz="4800" b="1" baseline="0">
                <a:solidFill>
                  <a:srgbClr val="3C3C3C"/>
                </a:solidFill>
              </a:defRPr>
            </a:lvl1pPr>
          </a:lstStyle>
          <a:p>
            <a:pPr lvl="0"/>
            <a:r>
              <a:rPr lang="en-US" dirty="0" smtClean="0"/>
              <a:t>Header</a:t>
            </a:r>
            <a:endParaRPr lang="en-US" dirty="0"/>
          </a:p>
        </p:txBody>
      </p:sp>
      <p:sp>
        <p:nvSpPr>
          <p:cNvPr id="13" name="Text Placeholder 12"/>
          <p:cNvSpPr>
            <a:spLocks noGrp="1"/>
          </p:cNvSpPr>
          <p:nvPr>
            <p:ph type="body" sz="quarter" idx="14"/>
          </p:nvPr>
        </p:nvSpPr>
        <p:spPr>
          <a:xfrm>
            <a:off x="1011551" y="1923934"/>
            <a:ext cx="6113626" cy="914400"/>
          </a:xfrm>
        </p:spPr>
        <p:txBody>
          <a:bodyPr>
            <a:noAutofit/>
          </a:bodyPr>
          <a:lstStyle>
            <a:lvl1pPr>
              <a:defRPr sz="2800">
                <a:solidFill>
                  <a:srgbClr val="3C3C3C"/>
                </a:solidFill>
              </a:defRPr>
            </a:lvl1pPr>
            <a:lvl2pPr>
              <a:defRPr sz="2400">
                <a:solidFill>
                  <a:srgbClr val="3C3C3C"/>
                </a:solidFill>
              </a:defRPr>
            </a:lvl2pPr>
            <a:lvl3pPr>
              <a:defRPr sz="2000">
                <a:solidFill>
                  <a:srgbClr val="3C3C3C"/>
                </a:solidFill>
              </a:defRPr>
            </a:lvl3pPr>
            <a:lvl4pPr>
              <a:defRPr sz="1800">
                <a:solidFill>
                  <a:srgbClr val="3C3C3C"/>
                </a:solidFill>
              </a:defRPr>
            </a:lvl4pPr>
            <a:lvl5pPr>
              <a:defRPr sz="1800">
                <a:solidFill>
                  <a:srgbClr val="3C3C3C"/>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Footer Placeholder 2"/>
          <p:cNvSpPr>
            <a:spLocks noGrp="1"/>
          </p:cNvSpPr>
          <p:nvPr>
            <p:ph type="ftr" sz="quarter" idx="11"/>
          </p:nvPr>
        </p:nvSpPr>
        <p:spPr>
          <a:xfrm>
            <a:off x="978351" y="6316321"/>
            <a:ext cx="3222555" cy="365125"/>
          </a:xfrm>
        </p:spPr>
        <p:txBody>
          <a:bodyPr/>
          <a:lstStyle>
            <a:lvl1pPr algn="l">
              <a:defRPr sz="1400">
                <a:solidFill>
                  <a:srgbClr val="FFFFFF"/>
                </a:solidFill>
              </a:defRPr>
            </a:lvl1pPr>
          </a:lstStyle>
          <a:p>
            <a:endParaRPr lang="en-US" dirty="0"/>
          </a:p>
        </p:txBody>
      </p:sp>
      <p:pic>
        <p:nvPicPr>
          <p:cNvPr id="2" name="Picture 1" descr="it.png"/>
          <p:cNvPicPr>
            <a:picLocks noChangeAspect="1"/>
          </p:cNvPicPr>
          <p:nvPr userDrawn="1"/>
        </p:nvPicPr>
        <p:blipFill>
          <a:blip r:embed="rId2">
            <a:extLst>
              <a:ext uri="{28A0092B-C50C-407E-A947-70E740481C1C}">
                <a14:useLocalDpi xmlns="" xmlns:a14="http://schemas.microsoft.com/office/drawing/2010/main" val="0"/>
              </a:ext>
            </a:extLst>
          </a:blip>
          <a:stretch>
            <a:fillRect/>
          </a:stretch>
        </p:blipFill>
        <p:spPr>
          <a:xfrm>
            <a:off x="266175" y="6286536"/>
            <a:ext cx="455968" cy="444709"/>
          </a:xfrm>
          <a:prstGeom prst="rect">
            <a:avLst/>
          </a:prstGeom>
        </p:spPr>
      </p:pic>
    </p:spTree>
    <p:extLst>
      <p:ext uri="{BB962C8B-B14F-4D97-AF65-F5344CB8AC3E}">
        <p14:creationId xmlns="" xmlns:p14="http://schemas.microsoft.com/office/powerpoint/2010/main" val="38078358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Rectangle 1"/>
          <p:cNvSpPr/>
          <p:nvPr userDrawn="1"/>
        </p:nvSpPr>
        <p:spPr>
          <a:xfrm>
            <a:off x="0" y="3278560"/>
            <a:ext cx="9144000" cy="3579440"/>
          </a:xfrm>
          <a:prstGeom prst="rect">
            <a:avLst/>
          </a:prstGeom>
          <a:gradFill>
            <a:gsLst>
              <a:gs pos="77000">
                <a:schemeClr val="bg1">
                  <a:lumMod val="95000"/>
                </a:schemeClr>
              </a:gs>
              <a:gs pos="0">
                <a:schemeClr val="bg1"/>
              </a:gs>
            </a:gsLs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Text Placeholder 14"/>
          <p:cNvSpPr>
            <a:spLocks noGrp="1"/>
          </p:cNvSpPr>
          <p:nvPr>
            <p:ph type="body" sz="quarter" idx="13" hasCustomPrompt="1"/>
          </p:nvPr>
        </p:nvSpPr>
        <p:spPr>
          <a:xfrm>
            <a:off x="1275972" y="4386414"/>
            <a:ext cx="6760495" cy="607027"/>
          </a:xfrm>
        </p:spPr>
        <p:txBody>
          <a:bodyPr>
            <a:noAutofit/>
          </a:bodyPr>
          <a:lstStyle>
            <a:lvl1pPr marL="0" indent="0">
              <a:buNone/>
              <a:defRPr sz="4800" b="1" baseline="0">
                <a:solidFill>
                  <a:schemeClr val="tx1">
                    <a:lumMod val="90000"/>
                    <a:lumOff val="10000"/>
                  </a:schemeClr>
                </a:solidFill>
              </a:defRPr>
            </a:lvl1pPr>
          </a:lstStyle>
          <a:p>
            <a:pPr lvl="0"/>
            <a:r>
              <a:rPr lang="en-US" dirty="0" smtClean="0"/>
              <a:t>Name of Presentation</a:t>
            </a:r>
            <a:endParaRPr lang="en-US" dirty="0"/>
          </a:p>
        </p:txBody>
      </p:sp>
      <p:sp>
        <p:nvSpPr>
          <p:cNvPr id="16" name="Text Placeholder 14"/>
          <p:cNvSpPr>
            <a:spLocks noGrp="1"/>
          </p:cNvSpPr>
          <p:nvPr>
            <p:ph type="body" sz="quarter" idx="14" hasCustomPrompt="1"/>
          </p:nvPr>
        </p:nvSpPr>
        <p:spPr>
          <a:xfrm>
            <a:off x="1304407" y="4008740"/>
            <a:ext cx="3234639" cy="366292"/>
          </a:xfrm>
        </p:spPr>
        <p:txBody>
          <a:bodyPr>
            <a:noAutofit/>
          </a:bodyPr>
          <a:lstStyle>
            <a:lvl1pPr marL="0" indent="0">
              <a:buNone/>
              <a:defRPr sz="2200" b="0" baseline="0">
                <a:solidFill>
                  <a:schemeClr val="tx1">
                    <a:lumMod val="90000"/>
                    <a:lumOff val="10000"/>
                  </a:schemeClr>
                </a:solidFill>
              </a:defRPr>
            </a:lvl1pPr>
          </a:lstStyle>
          <a:p>
            <a:pPr lvl="0"/>
            <a:r>
              <a:rPr lang="en-US" dirty="0" smtClean="0"/>
              <a:t>Presenter Name</a:t>
            </a:r>
            <a:endParaRPr lang="en-US" dirty="0"/>
          </a:p>
        </p:txBody>
      </p:sp>
      <p:sp>
        <p:nvSpPr>
          <p:cNvPr id="17" name="Text Placeholder 14"/>
          <p:cNvSpPr>
            <a:spLocks noGrp="1"/>
          </p:cNvSpPr>
          <p:nvPr>
            <p:ph type="body" sz="quarter" idx="15" hasCustomPrompt="1"/>
          </p:nvPr>
        </p:nvSpPr>
        <p:spPr>
          <a:xfrm>
            <a:off x="1304407" y="5174448"/>
            <a:ext cx="3234639" cy="366292"/>
          </a:xfrm>
        </p:spPr>
        <p:txBody>
          <a:bodyPr>
            <a:noAutofit/>
          </a:bodyPr>
          <a:lstStyle>
            <a:lvl1pPr marL="0" indent="0">
              <a:buNone/>
              <a:defRPr sz="2200" b="0" baseline="0">
                <a:solidFill>
                  <a:schemeClr val="tx1">
                    <a:lumMod val="90000"/>
                    <a:lumOff val="10000"/>
                  </a:schemeClr>
                </a:solidFill>
              </a:defRPr>
            </a:lvl1pPr>
          </a:lstStyle>
          <a:p>
            <a:pPr lvl="0"/>
            <a:r>
              <a:rPr lang="en-US" dirty="0" smtClean="0"/>
              <a:t>Date: XX.XX.XXXX</a:t>
            </a:r>
            <a:endParaRPr lang="en-US" dirty="0"/>
          </a:p>
        </p:txBody>
      </p:sp>
      <p:sp>
        <p:nvSpPr>
          <p:cNvPr id="22" name="Slide Number Placeholder 3"/>
          <p:cNvSpPr>
            <a:spLocks noGrp="1"/>
          </p:cNvSpPr>
          <p:nvPr>
            <p:ph type="sldNum" sz="quarter" idx="12"/>
          </p:nvPr>
        </p:nvSpPr>
        <p:spPr>
          <a:xfrm>
            <a:off x="8390727" y="6316321"/>
            <a:ext cx="536421" cy="365125"/>
          </a:xfrm>
        </p:spPr>
        <p:txBody>
          <a:bodyPr/>
          <a:lstStyle>
            <a:lvl1pPr algn="r">
              <a:defRPr>
                <a:solidFill>
                  <a:schemeClr val="bg1"/>
                </a:solidFill>
              </a:defRPr>
            </a:lvl1pPr>
          </a:lstStyle>
          <a:p>
            <a:fld id="{1BA865F8-D0B2-3245-A9F6-5F06F5A3A0C6}" type="slidenum">
              <a:rPr lang="en-US" smtClean="0"/>
              <a:pPr/>
              <a:t>‹#›</a:t>
            </a:fld>
            <a:endParaRPr lang="en-US" dirty="0"/>
          </a:p>
        </p:txBody>
      </p:sp>
      <p:pic>
        <p:nvPicPr>
          <p:cNvPr id="3" name="Picture 2" descr="logo.png"/>
          <p:cNvPicPr>
            <a:picLocks noChangeAspect="1"/>
          </p:cNvPicPr>
          <p:nvPr userDrawn="1"/>
        </p:nvPicPr>
        <p:blipFill>
          <a:blip r:embed="rId2">
            <a:extLst>
              <a:ext uri="{28A0092B-C50C-407E-A947-70E740481C1C}">
                <a14:useLocalDpi xmlns="" xmlns:a14="http://schemas.microsoft.com/office/drawing/2010/main" val="0"/>
              </a:ext>
            </a:extLst>
          </a:blip>
          <a:stretch>
            <a:fillRect/>
          </a:stretch>
        </p:blipFill>
        <p:spPr>
          <a:xfrm>
            <a:off x="1336300" y="1324509"/>
            <a:ext cx="4038544" cy="991000"/>
          </a:xfrm>
          <a:prstGeom prst="rect">
            <a:avLst/>
          </a:prstGeom>
        </p:spPr>
      </p:pic>
    </p:spTree>
    <p:extLst>
      <p:ext uri="{BB962C8B-B14F-4D97-AF65-F5344CB8AC3E}">
        <p14:creationId xmlns="" xmlns:p14="http://schemas.microsoft.com/office/powerpoint/2010/main" val="28080084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6" name="Rectangle 5"/>
          <p:cNvSpPr/>
          <p:nvPr userDrawn="1"/>
        </p:nvSpPr>
        <p:spPr>
          <a:xfrm>
            <a:off x="-1" y="0"/>
            <a:ext cx="9153479" cy="6867477"/>
          </a:xfrm>
          <a:prstGeom prst="rect">
            <a:avLst/>
          </a:prstGeom>
          <a:gradFill flip="none" rotWithShape="1">
            <a:gsLst>
              <a:gs pos="0">
                <a:schemeClr val="accent2"/>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 Placeholder 14"/>
          <p:cNvSpPr>
            <a:spLocks noGrp="1"/>
          </p:cNvSpPr>
          <p:nvPr>
            <p:ph type="body" sz="quarter" idx="13" hasCustomPrompt="1"/>
          </p:nvPr>
        </p:nvSpPr>
        <p:spPr>
          <a:xfrm>
            <a:off x="1191753" y="4203814"/>
            <a:ext cx="6760495" cy="361271"/>
          </a:xfrm>
        </p:spPr>
        <p:txBody>
          <a:bodyPr>
            <a:noAutofit/>
          </a:bodyPr>
          <a:lstStyle>
            <a:lvl1pPr marL="0" indent="0" algn="ctr">
              <a:buNone/>
              <a:defRPr sz="2000" b="1" baseline="0">
                <a:solidFill>
                  <a:schemeClr val="bg1"/>
                </a:solidFill>
              </a:defRPr>
            </a:lvl1pPr>
          </a:lstStyle>
          <a:p>
            <a:pPr lvl="0"/>
            <a:r>
              <a:rPr lang="en-US" dirty="0" smtClean="0"/>
              <a:t>End of Presentation</a:t>
            </a:r>
            <a:endParaRPr lang="en-US" dirty="0"/>
          </a:p>
        </p:txBody>
      </p:sp>
      <p:sp>
        <p:nvSpPr>
          <p:cNvPr id="10" name="Text Placeholder 14"/>
          <p:cNvSpPr>
            <a:spLocks noGrp="1"/>
          </p:cNvSpPr>
          <p:nvPr>
            <p:ph type="body" sz="quarter" idx="14" hasCustomPrompt="1"/>
          </p:nvPr>
        </p:nvSpPr>
        <p:spPr>
          <a:xfrm>
            <a:off x="1191753" y="4582832"/>
            <a:ext cx="6760495" cy="364062"/>
          </a:xfrm>
        </p:spPr>
        <p:txBody>
          <a:bodyPr>
            <a:noAutofit/>
          </a:bodyPr>
          <a:lstStyle>
            <a:lvl1pPr marL="0" indent="0" algn="ctr">
              <a:buNone/>
              <a:defRPr sz="1800" b="0" baseline="0">
                <a:solidFill>
                  <a:srgbClr val="FFFFFF"/>
                </a:solidFill>
              </a:defRPr>
            </a:lvl1pPr>
          </a:lstStyle>
          <a:p>
            <a:pPr lvl="0"/>
            <a:r>
              <a:rPr lang="en-US" dirty="0" smtClean="0"/>
              <a:t>Thank you for viewing.</a:t>
            </a:r>
            <a:endParaRPr lang="en-US" dirty="0"/>
          </a:p>
        </p:txBody>
      </p:sp>
      <p:pic>
        <p:nvPicPr>
          <p:cNvPr id="2" name="Picture 1" descr="stacked.png"/>
          <p:cNvPicPr>
            <a:picLocks noChangeAspect="1"/>
          </p:cNvPicPr>
          <p:nvPr userDrawn="1"/>
        </p:nvPicPr>
        <p:blipFill>
          <a:blip r:embed="rId2">
            <a:extLst>
              <a:ext uri="{28A0092B-C50C-407E-A947-70E740481C1C}">
                <a14:useLocalDpi xmlns="" xmlns:a14="http://schemas.microsoft.com/office/drawing/2010/main" val="0"/>
              </a:ext>
            </a:extLst>
          </a:blip>
          <a:stretch>
            <a:fillRect/>
          </a:stretch>
        </p:blipFill>
        <p:spPr>
          <a:xfrm>
            <a:off x="3786476" y="1947986"/>
            <a:ext cx="1571048" cy="1504922"/>
          </a:xfrm>
          <a:prstGeom prst="rect">
            <a:avLst/>
          </a:prstGeom>
        </p:spPr>
      </p:pic>
    </p:spTree>
    <p:extLst>
      <p:ext uri="{BB962C8B-B14F-4D97-AF65-F5344CB8AC3E}">
        <p14:creationId xmlns="" xmlns:p14="http://schemas.microsoft.com/office/powerpoint/2010/main" val="16721086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1BA865F8-D0B2-3245-A9F6-5F06F5A3A0C6}"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1BA865F8-D0B2-3245-A9F6-5F06F5A3A0C6}"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1BA865F8-D0B2-3245-A9F6-5F06F5A3A0C6}"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1BA865F8-D0B2-3245-A9F6-5F06F5A3A0C6}"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1BA865F8-D0B2-3245-A9F6-5F06F5A3A0C6}"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1BA865F8-D0B2-3245-A9F6-5F06F5A3A0C6}" type="slidenum">
              <a:rPr lang="en-US" smtClean="0"/>
              <a:pPr/>
              <a:t>‹#›</a:t>
            </a:fld>
            <a:endParaRPr lang="en-US"/>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1BA865F8-D0B2-3245-A9F6-5F06F5A3A0C6}"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1BA865F8-D0B2-3245-A9F6-5F06F5A3A0C6}"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6">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1BA865F8-D0B2-3245-A9F6-5F06F5A3A0C6}"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 id="2147483649" r:id="rId13"/>
    <p:sldLayoutId id="2147483661" r:id="rId14"/>
  </p:sldLayoutIdLst>
  <p:hf hdr="0" ftr="0" dt="0"/>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hyperlink" Target="https://www.docker.com/whatisdocker/" TargetMode="External"/><Relationship Id="rId2" Type="http://schemas.openxmlformats.org/officeDocument/2006/relationships/hyperlink" Target="https://www.docker.com/" TargetMode="External"/><Relationship Id="rId1" Type="http://schemas.openxmlformats.org/officeDocument/2006/relationships/slideLayout" Target="../slideLayouts/slideLayout12.xml"/><Relationship Id="rId6" Type="http://schemas.openxmlformats.org/officeDocument/2006/relationships/hyperlink" Target="https://inftec.atlassian.net/wiki/display/TEC/Docker" TargetMode="External"/><Relationship Id="rId5" Type="http://schemas.openxmlformats.org/officeDocument/2006/relationships/hyperlink" Target="https://docs.docker.com/" TargetMode="External"/><Relationship Id="rId4" Type="http://schemas.openxmlformats.org/officeDocument/2006/relationships/hyperlink" Target="https://www.docker.com/tryit/"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smtClean="0"/>
              <a:t>   </a:t>
            </a:r>
            <a:endParaRPr lang="en-US" dirty="0"/>
          </a:p>
        </p:txBody>
      </p:sp>
      <p:sp>
        <p:nvSpPr>
          <p:cNvPr id="23" name="Text Placeholder 22"/>
          <p:cNvSpPr>
            <a:spLocks noGrp="1"/>
          </p:cNvSpPr>
          <p:nvPr>
            <p:ph type="subTitle" idx="1"/>
          </p:nvPr>
        </p:nvSpPr>
        <p:spPr>
          <a:xfrm>
            <a:off x="685800" y="1012371"/>
            <a:ext cx="7772400" cy="3798940"/>
          </a:xfrm>
        </p:spPr>
        <p:txBody>
          <a:bodyPr>
            <a:noAutofit/>
          </a:bodyPr>
          <a:lstStyle/>
          <a:p>
            <a:r>
              <a:rPr lang="de-CH" sz="6000" dirty="0" smtClean="0"/>
              <a:t>Making 3D point </a:t>
            </a:r>
            <a:r>
              <a:rPr lang="de-CH" sz="6600" dirty="0" smtClean="0"/>
              <a:t>cloud</a:t>
            </a:r>
            <a:r>
              <a:rPr lang="de-CH" sz="6000" dirty="0" smtClean="0"/>
              <a:t> using web ODM API </a:t>
            </a:r>
            <a:endParaRPr lang="en-US" sz="6000" dirty="0"/>
          </a:p>
        </p:txBody>
      </p:sp>
      <p:sp>
        <p:nvSpPr>
          <p:cNvPr id="25" name="Text Placeholder 24"/>
          <p:cNvSpPr>
            <a:spLocks noGrp="1"/>
          </p:cNvSpPr>
          <p:nvPr>
            <p:ph type="body" sz="quarter" idx="4294967295"/>
          </p:nvPr>
        </p:nvSpPr>
        <p:spPr>
          <a:xfrm>
            <a:off x="0" y="5173663"/>
            <a:ext cx="3233738" cy="366712"/>
          </a:xfrm>
        </p:spPr>
        <p:txBody>
          <a:bodyPr>
            <a:normAutofit fontScale="77500" lnSpcReduction="20000"/>
          </a:bodyPr>
          <a:lstStyle/>
          <a:p>
            <a:r>
              <a:rPr lang="en-US" dirty="0" smtClean="0"/>
              <a:t> </a:t>
            </a:r>
            <a:endParaRPr lang="en-US" dirty="0"/>
          </a:p>
        </p:txBody>
      </p:sp>
      <p:sp>
        <p:nvSpPr>
          <p:cNvPr id="24" name="Text Placeholder 23"/>
          <p:cNvSpPr>
            <a:spLocks noGrp="1"/>
          </p:cNvSpPr>
          <p:nvPr>
            <p:ph type="body" sz="quarter" idx="4294967295"/>
          </p:nvPr>
        </p:nvSpPr>
        <p:spPr>
          <a:xfrm>
            <a:off x="3030537" y="4168775"/>
            <a:ext cx="6113463" cy="914400"/>
          </a:xfrm>
        </p:spPr>
        <p:txBody>
          <a:bodyPr/>
          <a:lstStyle/>
          <a:p>
            <a:pPr>
              <a:buNone/>
            </a:pPr>
            <a:r>
              <a:rPr lang="de-CH" dirty="0" smtClean="0"/>
              <a:t>Open Drone Mapping</a:t>
            </a:r>
            <a:endParaRPr lang="en-US" dirty="0"/>
          </a:p>
        </p:txBody>
      </p:sp>
    </p:spTree>
    <p:extLst>
      <p:ext uri="{BB962C8B-B14F-4D97-AF65-F5344CB8AC3E}">
        <p14:creationId xmlns="" xmlns:p14="http://schemas.microsoft.com/office/powerpoint/2010/main" val="132928751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BA865F8-D0B2-3245-A9F6-5F06F5A3A0C6}" type="slidenum">
              <a:rPr lang="en-US" smtClean="0"/>
              <a:pPr/>
              <a:t>10</a:t>
            </a:fld>
            <a:endParaRPr lang="en-US" dirty="0"/>
          </a:p>
        </p:txBody>
      </p:sp>
      <p:sp>
        <p:nvSpPr>
          <p:cNvPr id="3" name="Text Placeholder 2"/>
          <p:cNvSpPr>
            <a:spLocks noGrp="1"/>
          </p:cNvSpPr>
          <p:nvPr>
            <p:ph type="body" sz="quarter" idx="13"/>
          </p:nvPr>
        </p:nvSpPr>
        <p:spPr>
          <a:xfrm>
            <a:off x="1011551" y="959109"/>
            <a:ext cx="7915597" cy="607027"/>
          </a:xfrm>
        </p:spPr>
        <p:txBody>
          <a:bodyPr/>
          <a:lstStyle/>
          <a:p>
            <a:r>
              <a:rPr lang="de-CH" dirty="0" smtClean="0"/>
              <a:t>Terminology - Image</a:t>
            </a:r>
            <a:endParaRPr lang="en-US" dirty="0"/>
          </a:p>
        </p:txBody>
      </p:sp>
      <p:sp>
        <p:nvSpPr>
          <p:cNvPr id="4" name="Text Placeholder 3"/>
          <p:cNvSpPr>
            <a:spLocks noGrp="1"/>
          </p:cNvSpPr>
          <p:nvPr>
            <p:ph type="body" sz="quarter" idx="14"/>
          </p:nvPr>
        </p:nvSpPr>
        <p:spPr>
          <a:xfrm>
            <a:off x="1011550" y="1923933"/>
            <a:ext cx="7566965" cy="4043729"/>
          </a:xfrm>
        </p:spPr>
        <p:txBody>
          <a:bodyPr>
            <a:normAutofit/>
          </a:bodyPr>
          <a:lstStyle/>
          <a:p>
            <a:r>
              <a:rPr lang="de-CH" dirty="0" smtClean="0"/>
              <a:t>Persisted snapshot that can be run</a:t>
            </a:r>
          </a:p>
          <a:p>
            <a:pPr lvl="1"/>
            <a:r>
              <a:rPr lang="de-CH" i="1" dirty="0" smtClean="0"/>
              <a:t>images: </a:t>
            </a:r>
            <a:r>
              <a:rPr lang="de-CH" dirty="0" smtClean="0"/>
              <a:t>List all local images</a:t>
            </a:r>
          </a:p>
          <a:p>
            <a:pPr lvl="1"/>
            <a:r>
              <a:rPr lang="de-CH" i="1" dirty="0" smtClean="0"/>
              <a:t>run</a:t>
            </a:r>
            <a:r>
              <a:rPr lang="de-CH" dirty="0" smtClean="0"/>
              <a:t>: Create a container from an image and execute a command in it</a:t>
            </a:r>
          </a:p>
          <a:p>
            <a:pPr lvl="1"/>
            <a:r>
              <a:rPr lang="de-CH" i="1" dirty="0" smtClean="0"/>
              <a:t>tag</a:t>
            </a:r>
            <a:r>
              <a:rPr lang="de-CH" dirty="0" smtClean="0"/>
              <a:t>: Tag an image</a:t>
            </a:r>
          </a:p>
          <a:p>
            <a:pPr lvl="1"/>
            <a:r>
              <a:rPr lang="de-CH" i="1" dirty="0" smtClean="0"/>
              <a:t>pull</a:t>
            </a:r>
            <a:r>
              <a:rPr lang="de-CH" dirty="0" smtClean="0"/>
              <a:t>: Download image from repository</a:t>
            </a:r>
          </a:p>
          <a:p>
            <a:pPr lvl="1"/>
            <a:r>
              <a:rPr lang="de-CH" i="1" dirty="0" smtClean="0"/>
              <a:t>rmi</a:t>
            </a:r>
            <a:r>
              <a:rPr lang="de-CH" dirty="0" smtClean="0"/>
              <a:t>: Delete a local image</a:t>
            </a:r>
          </a:p>
          <a:p>
            <a:pPr lvl="2"/>
            <a:r>
              <a:rPr lang="de-CH" dirty="0" smtClean="0"/>
              <a:t>This will also remove intermediate images if no longer used</a:t>
            </a:r>
          </a:p>
        </p:txBody>
      </p:sp>
    </p:spTree>
    <p:extLst>
      <p:ext uri="{BB962C8B-B14F-4D97-AF65-F5344CB8AC3E}">
        <p14:creationId xmlns="" xmlns:p14="http://schemas.microsoft.com/office/powerpoint/2010/main" val="40215264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BA865F8-D0B2-3245-A9F6-5F06F5A3A0C6}" type="slidenum">
              <a:rPr lang="en-US" smtClean="0"/>
              <a:pPr/>
              <a:t>11</a:t>
            </a:fld>
            <a:endParaRPr lang="en-US" dirty="0"/>
          </a:p>
        </p:txBody>
      </p:sp>
      <p:sp>
        <p:nvSpPr>
          <p:cNvPr id="3" name="Text Placeholder 2"/>
          <p:cNvSpPr>
            <a:spLocks noGrp="1"/>
          </p:cNvSpPr>
          <p:nvPr>
            <p:ph type="body" sz="quarter" idx="13"/>
          </p:nvPr>
        </p:nvSpPr>
        <p:spPr/>
        <p:txBody>
          <a:bodyPr>
            <a:normAutofit fontScale="77500" lnSpcReduction="20000"/>
          </a:bodyPr>
          <a:lstStyle/>
          <a:p>
            <a:r>
              <a:rPr lang="de-CH" dirty="0" smtClean="0"/>
              <a:t>Terminology - Container</a:t>
            </a:r>
            <a:endParaRPr lang="en-US" dirty="0"/>
          </a:p>
        </p:txBody>
      </p:sp>
      <p:sp>
        <p:nvSpPr>
          <p:cNvPr id="4" name="Text Placeholder 3"/>
          <p:cNvSpPr>
            <a:spLocks noGrp="1"/>
          </p:cNvSpPr>
          <p:nvPr>
            <p:ph type="body" sz="quarter" idx="14"/>
          </p:nvPr>
        </p:nvSpPr>
        <p:spPr>
          <a:xfrm>
            <a:off x="1011551" y="1923933"/>
            <a:ext cx="7379176" cy="4055761"/>
          </a:xfrm>
        </p:spPr>
        <p:txBody>
          <a:bodyPr>
            <a:normAutofit lnSpcReduction="10000"/>
          </a:bodyPr>
          <a:lstStyle/>
          <a:p>
            <a:r>
              <a:rPr lang="de-CH" dirty="0" smtClean="0"/>
              <a:t>Runnable </a:t>
            </a:r>
            <a:r>
              <a:rPr lang="de-CH" dirty="0"/>
              <a:t>instance of an image</a:t>
            </a:r>
          </a:p>
          <a:p>
            <a:pPr lvl="1"/>
            <a:r>
              <a:rPr lang="de-CH" i="1" dirty="0" smtClean="0"/>
              <a:t>ps</a:t>
            </a:r>
            <a:r>
              <a:rPr lang="de-CH" i="1" dirty="0"/>
              <a:t>:</a:t>
            </a:r>
            <a:r>
              <a:rPr lang="de-CH" dirty="0"/>
              <a:t> List all running containers</a:t>
            </a:r>
          </a:p>
          <a:p>
            <a:pPr lvl="1"/>
            <a:r>
              <a:rPr lang="de-CH" i="1" dirty="0" smtClean="0"/>
              <a:t>ps </a:t>
            </a:r>
            <a:r>
              <a:rPr lang="de-CH" i="1" dirty="0"/>
              <a:t>–a</a:t>
            </a:r>
            <a:r>
              <a:rPr lang="de-CH" dirty="0"/>
              <a:t>: List all containers (incl. stopped</a:t>
            </a:r>
            <a:r>
              <a:rPr lang="de-CH" dirty="0" smtClean="0"/>
              <a:t>)</a:t>
            </a:r>
          </a:p>
          <a:p>
            <a:pPr lvl="1"/>
            <a:r>
              <a:rPr lang="de-CH" i="1" dirty="0" smtClean="0"/>
              <a:t>top</a:t>
            </a:r>
            <a:r>
              <a:rPr lang="de-CH" dirty="0" smtClean="0"/>
              <a:t>: Display processes of a container</a:t>
            </a:r>
            <a:endParaRPr lang="de-CH" dirty="0"/>
          </a:p>
          <a:p>
            <a:pPr lvl="1"/>
            <a:r>
              <a:rPr lang="de-CH" i="1" dirty="0" smtClean="0"/>
              <a:t>start</a:t>
            </a:r>
            <a:r>
              <a:rPr lang="de-CH" dirty="0"/>
              <a:t>: Start a stopped container</a:t>
            </a:r>
          </a:p>
          <a:p>
            <a:pPr lvl="1"/>
            <a:r>
              <a:rPr lang="de-CH" i="1" dirty="0" smtClean="0"/>
              <a:t>stop</a:t>
            </a:r>
            <a:r>
              <a:rPr lang="de-CH" dirty="0"/>
              <a:t>: Stop a running container</a:t>
            </a:r>
          </a:p>
          <a:p>
            <a:pPr lvl="1"/>
            <a:r>
              <a:rPr lang="de-CH" i="1" dirty="0" smtClean="0"/>
              <a:t>pause</a:t>
            </a:r>
            <a:r>
              <a:rPr lang="de-CH" dirty="0"/>
              <a:t>: Pause all processes within a </a:t>
            </a:r>
            <a:r>
              <a:rPr lang="de-CH" dirty="0" smtClean="0"/>
              <a:t>container</a:t>
            </a:r>
          </a:p>
          <a:p>
            <a:pPr lvl="1"/>
            <a:r>
              <a:rPr lang="de-CH" i="1" dirty="0" smtClean="0"/>
              <a:t>rm</a:t>
            </a:r>
            <a:r>
              <a:rPr lang="de-CH" dirty="0" smtClean="0"/>
              <a:t>: Delete a container</a:t>
            </a:r>
          </a:p>
          <a:p>
            <a:pPr lvl="1"/>
            <a:r>
              <a:rPr lang="de-CH" i="1" dirty="0" smtClean="0"/>
              <a:t>commit</a:t>
            </a:r>
            <a:r>
              <a:rPr lang="de-CH" dirty="0" smtClean="0"/>
              <a:t>: Create an image from a container</a:t>
            </a:r>
          </a:p>
          <a:p>
            <a:pPr lvl="1"/>
            <a:endParaRPr lang="en-US" dirty="0"/>
          </a:p>
          <a:p>
            <a:endParaRPr lang="en-US" dirty="0"/>
          </a:p>
        </p:txBody>
      </p:sp>
    </p:spTree>
    <p:extLst>
      <p:ext uri="{BB962C8B-B14F-4D97-AF65-F5344CB8AC3E}">
        <p14:creationId xmlns="" xmlns:p14="http://schemas.microsoft.com/office/powerpoint/2010/main" val="304346904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31"/>
          <p:cNvSpPr/>
          <p:nvPr/>
        </p:nvSpPr>
        <p:spPr>
          <a:xfrm>
            <a:off x="5645498" y="5095649"/>
            <a:ext cx="1718268" cy="713433"/>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de-CH" dirty="0" smtClean="0"/>
              <a:t>Container</a:t>
            </a:r>
          </a:p>
          <a:p>
            <a:pPr algn="ctr"/>
            <a:r>
              <a:rPr lang="de-CH" dirty="0" smtClean="0"/>
              <a:t>cid4</a:t>
            </a:r>
            <a:endParaRPr lang="en-US" dirty="0"/>
          </a:p>
        </p:txBody>
      </p:sp>
      <p:sp>
        <p:nvSpPr>
          <p:cNvPr id="31" name="Rounded Rectangle 30"/>
          <p:cNvSpPr/>
          <p:nvPr/>
        </p:nvSpPr>
        <p:spPr>
          <a:xfrm>
            <a:off x="5493098" y="4732231"/>
            <a:ext cx="1718268" cy="713433"/>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de-CH" dirty="0" smtClean="0"/>
              <a:t>Container</a:t>
            </a:r>
          </a:p>
          <a:p>
            <a:pPr algn="ctr"/>
            <a:r>
              <a:rPr lang="de-CH" dirty="0" smtClean="0"/>
              <a:t>cid3</a:t>
            </a:r>
            <a:endParaRPr lang="en-US" dirty="0"/>
          </a:p>
        </p:txBody>
      </p:sp>
      <p:sp>
        <p:nvSpPr>
          <p:cNvPr id="2" name="Slide Number Placeholder 1"/>
          <p:cNvSpPr>
            <a:spLocks noGrp="1"/>
          </p:cNvSpPr>
          <p:nvPr>
            <p:ph type="sldNum" sz="quarter" idx="12"/>
          </p:nvPr>
        </p:nvSpPr>
        <p:spPr/>
        <p:txBody>
          <a:bodyPr/>
          <a:lstStyle/>
          <a:p>
            <a:fld id="{1BA865F8-D0B2-3245-A9F6-5F06F5A3A0C6}" type="slidenum">
              <a:rPr lang="en-US" smtClean="0"/>
              <a:pPr/>
              <a:t>12</a:t>
            </a:fld>
            <a:endParaRPr lang="en-US" dirty="0"/>
          </a:p>
        </p:txBody>
      </p:sp>
      <p:sp>
        <p:nvSpPr>
          <p:cNvPr id="3" name="Text Placeholder 2"/>
          <p:cNvSpPr>
            <a:spLocks noGrp="1"/>
          </p:cNvSpPr>
          <p:nvPr>
            <p:ph type="body" sz="quarter" idx="13"/>
          </p:nvPr>
        </p:nvSpPr>
        <p:spPr/>
        <p:txBody>
          <a:bodyPr/>
          <a:lstStyle/>
          <a:p>
            <a:r>
              <a:rPr lang="de-CH" dirty="0" smtClean="0"/>
              <a:t>Image vs. Container</a:t>
            </a:r>
            <a:endParaRPr lang="en-US" dirty="0"/>
          </a:p>
        </p:txBody>
      </p:sp>
      <p:sp>
        <p:nvSpPr>
          <p:cNvPr id="5" name="Rectangle 4"/>
          <p:cNvSpPr/>
          <p:nvPr/>
        </p:nvSpPr>
        <p:spPr>
          <a:xfrm>
            <a:off x="1095270" y="1909187"/>
            <a:ext cx="1718268" cy="71343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de-CH" dirty="0" smtClean="0"/>
              <a:t>Base Image</a:t>
            </a:r>
          </a:p>
          <a:p>
            <a:pPr algn="ctr"/>
            <a:r>
              <a:rPr lang="de-CH" i="1" dirty="0" smtClean="0"/>
              <a:t>ubuntu:latest</a:t>
            </a:r>
          </a:p>
        </p:txBody>
      </p:sp>
      <p:sp>
        <p:nvSpPr>
          <p:cNvPr id="6" name="Rounded Rectangle 5"/>
          <p:cNvSpPr/>
          <p:nvPr/>
        </p:nvSpPr>
        <p:spPr>
          <a:xfrm>
            <a:off x="5285433" y="1909186"/>
            <a:ext cx="1718268" cy="713433"/>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de-CH" dirty="0" smtClean="0"/>
              <a:t>Container</a:t>
            </a:r>
          </a:p>
          <a:p>
            <a:pPr algn="ctr"/>
            <a:r>
              <a:rPr lang="de-CH" dirty="0" smtClean="0"/>
              <a:t>cid1</a:t>
            </a:r>
            <a:endParaRPr lang="en-US" dirty="0"/>
          </a:p>
        </p:txBody>
      </p:sp>
      <p:cxnSp>
        <p:nvCxnSpPr>
          <p:cNvPr id="8" name="Straight Arrow Connector 7"/>
          <p:cNvCxnSpPr>
            <a:stCxn id="5" idx="3"/>
            <a:endCxn id="6" idx="1"/>
          </p:cNvCxnSpPr>
          <p:nvPr/>
        </p:nvCxnSpPr>
        <p:spPr>
          <a:xfrm flipV="1">
            <a:off x="2813538" y="2265903"/>
            <a:ext cx="2471895"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3753660" y="1918565"/>
            <a:ext cx="518091" cy="369332"/>
          </a:xfrm>
          <a:prstGeom prst="rect">
            <a:avLst/>
          </a:prstGeom>
          <a:noFill/>
        </p:spPr>
        <p:txBody>
          <a:bodyPr wrap="none" rtlCol="0">
            <a:spAutoFit/>
          </a:bodyPr>
          <a:lstStyle/>
          <a:p>
            <a:r>
              <a:rPr lang="de-CH" dirty="0" smtClean="0"/>
              <a:t>run</a:t>
            </a:r>
            <a:endParaRPr lang="en-US" dirty="0"/>
          </a:p>
        </p:txBody>
      </p:sp>
      <p:sp>
        <p:nvSpPr>
          <p:cNvPr id="10" name="Rounded Rectangle 9"/>
          <p:cNvSpPr/>
          <p:nvPr/>
        </p:nvSpPr>
        <p:spPr>
          <a:xfrm>
            <a:off x="5285433" y="3322385"/>
            <a:ext cx="1718268" cy="713433"/>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de-CH" dirty="0" smtClean="0"/>
              <a:t>Container</a:t>
            </a:r>
          </a:p>
          <a:p>
            <a:pPr algn="ctr"/>
            <a:r>
              <a:rPr lang="de-CH" dirty="0" smtClean="0"/>
              <a:t>cid1</a:t>
            </a:r>
            <a:endParaRPr lang="en-US" dirty="0"/>
          </a:p>
        </p:txBody>
      </p:sp>
      <p:cxnSp>
        <p:nvCxnSpPr>
          <p:cNvPr id="11" name="Straight Arrow Connector 10"/>
          <p:cNvCxnSpPr>
            <a:stCxn id="6" idx="2"/>
            <a:endCxn id="10" idx="0"/>
          </p:cNvCxnSpPr>
          <p:nvPr/>
        </p:nvCxnSpPr>
        <p:spPr>
          <a:xfrm>
            <a:off x="6144567" y="2622619"/>
            <a:ext cx="0" cy="69976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6115623" y="2781003"/>
            <a:ext cx="1962397" cy="369332"/>
          </a:xfrm>
          <a:prstGeom prst="rect">
            <a:avLst/>
          </a:prstGeom>
          <a:noFill/>
        </p:spPr>
        <p:txBody>
          <a:bodyPr wrap="none" rtlCol="0">
            <a:spAutoFit/>
          </a:bodyPr>
          <a:lstStyle/>
          <a:p>
            <a:r>
              <a:rPr lang="de-CH" dirty="0" smtClean="0"/>
              <a:t>cmd </a:t>
            </a:r>
            <a:r>
              <a:rPr lang="de-CH" dirty="0" smtClean="0">
                <a:sym typeface="Wingdings" panose="05000000000000000000" pitchFamily="2" charset="2"/>
              </a:rPr>
              <a:t> </a:t>
            </a:r>
            <a:r>
              <a:rPr lang="de-CH" dirty="0" smtClean="0"/>
              <a:t>new state</a:t>
            </a:r>
            <a:endParaRPr lang="en-US" dirty="0"/>
          </a:p>
        </p:txBody>
      </p:sp>
      <p:cxnSp>
        <p:nvCxnSpPr>
          <p:cNvPr id="15" name="Straight Arrow Connector 14"/>
          <p:cNvCxnSpPr>
            <a:stCxn id="10" idx="1"/>
            <a:endCxn id="18" idx="3"/>
          </p:cNvCxnSpPr>
          <p:nvPr/>
        </p:nvCxnSpPr>
        <p:spPr>
          <a:xfrm flipH="1" flipV="1">
            <a:off x="2829812" y="3676645"/>
            <a:ext cx="2455621" cy="245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8" name="Rectangle 17"/>
          <p:cNvSpPr/>
          <p:nvPr/>
        </p:nvSpPr>
        <p:spPr>
          <a:xfrm>
            <a:off x="1111544" y="3319928"/>
            <a:ext cx="1718268" cy="71343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de-CH" dirty="0" smtClean="0"/>
              <a:t>New Image</a:t>
            </a:r>
          </a:p>
          <a:p>
            <a:pPr algn="ctr"/>
            <a:r>
              <a:rPr lang="de-CH" dirty="0" smtClean="0"/>
              <a:t>iid1</a:t>
            </a:r>
          </a:p>
        </p:txBody>
      </p:sp>
      <p:sp>
        <p:nvSpPr>
          <p:cNvPr id="20" name="TextBox 19"/>
          <p:cNvSpPr txBox="1"/>
          <p:nvPr/>
        </p:nvSpPr>
        <p:spPr>
          <a:xfrm>
            <a:off x="3609666" y="3322385"/>
            <a:ext cx="928459" cy="369332"/>
          </a:xfrm>
          <a:prstGeom prst="rect">
            <a:avLst/>
          </a:prstGeom>
          <a:noFill/>
        </p:spPr>
        <p:txBody>
          <a:bodyPr wrap="none" rtlCol="0">
            <a:spAutoFit/>
          </a:bodyPr>
          <a:lstStyle/>
          <a:p>
            <a:r>
              <a:rPr lang="de-CH" dirty="0" smtClean="0"/>
              <a:t>commit</a:t>
            </a:r>
            <a:endParaRPr lang="en-US" dirty="0"/>
          </a:p>
        </p:txBody>
      </p:sp>
      <p:cxnSp>
        <p:nvCxnSpPr>
          <p:cNvPr id="21" name="Straight Arrow Connector 20"/>
          <p:cNvCxnSpPr>
            <a:stCxn id="18" idx="0"/>
            <a:endCxn id="5" idx="2"/>
          </p:cNvCxnSpPr>
          <p:nvPr/>
        </p:nvCxnSpPr>
        <p:spPr>
          <a:xfrm flipH="1" flipV="1">
            <a:off x="1954404" y="2622620"/>
            <a:ext cx="16274" cy="69730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4" name="TextBox 23"/>
          <p:cNvSpPr txBox="1"/>
          <p:nvPr/>
        </p:nvSpPr>
        <p:spPr>
          <a:xfrm>
            <a:off x="1931226" y="2801546"/>
            <a:ext cx="1402948" cy="369332"/>
          </a:xfrm>
          <a:prstGeom prst="rect">
            <a:avLst/>
          </a:prstGeom>
          <a:noFill/>
        </p:spPr>
        <p:txBody>
          <a:bodyPr wrap="none" rtlCol="0">
            <a:spAutoFit/>
          </a:bodyPr>
          <a:lstStyle/>
          <a:p>
            <a:r>
              <a:rPr lang="de-CH" dirty="0" smtClean="0"/>
              <a:t>base image</a:t>
            </a:r>
            <a:endParaRPr lang="en-US" dirty="0"/>
          </a:p>
        </p:txBody>
      </p:sp>
      <p:sp>
        <p:nvSpPr>
          <p:cNvPr id="25" name="Rounded Rectangle 24"/>
          <p:cNvSpPr/>
          <p:nvPr/>
        </p:nvSpPr>
        <p:spPr>
          <a:xfrm>
            <a:off x="5340698" y="4378867"/>
            <a:ext cx="1718268" cy="713433"/>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de-CH" dirty="0" smtClean="0"/>
              <a:t>Container</a:t>
            </a:r>
          </a:p>
          <a:p>
            <a:pPr algn="ctr"/>
            <a:r>
              <a:rPr lang="de-CH" dirty="0" smtClean="0"/>
              <a:t>cid2</a:t>
            </a:r>
            <a:endParaRPr lang="en-US" dirty="0"/>
          </a:p>
        </p:txBody>
      </p:sp>
      <p:cxnSp>
        <p:nvCxnSpPr>
          <p:cNvPr id="26" name="Straight Arrow Connector 25"/>
          <p:cNvCxnSpPr>
            <a:stCxn id="18" idx="2"/>
            <a:endCxn id="25" idx="1"/>
          </p:cNvCxnSpPr>
          <p:nvPr/>
        </p:nvCxnSpPr>
        <p:spPr>
          <a:xfrm>
            <a:off x="1970678" y="4033361"/>
            <a:ext cx="3370020" cy="70222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0" name="TextBox 29"/>
          <p:cNvSpPr txBox="1"/>
          <p:nvPr/>
        </p:nvSpPr>
        <p:spPr>
          <a:xfrm>
            <a:off x="3814849" y="4045976"/>
            <a:ext cx="518091" cy="369332"/>
          </a:xfrm>
          <a:prstGeom prst="rect">
            <a:avLst/>
          </a:prstGeom>
          <a:noFill/>
        </p:spPr>
        <p:txBody>
          <a:bodyPr wrap="none" rtlCol="0">
            <a:spAutoFit/>
          </a:bodyPr>
          <a:lstStyle/>
          <a:p>
            <a:r>
              <a:rPr lang="de-CH" dirty="0" smtClean="0"/>
              <a:t>run</a:t>
            </a:r>
            <a:endParaRPr lang="en-US" dirty="0"/>
          </a:p>
        </p:txBody>
      </p:sp>
    </p:spTree>
    <p:extLst>
      <p:ext uri="{BB962C8B-B14F-4D97-AF65-F5344CB8AC3E}">
        <p14:creationId xmlns="" xmlns:p14="http://schemas.microsoft.com/office/powerpoint/2010/main" val="400956911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BA865F8-D0B2-3245-A9F6-5F06F5A3A0C6}" type="slidenum">
              <a:rPr lang="en-US" smtClean="0"/>
              <a:pPr/>
              <a:t>13</a:t>
            </a:fld>
            <a:endParaRPr lang="en-US" dirty="0"/>
          </a:p>
        </p:txBody>
      </p:sp>
      <p:sp>
        <p:nvSpPr>
          <p:cNvPr id="3" name="Text Placeholder 2"/>
          <p:cNvSpPr>
            <a:spLocks noGrp="1"/>
          </p:cNvSpPr>
          <p:nvPr>
            <p:ph type="body" sz="quarter" idx="13"/>
          </p:nvPr>
        </p:nvSpPr>
        <p:spPr/>
        <p:txBody>
          <a:bodyPr/>
          <a:lstStyle/>
          <a:p>
            <a:r>
              <a:rPr lang="de-CH" dirty="0" smtClean="0"/>
              <a:t>Dockerfile</a:t>
            </a:r>
            <a:endParaRPr lang="en-US" dirty="0"/>
          </a:p>
        </p:txBody>
      </p:sp>
      <p:sp>
        <p:nvSpPr>
          <p:cNvPr id="4" name="Text Placeholder 3"/>
          <p:cNvSpPr>
            <a:spLocks noGrp="1"/>
          </p:cNvSpPr>
          <p:nvPr>
            <p:ph type="body" sz="quarter" idx="14"/>
          </p:nvPr>
        </p:nvSpPr>
        <p:spPr/>
        <p:txBody>
          <a:bodyPr/>
          <a:lstStyle/>
          <a:p>
            <a:r>
              <a:rPr lang="de-CH" dirty="0" smtClean="0"/>
              <a:t>Create images automatically using a build script: «Dockerfile»</a:t>
            </a:r>
          </a:p>
          <a:p>
            <a:r>
              <a:rPr lang="de-CH" dirty="0" smtClean="0"/>
              <a:t>Can be versioned in a version control system like Git or SVN, along with all dependencies</a:t>
            </a:r>
          </a:p>
          <a:p>
            <a:r>
              <a:rPr lang="de-CH" dirty="0" smtClean="0"/>
              <a:t>Docker Hub can automatically build images based on dockerfiles on Github</a:t>
            </a:r>
            <a:endParaRPr lang="en-US" dirty="0"/>
          </a:p>
        </p:txBody>
      </p:sp>
    </p:spTree>
    <p:extLst>
      <p:ext uri="{BB962C8B-B14F-4D97-AF65-F5344CB8AC3E}">
        <p14:creationId xmlns="" xmlns:p14="http://schemas.microsoft.com/office/powerpoint/2010/main" val="381665219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BA865F8-D0B2-3245-A9F6-5F06F5A3A0C6}" type="slidenum">
              <a:rPr lang="en-US" smtClean="0"/>
              <a:pPr/>
              <a:t>14</a:t>
            </a:fld>
            <a:endParaRPr lang="en-US" dirty="0"/>
          </a:p>
        </p:txBody>
      </p:sp>
      <p:sp>
        <p:nvSpPr>
          <p:cNvPr id="3" name="Text Placeholder 2"/>
          <p:cNvSpPr>
            <a:spLocks noGrp="1"/>
          </p:cNvSpPr>
          <p:nvPr>
            <p:ph type="body" sz="quarter" idx="13"/>
          </p:nvPr>
        </p:nvSpPr>
        <p:spPr/>
        <p:txBody>
          <a:bodyPr/>
          <a:lstStyle/>
          <a:p>
            <a:r>
              <a:rPr lang="de-CH" dirty="0" smtClean="0"/>
              <a:t>Dockerfile Example</a:t>
            </a:r>
            <a:endParaRPr lang="en-US" dirty="0"/>
          </a:p>
        </p:txBody>
      </p:sp>
      <p:sp>
        <p:nvSpPr>
          <p:cNvPr id="4" name="Text Placeholder 3"/>
          <p:cNvSpPr>
            <a:spLocks noGrp="1"/>
          </p:cNvSpPr>
          <p:nvPr>
            <p:ph type="body" sz="quarter" idx="14"/>
          </p:nvPr>
        </p:nvSpPr>
        <p:spPr>
          <a:xfrm>
            <a:off x="1011550" y="1923934"/>
            <a:ext cx="6661001" cy="3741142"/>
          </a:xfrm>
        </p:spPr>
        <p:txBody>
          <a:bodyPr/>
          <a:lstStyle/>
          <a:p>
            <a:r>
              <a:rPr lang="de-CH" dirty="0" smtClean="0"/>
              <a:t>Dockerfile:</a:t>
            </a:r>
            <a:endParaRPr lang="en-US" dirty="0" smtClean="0"/>
          </a:p>
          <a:p>
            <a:pPr lvl="1"/>
            <a:r>
              <a:rPr lang="de-CH" dirty="0" smtClean="0">
                <a:latin typeface="Courier New" panose="02070309020205020404" pitchFamily="49" charset="0"/>
                <a:cs typeface="Courier New" panose="02070309020205020404" pitchFamily="49" charset="0"/>
              </a:rPr>
              <a:t>FROM ubuntu</a:t>
            </a:r>
            <a:br>
              <a:rPr lang="de-CH"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ENV </a:t>
            </a:r>
            <a:r>
              <a:rPr lang="en-US" dirty="0">
                <a:latin typeface="Courier New" panose="02070309020205020404" pitchFamily="49" charset="0"/>
                <a:cs typeface="Courier New" panose="02070309020205020404" pitchFamily="49" charset="0"/>
              </a:rPr>
              <a:t>DOCK_MESSAGE Hello My </a:t>
            </a:r>
            <a:r>
              <a:rPr lang="en-US" dirty="0" smtClean="0">
                <a:latin typeface="Courier New" panose="02070309020205020404" pitchFamily="49" charset="0"/>
                <a:cs typeface="Courier New" panose="02070309020205020404" pitchFamily="49" charset="0"/>
              </a:rPr>
              <a:t>World</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ADD </a:t>
            </a:r>
            <a:r>
              <a:rPr lang="en-US" dirty="0" err="1" smtClean="0">
                <a:latin typeface="Courier New" panose="02070309020205020404" pitchFamily="49" charset="0"/>
                <a:cs typeface="Courier New" panose="02070309020205020404" pitchFamily="49" charset="0"/>
              </a:rPr>
              <a:t>dir</a:t>
            </a:r>
            <a:r>
              <a:rPr lang="en-US" dirty="0" smtClean="0">
                <a:latin typeface="Courier New" panose="02070309020205020404" pitchFamily="49" charset="0"/>
                <a:cs typeface="Courier New" panose="02070309020205020404" pitchFamily="49" charset="0"/>
              </a:rPr>
              <a:t> /files</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CMD </a:t>
            </a:r>
            <a:r>
              <a:rPr lang="en-US" dirty="0">
                <a:latin typeface="Courier New" panose="02070309020205020404" pitchFamily="49" charset="0"/>
                <a:cs typeface="Courier New" panose="02070309020205020404" pitchFamily="49" charset="0"/>
              </a:rPr>
              <a:t>["bash", "</a:t>
            </a:r>
            <a:r>
              <a:rPr lang="en-US" dirty="0" err="1" smtClean="0">
                <a:latin typeface="Courier New" panose="02070309020205020404" pitchFamily="49" charset="0"/>
                <a:cs typeface="Courier New" panose="02070309020205020404" pitchFamily="49" charset="0"/>
              </a:rPr>
              <a:t>someScript</a:t>
            </a:r>
            <a:r>
              <a:rPr lang="en-US" dirty="0" smtClean="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a:p>
            <a:r>
              <a:rPr lang="de-CH" dirty="0" smtClean="0">
                <a:latin typeface="Courier New" panose="02070309020205020404" pitchFamily="49" charset="0"/>
                <a:cs typeface="Courier New" panose="02070309020205020404" pitchFamily="49" charset="0"/>
              </a:rPr>
              <a:t>docker build [DockerFileDir]</a:t>
            </a:r>
          </a:p>
          <a:p>
            <a:r>
              <a:rPr lang="de-CH" dirty="0" smtClean="0">
                <a:latin typeface="Courier New" panose="02070309020205020404" pitchFamily="49" charset="0"/>
                <a:cs typeface="Courier New" panose="02070309020205020404" pitchFamily="49" charset="0"/>
              </a:rPr>
              <a:t>docker inspect [imageId]</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 xmlns:p14="http://schemas.microsoft.com/office/powerpoint/2010/main" val="326924450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BA865F8-D0B2-3245-A9F6-5F06F5A3A0C6}" type="slidenum">
              <a:rPr lang="en-US" smtClean="0"/>
              <a:pPr/>
              <a:t>15</a:t>
            </a:fld>
            <a:endParaRPr lang="en-US" dirty="0"/>
          </a:p>
        </p:txBody>
      </p:sp>
      <p:sp>
        <p:nvSpPr>
          <p:cNvPr id="3" name="Text Placeholder 2"/>
          <p:cNvSpPr>
            <a:spLocks noGrp="1"/>
          </p:cNvSpPr>
          <p:nvPr>
            <p:ph type="body" sz="quarter" idx="13"/>
          </p:nvPr>
        </p:nvSpPr>
        <p:spPr/>
        <p:txBody>
          <a:bodyPr/>
          <a:lstStyle/>
          <a:p>
            <a:r>
              <a:rPr lang="de-CH" dirty="0" smtClean="0"/>
              <a:t>Mount Volumes</a:t>
            </a:r>
            <a:endParaRPr lang="en-US" dirty="0"/>
          </a:p>
        </p:txBody>
      </p:sp>
      <p:sp>
        <p:nvSpPr>
          <p:cNvPr id="4" name="Text Placeholder 3"/>
          <p:cNvSpPr>
            <a:spLocks noGrp="1"/>
          </p:cNvSpPr>
          <p:nvPr>
            <p:ph type="body" sz="quarter" idx="14"/>
          </p:nvPr>
        </p:nvSpPr>
        <p:spPr>
          <a:xfrm>
            <a:off x="1011551" y="1923934"/>
            <a:ext cx="6113626" cy="3574498"/>
          </a:xfrm>
        </p:spPr>
        <p:txBody>
          <a:bodyPr/>
          <a:lstStyle/>
          <a:p>
            <a:r>
              <a:rPr lang="de-CH" dirty="0" smtClean="0">
                <a:latin typeface="Courier New" panose="02070309020205020404" pitchFamily="49" charset="0"/>
                <a:cs typeface="Courier New" panose="02070309020205020404" pitchFamily="49" charset="0"/>
              </a:rPr>
              <a:t>docker run –ti </a:t>
            </a:r>
            <a:r>
              <a:rPr lang="de-CH" b="1" dirty="0" smtClean="0">
                <a:latin typeface="Courier New" panose="02070309020205020404" pitchFamily="49" charset="0"/>
                <a:cs typeface="Courier New" panose="02070309020205020404" pitchFamily="49" charset="0"/>
              </a:rPr>
              <a:t>–v /hostLog:/log</a:t>
            </a:r>
            <a:r>
              <a:rPr lang="de-CH" dirty="0" smtClean="0">
                <a:latin typeface="Courier New" panose="02070309020205020404" pitchFamily="49" charset="0"/>
                <a:cs typeface="Courier New" panose="02070309020205020404" pitchFamily="49" charset="0"/>
              </a:rPr>
              <a:t> ubuntu</a:t>
            </a:r>
          </a:p>
          <a:p>
            <a:r>
              <a:rPr lang="de-CH" dirty="0" smtClean="0"/>
              <a:t>Run second container: Volume can be shared</a:t>
            </a:r>
          </a:p>
          <a:p>
            <a:pPr lvl="1"/>
            <a:r>
              <a:rPr lang="de-CH" dirty="0" smtClean="0">
                <a:latin typeface="Courier New" panose="02070309020205020404" pitchFamily="49" charset="0"/>
                <a:cs typeface="Courier New" panose="02070309020205020404" pitchFamily="49" charset="0"/>
              </a:rPr>
              <a:t>docker run –ti --volumes-from firstContainerName ubuntu</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 xmlns:p14="http://schemas.microsoft.com/office/powerpoint/2010/main" val="357741286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BA865F8-D0B2-3245-A9F6-5F06F5A3A0C6}" type="slidenum">
              <a:rPr lang="en-US" smtClean="0"/>
              <a:pPr/>
              <a:t>16</a:t>
            </a:fld>
            <a:endParaRPr lang="en-US" dirty="0"/>
          </a:p>
        </p:txBody>
      </p:sp>
      <p:sp>
        <p:nvSpPr>
          <p:cNvPr id="3" name="Text Placeholder 2"/>
          <p:cNvSpPr>
            <a:spLocks noGrp="1"/>
          </p:cNvSpPr>
          <p:nvPr>
            <p:ph type="body" sz="quarter" idx="13"/>
          </p:nvPr>
        </p:nvSpPr>
        <p:spPr/>
        <p:txBody>
          <a:bodyPr/>
          <a:lstStyle/>
          <a:p>
            <a:r>
              <a:rPr lang="de-CH" dirty="0" smtClean="0"/>
              <a:t>Publish Port</a:t>
            </a:r>
            <a:endParaRPr lang="en-US" dirty="0"/>
          </a:p>
        </p:txBody>
      </p:sp>
      <p:sp>
        <p:nvSpPr>
          <p:cNvPr id="4" name="Text Placeholder 3"/>
          <p:cNvSpPr>
            <a:spLocks noGrp="1"/>
          </p:cNvSpPr>
          <p:nvPr>
            <p:ph type="body" sz="quarter" idx="14"/>
          </p:nvPr>
        </p:nvSpPr>
        <p:spPr>
          <a:xfrm>
            <a:off x="1011551" y="1923933"/>
            <a:ext cx="6113626" cy="4087983"/>
          </a:xfrm>
        </p:spPr>
        <p:txBody>
          <a:bodyPr>
            <a:normAutofit lnSpcReduction="10000"/>
          </a:bodyPr>
          <a:lstStyle/>
          <a:p>
            <a:r>
              <a:rPr lang="de-CH" dirty="0" smtClean="0">
                <a:latin typeface="Courier New" panose="02070309020205020404" pitchFamily="49" charset="0"/>
                <a:cs typeface="Courier New" panose="02070309020205020404" pitchFamily="49" charset="0"/>
              </a:rPr>
              <a:t>docker run –t –p 8080:80 ubuntu nc –l 80</a:t>
            </a:r>
          </a:p>
          <a:p>
            <a:pPr lvl="1"/>
            <a:r>
              <a:rPr lang="de-CH" dirty="0" smtClean="0"/>
              <a:t>Map container port 80 to host port 8080</a:t>
            </a:r>
          </a:p>
          <a:p>
            <a:pPr lvl="1"/>
            <a:r>
              <a:rPr lang="de-CH" dirty="0" smtClean="0"/>
              <a:t>Check on host: nc localhost 8080</a:t>
            </a:r>
          </a:p>
          <a:p>
            <a:r>
              <a:rPr lang="de-CH" dirty="0" smtClean="0"/>
              <a:t>Link with other docker container</a:t>
            </a:r>
          </a:p>
          <a:p>
            <a:pPr lvl="1"/>
            <a:r>
              <a:rPr lang="de-CH" dirty="0" smtClean="0">
                <a:latin typeface="Courier New" panose="02070309020205020404" pitchFamily="49" charset="0"/>
                <a:cs typeface="Courier New" panose="02070309020205020404" pitchFamily="49" charset="0"/>
              </a:rPr>
              <a:t>docker run -ti --link containerName:alias ubuntu</a:t>
            </a:r>
          </a:p>
          <a:p>
            <a:pPr lvl="1"/>
            <a:r>
              <a:rPr lang="de-CH" dirty="0" smtClean="0"/>
              <a:t>See link info with </a:t>
            </a:r>
            <a:r>
              <a:rPr lang="de-CH" dirty="0" smtClean="0">
                <a:latin typeface="Courier New" panose="02070309020205020404" pitchFamily="49" charset="0"/>
                <a:cs typeface="Courier New" panose="02070309020205020404" pitchFamily="49" charset="0"/>
              </a:rPr>
              <a:t>set</a:t>
            </a:r>
          </a:p>
          <a:p>
            <a:endParaRPr lang="en-US" dirty="0"/>
          </a:p>
        </p:txBody>
      </p:sp>
    </p:spTree>
    <p:extLst>
      <p:ext uri="{BB962C8B-B14F-4D97-AF65-F5344CB8AC3E}">
        <p14:creationId xmlns="" xmlns:p14="http://schemas.microsoft.com/office/powerpoint/2010/main" val="233199086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BA865F8-D0B2-3245-A9F6-5F06F5A3A0C6}" type="slidenum">
              <a:rPr lang="en-US" smtClean="0"/>
              <a:pPr/>
              <a:t>17</a:t>
            </a:fld>
            <a:endParaRPr lang="en-US" dirty="0"/>
          </a:p>
        </p:txBody>
      </p:sp>
      <p:sp>
        <p:nvSpPr>
          <p:cNvPr id="3" name="Text Placeholder 2"/>
          <p:cNvSpPr>
            <a:spLocks noGrp="1"/>
          </p:cNvSpPr>
          <p:nvPr>
            <p:ph type="body" sz="quarter" idx="13"/>
          </p:nvPr>
        </p:nvSpPr>
        <p:spPr/>
        <p:txBody>
          <a:bodyPr/>
          <a:lstStyle/>
          <a:p>
            <a:r>
              <a:rPr lang="de-CH" dirty="0" smtClean="0"/>
              <a:t>Documentation</a:t>
            </a:r>
            <a:endParaRPr lang="en-US" dirty="0"/>
          </a:p>
        </p:txBody>
      </p:sp>
      <p:sp>
        <p:nvSpPr>
          <p:cNvPr id="4" name="Text Placeholder 3"/>
          <p:cNvSpPr>
            <a:spLocks noGrp="1"/>
          </p:cNvSpPr>
          <p:nvPr>
            <p:ph type="body" sz="quarter" idx="14"/>
          </p:nvPr>
        </p:nvSpPr>
        <p:spPr>
          <a:xfrm>
            <a:off x="1011551" y="1923934"/>
            <a:ext cx="7771502" cy="4127950"/>
          </a:xfrm>
        </p:spPr>
        <p:txBody>
          <a:bodyPr>
            <a:normAutofit fontScale="92500" lnSpcReduction="10000"/>
          </a:bodyPr>
          <a:lstStyle/>
          <a:p>
            <a:r>
              <a:rPr lang="de-CH" dirty="0"/>
              <a:t>Docker homepage: </a:t>
            </a:r>
            <a:r>
              <a:rPr lang="de-CH" dirty="0" smtClean="0">
                <a:hlinkClick r:id="rId2"/>
              </a:rPr>
              <a:t>https</a:t>
            </a:r>
            <a:r>
              <a:rPr lang="de-CH" dirty="0">
                <a:hlinkClick r:id="rId2"/>
              </a:rPr>
              <a:t>://www.docker.com</a:t>
            </a:r>
            <a:r>
              <a:rPr lang="de-CH" dirty="0" smtClean="0">
                <a:hlinkClick r:id="rId2"/>
              </a:rPr>
              <a:t>/</a:t>
            </a:r>
            <a:endParaRPr lang="de-CH" dirty="0" smtClean="0"/>
          </a:p>
          <a:p>
            <a:pPr lvl="1"/>
            <a:r>
              <a:rPr lang="de-CH" dirty="0"/>
              <a:t>Introduction: </a:t>
            </a:r>
            <a:r>
              <a:rPr lang="de-CH" dirty="0">
                <a:hlinkClick r:id="rId3"/>
              </a:rPr>
              <a:t>https://www.docker.com/whatisdocker</a:t>
            </a:r>
            <a:r>
              <a:rPr lang="de-CH" dirty="0" smtClean="0">
                <a:hlinkClick r:id="rId3"/>
              </a:rPr>
              <a:t>/</a:t>
            </a:r>
            <a:r>
              <a:rPr lang="de-CH" dirty="0" smtClean="0"/>
              <a:t> </a:t>
            </a:r>
            <a:endParaRPr lang="de-CH" dirty="0"/>
          </a:p>
          <a:p>
            <a:pPr lvl="1"/>
            <a:r>
              <a:rPr lang="de-CH" dirty="0" smtClean="0"/>
              <a:t>Online </a:t>
            </a:r>
            <a:r>
              <a:rPr lang="de-CH" dirty="0"/>
              <a:t>tutorial: </a:t>
            </a:r>
            <a:r>
              <a:rPr lang="de-CH" dirty="0">
                <a:hlinkClick r:id="rId4"/>
              </a:rPr>
              <a:t>https://www.docker.com/tryit</a:t>
            </a:r>
            <a:r>
              <a:rPr lang="de-CH" dirty="0" smtClean="0">
                <a:hlinkClick r:id="rId4"/>
              </a:rPr>
              <a:t>/</a:t>
            </a:r>
            <a:endParaRPr lang="de-CH" dirty="0" smtClean="0"/>
          </a:p>
          <a:p>
            <a:pPr lvl="1"/>
            <a:r>
              <a:rPr lang="de-CH" dirty="0"/>
              <a:t>Installation and user guide: </a:t>
            </a:r>
            <a:r>
              <a:rPr lang="de-CH" dirty="0">
                <a:hlinkClick r:id="rId5"/>
              </a:rPr>
              <a:t>https://docs.docker.com</a:t>
            </a:r>
            <a:r>
              <a:rPr lang="de-CH" dirty="0" smtClean="0">
                <a:hlinkClick r:id="rId5"/>
              </a:rPr>
              <a:t>/</a:t>
            </a:r>
            <a:endParaRPr lang="de-CH" dirty="0" smtClean="0"/>
          </a:p>
          <a:p>
            <a:r>
              <a:rPr lang="de-CH" dirty="0"/>
              <a:t>InfTec TecBoard: </a:t>
            </a:r>
            <a:r>
              <a:rPr lang="de-CH" dirty="0">
                <a:hlinkClick r:id="rId6"/>
              </a:rPr>
              <a:t>https://</a:t>
            </a:r>
            <a:r>
              <a:rPr lang="de-CH" dirty="0" smtClean="0">
                <a:hlinkClick r:id="rId6"/>
              </a:rPr>
              <a:t>inftec.atlassian.net/wiki/display/TEC/Docker</a:t>
            </a:r>
            <a:r>
              <a:rPr lang="de-CH" dirty="0" smtClean="0"/>
              <a:t> </a:t>
            </a:r>
          </a:p>
          <a:p>
            <a:pPr lvl="1"/>
            <a:r>
              <a:rPr lang="de-CH" dirty="0" smtClean="0"/>
              <a:t>Includes this presentation</a:t>
            </a:r>
          </a:p>
          <a:p>
            <a:pPr lvl="1"/>
            <a:endParaRPr lang="en-US" dirty="0"/>
          </a:p>
        </p:txBody>
      </p:sp>
    </p:spTree>
    <p:extLst>
      <p:ext uri="{BB962C8B-B14F-4D97-AF65-F5344CB8AC3E}">
        <p14:creationId xmlns="" xmlns:p14="http://schemas.microsoft.com/office/powerpoint/2010/main" val="229515094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BA865F8-D0B2-3245-A9F6-5F06F5A3A0C6}" type="slidenum">
              <a:rPr lang="en-US" smtClean="0"/>
              <a:pPr/>
              <a:t>18</a:t>
            </a:fld>
            <a:endParaRPr lang="en-US" dirty="0"/>
          </a:p>
        </p:txBody>
      </p:sp>
      <p:sp>
        <p:nvSpPr>
          <p:cNvPr id="3" name="Text Placeholder 2"/>
          <p:cNvSpPr>
            <a:spLocks noGrp="1"/>
          </p:cNvSpPr>
          <p:nvPr>
            <p:ph type="body" sz="quarter" idx="13"/>
          </p:nvPr>
        </p:nvSpPr>
        <p:spPr/>
        <p:txBody>
          <a:bodyPr/>
          <a:lstStyle/>
          <a:p>
            <a:r>
              <a:rPr lang="en-US" dirty="0" smtClean="0"/>
              <a:t>		Implementations</a:t>
            </a:r>
            <a:endParaRPr lang="en-US" dirty="0"/>
          </a:p>
        </p:txBody>
      </p:sp>
      <p:sp>
        <p:nvSpPr>
          <p:cNvPr id="4" name="Text Placeholder 3"/>
          <p:cNvSpPr>
            <a:spLocks noGrp="1"/>
          </p:cNvSpPr>
          <p:nvPr>
            <p:ph type="body" sz="quarter" idx="14"/>
          </p:nvPr>
        </p:nvSpPr>
        <p:spPr/>
        <p:txBody>
          <a:bodyPr/>
          <a:lstStyle/>
          <a:p>
            <a:pPr>
              <a:buNone/>
            </a:pPr>
            <a:r>
              <a:rPr lang="en-US" dirty="0" smtClean="0"/>
              <a:t>   </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BA865F8-D0B2-3245-A9F6-5F06F5A3A0C6}" type="slidenum">
              <a:rPr lang="en-US" smtClean="0"/>
              <a:pPr/>
              <a:t>19</a:t>
            </a:fld>
            <a:endParaRPr lang="en-US" dirty="0"/>
          </a:p>
        </p:txBody>
      </p:sp>
      <p:sp>
        <p:nvSpPr>
          <p:cNvPr id="3" name="Text Placeholder 2"/>
          <p:cNvSpPr>
            <a:spLocks noGrp="1"/>
          </p:cNvSpPr>
          <p:nvPr>
            <p:ph type="body" sz="quarter" idx="13"/>
          </p:nvPr>
        </p:nvSpPr>
        <p:spPr/>
        <p:txBody>
          <a:bodyPr/>
          <a:lstStyle/>
          <a:p>
            <a:endParaRPr lang="en-US"/>
          </a:p>
        </p:txBody>
      </p:sp>
      <p:sp>
        <p:nvSpPr>
          <p:cNvPr id="4" name="Text Placeholder 3"/>
          <p:cNvSpPr>
            <a:spLocks noGrp="1"/>
          </p:cNvSpPr>
          <p:nvPr>
            <p:ph type="body" sz="quarter" idx="14"/>
          </p:nvPr>
        </p:nvSpPr>
        <p:spPr/>
        <p:txBody>
          <a:bodyPr/>
          <a:lstStyle/>
          <a:p>
            <a:endParaRPr lang="en-US"/>
          </a:p>
        </p:txBody>
      </p:sp>
      <p:pic>
        <p:nvPicPr>
          <p:cNvPr id="1026" name="Picture 2"/>
          <p:cNvPicPr>
            <a:picLocks noChangeAspect="1" noChangeArrowheads="1"/>
          </p:cNvPicPr>
          <p:nvPr/>
        </p:nvPicPr>
        <p:blipFill>
          <a:blip r:embed="rId2"/>
          <a:srcRect/>
          <a:stretch>
            <a:fillRect/>
          </a:stretch>
        </p:blipFill>
        <p:spPr bwMode="auto">
          <a:xfrm>
            <a:off x="-1" y="959109"/>
            <a:ext cx="8927149" cy="417367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Slide Number Placeholder 21"/>
          <p:cNvSpPr>
            <a:spLocks noGrp="1"/>
          </p:cNvSpPr>
          <p:nvPr>
            <p:ph type="sldNum" sz="quarter" idx="12"/>
          </p:nvPr>
        </p:nvSpPr>
        <p:spPr/>
        <p:txBody>
          <a:bodyPr/>
          <a:lstStyle/>
          <a:p>
            <a:fld id="{1BA865F8-D0B2-3245-A9F6-5F06F5A3A0C6}" type="slidenum">
              <a:rPr lang="en-US" smtClean="0"/>
              <a:pPr/>
              <a:t>2</a:t>
            </a:fld>
            <a:endParaRPr lang="en-US" dirty="0"/>
          </a:p>
        </p:txBody>
      </p:sp>
      <p:sp>
        <p:nvSpPr>
          <p:cNvPr id="19" name="Text Placeholder 18"/>
          <p:cNvSpPr>
            <a:spLocks noGrp="1"/>
          </p:cNvSpPr>
          <p:nvPr>
            <p:ph type="body" sz="quarter" idx="13"/>
          </p:nvPr>
        </p:nvSpPr>
        <p:spPr>
          <a:xfrm>
            <a:off x="0" y="303513"/>
            <a:ext cx="6286589" cy="607027"/>
          </a:xfrm>
        </p:spPr>
        <p:txBody>
          <a:bodyPr/>
          <a:lstStyle/>
          <a:p>
            <a:r>
              <a:rPr lang="de-CH" dirty="0" smtClean="0"/>
              <a:t>Agenda</a:t>
            </a:r>
            <a:endParaRPr lang="en-US" dirty="0"/>
          </a:p>
        </p:txBody>
      </p:sp>
      <p:sp>
        <p:nvSpPr>
          <p:cNvPr id="20" name="Text Placeholder 19"/>
          <p:cNvSpPr>
            <a:spLocks noGrp="1"/>
          </p:cNvSpPr>
          <p:nvPr>
            <p:ph type="body" sz="quarter" idx="14"/>
          </p:nvPr>
        </p:nvSpPr>
        <p:spPr>
          <a:xfrm>
            <a:off x="678692" y="1159306"/>
            <a:ext cx="7712035" cy="4098494"/>
          </a:xfrm>
        </p:spPr>
        <p:txBody>
          <a:bodyPr>
            <a:normAutofit fontScale="92500" lnSpcReduction="10000"/>
          </a:bodyPr>
          <a:lstStyle/>
          <a:p>
            <a:r>
              <a:rPr lang="de-CH" dirty="0" smtClean="0"/>
              <a:t>What is Docker?</a:t>
            </a:r>
          </a:p>
          <a:p>
            <a:pPr lvl="1"/>
            <a:r>
              <a:rPr lang="de-CH" dirty="0" smtClean="0"/>
              <a:t>Docker vs. Virtual Machine</a:t>
            </a:r>
          </a:p>
          <a:p>
            <a:pPr lvl="1"/>
            <a:r>
              <a:rPr lang="de-CH" dirty="0" smtClean="0"/>
              <a:t>History, Status, Run Platforms</a:t>
            </a:r>
          </a:p>
          <a:p>
            <a:pPr lvl="1"/>
            <a:r>
              <a:rPr lang="de-CH" dirty="0" smtClean="0"/>
              <a:t>Hello World</a:t>
            </a:r>
          </a:p>
          <a:p>
            <a:r>
              <a:rPr lang="de-CH" dirty="0" smtClean="0"/>
              <a:t>Images and Containers</a:t>
            </a:r>
          </a:p>
          <a:p>
            <a:r>
              <a:rPr lang="de-CH" dirty="0" smtClean="0"/>
              <a:t>Volume Mounting, Port Publishing, Linking</a:t>
            </a:r>
          </a:p>
          <a:p>
            <a:r>
              <a:rPr lang="de-CH" dirty="0" smtClean="0"/>
              <a:t>Around Docker, Docker Use Cases</a:t>
            </a:r>
          </a:p>
          <a:p>
            <a:r>
              <a:rPr lang="de-CH" dirty="0" smtClean="0"/>
              <a:t>Hands-On implementations</a:t>
            </a:r>
            <a:r>
              <a:rPr lang="de-CH" sz="3900" dirty="0" smtClean="0"/>
              <a:t/>
            </a:r>
            <a:br>
              <a:rPr lang="de-CH" sz="3900" dirty="0" smtClean="0"/>
            </a:br>
            <a:r>
              <a:rPr lang="de-CH" sz="3900" dirty="0" smtClean="0"/>
              <a:t>Drone images to 3D surface and DEM</a:t>
            </a:r>
            <a:endParaRPr lang="de-CH" dirty="0" smtClean="0"/>
          </a:p>
          <a:p>
            <a:pPr>
              <a:buNone/>
            </a:pPr>
            <a:endParaRPr lang="de-CH" dirty="0" smtClean="0"/>
          </a:p>
        </p:txBody>
      </p:sp>
    </p:spTree>
    <p:extLst>
      <p:ext uri="{BB962C8B-B14F-4D97-AF65-F5344CB8AC3E}">
        <p14:creationId xmlns="" xmlns:p14="http://schemas.microsoft.com/office/powerpoint/2010/main" val="245591903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BA865F8-D0B2-3245-A9F6-5F06F5A3A0C6}" type="slidenum">
              <a:rPr lang="en-US" smtClean="0"/>
              <a:pPr/>
              <a:t>20</a:t>
            </a:fld>
            <a:endParaRPr lang="en-US" dirty="0"/>
          </a:p>
        </p:txBody>
      </p:sp>
      <p:sp>
        <p:nvSpPr>
          <p:cNvPr id="3" name="Text Placeholder 2"/>
          <p:cNvSpPr>
            <a:spLocks noGrp="1"/>
          </p:cNvSpPr>
          <p:nvPr>
            <p:ph type="body" sz="quarter" idx="13"/>
          </p:nvPr>
        </p:nvSpPr>
        <p:spPr/>
        <p:txBody>
          <a:bodyPr/>
          <a:lstStyle/>
          <a:p>
            <a:r>
              <a:rPr lang="en-US" dirty="0" smtClean="0"/>
              <a:t>Requirements</a:t>
            </a:r>
            <a:endParaRPr lang="en-US" dirty="0"/>
          </a:p>
        </p:txBody>
      </p:sp>
      <p:sp>
        <p:nvSpPr>
          <p:cNvPr id="4" name="Text Placeholder 3"/>
          <p:cNvSpPr>
            <a:spLocks noGrp="1"/>
          </p:cNvSpPr>
          <p:nvPr>
            <p:ph type="body" sz="quarter" idx="14"/>
          </p:nvPr>
        </p:nvSpPr>
        <p:spPr/>
        <p:txBody>
          <a:bodyPr/>
          <a:lstStyle/>
          <a:p>
            <a:endParaRPr lang="en-US"/>
          </a:p>
        </p:txBody>
      </p:sp>
      <p:pic>
        <p:nvPicPr>
          <p:cNvPr id="3074" name="Picture 2"/>
          <p:cNvPicPr>
            <a:picLocks noChangeAspect="1" noChangeArrowheads="1"/>
          </p:cNvPicPr>
          <p:nvPr/>
        </p:nvPicPr>
        <p:blipFill>
          <a:blip r:embed="rId3"/>
          <a:srcRect/>
          <a:stretch>
            <a:fillRect/>
          </a:stretch>
        </p:blipFill>
        <p:spPr bwMode="auto">
          <a:xfrm>
            <a:off x="216852" y="1923934"/>
            <a:ext cx="8927148" cy="248198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BA865F8-D0B2-3245-A9F6-5F06F5A3A0C6}" type="slidenum">
              <a:rPr lang="en-US" smtClean="0"/>
              <a:pPr/>
              <a:t>21</a:t>
            </a:fld>
            <a:endParaRPr lang="en-US" dirty="0"/>
          </a:p>
        </p:txBody>
      </p:sp>
      <p:sp>
        <p:nvSpPr>
          <p:cNvPr id="3" name="Text Placeholder 2"/>
          <p:cNvSpPr>
            <a:spLocks noGrp="1"/>
          </p:cNvSpPr>
          <p:nvPr>
            <p:ph type="body" sz="quarter" idx="13"/>
          </p:nvPr>
        </p:nvSpPr>
        <p:spPr/>
        <p:txBody>
          <a:bodyPr/>
          <a:lstStyle/>
          <a:p>
            <a:r>
              <a:rPr lang="en-US" dirty="0" smtClean="0"/>
              <a:t>   </a:t>
            </a:r>
            <a:endParaRPr lang="en-US" dirty="0"/>
          </a:p>
        </p:txBody>
      </p:sp>
      <p:sp>
        <p:nvSpPr>
          <p:cNvPr id="4" name="Text Placeholder 3"/>
          <p:cNvSpPr>
            <a:spLocks noGrp="1"/>
          </p:cNvSpPr>
          <p:nvPr>
            <p:ph type="body" sz="quarter" idx="14"/>
          </p:nvPr>
        </p:nvSpPr>
        <p:spPr/>
        <p:txBody>
          <a:bodyPr/>
          <a:lstStyle/>
          <a:p>
            <a:pPr>
              <a:buNone/>
            </a:pPr>
            <a:r>
              <a:rPr lang="en-US" dirty="0" err="1" smtClean="0"/>
              <a:t>git</a:t>
            </a:r>
            <a:r>
              <a:rPr lang="en-US" dirty="0" smtClean="0"/>
              <a:t> clone https://github.com/OpenDroneMap/WebODM --</a:t>
            </a:r>
            <a:r>
              <a:rPr lang="en-US" dirty="0" err="1" smtClean="0"/>
              <a:t>config</a:t>
            </a:r>
            <a:r>
              <a:rPr lang="en-US" dirty="0" smtClean="0"/>
              <a:t> </a:t>
            </a:r>
            <a:r>
              <a:rPr lang="en-US" dirty="0" err="1" smtClean="0"/>
              <a:t>core.autocrlf</a:t>
            </a:r>
            <a:r>
              <a:rPr lang="en-US" dirty="0" smtClean="0"/>
              <a:t>=input --depth 1 </a:t>
            </a:r>
            <a:r>
              <a:rPr lang="en-US" dirty="0" err="1" smtClean="0"/>
              <a:t>cd</a:t>
            </a:r>
            <a:r>
              <a:rPr lang="en-US" dirty="0" smtClean="0"/>
              <a:t> </a:t>
            </a:r>
            <a:r>
              <a:rPr lang="en-US" dirty="0" err="1" smtClean="0"/>
              <a:t>WebODM</a:t>
            </a:r>
            <a:r>
              <a:rPr lang="en-US" dirty="0" smtClean="0"/>
              <a:t> ./webodm.sh start</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BA865F8-D0B2-3245-A9F6-5F06F5A3A0C6}" type="slidenum">
              <a:rPr lang="en-US" smtClean="0"/>
              <a:pPr/>
              <a:t>22</a:t>
            </a:fld>
            <a:endParaRPr lang="en-US" dirty="0"/>
          </a:p>
        </p:txBody>
      </p:sp>
      <p:sp>
        <p:nvSpPr>
          <p:cNvPr id="3" name="Text Placeholder 2"/>
          <p:cNvSpPr>
            <a:spLocks noGrp="1"/>
          </p:cNvSpPr>
          <p:nvPr>
            <p:ph type="body" sz="quarter" idx="13"/>
          </p:nvPr>
        </p:nvSpPr>
        <p:spPr/>
        <p:txBody>
          <a:bodyPr/>
          <a:lstStyle/>
          <a:p>
            <a:r>
              <a:rPr lang="en-US" dirty="0" smtClean="0"/>
              <a:t>Get the web ODM started</a:t>
            </a:r>
            <a:endParaRPr lang="en-US" dirty="0"/>
          </a:p>
        </p:txBody>
      </p:sp>
      <p:sp>
        <p:nvSpPr>
          <p:cNvPr id="4" name="Text Placeholder 3"/>
          <p:cNvSpPr>
            <a:spLocks noGrp="1"/>
          </p:cNvSpPr>
          <p:nvPr>
            <p:ph type="body" sz="quarter" idx="14"/>
          </p:nvPr>
        </p:nvSpPr>
        <p:spPr>
          <a:xfrm>
            <a:off x="1184514" y="2665379"/>
            <a:ext cx="6113626" cy="914400"/>
          </a:xfrm>
        </p:spPr>
        <p:txBody>
          <a:bodyPr/>
          <a:lstStyle/>
          <a:p>
            <a:pPr>
              <a:buNone/>
            </a:pPr>
            <a:r>
              <a:rPr lang="en-US" dirty="0" smtClean="0"/>
              <a:t>http://localhost:8000</a:t>
            </a:r>
            <a:endParaRPr lang="en-US" dirty="0"/>
          </a:p>
        </p:txBody>
      </p:sp>
      <p:pic>
        <p:nvPicPr>
          <p:cNvPr id="2050" name="Picture 2"/>
          <p:cNvPicPr>
            <a:picLocks noChangeAspect="1" noChangeArrowheads="1"/>
          </p:cNvPicPr>
          <p:nvPr/>
        </p:nvPicPr>
        <p:blipFill>
          <a:blip r:embed="rId3"/>
          <a:srcRect/>
          <a:stretch>
            <a:fillRect/>
          </a:stretch>
        </p:blipFill>
        <p:spPr bwMode="auto">
          <a:xfrm>
            <a:off x="1" y="3249039"/>
            <a:ext cx="8927148" cy="2743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BA865F8-D0B2-3245-A9F6-5F06F5A3A0C6}" type="slidenum">
              <a:rPr lang="en-US" smtClean="0"/>
              <a:pPr/>
              <a:t>23</a:t>
            </a:fld>
            <a:endParaRPr lang="en-US" dirty="0"/>
          </a:p>
        </p:txBody>
      </p:sp>
      <p:sp>
        <p:nvSpPr>
          <p:cNvPr id="3" name="Text Placeholder 2"/>
          <p:cNvSpPr>
            <a:spLocks noGrp="1"/>
          </p:cNvSpPr>
          <p:nvPr>
            <p:ph type="body" sz="quarter" idx="13"/>
          </p:nvPr>
        </p:nvSpPr>
        <p:spPr/>
        <p:txBody>
          <a:bodyPr/>
          <a:lstStyle/>
          <a:p>
            <a:r>
              <a:rPr lang="en-US" dirty="0" smtClean="0"/>
              <a:t>Drone images </a:t>
            </a:r>
            <a:endParaRPr lang="en-US" dirty="0"/>
          </a:p>
        </p:txBody>
      </p:sp>
      <p:sp>
        <p:nvSpPr>
          <p:cNvPr id="4" name="Text Placeholder 3"/>
          <p:cNvSpPr>
            <a:spLocks noGrp="1"/>
          </p:cNvSpPr>
          <p:nvPr>
            <p:ph type="body" sz="quarter" idx="14"/>
          </p:nvPr>
        </p:nvSpPr>
        <p:spPr/>
        <p:txBody>
          <a:bodyPr/>
          <a:lstStyle/>
          <a:p>
            <a:pPr>
              <a:buNone/>
            </a:pPr>
            <a:r>
              <a:rPr lang="en-US" dirty="0" smtClean="0"/>
              <a:t> </a:t>
            </a:r>
            <a:endParaRPr lang="en-US" dirty="0"/>
          </a:p>
        </p:txBody>
      </p:sp>
      <p:sp>
        <p:nvSpPr>
          <p:cNvPr id="5" name="TextBox 4"/>
          <p:cNvSpPr txBox="1"/>
          <p:nvPr/>
        </p:nvSpPr>
        <p:spPr>
          <a:xfrm>
            <a:off x="1011551" y="2838334"/>
            <a:ext cx="6286589" cy="1754326"/>
          </a:xfrm>
          <a:prstGeom prst="rect">
            <a:avLst/>
          </a:prstGeom>
          <a:noFill/>
        </p:spPr>
        <p:txBody>
          <a:bodyPr wrap="square" rtlCol="0">
            <a:spAutoFit/>
          </a:bodyPr>
          <a:lstStyle/>
          <a:p>
            <a:r>
              <a:rPr lang="en-US" sz="3600" dirty="0" smtClean="0"/>
              <a:t>9 drone images are used in this case  they were of Jpeg format </a:t>
            </a:r>
            <a:endParaRPr lang="en-US" sz="36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BA865F8-D0B2-3245-A9F6-5F06F5A3A0C6}" type="slidenum">
              <a:rPr lang="en-US" smtClean="0"/>
              <a:pPr/>
              <a:t>24</a:t>
            </a:fld>
            <a:endParaRPr lang="en-US" dirty="0"/>
          </a:p>
        </p:txBody>
      </p:sp>
      <p:sp>
        <p:nvSpPr>
          <p:cNvPr id="3" name="Text Placeholder 2"/>
          <p:cNvSpPr>
            <a:spLocks noGrp="1"/>
          </p:cNvSpPr>
          <p:nvPr>
            <p:ph type="body" sz="quarter" idx="13"/>
          </p:nvPr>
        </p:nvSpPr>
        <p:spPr/>
        <p:txBody>
          <a:bodyPr/>
          <a:lstStyle/>
          <a:p>
            <a:endParaRPr lang="en-US"/>
          </a:p>
        </p:txBody>
      </p:sp>
      <p:sp>
        <p:nvSpPr>
          <p:cNvPr id="4" name="Text Placeholder 3"/>
          <p:cNvSpPr>
            <a:spLocks noGrp="1"/>
          </p:cNvSpPr>
          <p:nvPr>
            <p:ph type="body" sz="quarter" idx="14"/>
          </p:nvPr>
        </p:nvSpPr>
        <p:spPr/>
        <p:txBody>
          <a:bodyPr/>
          <a:lstStyle/>
          <a:p>
            <a:endParaRPr lang="en-US"/>
          </a:p>
        </p:txBody>
      </p:sp>
      <p:pic>
        <p:nvPicPr>
          <p:cNvPr id="1026" name="Picture 2"/>
          <p:cNvPicPr>
            <a:picLocks noChangeAspect="1" noChangeArrowheads="1"/>
          </p:cNvPicPr>
          <p:nvPr/>
        </p:nvPicPr>
        <p:blipFill>
          <a:blip r:embed="rId2"/>
          <a:srcRect/>
          <a:stretch>
            <a:fillRect/>
          </a:stretch>
        </p:blipFill>
        <p:spPr bwMode="auto">
          <a:xfrm>
            <a:off x="204788" y="522514"/>
            <a:ext cx="8734425" cy="5049611"/>
          </a:xfrm>
          <a:prstGeom prst="rect">
            <a:avLst/>
          </a:prstGeom>
          <a:noFill/>
          <a:ln w="9525">
            <a:noFill/>
            <a:miter lim="800000"/>
            <a:headEnd/>
            <a:tailEnd/>
          </a:ln>
          <a:effec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BA865F8-D0B2-3245-A9F6-5F06F5A3A0C6}" type="slidenum">
              <a:rPr lang="en-US" smtClean="0"/>
              <a:pPr/>
              <a:t>25</a:t>
            </a:fld>
            <a:endParaRPr lang="en-US" dirty="0"/>
          </a:p>
        </p:txBody>
      </p:sp>
      <p:sp>
        <p:nvSpPr>
          <p:cNvPr id="3" name="Text Placeholder 2"/>
          <p:cNvSpPr>
            <a:spLocks noGrp="1"/>
          </p:cNvSpPr>
          <p:nvPr>
            <p:ph type="body" sz="quarter" idx="13"/>
          </p:nvPr>
        </p:nvSpPr>
        <p:spPr>
          <a:xfrm>
            <a:off x="1501408" y="2838334"/>
            <a:ext cx="6286589" cy="607027"/>
          </a:xfrm>
        </p:spPr>
        <p:txBody>
          <a:bodyPr/>
          <a:lstStyle/>
          <a:p>
            <a:r>
              <a:rPr lang="en-US" dirty="0" smtClean="0"/>
              <a:t>Output 3D Surface </a:t>
            </a:r>
            <a:endParaRPr lang="en-US" dirty="0"/>
          </a:p>
        </p:txBody>
      </p:sp>
      <p:sp>
        <p:nvSpPr>
          <p:cNvPr id="4" name="Text Placeholder 3"/>
          <p:cNvSpPr>
            <a:spLocks noGrp="1"/>
          </p:cNvSpPr>
          <p:nvPr>
            <p:ph type="body" sz="quarter" idx="14"/>
          </p:nvPr>
        </p:nvSpPr>
        <p:spPr/>
        <p:txBody>
          <a:bodyPr/>
          <a:lstStyle/>
          <a:p>
            <a:pPr>
              <a:buNone/>
            </a:pPr>
            <a:r>
              <a:rPr lang="en-US" dirty="0" smtClean="0"/>
              <a:t> </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BA865F8-D0B2-3245-A9F6-5F06F5A3A0C6}" type="slidenum">
              <a:rPr lang="en-US" smtClean="0"/>
              <a:pPr/>
              <a:t>26</a:t>
            </a:fld>
            <a:endParaRPr lang="en-US" dirty="0"/>
          </a:p>
        </p:txBody>
      </p:sp>
      <p:sp>
        <p:nvSpPr>
          <p:cNvPr id="3" name="Text Placeholder 2"/>
          <p:cNvSpPr>
            <a:spLocks noGrp="1"/>
          </p:cNvSpPr>
          <p:nvPr>
            <p:ph type="body" sz="quarter" idx="13"/>
          </p:nvPr>
        </p:nvSpPr>
        <p:spPr/>
        <p:txBody>
          <a:bodyPr/>
          <a:lstStyle/>
          <a:p>
            <a:endParaRPr lang="en-US"/>
          </a:p>
        </p:txBody>
      </p:sp>
      <p:sp>
        <p:nvSpPr>
          <p:cNvPr id="4" name="Text Placeholder 3"/>
          <p:cNvSpPr>
            <a:spLocks noGrp="1"/>
          </p:cNvSpPr>
          <p:nvPr>
            <p:ph type="body" sz="quarter" idx="14"/>
          </p:nvPr>
        </p:nvSpPr>
        <p:spPr/>
        <p:txBody>
          <a:bodyPr/>
          <a:lstStyle/>
          <a:p>
            <a:endParaRPr lang="en-US"/>
          </a:p>
        </p:txBody>
      </p:sp>
      <p:pic>
        <p:nvPicPr>
          <p:cNvPr id="3074" name="Picture 2"/>
          <p:cNvPicPr>
            <a:picLocks noChangeAspect="1" noChangeArrowheads="1"/>
          </p:cNvPicPr>
          <p:nvPr/>
        </p:nvPicPr>
        <p:blipFill>
          <a:blip r:embed="rId2"/>
          <a:srcRect/>
          <a:stretch>
            <a:fillRect/>
          </a:stretch>
        </p:blipFill>
        <p:spPr bwMode="auto">
          <a:xfrm>
            <a:off x="347663" y="959109"/>
            <a:ext cx="8448675" cy="4788548"/>
          </a:xfrm>
          <a:prstGeom prst="rect">
            <a:avLst/>
          </a:prstGeom>
          <a:noFill/>
          <a:ln w="9525">
            <a:noFill/>
            <a:miter lim="800000"/>
            <a:headEnd/>
            <a:tailEnd/>
          </a:ln>
          <a:effec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BA865F8-D0B2-3245-A9F6-5F06F5A3A0C6}" type="slidenum">
              <a:rPr lang="en-US" smtClean="0"/>
              <a:pPr/>
              <a:t>27</a:t>
            </a:fld>
            <a:endParaRPr lang="en-US" dirty="0"/>
          </a:p>
        </p:txBody>
      </p:sp>
      <p:sp>
        <p:nvSpPr>
          <p:cNvPr id="3" name="Text Placeholder 2"/>
          <p:cNvSpPr>
            <a:spLocks noGrp="1"/>
          </p:cNvSpPr>
          <p:nvPr>
            <p:ph type="body" sz="quarter" idx="13"/>
          </p:nvPr>
        </p:nvSpPr>
        <p:spPr/>
        <p:txBody>
          <a:bodyPr/>
          <a:lstStyle/>
          <a:p>
            <a:endParaRPr lang="en-US"/>
          </a:p>
        </p:txBody>
      </p:sp>
      <p:sp>
        <p:nvSpPr>
          <p:cNvPr id="4" name="Text Placeholder 3"/>
          <p:cNvSpPr>
            <a:spLocks noGrp="1"/>
          </p:cNvSpPr>
          <p:nvPr>
            <p:ph type="body" sz="quarter" idx="14"/>
          </p:nvPr>
        </p:nvSpPr>
        <p:spPr/>
        <p:txBody>
          <a:bodyPr/>
          <a:lstStyle/>
          <a:p>
            <a:endParaRPr lang="en-US"/>
          </a:p>
        </p:txBody>
      </p:sp>
      <p:pic>
        <p:nvPicPr>
          <p:cNvPr id="4098" name="Picture 2"/>
          <p:cNvPicPr>
            <a:picLocks noChangeAspect="1" noChangeArrowheads="1"/>
          </p:cNvPicPr>
          <p:nvPr/>
        </p:nvPicPr>
        <p:blipFill>
          <a:blip r:embed="rId2"/>
          <a:srcRect/>
          <a:stretch>
            <a:fillRect/>
          </a:stretch>
        </p:blipFill>
        <p:spPr bwMode="auto">
          <a:xfrm>
            <a:off x="56352" y="363196"/>
            <a:ext cx="8334375" cy="5953125"/>
          </a:xfrm>
          <a:prstGeom prst="rect">
            <a:avLst/>
          </a:prstGeom>
          <a:noFill/>
          <a:ln w="9525">
            <a:noFill/>
            <a:miter lim="800000"/>
            <a:headEnd/>
            <a:tailEnd/>
          </a:ln>
          <a:effec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BA865F8-D0B2-3245-A9F6-5F06F5A3A0C6}" type="slidenum">
              <a:rPr lang="en-US" smtClean="0"/>
              <a:pPr/>
              <a:t>28</a:t>
            </a:fld>
            <a:endParaRPr lang="en-US" dirty="0"/>
          </a:p>
        </p:txBody>
      </p:sp>
      <p:sp>
        <p:nvSpPr>
          <p:cNvPr id="3" name="Text Placeholder 2"/>
          <p:cNvSpPr>
            <a:spLocks noGrp="1"/>
          </p:cNvSpPr>
          <p:nvPr>
            <p:ph type="body" sz="quarter" idx="13"/>
          </p:nvPr>
        </p:nvSpPr>
        <p:spPr>
          <a:xfrm>
            <a:off x="1011551" y="2983850"/>
            <a:ext cx="6286589" cy="2371920"/>
          </a:xfrm>
        </p:spPr>
        <p:txBody>
          <a:bodyPr/>
          <a:lstStyle/>
          <a:p>
            <a:r>
              <a:rPr lang="en-US" dirty="0" smtClean="0"/>
              <a:t>Now plotting it against the Google maps</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BA865F8-D0B2-3245-A9F6-5F06F5A3A0C6}" type="slidenum">
              <a:rPr lang="en-US" smtClean="0"/>
              <a:pPr/>
              <a:t>29</a:t>
            </a:fld>
            <a:endParaRPr lang="en-US" dirty="0"/>
          </a:p>
        </p:txBody>
      </p:sp>
      <p:sp>
        <p:nvSpPr>
          <p:cNvPr id="3" name="Text Placeholder 2"/>
          <p:cNvSpPr>
            <a:spLocks noGrp="1"/>
          </p:cNvSpPr>
          <p:nvPr>
            <p:ph type="body" sz="quarter" idx="13"/>
          </p:nvPr>
        </p:nvSpPr>
        <p:spPr/>
        <p:txBody>
          <a:bodyPr/>
          <a:lstStyle/>
          <a:p>
            <a:endParaRPr lang="en-US"/>
          </a:p>
        </p:txBody>
      </p:sp>
      <p:sp>
        <p:nvSpPr>
          <p:cNvPr id="4" name="Text Placeholder 3"/>
          <p:cNvSpPr>
            <a:spLocks noGrp="1"/>
          </p:cNvSpPr>
          <p:nvPr>
            <p:ph type="body" sz="quarter" idx="14"/>
          </p:nvPr>
        </p:nvSpPr>
        <p:spPr/>
        <p:txBody>
          <a:bodyPr/>
          <a:lstStyle/>
          <a:p>
            <a:endParaRPr lang="en-US" dirty="0"/>
          </a:p>
        </p:txBody>
      </p:sp>
      <p:pic>
        <p:nvPicPr>
          <p:cNvPr id="5122" name="Picture 2"/>
          <p:cNvPicPr>
            <a:picLocks noChangeAspect="1" noChangeArrowheads="1"/>
          </p:cNvPicPr>
          <p:nvPr/>
        </p:nvPicPr>
        <p:blipFill>
          <a:blip r:embed="rId2"/>
          <a:srcRect/>
          <a:stretch>
            <a:fillRect/>
          </a:stretch>
        </p:blipFill>
        <p:spPr bwMode="auto">
          <a:xfrm>
            <a:off x="233363" y="145140"/>
            <a:ext cx="8677275" cy="5386388"/>
          </a:xfrm>
          <a:prstGeom prst="rect">
            <a:avLst/>
          </a:prstGeom>
          <a:noFill/>
          <a:ln w="9525">
            <a:noFill/>
            <a:miter lim="800000"/>
            <a:headEnd/>
            <a:tailEnd/>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BA865F8-D0B2-3245-A9F6-5F06F5A3A0C6}" type="slidenum">
              <a:rPr lang="en-US" smtClean="0"/>
              <a:pPr/>
              <a:t>3</a:t>
            </a:fld>
            <a:endParaRPr lang="en-US" dirty="0"/>
          </a:p>
        </p:txBody>
      </p:sp>
      <p:sp>
        <p:nvSpPr>
          <p:cNvPr id="3" name="Text Placeholder 2"/>
          <p:cNvSpPr>
            <a:spLocks noGrp="1"/>
          </p:cNvSpPr>
          <p:nvPr>
            <p:ph type="body" sz="quarter" idx="13"/>
          </p:nvPr>
        </p:nvSpPr>
        <p:spPr/>
        <p:txBody>
          <a:bodyPr/>
          <a:lstStyle/>
          <a:p>
            <a:r>
              <a:rPr lang="de-CH" dirty="0" smtClean="0"/>
              <a:t>What is Docker?</a:t>
            </a:r>
            <a:endParaRPr lang="en-US" dirty="0"/>
          </a:p>
        </p:txBody>
      </p:sp>
      <p:sp>
        <p:nvSpPr>
          <p:cNvPr id="4" name="Text Placeholder 3"/>
          <p:cNvSpPr>
            <a:spLocks noGrp="1"/>
          </p:cNvSpPr>
          <p:nvPr>
            <p:ph type="body" sz="quarter" idx="14"/>
          </p:nvPr>
        </p:nvSpPr>
        <p:spPr>
          <a:xfrm>
            <a:off x="1011551" y="1923934"/>
            <a:ext cx="6113626" cy="3303386"/>
          </a:xfrm>
        </p:spPr>
        <p:txBody>
          <a:bodyPr/>
          <a:lstStyle/>
          <a:p>
            <a:pPr marL="0" indent="0">
              <a:buNone/>
            </a:pPr>
            <a:r>
              <a:rPr lang="en-US" i="1" dirty="0" err="1"/>
              <a:t>Docker</a:t>
            </a:r>
            <a:r>
              <a:rPr lang="en-US" i="1" dirty="0"/>
              <a:t> is an open-source project that automates the deployment of applications inside software containers, by providing an additional layer of abstraction and automation of operating system–level virtualization on </a:t>
            </a:r>
            <a:r>
              <a:rPr lang="en-US" i="1" dirty="0" smtClean="0"/>
              <a:t>Linux.</a:t>
            </a:r>
          </a:p>
          <a:p>
            <a:pPr marL="0" indent="0" algn="r">
              <a:buNone/>
            </a:pPr>
            <a:r>
              <a:rPr lang="de-CH" sz="1800" dirty="0"/>
              <a:t>[Source</a:t>
            </a:r>
            <a:r>
              <a:rPr lang="de-CH" sz="1800" dirty="0" smtClean="0"/>
              <a:t>: en.wikipedia.org]</a:t>
            </a:r>
            <a:endParaRPr lang="en-US" sz="1800" dirty="0"/>
          </a:p>
        </p:txBody>
      </p:sp>
    </p:spTree>
    <p:extLst>
      <p:ext uri="{BB962C8B-B14F-4D97-AF65-F5344CB8AC3E}">
        <p14:creationId xmlns="" xmlns:p14="http://schemas.microsoft.com/office/powerpoint/2010/main" val="338287251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BA865F8-D0B2-3245-A9F6-5F06F5A3A0C6}" type="slidenum">
              <a:rPr lang="en-US" smtClean="0"/>
              <a:pPr/>
              <a:t>30</a:t>
            </a:fld>
            <a:endParaRPr lang="en-US" dirty="0"/>
          </a:p>
        </p:txBody>
      </p:sp>
      <p:sp>
        <p:nvSpPr>
          <p:cNvPr id="3" name="Text Placeholder 2"/>
          <p:cNvSpPr>
            <a:spLocks noGrp="1"/>
          </p:cNvSpPr>
          <p:nvPr>
            <p:ph type="body" sz="quarter" idx="13"/>
          </p:nvPr>
        </p:nvSpPr>
        <p:spPr/>
        <p:txBody>
          <a:bodyPr/>
          <a:lstStyle/>
          <a:p>
            <a:r>
              <a:rPr lang="en-US" dirty="0" smtClean="0"/>
              <a:t>     DEM from surface  </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BA865F8-D0B2-3245-A9F6-5F06F5A3A0C6}" type="slidenum">
              <a:rPr lang="en-US" smtClean="0"/>
              <a:pPr/>
              <a:t>31</a:t>
            </a:fld>
            <a:endParaRPr lang="en-US" dirty="0"/>
          </a:p>
        </p:txBody>
      </p:sp>
      <p:sp>
        <p:nvSpPr>
          <p:cNvPr id="3" name="Text Placeholder 2"/>
          <p:cNvSpPr>
            <a:spLocks noGrp="1"/>
          </p:cNvSpPr>
          <p:nvPr>
            <p:ph type="body" sz="quarter" idx="13"/>
          </p:nvPr>
        </p:nvSpPr>
        <p:spPr/>
        <p:txBody>
          <a:bodyPr/>
          <a:lstStyle/>
          <a:p>
            <a:endParaRPr lang="en-US"/>
          </a:p>
        </p:txBody>
      </p:sp>
      <p:sp>
        <p:nvSpPr>
          <p:cNvPr id="4" name="Text Placeholder 3"/>
          <p:cNvSpPr>
            <a:spLocks noGrp="1"/>
          </p:cNvSpPr>
          <p:nvPr>
            <p:ph type="body" sz="quarter" idx="14"/>
          </p:nvPr>
        </p:nvSpPr>
        <p:spPr/>
        <p:txBody>
          <a:bodyPr/>
          <a:lstStyle/>
          <a:p>
            <a:endParaRPr lang="en-US"/>
          </a:p>
        </p:txBody>
      </p:sp>
      <p:pic>
        <p:nvPicPr>
          <p:cNvPr id="6146" name="Picture 2"/>
          <p:cNvPicPr>
            <a:picLocks noChangeAspect="1" noChangeArrowheads="1"/>
          </p:cNvPicPr>
          <p:nvPr/>
        </p:nvPicPr>
        <p:blipFill>
          <a:blip r:embed="rId2"/>
          <a:srcRect/>
          <a:stretch>
            <a:fillRect/>
          </a:stretch>
        </p:blipFill>
        <p:spPr bwMode="auto">
          <a:xfrm>
            <a:off x="280988" y="457200"/>
            <a:ext cx="8582025" cy="4931230"/>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BA865F8-D0B2-3245-A9F6-5F06F5A3A0C6}" type="slidenum">
              <a:rPr lang="en-US" smtClean="0"/>
              <a:pPr/>
              <a:t>4</a:t>
            </a:fld>
            <a:endParaRPr lang="en-US" dirty="0"/>
          </a:p>
        </p:txBody>
      </p:sp>
      <p:sp>
        <p:nvSpPr>
          <p:cNvPr id="3" name="Text Placeholder 2"/>
          <p:cNvSpPr>
            <a:spLocks noGrp="1"/>
          </p:cNvSpPr>
          <p:nvPr>
            <p:ph type="body" sz="quarter" idx="13"/>
          </p:nvPr>
        </p:nvSpPr>
        <p:spPr/>
        <p:txBody>
          <a:bodyPr/>
          <a:lstStyle/>
          <a:p>
            <a:r>
              <a:rPr lang="de-CH" dirty="0" smtClean="0"/>
              <a:t>Docker: Name</a:t>
            </a:r>
            <a:endParaRPr lang="en-US" dirty="0"/>
          </a:p>
        </p:txBody>
      </p:sp>
      <p:sp>
        <p:nvSpPr>
          <p:cNvPr id="4" name="Text Placeholder 3"/>
          <p:cNvSpPr>
            <a:spLocks noGrp="1"/>
          </p:cNvSpPr>
          <p:nvPr>
            <p:ph type="body" sz="quarter" idx="14"/>
          </p:nvPr>
        </p:nvSpPr>
        <p:spPr>
          <a:xfrm>
            <a:off x="1011551" y="1923934"/>
            <a:ext cx="7743566" cy="4119514"/>
          </a:xfrm>
        </p:spPr>
        <p:txBody>
          <a:bodyPr>
            <a:normAutofit lnSpcReduction="10000"/>
          </a:bodyPr>
          <a:lstStyle/>
          <a:p>
            <a:pPr marL="0" indent="0">
              <a:buNone/>
            </a:pPr>
            <a:r>
              <a:rPr lang="de-CH" b="1" dirty="0" smtClean="0"/>
              <a:t>docker [naut.]: der Dockarbeiter, der Hafenarbeiter</a:t>
            </a:r>
          </a:p>
          <a:p>
            <a:pPr marL="0" indent="0" algn="r">
              <a:buNone/>
            </a:pPr>
            <a:r>
              <a:rPr lang="de-CH" sz="1800" dirty="0" smtClean="0"/>
              <a:t>Source: leo.org</a:t>
            </a:r>
          </a:p>
          <a:p>
            <a:r>
              <a:rPr lang="de-CH" dirty="0" smtClean="0"/>
              <a:t>Provide a uniformed wrapper around a software package: </a:t>
            </a:r>
            <a:r>
              <a:rPr lang="de-CH" i="1" dirty="0" smtClean="0"/>
              <a:t>«Build, Ship and Run Any App, Anywhere»</a:t>
            </a:r>
            <a:r>
              <a:rPr lang="de-CH" dirty="0" smtClean="0"/>
              <a:t> </a:t>
            </a:r>
            <a:r>
              <a:rPr lang="de-CH" sz="1800" dirty="0" smtClean="0"/>
              <a:t>[www.docker.com]</a:t>
            </a:r>
          </a:p>
          <a:p>
            <a:pPr lvl="1"/>
            <a:r>
              <a:rPr lang="de-CH" sz="2800" dirty="0" smtClean="0"/>
              <a:t>Similar to shipping containers: The container is always the same, regardless of the contents and thus fits on all trucks, cranes, ships, ...</a:t>
            </a:r>
          </a:p>
        </p:txBody>
      </p:sp>
      <p:grpSp>
        <p:nvGrpSpPr>
          <p:cNvPr id="7" name="Group 6"/>
          <p:cNvGrpSpPr/>
          <p:nvPr/>
        </p:nvGrpSpPr>
        <p:grpSpPr>
          <a:xfrm>
            <a:off x="6327228" y="235112"/>
            <a:ext cx="2678411" cy="1795404"/>
            <a:chOff x="6327228" y="235112"/>
            <a:chExt cx="2678411" cy="1795404"/>
          </a:xfrm>
        </p:grpSpPr>
        <p:pic>
          <p:nvPicPr>
            <p:cNvPr id="5" name="Picture 4"/>
            <p:cNvPicPr>
              <a:picLocks noChangeAspect="1"/>
            </p:cNvPicPr>
            <p:nvPr/>
          </p:nvPicPr>
          <p:blipFill>
            <a:blip r:embed="rId2"/>
            <a:stretch>
              <a:fillRect/>
            </a:stretch>
          </p:blipFill>
          <p:spPr>
            <a:xfrm>
              <a:off x="6327228" y="235112"/>
              <a:ext cx="2599920" cy="1761057"/>
            </a:xfrm>
            <a:prstGeom prst="rect">
              <a:avLst/>
            </a:prstGeom>
          </p:spPr>
        </p:pic>
        <p:sp>
          <p:nvSpPr>
            <p:cNvPr id="6" name="TextBox 5"/>
            <p:cNvSpPr txBox="1"/>
            <p:nvPr/>
          </p:nvSpPr>
          <p:spPr>
            <a:xfrm>
              <a:off x="7775815" y="1784295"/>
              <a:ext cx="1229824" cy="246221"/>
            </a:xfrm>
            <a:prstGeom prst="rect">
              <a:avLst/>
            </a:prstGeom>
            <a:noFill/>
          </p:spPr>
          <p:txBody>
            <a:bodyPr wrap="none" rtlCol="0">
              <a:spAutoFit/>
            </a:bodyPr>
            <a:lstStyle/>
            <a:p>
              <a:r>
                <a:rPr lang="de-CH" sz="1000" dirty="0" smtClean="0"/>
                <a:t>[www.docker.com]</a:t>
              </a:r>
              <a:endParaRPr lang="en-US" sz="1000" dirty="0"/>
            </a:p>
          </p:txBody>
        </p:sp>
      </p:grpSp>
    </p:spTree>
    <p:extLst>
      <p:ext uri="{BB962C8B-B14F-4D97-AF65-F5344CB8AC3E}">
        <p14:creationId xmlns="" xmlns:p14="http://schemas.microsoft.com/office/powerpoint/2010/main" val="420444999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BA865F8-D0B2-3245-A9F6-5F06F5A3A0C6}" type="slidenum">
              <a:rPr lang="en-US" smtClean="0"/>
              <a:pPr/>
              <a:t>5</a:t>
            </a:fld>
            <a:endParaRPr lang="en-US" dirty="0"/>
          </a:p>
        </p:txBody>
      </p:sp>
      <p:sp>
        <p:nvSpPr>
          <p:cNvPr id="3" name="Text Placeholder 2"/>
          <p:cNvSpPr>
            <a:spLocks noGrp="1"/>
          </p:cNvSpPr>
          <p:nvPr>
            <p:ph type="body" sz="quarter" idx="13"/>
          </p:nvPr>
        </p:nvSpPr>
        <p:spPr/>
        <p:txBody>
          <a:bodyPr>
            <a:normAutofit fontScale="77500" lnSpcReduction="20000"/>
          </a:bodyPr>
          <a:lstStyle/>
          <a:p>
            <a:r>
              <a:rPr lang="de-CH" dirty="0" smtClean="0"/>
              <a:t>Docker vs. Virtual Machine</a:t>
            </a:r>
            <a:endParaRPr lang="en-US" dirty="0"/>
          </a:p>
        </p:txBody>
      </p:sp>
      <p:pic>
        <p:nvPicPr>
          <p:cNvPr id="6" name="Picture 5"/>
          <p:cNvPicPr>
            <a:picLocks noChangeAspect="1"/>
          </p:cNvPicPr>
          <p:nvPr/>
        </p:nvPicPr>
        <p:blipFill>
          <a:blip r:embed="rId3"/>
          <a:stretch>
            <a:fillRect/>
          </a:stretch>
        </p:blipFill>
        <p:spPr>
          <a:xfrm>
            <a:off x="4909668" y="1716527"/>
            <a:ext cx="3305799" cy="3687428"/>
          </a:xfrm>
          <a:prstGeom prst="rect">
            <a:avLst/>
          </a:prstGeom>
        </p:spPr>
      </p:pic>
      <p:pic>
        <p:nvPicPr>
          <p:cNvPr id="8" name="Picture 7"/>
          <p:cNvPicPr>
            <a:picLocks noChangeAspect="1"/>
          </p:cNvPicPr>
          <p:nvPr/>
        </p:nvPicPr>
        <p:blipFill>
          <a:blip r:embed="rId4"/>
          <a:stretch>
            <a:fillRect/>
          </a:stretch>
        </p:blipFill>
        <p:spPr>
          <a:xfrm>
            <a:off x="1011551" y="2732552"/>
            <a:ext cx="3325624" cy="2671403"/>
          </a:xfrm>
          <a:prstGeom prst="rect">
            <a:avLst/>
          </a:prstGeom>
        </p:spPr>
      </p:pic>
      <p:sp>
        <p:nvSpPr>
          <p:cNvPr id="9" name="TextBox 8"/>
          <p:cNvSpPr txBox="1"/>
          <p:nvPr/>
        </p:nvSpPr>
        <p:spPr>
          <a:xfrm>
            <a:off x="3272960" y="5755149"/>
            <a:ext cx="4942507" cy="369332"/>
          </a:xfrm>
          <a:prstGeom prst="rect">
            <a:avLst/>
          </a:prstGeom>
          <a:noFill/>
        </p:spPr>
        <p:txBody>
          <a:bodyPr wrap="none" rtlCol="0">
            <a:spAutoFit/>
          </a:bodyPr>
          <a:lstStyle/>
          <a:p>
            <a:r>
              <a:rPr lang="de-CH" dirty="0"/>
              <a:t>Source: https://www.docker.com/whatisdocker/</a:t>
            </a:r>
            <a:endParaRPr lang="en-US" dirty="0"/>
          </a:p>
        </p:txBody>
      </p:sp>
    </p:spTree>
    <p:extLst>
      <p:ext uri="{BB962C8B-B14F-4D97-AF65-F5344CB8AC3E}">
        <p14:creationId xmlns="" xmlns:p14="http://schemas.microsoft.com/office/powerpoint/2010/main" val="18240800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BA865F8-D0B2-3245-A9F6-5F06F5A3A0C6}" type="slidenum">
              <a:rPr lang="en-US" smtClean="0"/>
              <a:pPr/>
              <a:t>6</a:t>
            </a:fld>
            <a:endParaRPr lang="en-US" dirty="0"/>
          </a:p>
        </p:txBody>
      </p:sp>
      <p:sp>
        <p:nvSpPr>
          <p:cNvPr id="3" name="Text Placeholder 2"/>
          <p:cNvSpPr>
            <a:spLocks noGrp="1"/>
          </p:cNvSpPr>
          <p:nvPr>
            <p:ph type="body" sz="quarter" idx="13"/>
          </p:nvPr>
        </p:nvSpPr>
        <p:spPr/>
        <p:txBody>
          <a:bodyPr/>
          <a:lstStyle/>
          <a:p>
            <a:r>
              <a:rPr lang="de-CH" dirty="0" smtClean="0"/>
              <a:t>Docker Technology</a:t>
            </a:r>
            <a:endParaRPr lang="en-US" dirty="0"/>
          </a:p>
        </p:txBody>
      </p:sp>
      <p:sp>
        <p:nvSpPr>
          <p:cNvPr id="4" name="Text Placeholder 3"/>
          <p:cNvSpPr>
            <a:spLocks noGrp="1"/>
          </p:cNvSpPr>
          <p:nvPr>
            <p:ph type="body" sz="quarter" idx="14"/>
          </p:nvPr>
        </p:nvSpPr>
        <p:spPr/>
        <p:txBody>
          <a:bodyPr/>
          <a:lstStyle/>
          <a:p>
            <a:r>
              <a:rPr lang="de-CH" dirty="0" smtClean="0"/>
              <a:t>libvirt: Platform Virtualization</a:t>
            </a:r>
          </a:p>
          <a:p>
            <a:r>
              <a:rPr lang="de-CH" dirty="0" smtClean="0"/>
              <a:t>LXC (LinuX Containers): Multiple isolated Linux systems (containers) on a single host</a:t>
            </a:r>
          </a:p>
          <a:p>
            <a:r>
              <a:rPr lang="de-CH" dirty="0" smtClean="0"/>
              <a:t>Layered File System</a:t>
            </a:r>
            <a:endParaRPr lang="en-US" dirty="0"/>
          </a:p>
        </p:txBody>
      </p:sp>
      <p:grpSp>
        <p:nvGrpSpPr>
          <p:cNvPr id="6" name="Group 5"/>
          <p:cNvGrpSpPr/>
          <p:nvPr/>
        </p:nvGrpSpPr>
        <p:grpSpPr>
          <a:xfrm>
            <a:off x="5200008" y="3331779"/>
            <a:ext cx="4247204" cy="2669628"/>
            <a:chOff x="5200008" y="3331779"/>
            <a:chExt cx="4247204" cy="2669628"/>
          </a:xfrm>
        </p:grpSpPr>
        <p:pic>
          <p:nvPicPr>
            <p:cNvPr id="1026" name="Picture 2" descr="https://docs.docker.com/terms/images/docker-filesystems-multilayer.png"/>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5200008" y="3331779"/>
              <a:ext cx="3559504" cy="2669628"/>
            </a:xfrm>
            <a:prstGeom prst="rect">
              <a:avLst/>
            </a:prstGeom>
            <a:noFill/>
            <a:extLst>
              <a:ext uri="{909E8E84-426E-40DD-AFC4-6F175D3DCCD1}">
                <a14:hiddenFill xmlns="" xmlns:a14="http://schemas.microsoft.com/office/drawing/2010/main">
                  <a:solidFill>
                    <a:srgbClr val="FFFFFF"/>
                  </a:solidFill>
                </a14:hiddenFill>
              </a:ext>
            </a:extLst>
          </p:spPr>
        </p:pic>
        <p:sp>
          <p:nvSpPr>
            <p:cNvPr id="5" name="TextBox 4"/>
            <p:cNvSpPr txBox="1"/>
            <p:nvPr/>
          </p:nvSpPr>
          <p:spPr>
            <a:xfrm>
              <a:off x="6011614" y="5735708"/>
              <a:ext cx="3435598" cy="246221"/>
            </a:xfrm>
            <a:prstGeom prst="rect">
              <a:avLst/>
            </a:prstGeom>
            <a:noFill/>
          </p:spPr>
          <p:txBody>
            <a:bodyPr wrap="square" rtlCol="0">
              <a:spAutoFit/>
            </a:bodyPr>
            <a:lstStyle/>
            <a:p>
              <a:r>
                <a:rPr lang="de-CH" sz="1000" dirty="0"/>
                <a:t>[Source: https://docs.docker.com/terms/layer</a:t>
              </a:r>
              <a:r>
                <a:rPr lang="de-CH" sz="1000" dirty="0" smtClean="0"/>
                <a:t>/]</a:t>
              </a:r>
              <a:endParaRPr lang="en-US" sz="1000" dirty="0"/>
            </a:p>
          </p:txBody>
        </p:sp>
      </p:grpSp>
    </p:spTree>
    <p:extLst>
      <p:ext uri="{BB962C8B-B14F-4D97-AF65-F5344CB8AC3E}">
        <p14:creationId xmlns="" xmlns:p14="http://schemas.microsoft.com/office/powerpoint/2010/main" val="28043157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BA865F8-D0B2-3245-A9F6-5F06F5A3A0C6}" type="slidenum">
              <a:rPr lang="en-US" smtClean="0"/>
              <a:pPr/>
              <a:t>7</a:t>
            </a:fld>
            <a:endParaRPr lang="en-US" dirty="0"/>
          </a:p>
        </p:txBody>
      </p:sp>
      <p:sp>
        <p:nvSpPr>
          <p:cNvPr id="3" name="Text Placeholder 2"/>
          <p:cNvSpPr>
            <a:spLocks noGrp="1"/>
          </p:cNvSpPr>
          <p:nvPr>
            <p:ph type="body" sz="quarter" idx="13"/>
          </p:nvPr>
        </p:nvSpPr>
        <p:spPr/>
        <p:txBody>
          <a:bodyPr>
            <a:normAutofit fontScale="85000" lnSpcReduction="20000"/>
          </a:bodyPr>
          <a:lstStyle/>
          <a:p>
            <a:r>
              <a:rPr lang="de-CH" dirty="0" smtClean="0"/>
              <a:t>Docker History</a:t>
            </a:r>
            <a:endParaRPr lang="en-US" dirty="0"/>
          </a:p>
        </p:txBody>
      </p:sp>
      <p:sp>
        <p:nvSpPr>
          <p:cNvPr id="4" name="Text Placeholder 3"/>
          <p:cNvSpPr>
            <a:spLocks noGrp="1"/>
          </p:cNvSpPr>
          <p:nvPr>
            <p:ph type="body" sz="quarter" idx="14"/>
          </p:nvPr>
        </p:nvSpPr>
        <p:spPr/>
        <p:txBody>
          <a:bodyPr/>
          <a:lstStyle/>
          <a:p>
            <a:r>
              <a:rPr lang="de-CH" dirty="0" smtClean="0"/>
              <a:t>2013-03: Releases as Open Source</a:t>
            </a:r>
          </a:p>
          <a:p>
            <a:r>
              <a:rPr lang="de-CH" dirty="0" smtClean="0"/>
              <a:t>2013-09: Red Hat collaboration (Fedora, RHEL, OpenShift)</a:t>
            </a:r>
          </a:p>
          <a:p>
            <a:r>
              <a:rPr lang="de-CH" dirty="0" smtClean="0"/>
              <a:t>2014-03: 34th most starred GitHub project</a:t>
            </a:r>
          </a:p>
          <a:p>
            <a:r>
              <a:rPr lang="de-CH" dirty="0" smtClean="0"/>
              <a:t>2014-05: JAX Innovation Award (most innovative open technology)</a:t>
            </a:r>
            <a:endParaRPr lang="en-US" dirty="0"/>
          </a:p>
        </p:txBody>
      </p:sp>
    </p:spTree>
    <p:extLst>
      <p:ext uri="{BB962C8B-B14F-4D97-AF65-F5344CB8AC3E}">
        <p14:creationId xmlns="" xmlns:p14="http://schemas.microsoft.com/office/powerpoint/2010/main" val="405608510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BA865F8-D0B2-3245-A9F6-5F06F5A3A0C6}" type="slidenum">
              <a:rPr lang="en-US" smtClean="0"/>
              <a:pPr/>
              <a:t>8</a:t>
            </a:fld>
            <a:endParaRPr lang="en-US" dirty="0"/>
          </a:p>
        </p:txBody>
      </p:sp>
      <p:sp>
        <p:nvSpPr>
          <p:cNvPr id="3" name="Text Placeholder 2"/>
          <p:cNvSpPr>
            <a:spLocks noGrp="1"/>
          </p:cNvSpPr>
          <p:nvPr>
            <p:ph type="body" sz="quarter" idx="13"/>
          </p:nvPr>
        </p:nvSpPr>
        <p:spPr/>
        <p:txBody>
          <a:bodyPr/>
          <a:lstStyle/>
          <a:p>
            <a:r>
              <a:rPr lang="de-CH" dirty="0" smtClean="0"/>
              <a:t>Run Platforms</a:t>
            </a:r>
            <a:endParaRPr lang="en-US" dirty="0"/>
          </a:p>
        </p:txBody>
      </p:sp>
      <p:sp>
        <p:nvSpPr>
          <p:cNvPr id="4" name="Text Placeholder 3"/>
          <p:cNvSpPr>
            <a:spLocks noGrp="1"/>
          </p:cNvSpPr>
          <p:nvPr>
            <p:ph type="body" sz="quarter" idx="14"/>
          </p:nvPr>
        </p:nvSpPr>
        <p:spPr/>
        <p:txBody>
          <a:bodyPr/>
          <a:lstStyle/>
          <a:p>
            <a:r>
              <a:rPr lang="de-CH" dirty="0" smtClean="0"/>
              <a:t>Various Linux distributions (Ubuntu, Fedora, RHEL, Centos, openSUSE, ...)</a:t>
            </a:r>
          </a:p>
          <a:p>
            <a:r>
              <a:rPr lang="de-CH" dirty="0" smtClean="0"/>
              <a:t>Cloud (Amazon EC2, Google Compute Engine, Rackspace)</a:t>
            </a:r>
          </a:p>
          <a:p>
            <a:r>
              <a:rPr lang="de-CH" dirty="0" smtClean="0"/>
              <a:t>2014-10: Microsoft announces plans to integrate Docker with next release of Windows Server</a:t>
            </a:r>
            <a:endParaRPr lang="en-US" dirty="0"/>
          </a:p>
        </p:txBody>
      </p:sp>
    </p:spTree>
    <p:extLst>
      <p:ext uri="{BB962C8B-B14F-4D97-AF65-F5344CB8AC3E}">
        <p14:creationId xmlns="" xmlns:p14="http://schemas.microsoft.com/office/powerpoint/2010/main" val="268096448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BA865F8-D0B2-3245-A9F6-5F06F5A3A0C6}" type="slidenum">
              <a:rPr lang="en-US" smtClean="0"/>
              <a:pPr/>
              <a:t>9</a:t>
            </a:fld>
            <a:endParaRPr lang="en-US" dirty="0"/>
          </a:p>
        </p:txBody>
      </p:sp>
      <p:sp>
        <p:nvSpPr>
          <p:cNvPr id="3" name="Text Placeholder 2"/>
          <p:cNvSpPr>
            <a:spLocks noGrp="1"/>
          </p:cNvSpPr>
          <p:nvPr>
            <p:ph type="body" sz="quarter" idx="13"/>
          </p:nvPr>
        </p:nvSpPr>
        <p:spPr/>
        <p:txBody>
          <a:bodyPr/>
          <a:lstStyle/>
          <a:p>
            <a:r>
              <a:rPr lang="de-CH" dirty="0" smtClean="0"/>
              <a:t>Hello World</a:t>
            </a:r>
          </a:p>
        </p:txBody>
      </p:sp>
      <p:sp>
        <p:nvSpPr>
          <p:cNvPr id="4" name="Text Placeholder 3"/>
          <p:cNvSpPr>
            <a:spLocks noGrp="1"/>
          </p:cNvSpPr>
          <p:nvPr>
            <p:ph type="body" sz="quarter" idx="14"/>
          </p:nvPr>
        </p:nvSpPr>
        <p:spPr>
          <a:xfrm>
            <a:off x="1011551" y="1923933"/>
            <a:ext cx="6113626" cy="4087983"/>
          </a:xfrm>
        </p:spPr>
        <p:txBody>
          <a:bodyPr>
            <a:normAutofit/>
          </a:bodyPr>
          <a:lstStyle/>
          <a:p>
            <a:pPr marL="0" indent="0">
              <a:buNone/>
            </a:pPr>
            <a:r>
              <a:rPr lang="de-CH" b="1" dirty="0" smtClean="0"/>
              <a:t>Simple Command - Ad-Hoc Container</a:t>
            </a:r>
          </a:p>
          <a:p>
            <a:r>
              <a:rPr lang="de-CH" dirty="0" smtClean="0">
                <a:latin typeface="Courier New" panose="02070309020205020404" pitchFamily="49" charset="0"/>
                <a:cs typeface="Courier New" panose="02070309020205020404" pitchFamily="49" charset="0"/>
              </a:rPr>
              <a:t>docker run ubuntu echo Hello World</a:t>
            </a:r>
          </a:p>
          <a:p>
            <a:pPr lvl="1"/>
            <a:r>
              <a:rPr lang="de-CH" dirty="0" smtClean="0">
                <a:latin typeface="Courier New" panose="02070309020205020404" pitchFamily="49" charset="0"/>
                <a:cs typeface="Courier New" panose="02070309020205020404" pitchFamily="49" charset="0"/>
              </a:rPr>
              <a:t>docker images [-a]</a:t>
            </a:r>
          </a:p>
          <a:p>
            <a:pPr lvl="1"/>
            <a:r>
              <a:rPr lang="de-CH" dirty="0" smtClean="0">
                <a:latin typeface="Courier New" panose="02070309020205020404" pitchFamily="49" charset="0"/>
                <a:cs typeface="Courier New" panose="02070309020205020404" pitchFamily="49" charset="0"/>
              </a:rPr>
              <a:t>docker ps –a</a:t>
            </a:r>
            <a:endParaRPr lang="de-CH" dirty="0" smtClean="0"/>
          </a:p>
          <a:p>
            <a:endParaRPr lang="en-US" dirty="0"/>
          </a:p>
        </p:txBody>
      </p:sp>
    </p:spTree>
    <p:extLst>
      <p:ext uri="{BB962C8B-B14F-4D97-AF65-F5344CB8AC3E}">
        <p14:creationId xmlns="" xmlns:p14="http://schemas.microsoft.com/office/powerpoint/2010/main" val="231875164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7321</TotalTime>
  <Words>1060</Words>
  <Application>Microsoft Office PowerPoint</Application>
  <PresentationFormat>On-screen Show (4:3)</PresentationFormat>
  <Paragraphs>210</Paragraphs>
  <Slides>31</Slides>
  <Notes>12</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Concourse</vt:lpstr>
      <vt:lpstr>   </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vector>
  </TitlesOfParts>
  <Company>Northstar PG</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Donny Epp</dc:creator>
  <cp:lastModifiedBy>Hamza Wahla</cp:lastModifiedBy>
  <cp:revision>85</cp:revision>
  <dcterms:created xsi:type="dcterms:W3CDTF">2011-11-08T16:41:51Z</dcterms:created>
  <dcterms:modified xsi:type="dcterms:W3CDTF">2019-07-08T23:57:55Z</dcterms:modified>
</cp:coreProperties>
</file>