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sldIdLst>
    <p:sldId id="256" r:id="rId2"/>
    <p:sldId id="280" r:id="rId3"/>
    <p:sldId id="268" r:id="rId4"/>
    <p:sldId id="269" r:id="rId5"/>
    <p:sldId id="257" r:id="rId6"/>
    <p:sldId id="267" r:id="rId7"/>
    <p:sldId id="258" r:id="rId8"/>
    <p:sldId id="270" r:id="rId9"/>
    <p:sldId id="259" r:id="rId10"/>
    <p:sldId id="260" r:id="rId11"/>
    <p:sldId id="261" r:id="rId12"/>
    <p:sldId id="262" r:id="rId13"/>
    <p:sldId id="266" r:id="rId14"/>
    <p:sldId id="271" r:id="rId15"/>
    <p:sldId id="272" r:id="rId16"/>
    <p:sldId id="273" r:id="rId17"/>
    <p:sldId id="274" r:id="rId18"/>
    <p:sldId id="275" r:id="rId19"/>
    <p:sldId id="276" r:id="rId20"/>
    <p:sldId id="277" r:id="rId21"/>
    <p:sldId id="278" r:id="rId22"/>
    <p:sldId id="279"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7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Title 1"/>
          <p:cNvSpPr>
            <a:spLocks noGrp="1"/>
          </p:cNvSpPr>
          <p:nvPr>
            <p:ph type="ctrTitle"/>
          </p:nvPr>
        </p:nvSpPr>
        <p:spPr>
          <a:xfrm>
            <a:off x="914400" y="1803405"/>
            <a:ext cx="7315200" cy="1825096"/>
          </a:xfrm>
        </p:spPr>
        <p:txBody>
          <a:bodyPr anchor="b">
            <a:normAutofit/>
          </a:bodyPr>
          <a:lstStyle>
            <a:lvl1pPr algn="l">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914400" y="3632201"/>
            <a:ext cx="73152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5932170" y="4323845"/>
            <a:ext cx="2297429" cy="365125"/>
          </a:xfrm>
        </p:spPr>
        <p:txBody>
          <a:bodyPr/>
          <a:lstStyle/>
          <a:p>
            <a:fld id="{E0BA83C8-3D89-401B-BFC8-D0D54E3695F8}" type="datetimeFigureOut">
              <a:rPr lang="en-US" smtClean="0"/>
              <a:t>8/4/2022</a:t>
            </a:fld>
            <a:endParaRPr lang="en-US"/>
          </a:p>
        </p:txBody>
      </p:sp>
      <p:sp>
        <p:nvSpPr>
          <p:cNvPr id="5" name="Footer Placeholder 4"/>
          <p:cNvSpPr>
            <a:spLocks noGrp="1"/>
          </p:cNvSpPr>
          <p:nvPr>
            <p:ph type="ftr" sz="quarter" idx="11"/>
          </p:nvPr>
        </p:nvSpPr>
        <p:spPr>
          <a:xfrm>
            <a:off x="914400" y="4323846"/>
            <a:ext cx="4880610" cy="365125"/>
          </a:xfrm>
        </p:spPr>
        <p:txBody>
          <a:bodyPr/>
          <a:lstStyle/>
          <a:p>
            <a:endParaRPr lang="en-US"/>
          </a:p>
        </p:txBody>
      </p:sp>
      <p:sp>
        <p:nvSpPr>
          <p:cNvPr id="6" name="Slide Number Placeholder 5"/>
          <p:cNvSpPr>
            <a:spLocks noGrp="1"/>
          </p:cNvSpPr>
          <p:nvPr>
            <p:ph type="sldNum" sz="quarter" idx="12"/>
          </p:nvPr>
        </p:nvSpPr>
        <p:spPr>
          <a:xfrm>
            <a:off x="6057900" y="1430867"/>
            <a:ext cx="2171700" cy="365125"/>
          </a:xfrm>
        </p:spPr>
        <p:txBody>
          <a:bodyPr/>
          <a:lstStyle/>
          <a:p>
            <a:fld id="{B2BBA3F8-5EF7-4AA0-976E-69A92C0C5DD5}" type="slidenum">
              <a:rPr lang="en-US" smtClean="0"/>
              <a:t>‹#›</a:t>
            </a:fld>
            <a:endParaRPr lang="en-US"/>
          </a:p>
        </p:txBody>
      </p:sp>
    </p:spTree>
    <p:extLst>
      <p:ext uri="{BB962C8B-B14F-4D97-AF65-F5344CB8AC3E}">
        <p14:creationId xmlns:p14="http://schemas.microsoft.com/office/powerpoint/2010/main" val="32020307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4355" y="4697361"/>
            <a:ext cx="7956482" cy="819355"/>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94355" y="977035"/>
            <a:ext cx="7950260" cy="3406972"/>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594360" y="5516716"/>
            <a:ext cx="7955280" cy="746924"/>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0BA83C8-3D89-401B-BFC8-D0D54E3695F8}" type="datetimeFigureOut">
              <a:rPr lang="en-US" smtClean="0"/>
              <a:t>8/4/2022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BBA3F8-5EF7-4AA0-976E-69A92C0C5DD5}" type="slidenum">
              <a:rPr lang="en-US" smtClean="0"/>
              <a:t>‹#›</a:t>
            </a:fld>
            <a:endParaRPr lang="en-US"/>
          </a:p>
        </p:txBody>
      </p:sp>
    </p:spTree>
    <p:extLst>
      <p:ext uri="{BB962C8B-B14F-4D97-AF65-F5344CB8AC3E}">
        <p14:creationId xmlns:p14="http://schemas.microsoft.com/office/powerpoint/2010/main" val="3034235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Title 1"/>
          <p:cNvSpPr>
            <a:spLocks noGrp="1"/>
          </p:cNvSpPr>
          <p:nvPr>
            <p:ph type="title"/>
          </p:nvPr>
        </p:nvSpPr>
        <p:spPr>
          <a:xfrm>
            <a:off x="594360" y="753533"/>
            <a:ext cx="7955280" cy="2802467"/>
          </a:xfrm>
        </p:spPr>
        <p:txBody>
          <a:bodyPr anchor="ctr"/>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5800" y="3649134"/>
            <a:ext cx="7772400" cy="1330852"/>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5562176" y="381001"/>
            <a:ext cx="2183130" cy="365125"/>
          </a:xfrm>
        </p:spPr>
        <p:txBody>
          <a:bodyPr/>
          <a:lstStyle>
            <a:lvl1pPr algn="r">
              <a:defRPr/>
            </a:lvl1pPr>
          </a:lstStyle>
          <a:p>
            <a:fld id="{E0BA83C8-3D89-401B-BFC8-D0D54E3695F8}" type="datetimeFigureOut">
              <a:rPr lang="en-US" smtClean="0"/>
              <a:t>8/4/2022</a:t>
            </a:fld>
            <a:endParaRPr lang="en-US"/>
          </a:p>
        </p:txBody>
      </p:sp>
      <p:sp>
        <p:nvSpPr>
          <p:cNvPr id="6" name="Footer Placeholder 5"/>
          <p:cNvSpPr>
            <a:spLocks noGrp="1"/>
          </p:cNvSpPr>
          <p:nvPr>
            <p:ph type="ftr" sz="quarter" idx="11"/>
          </p:nvPr>
        </p:nvSpPr>
        <p:spPr>
          <a:xfrm>
            <a:off x="594360" y="381001"/>
            <a:ext cx="4830656" cy="365125"/>
          </a:xfrm>
        </p:spPr>
        <p:txBody>
          <a:bodyPr/>
          <a:lstStyle/>
          <a:p>
            <a:endParaRPr lang="en-US"/>
          </a:p>
        </p:txBody>
      </p:sp>
      <p:sp>
        <p:nvSpPr>
          <p:cNvPr id="7" name="Slide Number Placeholder 6"/>
          <p:cNvSpPr>
            <a:spLocks noGrp="1"/>
          </p:cNvSpPr>
          <p:nvPr>
            <p:ph type="sldNum" sz="quarter" idx="12"/>
          </p:nvPr>
        </p:nvSpPr>
        <p:spPr>
          <a:xfrm>
            <a:off x="7882466" y="381001"/>
            <a:ext cx="667174" cy="365125"/>
          </a:xfrm>
        </p:spPr>
        <p:txBody>
          <a:bodyPr/>
          <a:lstStyle/>
          <a:p>
            <a:fld id="{B2BBA3F8-5EF7-4AA0-976E-69A92C0C5DD5}" type="slidenum">
              <a:rPr lang="en-US" smtClean="0"/>
              <a:t>‹#›</a:t>
            </a:fld>
            <a:endParaRPr lang="en-US"/>
          </a:p>
        </p:txBody>
      </p:sp>
    </p:spTree>
    <p:extLst>
      <p:ext uri="{BB962C8B-B14F-4D97-AF65-F5344CB8AC3E}">
        <p14:creationId xmlns:p14="http://schemas.microsoft.com/office/powerpoint/2010/main" val="26860126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5" name="Picture 14"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Title 1"/>
          <p:cNvSpPr>
            <a:spLocks noGrp="1"/>
          </p:cNvSpPr>
          <p:nvPr>
            <p:ph type="title"/>
          </p:nvPr>
        </p:nvSpPr>
        <p:spPr>
          <a:xfrm>
            <a:off x="768351" y="753534"/>
            <a:ext cx="7613650" cy="2756234"/>
          </a:xfrm>
        </p:spPr>
        <p:txBody>
          <a:bodyPr anchor="ctr"/>
          <a:lstStyle>
            <a:lvl1pPr algn="l">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977899" y="3509768"/>
            <a:ext cx="7194552"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685800" y="4174597"/>
            <a:ext cx="7778752" cy="821265"/>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5562176" y="381001"/>
            <a:ext cx="2183130" cy="365125"/>
          </a:xfrm>
        </p:spPr>
        <p:txBody>
          <a:bodyPr/>
          <a:lstStyle>
            <a:lvl1pPr algn="r">
              <a:defRPr/>
            </a:lvl1pPr>
          </a:lstStyle>
          <a:p>
            <a:fld id="{E0BA83C8-3D89-401B-BFC8-D0D54E3695F8}" type="datetimeFigureOut">
              <a:rPr lang="en-US" smtClean="0"/>
              <a:t>8/4/2022</a:t>
            </a:fld>
            <a:endParaRPr lang="en-US"/>
          </a:p>
        </p:txBody>
      </p:sp>
      <p:sp>
        <p:nvSpPr>
          <p:cNvPr id="6" name="Footer Placeholder 5"/>
          <p:cNvSpPr>
            <a:spLocks noGrp="1"/>
          </p:cNvSpPr>
          <p:nvPr>
            <p:ph type="ftr" sz="quarter" idx="11"/>
          </p:nvPr>
        </p:nvSpPr>
        <p:spPr>
          <a:xfrm>
            <a:off x="594360" y="379438"/>
            <a:ext cx="4830656" cy="365125"/>
          </a:xfrm>
        </p:spPr>
        <p:txBody>
          <a:bodyPr/>
          <a:lstStyle/>
          <a:p>
            <a:endParaRPr lang="en-US"/>
          </a:p>
        </p:txBody>
      </p:sp>
      <p:sp>
        <p:nvSpPr>
          <p:cNvPr id="7" name="Slide Number Placeholder 6"/>
          <p:cNvSpPr>
            <a:spLocks noGrp="1"/>
          </p:cNvSpPr>
          <p:nvPr>
            <p:ph type="sldNum" sz="quarter" idx="12"/>
          </p:nvPr>
        </p:nvSpPr>
        <p:spPr>
          <a:xfrm>
            <a:off x="7882466" y="381001"/>
            <a:ext cx="667174" cy="365125"/>
          </a:xfrm>
        </p:spPr>
        <p:txBody>
          <a:bodyPr/>
          <a:lstStyle/>
          <a:p>
            <a:fld id="{B2BBA3F8-5EF7-4AA0-976E-69A92C0C5DD5}" type="slidenum">
              <a:rPr lang="en-US" smtClean="0"/>
              <a:t>‹#›</a:t>
            </a:fld>
            <a:endParaRPr lang="en-US"/>
          </a:p>
        </p:txBody>
      </p:sp>
      <p:sp>
        <p:nvSpPr>
          <p:cNvPr id="13" name="TextBox 12"/>
          <p:cNvSpPr txBox="1"/>
          <p:nvPr/>
        </p:nvSpPr>
        <p:spPr>
          <a:xfrm>
            <a:off x="231458" y="807720"/>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8146733" y="3021330"/>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9787521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Title 1"/>
          <p:cNvSpPr>
            <a:spLocks noGrp="1"/>
          </p:cNvSpPr>
          <p:nvPr>
            <p:ph type="title"/>
          </p:nvPr>
        </p:nvSpPr>
        <p:spPr>
          <a:xfrm>
            <a:off x="685800" y="1124702"/>
            <a:ext cx="7774782" cy="2511835"/>
          </a:xfrm>
        </p:spPr>
        <p:txBody>
          <a:bodyPr anchor="b"/>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5792" y="3648316"/>
            <a:ext cx="7773608"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5562176" y="378884"/>
            <a:ext cx="2183130" cy="365125"/>
          </a:xfrm>
        </p:spPr>
        <p:txBody>
          <a:bodyPr/>
          <a:lstStyle>
            <a:lvl1pPr algn="r">
              <a:defRPr/>
            </a:lvl1pPr>
          </a:lstStyle>
          <a:p>
            <a:fld id="{E0BA83C8-3D89-401B-BFC8-D0D54E3695F8}" type="datetimeFigureOut">
              <a:rPr lang="en-US" smtClean="0"/>
              <a:t>8/4/2022</a:t>
            </a:fld>
            <a:endParaRPr lang="en-US"/>
          </a:p>
        </p:txBody>
      </p:sp>
      <p:sp>
        <p:nvSpPr>
          <p:cNvPr id="6" name="Footer Placeholder 5"/>
          <p:cNvSpPr>
            <a:spLocks noGrp="1"/>
          </p:cNvSpPr>
          <p:nvPr>
            <p:ph type="ftr" sz="quarter" idx="11"/>
          </p:nvPr>
        </p:nvSpPr>
        <p:spPr>
          <a:xfrm>
            <a:off x="594360" y="378884"/>
            <a:ext cx="4830656" cy="365125"/>
          </a:xfrm>
        </p:spPr>
        <p:txBody>
          <a:bodyPr/>
          <a:lstStyle/>
          <a:p>
            <a:endParaRPr lang="en-US"/>
          </a:p>
        </p:txBody>
      </p:sp>
      <p:sp>
        <p:nvSpPr>
          <p:cNvPr id="7" name="Slide Number Placeholder 6"/>
          <p:cNvSpPr>
            <a:spLocks noGrp="1"/>
          </p:cNvSpPr>
          <p:nvPr>
            <p:ph type="sldNum" sz="quarter" idx="12"/>
          </p:nvPr>
        </p:nvSpPr>
        <p:spPr>
          <a:xfrm>
            <a:off x="7882466" y="381001"/>
            <a:ext cx="667174" cy="365125"/>
          </a:xfrm>
        </p:spPr>
        <p:txBody>
          <a:bodyPr/>
          <a:lstStyle/>
          <a:p>
            <a:fld id="{B2BBA3F8-5EF7-4AA0-976E-69A92C0C5DD5}" type="slidenum">
              <a:rPr lang="en-US" smtClean="0"/>
              <a:t>‹#›</a:t>
            </a:fld>
            <a:endParaRPr lang="en-US"/>
          </a:p>
        </p:txBody>
      </p:sp>
    </p:spTree>
    <p:extLst>
      <p:ext uri="{BB962C8B-B14F-4D97-AF65-F5344CB8AC3E}">
        <p14:creationId xmlns:p14="http://schemas.microsoft.com/office/powerpoint/2010/main" val="31369996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171701" y="762000"/>
            <a:ext cx="6377939" cy="1303867"/>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594361" y="2202080"/>
            <a:ext cx="2560320"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594360" y="2904564"/>
            <a:ext cx="2560320" cy="335907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3302237" y="2201333"/>
            <a:ext cx="2560320"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3300781" y="2904068"/>
            <a:ext cx="2560320" cy="335957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5989319" y="2192866"/>
            <a:ext cx="2560320"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5989320" y="2904564"/>
            <a:ext cx="2560320" cy="335907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E0BA83C8-3D89-401B-BFC8-D0D54E3695F8}" type="datetimeFigureOut">
              <a:rPr lang="en-US" smtClean="0"/>
              <a:t>8/4/2022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2BBA3F8-5EF7-4AA0-976E-69A92C0C5DD5}" type="slidenum">
              <a:rPr lang="en-US" smtClean="0"/>
              <a:t>‹#›</a:t>
            </a:fld>
            <a:endParaRPr lang="en-US"/>
          </a:p>
        </p:txBody>
      </p:sp>
    </p:spTree>
    <p:extLst>
      <p:ext uri="{BB962C8B-B14F-4D97-AF65-F5344CB8AC3E}">
        <p14:creationId xmlns:p14="http://schemas.microsoft.com/office/powerpoint/2010/main" val="146753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171702" y="762000"/>
            <a:ext cx="6381984" cy="12954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594360" y="4113340"/>
            <a:ext cx="2560320"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594360" y="2331720"/>
            <a:ext cx="2560320" cy="15073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594360" y="4796103"/>
            <a:ext cx="2560320" cy="146753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3291873" y="4113340"/>
            <a:ext cx="2560320"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3291872" y="2331720"/>
            <a:ext cx="2560320" cy="1509862"/>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3290858" y="4796102"/>
            <a:ext cx="2560320" cy="146753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5993365" y="4113340"/>
            <a:ext cx="2560320"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5993364" y="2331721"/>
            <a:ext cx="2560320" cy="1508919"/>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5993272" y="4796100"/>
            <a:ext cx="2560320" cy="146753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E0BA83C8-3D89-401B-BFC8-D0D54E3695F8}" type="datetimeFigureOut">
              <a:rPr lang="en-US" smtClean="0"/>
              <a:t>8/4/2022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2BBA3F8-5EF7-4AA0-976E-69A92C0C5DD5}" type="slidenum">
              <a:rPr lang="en-US" smtClean="0"/>
              <a:t>‹#›</a:t>
            </a:fld>
            <a:endParaRPr lang="en-US"/>
          </a:p>
        </p:txBody>
      </p:sp>
    </p:spTree>
    <p:extLst>
      <p:ext uri="{BB962C8B-B14F-4D97-AF65-F5344CB8AC3E}">
        <p14:creationId xmlns:p14="http://schemas.microsoft.com/office/powerpoint/2010/main" val="42817677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594360" y="2194560"/>
            <a:ext cx="7955280" cy="406908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0BA83C8-3D89-401B-BFC8-D0D54E3695F8}" type="datetimeFigureOut">
              <a:rPr lang="en-US" smtClean="0"/>
              <a:t>8/4/2022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BBA3F8-5EF7-4AA0-976E-69A92C0C5DD5}" type="slidenum">
              <a:rPr lang="en-US" smtClean="0"/>
              <a:t>‹#›</a:t>
            </a:fld>
            <a:endParaRPr lang="en-US"/>
          </a:p>
        </p:txBody>
      </p:sp>
    </p:spTree>
    <p:extLst>
      <p:ext uri="{BB962C8B-B14F-4D97-AF65-F5344CB8AC3E}">
        <p14:creationId xmlns:p14="http://schemas.microsoft.com/office/powerpoint/2010/main" val="16685221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Vertical Title 1"/>
          <p:cNvSpPr>
            <a:spLocks noGrp="1"/>
          </p:cNvSpPr>
          <p:nvPr>
            <p:ph type="title" orient="vert"/>
          </p:nvPr>
        </p:nvSpPr>
        <p:spPr>
          <a:xfrm>
            <a:off x="7006590" y="747183"/>
            <a:ext cx="1543050" cy="4248675"/>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594360" y="746126"/>
            <a:ext cx="6278035" cy="4249732"/>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5562176" y="381001"/>
            <a:ext cx="2183130" cy="365125"/>
          </a:xfrm>
        </p:spPr>
        <p:txBody>
          <a:bodyPr/>
          <a:lstStyle>
            <a:lvl1pPr algn="r">
              <a:defRPr/>
            </a:lvl1pPr>
          </a:lstStyle>
          <a:p>
            <a:fld id="{E0BA83C8-3D89-401B-BFC8-D0D54E3695F8}" type="datetimeFigureOut">
              <a:rPr lang="en-US" smtClean="0"/>
              <a:t>8/4/2022</a:t>
            </a:fld>
            <a:endParaRPr lang="en-US"/>
          </a:p>
        </p:txBody>
      </p:sp>
      <p:sp>
        <p:nvSpPr>
          <p:cNvPr id="5" name="Footer Placeholder 4"/>
          <p:cNvSpPr>
            <a:spLocks noGrp="1"/>
          </p:cNvSpPr>
          <p:nvPr>
            <p:ph type="ftr" sz="quarter" idx="11"/>
          </p:nvPr>
        </p:nvSpPr>
        <p:spPr>
          <a:xfrm>
            <a:off x="594360" y="381001"/>
            <a:ext cx="4830656" cy="365125"/>
          </a:xfrm>
        </p:spPr>
        <p:txBody>
          <a:bodyPr/>
          <a:lstStyle/>
          <a:p>
            <a:endParaRPr lang="en-US"/>
          </a:p>
        </p:txBody>
      </p:sp>
      <p:sp>
        <p:nvSpPr>
          <p:cNvPr id="6" name="Slide Number Placeholder 5"/>
          <p:cNvSpPr>
            <a:spLocks noGrp="1"/>
          </p:cNvSpPr>
          <p:nvPr>
            <p:ph type="sldNum" sz="quarter" idx="12"/>
          </p:nvPr>
        </p:nvSpPr>
        <p:spPr>
          <a:xfrm>
            <a:off x="7882466" y="381001"/>
            <a:ext cx="667174" cy="365125"/>
          </a:xfrm>
        </p:spPr>
        <p:txBody>
          <a:bodyPr/>
          <a:lstStyle/>
          <a:p>
            <a:fld id="{B2BBA3F8-5EF7-4AA0-976E-69A92C0C5DD5}" type="slidenum">
              <a:rPr lang="en-US" smtClean="0"/>
              <a:t>‹#›</a:t>
            </a:fld>
            <a:endParaRPr lang="en-US"/>
          </a:p>
        </p:txBody>
      </p:sp>
    </p:spTree>
    <p:extLst>
      <p:ext uri="{BB962C8B-B14F-4D97-AF65-F5344CB8AC3E}">
        <p14:creationId xmlns:p14="http://schemas.microsoft.com/office/powerpoint/2010/main" val="29028173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0BA83C8-3D89-401B-BFC8-D0D54E3695F8}" type="datetimeFigureOut">
              <a:rPr lang="en-US" smtClean="0"/>
              <a:t>8/4/2022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BBA3F8-5EF7-4AA0-976E-69A92C0C5DD5}" type="slidenum">
              <a:rPr lang="en-US" smtClean="0"/>
              <a:t>‹#›</a:t>
            </a:fld>
            <a:endParaRPr lang="en-US"/>
          </a:p>
        </p:txBody>
      </p:sp>
    </p:spTree>
    <p:extLst>
      <p:ext uri="{BB962C8B-B14F-4D97-AF65-F5344CB8AC3E}">
        <p14:creationId xmlns:p14="http://schemas.microsoft.com/office/powerpoint/2010/main" val="31988524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Title 1"/>
          <p:cNvSpPr>
            <a:spLocks noGrp="1"/>
          </p:cNvSpPr>
          <p:nvPr>
            <p:ph type="title"/>
          </p:nvPr>
        </p:nvSpPr>
        <p:spPr>
          <a:xfrm>
            <a:off x="594360" y="753534"/>
            <a:ext cx="7955280" cy="2801935"/>
          </a:xfrm>
        </p:spPr>
        <p:txBody>
          <a:bodyPr anchor="b">
            <a:normAutofit/>
          </a:bodyPr>
          <a:lstStyle>
            <a:lvl1pPr algn="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594360" y="3641726"/>
            <a:ext cx="7955281" cy="1354134"/>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5562176" y="381001"/>
            <a:ext cx="2183130" cy="365125"/>
          </a:xfrm>
        </p:spPr>
        <p:txBody>
          <a:bodyPr/>
          <a:lstStyle>
            <a:lvl1pPr algn="r">
              <a:defRPr/>
            </a:lvl1pPr>
          </a:lstStyle>
          <a:p>
            <a:fld id="{E0BA83C8-3D89-401B-BFC8-D0D54E3695F8}" type="datetimeFigureOut">
              <a:rPr lang="en-US" smtClean="0"/>
              <a:t>8/4/2022</a:t>
            </a:fld>
            <a:endParaRPr lang="en-US"/>
          </a:p>
        </p:txBody>
      </p:sp>
      <p:sp>
        <p:nvSpPr>
          <p:cNvPr id="5" name="Footer Placeholder 4"/>
          <p:cNvSpPr>
            <a:spLocks noGrp="1"/>
          </p:cNvSpPr>
          <p:nvPr>
            <p:ph type="ftr" sz="quarter" idx="11"/>
          </p:nvPr>
        </p:nvSpPr>
        <p:spPr>
          <a:xfrm>
            <a:off x="594360" y="381001"/>
            <a:ext cx="4830656" cy="365125"/>
          </a:xfrm>
        </p:spPr>
        <p:txBody>
          <a:bodyPr/>
          <a:lstStyle/>
          <a:p>
            <a:endParaRPr lang="en-US"/>
          </a:p>
        </p:txBody>
      </p:sp>
      <p:sp>
        <p:nvSpPr>
          <p:cNvPr id="6" name="Slide Number Placeholder 5"/>
          <p:cNvSpPr>
            <a:spLocks noGrp="1"/>
          </p:cNvSpPr>
          <p:nvPr>
            <p:ph type="sldNum" sz="quarter" idx="12"/>
          </p:nvPr>
        </p:nvSpPr>
        <p:spPr>
          <a:xfrm>
            <a:off x="7882466" y="381001"/>
            <a:ext cx="667173" cy="365125"/>
          </a:xfrm>
        </p:spPr>
        <p:txBody>
          <a:bodyPr/>
          <a:lstStyle/>
          <a:p>
            <a:fld id="{B2BBA3F8-5EF7-4AA0-976E-69A92C0C5DD5}" type="slidenum">
              <a:rPr lang="en-US" smtClean="0"/>
              <a:t>‹#›</a:t>
            </a:fld>
            <a:endParaRPr lang="en-US"/>
          </a:p>
        </p:txBody>
      </p:sp>
    </p:spTree>
    <p:extLst>
      <p:ext uri="{BB962C8B-B14F-4D97-AF65-F5344CB8AC3E}">
        <p14:creationId xmlns:p14="http://schemas.microsoft.com/office/powerpoint/2010/main" val="37914127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94360" y="2194560"/>
            <a:ext cx="3910579" cy="406908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2099" y="2194560"/>
            <a:ext cx="3907540" cy="406908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0BA83C8-3D89-401B-BFC8-D0D54E3695F8}" type="datetimeFigureOut">
              <a:rPr lang="en-US" smtClean="0"/>
              <a:t>8/4/2022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BBA3F8-5EF7-4AA0-976E-69A92C0C5DD5}" type="slidenum">
              <a:rPr lang="en-US" smtClean="0"/>
              <a:t>‹#›</a:t>
            </a:fld>
            <a:endParaRPr lang="en-US"/>
          </a:p>
        </p:txBody>
      </p:sp>
    </p:spTree>
    <p:extLst>
      <p:ext uri="{BB962C8B-B14F-4D97-AF65-F5344CB8AC3E}">
        <p14:creationId xmlns:p14="http://schemas.microsoft.com/office/powerpoint/2010/main" val="23673630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71700" y="762000"/>
            <a:ext cx="6377940" cy="1295400"/>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21279" y="2183802"/>
            <a:ext cx="3683659"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594359" y="3132667"/>
            <a:ext cx="3910579" cy="31309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869018" y="2183802"/>
            <a:ext cx="368062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642098" y="3132667"/>
            <a:ext cx="3907541" cy="31309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0BA83C8-3D89-401B-BFC8-D0D54E3695F8}" type="datetimeFigureOut">
              <a:rPr lang="en-US" smtClean="0"/>
              <a:t>8/4/2022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2BBA3F8-5EF7-4AA0-976E-69A92C0C5DD5}" type="slidenum">
              <a:rPr lang="en-US" smtClean="0"/>
              <a:t>‹#›</a:t>
            </a:fld>
            <a:endParaRPr lang="en-US"/>
          </a:p>
        </p:txBody>
      </p:sp>
    </p:spTree>
    <p:extLst>
      <p:ext uri="{BB962C8B-B14F-4D97-AF65-F5344CB8AC3E}">
        <p14:creationId xmlns:p14="http://schemas.microsoft.com/office/powerpoint/2010/main" val="1388980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0BA83C8-3D89-401B-BFC8-D0D54E3695F8}" type="datetimeFigureOut">
              <a:rPr lang="en-US" smtClean="0"/>
              <a:t>8/4/2022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2BBA3F8-5EF7-4AA0-976E-69A92C0C5DD5}" type="slidenum">
              <a:rPr lang="en-US" smtClean="0"/>
              <a:t>‹#›</a:t>
            </a:fld>
            <a:endParaRPr lang="en-US"/>
          </a:p>
        </p:txBody>
      </p:sp>
    </p:spTree>
    <p:extLst>
      <p:ext uri="{BB962C8B-B14F-4D97-AF65-F5344CB8AC3E}">
        <p14:creationId xmlns:p14="http://schemas.microsoft.com/office/powerpoint/2010/main" val="30529761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BA83C8-3D89-401B-BFC8-D0D54E3695F8}" type="datetimeFigureOut">
              <a:rPr lang="en-US" smtClean="0"/>
              <a:t>8/4/2022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2BBA3F8-5EF7-4AA0-976E-69A92C0C5DD5}" type="slidenum">
              <a:rPr lang="en-US" smtClean="0"/>
              <a:t>‹#›</a:t>
            </a:fld>
            <a:endParaRPr lang="en-US"/>
          </a:p>
        </p:txBody>
      </p:sp>
    </p:spTree>
    <p:extLst>
      <p:ext uri="{BB962C8B-B14F-4D97-AF65-F5344CB8AC3E}">
        <p14:creationId xmlns:p14="http://schemas.microsoft.com/office/powerpoint/2010/main" val="5138397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4360" y="1524000"/>
            <a:ext cx="3086100" cy="1600200"/>
          </a:xfrm>
        </p:spPr>
        <p:txBody>
          <a:bodyPr anchor="b"/>
          <a:lstStyle>
            <a:lvl1pPr algn="l">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6200" y="746760"/>
            <a:ext cx="4663440" cy="5516880"/>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94360" y="3124200"/>
            <a:ext cx="3086100" cy="31394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0BA83C8-3D89-401B-BFC8-D0D54E3695F8}" type="datetimeFigureOut">
              <a:rPr lang="en-US" smtClean="0"/>
              <a:t>8/4/2022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BBA3F8-5EF7-4AA0-976E-69A92C0C5DD5}" type="slidenum">
              <a:rPr lang="en-US" smtClean="0"/>
              <a:t>‹#›</a:t>
            </a:fld>
            <a:endParaRPr lang="en-US"/>
          </a:p>
        </p:txBody>
      </p:sp>
    </p:spTree>
    <p:extLst>
      <p:ext uri="{BB962C8B-B14F-4D97-AF65-F5344CB8AC3E}">
        <p14:creationId xmlns:p14="http://schemas.microsoft.com/office/powerpoint/2010/main" val="8939045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4360" y="1524000"/>
            <a:ext cx="4075730" cy="1600200"/>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877524" y="751242"/>
            <a:ext cx="3674234" cy="5512398"/>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594360" y="3124200"/>
            <a:ext cx="4075730" cy="31394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0BA83C8-3D89-401B-BFC8-D0D54E3695F8}" type="datetimeFigureOut">
              <a:rPr lang="en-US" smtClean="0"/>
              <a:t>8/4/2022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BBA3F8-5EF7-4AA0-976E-69A92C0C5DD5}" type="slidenum">
              <a:rPr lang="en-US" smtClean="0"/>
              <a:t>‹#›</a:t>
            </a:fld>
            <a:endParaRPr lang="en-US"/>
          </a:p>
        </p:txBody>
      </p:sp>
    </p:spTree>
    <p:extLst>
      <p:ext uri="{BB962C8B-B14F-4D97-AF65-F5344CB8AC3E}">
        <p14:creationId xmlns:p14="http://schemas.microsoft.com/office/powerpoint/2010/main" val="22516625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2-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9144000" cy="1081088"/>
          </a:xfrm>
          <a:prstGeom prst="rect">
            <a:avLst/>
          </a:prstGeom>
        </p:spPr>
      </p:pic>
      <p:sp>
        <p:nvSpPr>
          <p:cNvPr id="2" name="Title Placeholder 1"/>
          <p:cNvSpPr>
            <a:spLocks noGrp="1"/>
          </p:cNvSpPr>
          <p:nvPr>
            <p:ph type="title"/>
          </p:nvPr>
        </p:nvSpPr>
        <p:spPr>
          <a:xfrm>
            <a:off x="2171700" y="764373"/>
            <a:ext cx="6377940" cy="12930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94360" y="2194560"/>
            <a:ext cx="7955280" cy="406908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412230" y="6356351"/>
            <a:ext cx="213741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0BA83C8-3D89-401B-BFC8-D0D54E3695F8}" type="datetimeFigureOut">
              <a:rPr lang="en-US" smtClean="0"/>
              <a:t>8/4/2022</a:t>
            </a:fld>
            <a:endParaRPr lang="en-US"/>
          </a:p>
        </p:txBody>
      </p:sp>
      <p:sp>
        <p:nvSpPr>
          <p:cNvPr id="5" name="Footer Placeholder 4"/>
          <p:cNvSpPr>
            <a:spLocks noGrp="1"/>
          </p:cNvSpPr>
          <p:nvPr>
            <p:ph type="ftr" sz="quarter" idx="3"/>
          </p:nvPr>
        </p:nvSpPr>
        <p:spPr>
          <a:xfrm>
            <a:off x="594360" y="6355846"/>
            <a:ext cx="568071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72250" y="381001"/>
            <a:ext cx="197739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2BBA3F8-5EF7-4AA0-976E-69A92C0C5DD5}" type="slidenum">
              <a:rPr lang="en-US" smtClean="0"/>
              <a:t>‹#›</a:t>
            </a:fld>
            <a:endParaRPr lang="en-US"/>
          </a:p>
        </p:txBody>
      </p:sp>
    </p:spTree>
    <p:extLst>
      <p:ext uri="{BB962C8B-B14F-4D97-AF65-F5344CB8AC3E}">
        <p14:creationId xmlns:p14="http://schemas.microsoft.com/office/powerpoint/2010/main" val="85664522"/>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microsoft.com/office/2007/relationships/hdphoto" Target="../media/hdphoto6.wdp"/><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microsoft.com/office/2007/relationships/hdphoto" Target="../media/hdphoto7.wdp"/><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microsoft.com/office/2007/relationships/hdphoto" Target="../media/hdphoto8.wdp"/><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microsoft.com/office/2007/relationships/hdphoto" Target="../media/hdphoto9.wdp"/><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microsoft.com/office/2007/relationships/hdphoto" Target="../media/hdphoto10.wdp"/><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microsoft.com/office/2007/relationships/hdphoto" Target="../media/hdphoto11.wdp"/><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microsoft.com/office/2007/relationships/hdphoto" Target="../media/hdphoto12.wdp"/><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drive.google.com/drive/folders/10WyQXITRPZdx1K3a_6eVIzupeLTPmslB?usp=sharing"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 Id="rId5" Type="http://schemas.microsoft.com/office/2007/relationships/hdphoto" Target="../media/hdphoto2.wdp"/><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5.png"/><Relationship Id="rId1" Type="http://schemas.openxmlformats.org/officeDocument/2006/relationships/slideLayout" Target="../slideLayouts/slideLayout2.xml"/><Relationship Id="rId5" Type="http://schemas.microsoft.com/office/2007/relationships/hdphoto" Target="../media/hdphoto4.wdp"/><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2514600"/>
            <a:ext cx="7620000" cy="1418701"/>
          </a:xfrm>
        </p:spPr>
        <p:txBody>
          <a:bodyPr>
            <a:normAutofit fontScale="90000"/>
          </a:bodyPr>
          <a:lstStyle/>
          <a:p>
            <a:pPr algn="ctr">
              <a:lnSpc>
                <a:spcPct val="100000"/>
              </a:lnSpc>
            </a:pPr>
            <a:r>
              <a:rPr lang="id-ID" dirty="0" smtClean="0"/>
              <a:t/>
            </a:r>
            <a:br>
              <a:rPr lang="id-ID" dirty="0" smtClean="0"/>
            </a:br>
            <a:r>
              <a:rPr lang="id-ID" dirty="0" smtClean="0"/>
              <a:t/>
            </a:r>
            <a:br>
              <a:rPr lang="id-ID" dirty="0" smtClean="0"/>
            </a:br>
            <a:r>
              <a:rPr lang="id-ID" dirty="0"/>
              <a:t/>
            </a:r>
            <a:br>
              <a:rPr lang="id-ID" dirty="0"/>
            </a:br>
            <a:r>
              <a:rPr lang="en-US" sz="4400" b="1" dirty="0" err="1" smtClean="0"/>
              <a:t>Materi</a:t>
            </a:r>
            <a:r>
              <a:rPr lang="en-US" sz="4400" b="1" dirty="0" smtClean="0"/>
              <a:t> 1</a:t>
            </a:r>
            <a:br>
              <a:rPr lang="en-US" sz="4400" b="1" dirty="0" smtClean="0"/>
            </a:br>
            <a:r>
              <a:rPr lang="id-ID" sz="4400" b="1" dirty="0"/>
              <a:t>Konsep penggunaan data tipe string dalam pemrograman berbasis oop</a:t>
            </a:r>
            <a:endParaRPr lang="en-US" sz="4400" b="1" dirty="0"/>
          </a:p>
        </p:txBody>
      </p:sp>
      <p:sp>
        <p:nvSpPr>
          <p:cNvPr id="3" name="Subtitle 2"/>
          <p:cNvSpPr>
            <a:spLocks noGrp="1"/>
          </p:cNvSpPr>
          <p:nvPr>
            <p:ph type="subTitle" idx="1"/>
          </p:nvPr>
        </p:nvSpPr>
        <p:spPr>
          <a:xfrm>
            <a:off x="3124200" y="4419600"/>
            <a:ext cx="5867400" cy="1260629"/>
          </a:xfrm>
        </p:spPr>
        <p:txBody>
          <a:bodyPr>
            <a:normAutofit/>
          </a:bodyPr>
          <a:lstStyle/>
          <a:p>
            <a:r>
              <a:rPr lang="en-US" dirty="0" err="1"/>
              <a:t>Pemrograman</a:t>
            </a:r>
            <a:r>
              <a:rPr lang="en-US" dirty="0"/>
              <a:t> </a:t>
            </a:r>
            <a:r>
              <a:rPr lang="id-ID" dirty="0" smtClean="0"/>
              <a:t>Berorientasi Objek Kelas </a:t>
            </a:r>
            <a:r>
              <a:rPr lang="en-US" dirty="0" smtClean="0"/>
              <a:t>X</a:t>
            </a:r>
            <a:r>
              <a:rPr lang="id-ID" dirty="0" smtClean="0"/>
              <a:t>II</a:t>
            </a:r>
            <a:r>
              <a:rPr lang="en-US" dirty="0" smtClean="0"/>
              <a:t> RPL</a:t>
            </a:r>
            <a:r>
              <a:rPr lang="id-ID" dirty="0" smtClean="0"/>
              <a:t> </a:t>
            </a:r>
          </a:p>
          <a:p>
            <a:r>
              <a:rPr lang="id-ID" dirty="0" smtClean="0"/>
              <a:t>Oleh : Safira Maya Shovie</a:t>
            </a:r>
            <a:r>
              <a:rPr lang="en-US" dirty="0" smtClean="0"/>
              <a:t>, </a:t>
            </a:r>
            <a:r>
              <a:rPr lang="en-US" dirty="0" err="1" smtClean="0"/>
              <a:t>S.Pd</a:t>
            </a:r>
            <a:endParaRPr lang="en-US" dirty="0"/>
          </a:p>
        </p:txBody>
      </p:sp>
    </p:spTree>
    <p:extLst>
      <p:ext uri="{BB962C8B-B14F-4D97-AF65-F5344CB8AC3E}">
        <p14:creationId xmlns:p14="http://schemas.microsoft.com/office/powerpoint/2010/main" val="132988761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4360" y="1219200"/>
            <a:ext cx="8382000" cy="1066800"/>
          </a:xfrm>
        </p:spPr>
        <p:txBody>
          <a:bodyPr>
            <a:noAutofit/>
          </a:bodyPr>
          <a:lstStyle/>
          <a:p>
            <a:pPr algn="l"/>
            <a:r>
              <a:rPr lang="id-ID" sz="3600" b="1" dirty="0"/>
              <a:t>Cara Mengetahui Jumlah Karakter String</a:t>
            </a:r>
          </a:p>
        </p:txBody>
      </p:sp>
      <p:sp>
        <p:nvSpPr>
          <p:cNvPr id="3" name="Content Placeholder 2"/>
          <p:cNvSpPr>
            <a:spLocks noGrp="1"/>
          </p:cNvSpPr>
          <p:nvPr>
            <p:ph idx="1"/>
          </p:nvPr>
        </p:nvSpPr>
        <p:spPr>
          <a:xfrm>
            <a:off x="594360" y="2590800"/>
            <a:ext cx="7955280" cy="4239491"/>
          </a:xfrm>
        </p:spPr>
        <p:txBody>
          <a:bodyPr>
            <a:normAutofit/>
          </a:bodyPr>
          <a:lstStyle/>
          <a:p>
            <a:pPr marL="0" indent="0" algn="just">
              <a:buNone/>
            </a:pPr>
            <a:r>
              <a:rPr lang="id-ID" dirty="0" smtClean="0"/>
              <a:t>	Sebuah string pada bahasa java sebenarnya adalah objek yang berisi methods yang dapat melakukan suatu operasi tertentu, misalnya kalian bisa mengetahui panjang string dengan method length().</a:t>
            </a:r>
          </a:p>
          <a:p>
            <a:pPr marL="0" indent="0" algn="just">
              <a:buNone/>
            </a:pPr>
            <a:r>
              <a:rPr lang="id-ID" dirty="0" smtClean="0"/>
              <a:t>Artinya, method length() dapat digunakan untuk mengetahui jumlah karakter pada string. Misalkan pada string “Gotutorid” jika dihitung secara manual akan berjumlah 9 karakter berupa huruf.</a:t>
            </a:r>
            <a:endParaRPr lang="en-US" dirty="0"/>
          </a:p>
        </p:txBody>
      </p:sp>
    </p:spTree>
    <p:extLst>
      <p:ext uri="{BB962C8B-B14F-4D97-AF65-F5344CB8AC3E}">
        <p14:creationId xmlns:p14="http://schemas.microsoft.com/office/powerpoint/2010/main" val="109096633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09600"/>
            <a:ext cx="7711440" cy="838200"/>
          </a:xfrm>
        </p:spPr>
        <p:txBody>
          <a:bodyPr>
            <a:normAutofit/>
          </a:bodyPr>
          <a:lstStyle/>
          <a:p>
            <a:r>
              <a:rPr lang="id-ID" sz="3600" b="1" dirty="0" smtClean="0"/>
              <a:t>Lanjutan...</a:t>
            </a:r>
            <a:endParaRPr lang="en-US" sz="3600" b="1" dirty="0"/>
          </a:p>
        </p:txBody>
      </p:sp>
      <p:sp>
        <p:nvSpPr>
          <p:cNvPr id="3" name="Content Placeholder 2"/>
          <p:cNvSpPr>
            <a:spLocks noGrp="1"/>
          </p:cNvSpPr>
          <p:nvPr>
            <p:ph idx="1"/>
          </p:nvPr>
        </p:nvSpPr>
        <p:spPr>
          <a:xfrm>
            <a:off x="628996" y="1447800"/>
            <a:ext cx="7955280" cy="5396345"/>
          </a:xfrm>
        </p:spPr>
        <p:txBody>
          <a:bodyPr>
            <a:normAutofit/>
          </a:bodyPr>
          <a:lstStyle/>
          <a:p>
            <a:pPr marL="0" lvl="0" indent="0" algn="just">
              <a:buNone/>
            </a:pPr>
            <a:r>
              <a:rPr lang="id-ID" dirty="0" smtClean="0"/>
              <a:t>	Lalu bagaimana jika isi dari string berisi kalimat yang panjang, dan tidak memungkinkan untuk dihitung jumlah karakternya secara manual, maka untuk itulah bisa menggunakan method lenght() untukmengetahui jumlah karakternya.</a:t>
            </a:r>
          </a:p>
          <a:p>
            <a:pPr marL="0" lvl="0" indent="0" algn="just">
              <a:buNone/>
            </a:pPr>
            <a:endParaRPr lang="en-US" dirty="0"/>
          </a:p>
        </p:txBody>
      </p:sp>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sharpenSoften amount="25000"/>
                    </a14:imgEffect>
                  </a14:imgLayer>
                </a14:imgProps>
              </a:ext>
            </a:extLst>
          </a:blip>
          <a:stretch>
            <a:fillRect/>
          </a:stretch>
        </p:blipFill>
        <p:spPr>
          <a:xfrm>
            <a:off x="628995" y="3393495"/>
            <a:ext cx="6229005" cy="2485309"/>
          </a:xfrm>
          <a:prstGeom prst="rect">
            <a:avLst/>
          </a:prstGeom>
        </p:spPr>
      </p:pic>
    </p:spTree>
    <p:extLst>
      <p:ext uri="{BB962C8B-B14F-4D97-AF65-F5344CB8AC3E}">
        <p14:creationId xmlns:p14="http://schemas.microsoft.com/office/powerpoint/2010/main" val="269250333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4360" y="914400"/>
            <a:ext cx="7955280" cy="1143000"/>
          </a:xfrm>
        </p:spPr>
        <p:txBody>
          <a:bodyPr>
            <a:normAutofit/>
          </a:bodyPr>
          <a:lstStyle/>
          <a:p>
            <a:pPr algn="l"/>
            <a:r>
              <a:rPr lang="id-ID" sz="3600" b="1" dirty="0"/>
              <a:t>Cara Menggabungkan </a:t>
            </a:r>
            <a:r>
              <a:rPr lang="id-ID" sz="3600" b="1" dirty="0" smtClean="0"/>
              <a:t>String (</a:t>
            </a:r>
            <a:r>
              <a:rPr lang="id-ID" sz="3600" b="1" dirty="0"/>
              <a:t>Concatenating)</a:t>
            </a:r>
          </a:p>
        </p:txBody>
      </p:sp>
      <p:sp>
        <p:nvSpPr>
          <p:cNvPr id="3" name="Content Placeholder 2"/>
          <p:cNvSpPr>
            <a:spLocks noGrp="1"/>
          </p:cNvSpPr>
          <p:nvPr>
            <p:ph idx="1"/>
          </p:nvPr>
        </p:nvSpPr>
        <p:spPr>
          <a:xfrm>
            <a:off x="594360" y="2209800"/>
            <a:ext cx="7955280" cy="4053840"/>
          </a:xfrm>
        </p:spPr>
        <p:txBody>
          <a:bodyPr/>
          <a:lstStyle/>
          <a:p>
            <a:pPr marL="0" indent="0" algn="just">
              <a:buNone/>
            </a:pPr>
            <a:r>
              <a:rPr lang="id-ID" dirty="0" smtClean="0"/>
              <a:t>	</a:t>
            </a:r>
            <a:r>
              <a:rPr lang="id-ID" sz="2400" b="1" dirty="0"/>
              <a:t> </a:t>
            </a:r>
            <a:r>
              <a:rPr lang="id-ID" b="1" dirty="0" smtClean="0"/>
              <a:t>Concatenating</a:t>
            </a:r>
            <a:r>
              <a:rPr lang="id-ID" dirty="0" smtClean="0"/>
              <a:t> adalah penggabungan string antara suatu string dengan string lainya, kalian bisa memanfaatkan operator plus(+) dan fungsi dari method </a:t>
            </a:r>
            <a:r>
              <a:rPr lang="id-ID" b="1" dirty="0" smtClean="0"/>
              <a:t>concat() </a:t>
            </a:r>
            <a:r>
              <a:rPr lang="id-ID" dirty="0" smtClean="0"/>
              <a:t>untuk menggabungkan string.</a:t>
            </a:r>
          </a:p>
          <a:p>
            <a:pPr marL="0" indent="0" algn="just">
              <a:buNone/>
            </a:pPr>
            <a:endParaRPr lang="id-ID" sz="3600" b="1" dirty="0" smtClean="0"/>
          </a:p>
          <a:p>
            <a:pPr marL="0" indent="0" algn="just">
              <a:buNone/>
            </a:pPr>
            <a:r>
              <a:rPr lang="id-ID" sz="3600" b="1" dirty="0" smtClean="0"/>
              <a:t>Operator </a:t>
            </a:r>
            <a:r>
              <a:rPr lang="id-ID" sz="3600" b="1" dirty="0"/>
              <a:t>Plus(+)</a:t>
            </a:r>
          </a:p>
          <a:p>
            <a:pPr marL="0" indent="0" algn="just">
              <a:buNone/>
            </a:pPr>
            <a:r>
              <a:rPr lang="id-ID" dirty="0"/>
              <a:t>	</a:t>
            </a:r>
            <a:r>
              <a:rPr lang="id-ID" dirty="0" smtClean="0"/>
              <a:t>Jika pada operasi aritmatika, operator plus dengan simbol + digunakan untuk melakukan operasi penjumlahan, disini operator plus(+) bisa digunakan untuk menggabungkan string.</a:t>
            </a:r>
            <a:endParaRPr lang="en-US" dirty="0"/>
          </a:p>
        </p:txBody>
      </p:sp>
    </p:spTree>
    <p:extLst>
      <p:ext uri="{BB962C8B-B14F-4D97-AF65-F5344CB8AC3E}">
        <p14:creationId xmlns:p14="http://schemas.microsoft.com/office/powerpoint/2010/main" val="390815284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914399"/>
            <a:ext cx="7787640" cy="838201"/>
          </a:xfrm>
        </p:spPr>
        <p:txBody>
          <a:bodyPr>
            <a:normAutofit/>
          </a:bodyPr>
          <a:lstStyle/>
          <a:p>
            <a:r>
              <a:rPr lang="id-ID" sz="3600" b="1" dirty="0" smtClean="0"/>
              <a:t>Lanjutan...</a:t>
            </a:r>
            <a:endParaRPr lang="en-US" sz="3600" b="1" dirty="0"/>
          </a:p>
        </p:txBody>
      </p:sp>
      <p:sp>
        <p:nvSpPr>
          <p:cNvPr id="3" name="Content Placeholder 2"/>
          <p:cNvSpPr>
            <a:spLocks noGrp="1"/>
          </p:cNvSpPr>
          <p:nvPr>
            <p:ph idx="1"/>
          </p:nvPr>
        </p:nvSpPr>
        <p:spPr>
          <a:xfrm>
            <a:off x="594360" y="1752600"/>
            <a:ext cx="7955280" cy="4511040"/>
          </a:xfrm>
        </p:spPr>
        <p:txBody>
          <a:bodyPr>
            <a:normAutofit/>
          </a:bodyPr>
          <a:lstStyle/>
          <a:p>
            <a:pPr marL="0" indent="0">
              <a:buNone/>
            </a:pPr>
            <a:r>
              <a:rPr lang="id-ID" b="1" dirty="0" smtClean="0"/>
              <a:t>Contoh :</a:t>
            </a:r>
          </a:p>
          <a:p>
            <a:pPr marL="0" indent="0">
              <a:buNone/>
            </a:pPr>
            <a:endParaRPr lang="en-US" b="1" dirty="0"/>
          </a:p>
        </p:txBody>
      </p:sp>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sharpenSoften amount="25000"/>
                    </a14:imgEffect>
                  </a14:imgLayer>
                </a14:imgProps>
              </a:ext>
            </a:extLst>
          </a:blip>
          <a:stretch>
            <a:fillRect/>
          </a:stretch>
        </p:blipFill>
        <p:spPr>
          <a:xfrm>
            <a:off x="741218" y="2362199"/>
            <a:ext cx="5888182" cy="3041685"/>
          </a:xfrm>
          <a:prstGeom prst="rect">
            <a:avLst/>
          </a:prstGeom>
        </p:spPr>
      </p:pic>
    </p:spTree>
    <p:extLst>
      <p:ext uri="{BB962C8B-B14F-4D97-AF65-F5344CB8AC3E}">
        <p14:creationId xmlns:p14="http://schemas.microsoft.com/office/powerpoint/2010/main" val="179458474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066800"/>
            <a:ext cx="7635240" cy="759627"/>
          </a:xfrm>
        </p:spPr>
        <p:txBody>
          <a:bodyPr>
            <a:normAutofit/>
          </a:bodyPr>
          <a:lstStyle/>
          <a:p>
            <a:pPr algn="l"/>
            <a:r>
              <a:rPr lang="id-ID" sz="3600" b="1" dirty="0"/>
              <a:t>Method concat()</a:t>
            </a:r>
          </a:p>
        </p:txBody>
      </p:sp>
      <p:sp>
        <p:nvSpPr>
          <p:cNvPr id="3" name="Content Placeholder 2"/>
          <p:cNvSpPr>
            <a:spLocks noGrp="1"/>
          </p:cNvSpPr>
          <p:nvPr>
            <p:ph idx="1"/>
          </p:nvPr>
        </p:nvSpPr>
        <p:spPr>
          <a:xfrm>
            <a:off x="594360" y="1981200"/>
            <a:ext cx="8168640" cy="4282440"/>
          </a:xfrm>
        </p:spPr>
        <p:txBody>
          <a:bodyPr/>
          <a:lstStyle/>
          <a:p>
            <a:pPr marL="0" indent="0" algn="just">
              <a:buNone/>
            </a:pPr>
            <a:r>
              <a:rPr lang="id-ID" dirty="0" smtClean="0"/>
              <a:t>	</a:t>
            </a:r>
            <a:r>
              <a:rPr lang="id-ID" b="1" dirty="0" smtClean="0"/>
              <a:t>Concat() </a:t>
            </a:r>
            <a:r>
              <a:rPr lang="id-ID" dirty="0" smtClean="0"/>
              <a:t>adalah suatu method yang bisa digunakan untuk menggabungkan 2 string.</a:t>
            </a:r>
          </a:p>
          <a:p>
            <a:pPr marL="0" indent="0">
              <a:buNone/>
            </a:pPr>
            <a:r>
              <a:rPr lang="id-ID" b="1" dirty="0" smtClean="0"/>
              <a:t>Contoh : </a:t>
            </a:r>
            <a:r>
              <a:rPr lang="id-ID" b="1" dirty="0" smtClean="0">
                <a:latin typeface="Courier New" panose="02070309020205020404" pitchFamily="49" charset="0"/>
                <a:cs typeface="Courier New" panose="02070309020205020404" pitchFamily="49" charset="0"/>
              </a:rPr>
              <a:t>System.out.println(namaAwal.concat(namaAkhir));</a:t>
            </a:r>
          </a:p>
          <a:p>
            <a:pPr marL="0" indent="0">
              <a:buNone/>
            </a:pPr>
            <a:endParaRPr lang="id-ID" b="1" dirty="0">
              <a:latin typeface="Courier New" panose="02070309020205020404" pitchFamily="49" charset="0"/>
              <a:cs typeface="Courier New" panose="02070309020205020404" pitchFamily="49" charset="0"/>
            </a:endParaRPr>
          </a:p>
        </p:txBody>
      </p:sp>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sharpenSoften amount="25000"/>
                    </a14:imgEffect>
                  </a14:imgLayer>
                </a14:imgProps>
              </a:ext>
            </a:extLst>
          </a:blip>
          <a:stretch>
            <a:fillRect/>
          </a:stretch>
        </p:blipFill>
        <p:spPr>
          <a:xfrm>
            <a:off x="594359" y="3657600"/>
            <a:ext cx="6613999" cy="3124200"/>
          </a:xfrm>
          <a:prstGeom prst="rect">
            <a:avLst/>
          </a:prstGeom>
        </p:spPr>
      </p:pic>
    </p:spTree>
    <p:extLst>
      <p:ext uri="{BB962C8B-B14F-4D97-AF65-F5344CB8AC3E}">
        <p14:creationId xmlns:p14="http://schemas.microsoft.com/office/powerpoint/2010/main" val="16381102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4360" y="914400"/>
            <a:ext cx="7955280" cy="1293028"/>
          </a:xfrm>
        </p:spPr>
        <p:txBody>
          <a:bodyPr>
            <a:normAutofit/>
          </a:bodyPr>
          <a:lstStyle/>
          <a:p>
            <a:pPr algn="l"/>
            <a:r>
              <a:rPr lang="id-ID" sz="3600" b="1" dirty="0"/>
              <a:t>Memformat String dengan method format</a:t>
            </a:r>
            <a:r>
              <a:rPr lang="id-ID" sz="3600" b="1" dirty="0" smtClean="0"/>
              <a:t>()</a:t>
            </a:r>
            <a:endParaRPr lang="id-ID" sz="3600" dirty="0"/>
          </a:p>
        </p:txBody>
      </p:sp>
      <p:sp>
        <p:nvSpPr>
          <p:cNvPr id="3" name="Content Placeholder 2"/>
          <p:cNvSpPr>
            <a:spLocks noGrp="1"/>
          </p:cNvSpPr>
          <p:nvPr>
            <p:ph idx="1"/>
          </p:nvPr>
        </p:nvSpPr>
        <p:spPr>
          <a:xfrm>
            <a:off x="594360" y="2286000"/>
            <a:ext cx="7955280" cy="3977640"/>
          </a:xfrm>
        </p:spPr>
        <p:txBody>
          <a:bodyPr/>
          <a:lstStyle/>
          <a:p>
            <a:pPr marL="0" indent="0" algn="just">
              <a:buNone/>
            </a:pPr>
            <a:r>
              <a:rPr lang="id-ID" dirty="0" smtClean="0"/>
              <a:t>	Format string adalah suatu method yang bisa digunakan untuk menggabungkan dan memformat string, bahkan bisa menggbungkan tipe data tertentu misla tipe string, integer, float, character, atau tipe data lainya dan menampilkannya kedalam bentuk yang telah diformat. </a:t>
            </a:r>
          </a:p>
          <a:p>
            <a:pPr marL="0" indent="0" algn="just">
              <a:buNone/>
            </a:pPr>
            <a:r>
              <a:rPr lang="id-ID" dirty="0"/>
              <a:t>	</a:t>
            </a:r>
            <a:r>
              <a:rPr lang="id-ID" dirty="0" smtClean="0"/>
              <a:t>Dengan tambahan </a:t>
            </a:r>
            <a:r>
              <a:rPr lang="id-ID" b="1" dirty="0" smtClean="0"/>
              <a:t>specifier</a:t>
            </a:r>
            <a:r>
              <a:rPr lang="id-ID" dirty="0" smtClean="0"/>
              <a:t> atau format specifiers(format penentu), kalian bisa memformat suatu nilai tertentu misal integer atau string. Contoh specifier: simbol </a:t>
            </a:r>
            <a:r>
              <a:rPr lang="id-ID" b="1" dirty="0" smtClean="0"/>
              <a:t>%s </a:t>
            </a:r>
            <a:r>
              <a:rPr lang="id-ID" dirty="0" smtClean="0"/>
              <a:t>untuk nilai string.</a:t>
            </a:r>
          </a:p>
          <a:p>
            <a:pPr marL="0" indent="0" algn="just">
              <a:buNone/>
            </a:pPr>
            <a:endParaRPr lang="id-ID" dirty="0"/>
          </a:p>
        </p:txBody>
      </p:sp>
    </p:spTree>
    <p:extLst>
      <p:ext uri="{BB962C8B-B14F-4D97-AF65-F5344CB8AC3E}">
        <p14:creationId xmlns:p14="http://schemas.microsoft.com/office/powerpoint/2010/main" val="36563498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78627" y="533400"/>
            <a:ext cx="6377940" cy="912027"/>
          </a:xfrm>
        </p:spPr>
        <p:txBody>
          <a:bodyPr>
            <a:normAutofit/>
          </a:bodyPr>
          <a:lstStyle/>
          <a:p>
            <a:r>
              <a:rPr lang="id-ID" sz="3600" b="1" dirty="0" smtClean="0"/>
              <a:t>Lanjutan...</a:t>
            </a:r>
            <a:endParaRPr lang="id-ID" sz="3600" b="1" dirty="0"/>
          </a:p>
        </p:txBody>
      </p:sp>
      <p:sp>
        <p:nvSpPr>
          <p:cNvPr id="3" name="Content Placeholder 2"/>
          <p:cNvSpPr>
            <a:spLocks noGrp="1"/>
          </p:cNvSpPr>
          <p:nvPr>
            <p:ph idx="1"/>
          </p:nvPr>
        </p:nvSpPr>
        <p:spPr>
          <a:xfrm>
            <a:off x="594360" y="1445427"/>
            <a:ext cx="7955280" cy="4818213"/>
          </a:xfrm>
        </p:spPr>
        <p:txBody>
          <a:bodyPr/>
          <a:lstStyle/>
          <a:p>
            <a:pPr marL="0" indent="0" algn="just">
              <a:buNone/>
            </a:pPr>
            <a:r>
              <a:rPr lang="id-ID" dirty="0" smtClean="0"/>
              <a:t>	Untuk lebih jelasnya tentang cara menggunkan method format() beserta dengan format penentunya(specifier) pada java, bisa dilihat pada contoh program berikut.</a:t>
            </a:r>
          </a:p>
          <a:p>
            <a:pPr marL="0" indent="0" algn="just">
              <a:buNone/>
            </a:pPr>
            <a:endParaRPr lang="id-ID" dirty="0"/>
          </a:p>
        </p:txBody>
      </p:sp>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sharpenSoften amount="25000"/>
                    </a14:imgEffect>
                  </a14:imgLayer>
                </a14:imgProps>
              </a:ext>
            </a:extLst>
          </a:blip>
          <a:stretch>
            <a:fillRect/>
          </a:stretch>
        </p:blipFill>
        <p:spPr>
          <a:xfrm>
            <a:off x="148046" y="3200400"/>
            <a:ext cx="8847908" cy="2438400"/>
          </a:xfrm>
          <a:prstGeom prst="rect">
            <a:avLst/>
          </a:prstGeom>
        </p:spPr>
      </p:pic>
    </p:spTree>
    <p:extLst>
      <p:ext uri="{BB962C8B-B14F-4D97-AF65-F5344CB8AC3E}">
        <p14:creationId xmlns:p14="http://schemas.microsoft.com/office/powerpoint/2010/main" val="8170557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71700" y="533400"/>
            <a:ext cx="6377940" cy="759627"/>
          </a:xfrm>
        </p:spPr>
        <p:txBody>
          <a:bodyPr>
            <a:normAutofit/>
          </a:bodyPr>
          <a:lstStyle/>
          <a:p>
            <a:r>
              <a:rPr lang="id-ID" sz="3600" b="1" dirty="0" smtClean="0"/>
              <a:t>Lanjutan...</a:t>
            </a:r>
            <a:endParaRPr lang="id-ID" sz="3600" b="1" dirty="0"/>
          </a:p>
        </p:txBody>
      </p:sp>
      <p:sp>
        <p:nvSpPr>
          <p:cNvPr id="3" name="Content Placeholder 2"/>
          <p:cNvSpPr>
            <a:spLocks noGrp="1"/>
          </p:cNvSpPr>
          <p:nvPr>
            <p:ph idx="1"/>
          </p:nvPr>
        </p:nvSpPr>
        <p:spPr>
          <a:xfrm>
            <a:off x="594360" y="1371600"/>
            <a:ext cx="7955280" cy="4892040"/>
          </a:xfrm>
        </p:spPr>
        <p:txBody>
          <a:bodyPr/>
          <a:lstStyle/>
          <a:p>
            <a:pPr marL="0" indent="0" algn="just">
              <a:buNone/>
            </a:pPr>
            <a:r>
              <a:rPr lang="id-ID" dirty="0" smtClean="0"/>
              <a:t>	Dari beberapa baris kode java diatas, saya mencontohkan penggunaan dari method format dengan tambahan 2 specifier yaitu simbol %s dan simbol %d, dimana simbol %s untuk string dan simbol %d untuk integer/angka. Berikut tampilan output dalam bentuk console.</a:t>
            </a:r>
          </a:p>
          <a:p>
            <a:pPr marL="0" indent="0">
              <a:buNone/>
            </a:pPr>
            <a:r>
              <a:rPr lang="id-ID" dirty="0" smtClean="0"/>
              <a:t> </a:t>
            </a:r>
            <a:endParaRPr lang="id-ID" dirty="0"/>
          </a:p>
        </p:txBody>
      </p:sp>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sharpenSoften amount="25000"/>
                    </a14:imgEffect>
                  </a14:imgLayer>
                </a14:imgProps>
              </a:ext>
            </a:extLst>
          </a:blip>
          <a:stretch>
            <a:fillRect/>
          </a:stretch>
        </p:blipFill>
        <p:spPr>
          <a:xfrm>
            <a:off x="594360" y="3409334"/>
            <a:ext cx="7787640" cy="3093927"/>
          </a:xfrm>
          <a:prstGeom prst="rect">
            <a:avLst/>
          </a:prstGeom>
        </p:spPr>
      </p:pic>
    </p:spTree>
    <p:extLst>
      <p:ext uri="{BB962C8B-B14F-4D97-AF65-F5344CB8AC3E}">
        <p14:creationId xmlns:p14="http://schemas.microsoft.com/office/powerpoint/2010/main" val="36301929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78627" y="457200"/>
            <a:ext cx="6377940" cy="683427"/>
          </a:xfrm>
        </p:spPr>
        <p:txBody>
          <a:bodyPr>
            <a:normAutofit/>
          </a:bodyPr>
          <a:lstStyle/>
          <a:p>
            <a:r>
              <a:rPr lang="id-ID" sz="3600" b="1" dirty="0" smtClean="0"/>
              <a:t>Lanjutan...</a:t>
            </a:r>
            <a:endParaRPr lang="id-ID" sz="3600" b="1" dirty="0"/>
          </a:p>
        </p:txBody>
      </p:sp>
      <p:sp>
        <p:nvSpPr>
          <p:cNvPr id="3" name="Content Placeholder 2"/>
          <p:cNvSpPr>
            <a:spLocks noGrp="1"/>
          </p:cNvSpPr>
          <p:nvPr>
            <p:ph idx="1"/>
          </p:nvPr>
        </p:nvSpPr>
        <p:spPr>
          <a:xfrm>
            <a:off x="594360" y="1219200"/>
            <a:ext cx="7955280" cy="5044440"/>
          </a:xfrm>
        </p:spPr>
        <p:txBody>
          <a:bodyPr/>
          <a:lstStyle/>
          <a:p>
            <a:pPr marL="0" indent="0" algn="just">
              <a:buNone/>
            </a:pPr>
            <a:r>
              <a:rPr lang="id-ID" dirty="0" smtClean="0"/>
              <a:t>	Selain dari 2 contoh specifier diatas yaitu %s dan %d, berikut adalah tabel yang berisi beberapa specifier pada java sebagai tambahan referensi yang bisa digunakan untuk mengambil tipe data tertentu dan menggabungkannya kedalam string. </a:t>
            </a:r>
          </a:p>
          <a:p>
            <a:pPr marL="0" indent="0" algn="just">
              <a:buNone/>
            </a:pPr>
            <a:endParaRPr lang="id-ID" dirty="0"/>
          </a:p>
        </p:txBody>
      </p:sp>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594360" y="2895600"/>
            <a:ext cx="7559040" cy="3931228"/>
          </a:xfrm>
          <a:prstGeom prst="rect">
            <a:avLst/>
          </a:prstGeom>
        </p:spPr>
      </p:pic>
    </p:spTree>
    <p:extLst>
      <p:ext uri="{BB962C8B-B14F-4D97-AF65-F5344CB8AC3E}">
        <p14:creationId xmlns:p14="http://schemas.microsoft.com/office/powerpoint/2010/main" val="27518319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4360" y="1219200"/>
            <a:ext cx="8244840" cy="609600"/>
          </a:xfrm>
        </p:spPr>
        <p:txBody>
          <a:bodyPr>
            <a:normAutofit fontScale="90000"/>
          </a:bodyPr>
          <a:lstStyle/>
          <a:p>
            <a:pPr algn="l"/>
            <a:r>
              <a:rPr lang="id-ID" b="1" dirty="0"/>
              <a:t>Method Untuk String Pada </a:t>
            </a:r>
            <a:r>
              <a:rPr lang="id-ID" b="1" dirty="0" smtClean="0"/>
              <a:t>Java</a:t>
            </a:r>
            <a:endParaRPr lang="id-ID" dirty="0"/>
          </a:p>
        </p:txBody>
      </p:sp>
      <p:sp>
        <p:nvSpPr>
          <p:cNvPr id="3" name="Content Placeholder 2"/>
          <p:cNvSpPr>
            <a:spLocks noGrp="1"/>
          </p:cNvSpPr>
          <p:nvPr>
            <p:ph idx="1"/>
          </p:nvPr>
        </p:nvSpPr>
        <p:spPr>
          <a:xfrm>
            <a:off x="594360" y="2133600"/>
            <a:ext cx="7955280" cy="4130040"/>
          </a:xfrm>
        </p:spPr>
        <p:txBody>
          <a:bodyPr/>
          <a:lstStyle/>
          <a:p>
            <a:pPr marL="0" indent="0" algn="just">
              <a:buNone/>
            </a:pPr>
            <a:r>
              <a:rPr lang="id-ID" dirty="0" smtClean="0"/>
              <a:t>	Jika pada pembahasan sebelumnya diatas, kalian mungkin sudah membaca penjelasan dari beberapa method java seperti </a:t>
            </a:r>
            <a:r>
              <a:rPr lang="id-ID" dirty="0" smtClean="0">
                <a:latin typeface="Courier New" panose="02070309020205020404" pitchFamily="49" charset="0"/>
                <a:cs typeface="Courier New" panose="02070309020205020404" pitchFamily="49" charset="0"/>
              </a:rPr>
              <a:t>format()</a:t>
            </a:r>
            <a:r>
              <a:rPr lang="id-ID" dirty="0" smtClean="0"/>
              <a:t>, </a:t>
            </a:r>
            <a:r>
              <a:rPr lang="id-ID" dirty="0" smtClean="0">
                <a:latin typeface="Courier New" panose="02070309020205020404" pitchFamily="49" charset="0"/>
                <a:cs typeface="Courier New" panose="02070309020205020404" pitchFamily="49" charset="0"/>
              </a:rPr>
              <a:t>length()</a:t>
            </a:r>
            <a:r>
              <a:rPr lang="id-ID" dirty="0" smtClean="0"/>
              <a:t>, atau </a:t>
            </a:r>
            <a:r>
              <a:rPr lang="id-ID" dirty="0" smtClean="0">
                <a:latin typeface="Courier New" panose="02070309020205020404" pitchFamily="49" charset="0"/>
                <a:cs typeface="Courier New" panose="02070309020205020404" pitchFamily="49" charset="0"/>
              </a:rPr>
              <a:t>concat().</a:t>
            </a:r>
          </a:p>
          <a:p>
            <a:pPr marL="0" indent="0" algn="just">
              <a:buNone/>
            </a:pPr>
            <a:r>
              <a:rPr lang="id-ID" dirty="0" smtClean="0"/>
              <a:t>Bahasa java sendiri menyediakan beberapa string methods yang bisa digunakan, seperti method </a:t>
            </a:r>
            <a:r>
              <a:rPr lang="id-ID" dirty="0" smtClean="0">
                <a:latin typeface="Courier New" panose="02070309020205020404" pitchFamily="49" charset="0"/>
                <a:cs typeface="Courier New" panose="02070309020205020404" pitchFamily="49" charset="0"/>
              </a:rPr>
              <a:t>toUpperCase()</a:t>
            </a:r>
            <a:r>
              <a:rPr lang="id-ID" dirty="0" smtClean="0"/>
              <a:t> yang berfungsi untuk merubah semua huruf pada kalimat/string menjadi huruf kapital. Berikut selengkapnya beberapa method untuk string pada java.</a:t>
            </a:r>
            <a:endParaRPr lang="id-ID" dirty="0"/>
          </a:p>
        </p:txBody>
      </p:sp>
    </p:spTree>
    <p:extLst>
      <p:ext uri="{BB962C8B-B14F-4D97-AF65-F5344CB8AC3E}">
        <p14:creationId xmlns:p14="http://schemas.microsoft.com/office/powerpoint/2010/main" val="7534322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id-ID"/>
          </a:p>
        </p:txBody>
      </p:sp>
      <p:sp>
        <p:nvSpPr>
          <p:cNvPr id="3" name="Content Placeholder 2"/>
          <p:cNvSpPr>
            <a:spLocks noGrp="1"/>
          </p:cNvSpPr>
          <p:nvPr>
            <p:ph idx="1"/>
          </p:nvPr>
        </p:nvSpPr>
        <p:spPr>
          <a:xfrm>
            <a:off x="594360" y="3200400"/>
            <a:ext cx="7955280" cy="3063240"/>
          </a:xfrm>
        </p:spPr>
        <p:txBody>
          <a:bodyPr>
            <a:normAutofit/>
          </a:bodyPr>
          <a:lstStyle/>
          <a:p>
            <a:pPr marL="0" indent="0" algn="ctr">
              <a:buNone/>
            </a:pPr>
            <a:r>
              <a:rPr lang="id-ID" sz="4400" b="1" dirty="0" smtClean="0">
                <a:solidFill>
                  <a:srgbClr val="0070C0"/>
                </a:solidFill>
                <a:latin typeface="Britannic Bold" panose="020B0903060703020204" pitchFamily="34" charset="0"/>
              </a:rPr>
              <a:t>ASSALAMUALAIKUM WR. WB.</a:t>
            </a:r>
            <a:endParaRPr lang="id-ID" sz="4400" b="1" dirty="0">
              <a:solidFill>
                <a:srgbClr val="0070C0"/>
              </a:solidFill>
              <a:latin typeface="Britannic Bold" panose="020B0903060703020204" pitchFamily="34" charset="0"/>
            </a:endParaRPr>
          </a:p>
        </p:txBody>
      </p:sp>
    </p:spTree>
    <p:extLst>
      <p:ext uri="{BB962C8B-B14F-4D97-AF65-F5344CB8AC3E}">
        <p14:creationId xmlns:p14="http://schemas.microsoft.com/office/powerpoint/2010/main" val="176200475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71700" y="764373"/>
            <a:ext cx="6377940" cy="912027"/>
          </a:xfrm>
        </p:spPr>
        <p:txBody>
          <a:bodyPr>
            <a:normAutofit/>
          </a:bodyPr>
          <a:lstStyle/>
          <a:p>
            <a:r>
              <a:rPr lang="id-ID" sz="3600" b="1" dirty="0" smtClean="0"/>
              <a:t>Lanjutan...</a:t>
            </a:r>
            <a:endParaRPr lang="id-ID" sz="3600" b="1" dirty="0"/>
          </a:p>
        </p:txBody>
      </p:sp>
      <p:pic>
        <p:nvPicPr>
          <p:cNvPr id="4" name="Content Placeholder 3"/>
          <p:cNvPicPr>
            <a:picLocks noGrp="1" noChangeAspect="1"/>
          </p:cNvPicPr>
          <p:nvPr>
            <p:ph idx="1"/>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228600" y="1690254"/>
            <a:ext cx="8660920" cy="3110345"/>
          </a:xfrm>
          <a:prstGeom prst="rect">
            <a:avLst/>
          </a:prstGeom>
        </p:spPr>
      </p:pic>
    </p:spTree>
    <p:extLst>
      <p:ext uri="{BB962C8B-B14F-4D97-AF65-F5344CB8AC3E}">
        <p14:creationId xmlns:p14="http://schemas.microsoft.com/office/powerpoint/2010/main" val="29006650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81000"/>
            <a:ext cx="7955280" cy="1293028"/>
          </a:xfrm>
        </p:spPr>
        <p:txBody>
          <a:bodyPr/>
          <a:lstStyle/>
          <a:p>
            <a:pPr algn="ctr"/>
            <a:r>
              <a:rPr lang="id-ID" b="1" dirty="0" smtClean="0"/>
              <a:t>Tugas...!!!</a:t>
            </a:r>
            <a:endParaRPr lang="id-ID" b="1" dirty="0"/>
          </a:p>
        </p:txBody>
      </p:sp>
      <p:sp>
        <p:nvSpPr>
          <p:cNvPr id="3" name="Content Placeholder 2"/>
          <p:cNvSpPr>
            <a:spLocks noGrp="1"/>
          </p:cNvSpPr>
          <p:nvPr>
            <p:ph idx="1"/>
          </p:nvPr>
        </p:nvSpPr>
        <p:spPr>
          <a:xfrm>
            <a:off x="594360" y="1447800"/>
            <a:ext cx="7955280" cy="5029200"/>
          </a:xfrm>
        </p:spPr>
        <p:txBody>
          <a:bodyPr>
            <a:normAutofit fontScale="92500" lnSpcReduction="10000"/>
          </a:bodyPr>
          <a:lstStyle/>
          <a:p>
            <a:pPr marL="0" indent="0">
              <a:lnSpc>
                <a:spcPct val="150000"/>
              </a:lnSpc>
              <a:buNone/>
            </a:pPr>
            <a:r>
              <a:rPr lang="id-ID" b="1" dirty="0" smtClean="0"/>
              <a:t>Silahkan </a:t>
            </a:r>
            <a:r>
              <a:rPr lang="id-ID" b="1" dirty="0"/>
              <a:t>mengerjakan Latihan </a:t>
            </a:r>
            <a:r>
              <a:rPr lang="id-ID" b="1" dirty="0" smtClean="0"/>
              <a:t>dan Tugas yang terdapat di modul 1. </a:t>
            </a:r>
            <a:r>
              <a:rPr lang="id-ID" b="1" dirty="0" smtClean="0"/>
              <a:t>Kemudian hasil project pada netbeans dikumpulkan. Selanjutnya </a:t>
            </a:r>
            <a:r>
              <a:rPr lang="id-ID" b="1" dirty="0" smtClean="0"/>
              <a:t>screenshoot syntax beserta outputnya, dan jadikan laporan di Ms.Word dan buat PDF. Selanjutnya dikumpulkan di Link berikut :</a:t>
            </a:r>
          </a:p>
          <a:p>
            <a:pPr marL="0" indent="0">
              <a:lnSpc>
                <a:spcPct val="150000"/>
              </a:lnSpc>
              <a:buNone/>
            </a:pPr>
            <a:r>
              <a:rPr lang="id-ID" b="1" u="sng" dirty="0" smtClean="0">
                <a:hlinkClick r:id="rId2"/>
              </a:rPr>
              <a:t>https</a:t>
            </a:r>
            <a:r>
              <a:rPr lang="id-ID" b="1" u="sng" dirty="0">
                <a:hlinkClick r:id="rId2"/>
              </a:rPr>
              <a:t>://</a:t>
            </a:r>
            <a:r>
              <a:rPr lang="id-ID" b="1" u="sng" dirty="0" smtClean="0">
                <a:hlinkClick r:id="rId2"/>
              </a:rPr>
              <a:t>drive.google.com/drive/folders/10WyQXITRPZdx1K3a_6eVIzupeLTPmslB?usp=sharing</a:t>
            </a:r>
            <a:endParaRPr lang="id-ID" b="1" u="sng" dirty="0" smtClean="0"/>
          </a:p>
          <a:p>
            <a:pPr marL="0" indent="0">
              <a:lnSpc>
                <a:spcPct val="150000"/>
              </a:lnSpc>
              <a:buNone/>
            </a:pPr>
            <a:r>
              <a:rPr lang="id-ID" b="1" dirty="0" smtClean="0"/>
              <a:t>Dengan </a:t>
            </a:r>
            <a:r>
              <a:rPr lang="id-ID" b="1" dirty="0" smtClean="0"/>
              <a:t>Format : No.Absen_Nama Lengkap_Kelas</a:t>
            </a:r>
          </a:p>
          <a:p>
            <a:pPr marL="0" indent="0">
              <a:buNone/>
            </a:pPr>
            <a:endParaRPr lang="id-ID" b="1" dirty="0" smtClean="0"/>
          </a:p>
          <a:p>
            <a:pPr marL="0" indent="0" algn="just">
              <a:lnSpc>
                <a:spcPct val="100000"/>
              </a:lnSpc>
              <a:buNone/>
            </a:pPr>
            <a:r>
              <a:rPr lang="id-ID" b="1" dirty="0" smtClean="0"/>
              <a:t>Deadline pengumpulan tugas, </a:t>
            </a:r>
            <a:r>
              <a:rPr lang="id-ID" b="1" dirty="0" smtClean="0"/>
              <a:t>2 hari </a:t>
            </a:r>
            <a:r>
              <a:rPr lang="id-ID" b="1" dirty="0" smtClean="0"/>
              <a:t>setelah materi dibagikan. Jika telat dalam pengumpulan, tugas tidak diterima.</a:t>
            </a:r>
            <a:endParaRPr lang="id-ID" b="1" dirty="0"/>
          </a:p>
        </p:txBody>
      </p:sp>
    </p:spTree>
    <p:extLst>
      <p:ext uri="{BB962C8B-B14F-4D97-AF65-F5344CB8AC3E}">
        <p14:creationId xmlns:p14="http://schemas.microsoft.com/office/powerpoint/2010/main" val="96886514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id-ID"/>
          </a:p>
        </p:txBody>
      </p:sp>
      <p:sp>
        <p:nvSpPr>
          <p:cNvPr id="3" name="Content Placeholder 2"/>
          <p:cNvSpPr>
            <a:spLocks noGrp="1"/>
          </p:cNvSpPr>
          <p:nvPr>
            <p:ph idx="1"/>
          </p:nvPr>
        </p:nvSpPr>
        <p:spPr>
          <a:xfrm>
            <a:off x="594360" y="2667000"/>
            <a:ext cx="7955280" cy="3596640"/>
          </a:xfrm>
        </p:spPr>
        <p:txBody>
          <a:bodyPr>
            <a:normAutofit/>
          </a:bodyPr>
          <a:lstStyle/>
          <a:p>
            <a:pPr marL="0" indent="0" algn="ctr">
              <a:buNone/>
            </a:pPr>
            <a:r>
              <a:rPr lang="id-ID" sz="4400" dirty="0" smtClean="0">
                <a:solidFill>
                  <a:srgbClr val="0070C0"/>
                </a:solidFill>
                <a:latin typeface="Britannic Bold" panose="020B0903060703020204" pitchFamily="34" charset="0"/>
              </a:rPr>
              <a:t>TERIMAKASIH...</a:t>
            </a:r>
          </a:p>
          <a:p>
            <a:pPr marL="0" indent="0" algn="ctr">
              <a:buNone/>
            </a:pPr>
            <a:r>
              <a:rPr lang="id-ID" sz="4400" dirty="0" smtClean="0">
                <a:solidFill>
                  <a:srgbClr val="0070C0"/>
                </a:solidFill>
                <a:latin typeface="Britannic Bold" panose="020B0903060703020204" pitchFamily="34" charset="0"/>
              </a:rPr>
              <a:t>WASSALAMUALAIKUM WR. WB</a:t>
            </a:r>
            <a:endParaRPr lang="id-ID" sz="4400" dirty="0">
              <a:solidFill>
                <a:srgbClr val="0070C0"/>
              </a:solidFill>
              <a:latin typeface="Britannic Bold" panose="020B0903060703020204" pitchFamily="34" charset="0"/>
            </a:endParaRPr>
          </a:p>
        </p:txBody>
      </p:sp>
    </p:spTree>
    <p:extLst>
      <p:ext uri="{BB962C8B-B14F-4D97-AF65-F5344CB8AC3E}">
        <p14:creationId xmlns:p14="http://schemas.microsoft.com/office/powerpoint/2010/main" val="231345900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4360" y="1143000"/>
            <a:ext cx="7955280" cy="1140627"/>
          </a:xfrm>
        </p:spPr>
        <p:txBody>
          <a:bodyPr>
            <a:normAutofit fontScale="90000"/>
          </a:bodyPr>
          <a:lstStyle/>
          <a:p>
            <a:pPr algn="l"/>
            <a:r>
              <a:rPr lang="id-ID" b="1" dirty="0" smtClean="0"/>
              <a:t>Pengertian </a:t>
            </a:r>
            <a:r>
              <a:rPr lang="id-ID" b="1" dirty="0"/>
              <a:t>keyword String pada Java</a:t>
            </a:r>
          </a:p>
        </p:txBody>
      </p:sp>
      <p:sp>
        <p:nvSpPr>
          <p:cNvPr id="3" name="Content Placeholder 2"/>
          <p:cNvSpPr>
            <a:spLocks noGrp="1"/>
          </p:cNvSpPr>
          <p:nvPr>
            <p:ph idx="1"/>
          </p:nvPr>
        </p:nvSpPr>
        <p:spPr>
          <a:xfrm>
            <a:off x="594360" y="2514600"/>
            <a:ext cx="7955280" cy="4114800"/>
          </a:xfrm>
        </p:spPr>
        <p:txBody>
          <a:bodyPr/>
          <a:lstStyle/>
          <a:p>
            <a:pPr algn="just"/>
            <a:r>
              <a:rPr lang="id-ID" dirty="0" smtClean="0"/>
              <a:t>	String pada bahasa Java adalah kata kunci yang digunakan untuk menyimpan kalimat atau teks yang merupakan gabungan dari huruf, angka, spasi, dan berbagai karakter lainya. Penggunaan keyword string pada variabel menandakan bahwa tipe data yang digunakan adalah string.</a:t>
            </a:r>
          </a:p>
          <a:p>
            <a:pPr algn="just"/>
            <a:r>
              <a:rPr lang="id-ID" dirty="0" smtClean="0"/>
              <a:t>Variabel string berisi kumpulan dari berbagai karakter atau bisa disebut dengan Array of Char yang dibungkus dengan tanda kutip ganda atau tanda kutip tunggal.</a:t>
            </a:r>
            <a:endParaRPr lang="id-ID" dirty="0"/>
          </a:p>
        </p:txBody>
      </p:sp>
    </p:spTree>
    <p:extLst>
      <p:ext uri="{BB962C8B-B14F-4D97-AF65-F5344CB8AC3E}">
        <p14:creationId xmlns:p14="http://schemas.microsoft.com/office/powerpoint/2010/main" val="114776587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33400" y="914400"/>
            <a:ext cx="8016240" cy="1087582"/>
          </a:xfrm>
        </p:spPr>
        <p:txBody>
          <a:bodyPr>
            <a:normAutofit fontScale="90000"/>
          </a:bodyPr>
          <a:lstStyle/>
          <a:p>
            <a:pPr algn="l"/>
            <a:r>
              <a:rPr lang="id-ID" b="1" dirty="0" smtClean="0"/>
              <a:t>Cara </a:t>
            </a:r>
            <a:r>
              <a:rPr lang="id-ID" b="1" dirty="0"/>
              <a:t>Membuat String di Java</a:t>
            </a:r>
          </a:p>
        </p:txBody>
      </p:sp>
      <p:sp>
        <p:nvSpPr>
          <p:cNvPr id="3" name="Content Placeholder 2"/>
          <p:cNvSpPr>
            <a:spLocks noGrp="1"/>
          </p:cNvSpPr>
          <p:nvPr>
            <p:ph idx="4294967295"/>
          </p:nvPr>
        </p:nvSpPr>
        <p:spPr>
          <a:xfrm>
            <a:off x="457200" y="1905000"/>
            <a:ext cx="8092440" cy="4262293"/>
          </a:xfrm>
        </p:spPr>
        <p:txBody>
          <a:bodyPr/>
          <a:lstStyle/>
          <a:p>
            <a:pPr marL="0" indent="0" algn="just">
              <a:buNone/>
            </a:pPr>
            <a:r>
              <a:rPr lang="id-ID" dirty="0" smtClean="0"/>
              <a:t>	Ada beberapa cara yang bisa dilakukan untuk membuat object string di Java yaitu secara langsung membuat string(</a:t>
            </a:r>
            <a:r>
              <a:rPr lang="id-ID" b="1" dirty="0" smtClean="0"/>
              <a:t>String Literal</a:t>
            </a:r>
            <a:r>
              <a:rPr lang="id-ID" dirty="0" smtClean="0"/>
              <a:t>) atau juga bisa dengan kata kunci (keyword) </a:t>
            </a:r>
            <a:r>
              <a:rPr lang="id-ID" b="1" dirty="0" smtClean="0"/>
              <a:t>New</a:t>
            </a:r>
            <a:r>
              <a:rPr lang="id-ID" dirty="0" smtClean="0"/>
              <a:t>, coba perhatikan contoh program Java berikut.</a:t>
            </a:r>
          </a:p>
          <a:p>
            <a:pPr marL="0" indent="0" algn="just">
              <a:buNone/>
            </a:pPr>
            <a:endParaRPr lang="id-ID" dirty="0"/>
          </a:p>
        </p:txBody>
      </p:sp>
      <p:pic>
        <p:nvPicPr>
          <p:cNvPr id="2" name="Picture 1"/>
          <p:cNvPicPr>
            <a:picLocks noChangeAspect="1"/>
          </p:cNvPicPr>
          <p:nvPr/>
        </p:nvPicPr>
        <p:blipFill>
          <a:blip r:embed="rId2">
            <a:extLst>
              <a:ext uri="{BEBA8EAE-BF5A-486C-A8C5-ECC9F3942E4B}">
                <a14:imgProps xmlns:a14="http://schemas.microsoft.com/office/drawing/2010/main">
                  <a14:imgLayer r:embed="rId3">
                    <a14:imgEffect>
                      <a14:sharpenSoften amount="25000"/>
                    </a14:imgEffect>
                  </a14:imgLayer>
                </a14:imgProps>
              </a:ext>
            </a:extLst>
          </a:blip>
          <a:stretch>
            <a:fillRect/>
          </a:stretch>
        </p:blipFill>
        <p:spPr>
          <a:xfrm>
            <a:off x="457200" y="3733800"/>
            <a:ext cx="6400800" cy="2984250"/>
          </a:xfrm>
          <a:prstGeom prst="rect">
            <a:avLst/>
          </a:prstGeom>
        </p:spPr>
      </p:pic>
    </p:spTree>
    <p:extLst>
      <p:ext uri="{BB962C8B-B14F-4D97-AF65-F5344CB8AC3E}">
        <p14:creationId xmlns:p14="http://schemas.microsoft.com/office/powerpoint/2010/main" val="29704091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4073" y="381000"/>
            <a:ext cx="8305800" cy="724936"/>
          </a:xfrm>
        </p:spPr>
        <p:txBody>
          <a:bodyPr/>
          <a:lstStyle/>
          <a:p>
            <a:r>
              <a:rPr lang="id-ID" b="1" dirty="0" smtClean="0"/>
              <a:t>Lanjutan...</a:t>
            </a:r>
            <a:endParaRPr lang="en-US" dirty="0"/>
          </a:p>
        </p:txBody>
      </p:sp>
      <p:sp>
        <p:nvSpPr>
          <p:cNvPr id="3" name="Content Placeholder 2"/>
          <p:cNvSpPr>
            <a:spLocks noGrp="1"/>
          </p:cNvSpPr>
          <p:nvPr>
            <p:ph idx="1"/>
          </p:nvPr>
        </p:nvSpPr>
        <p:spPr>
          <a:xfrm>
            <a:off x="457200" y="1524000"/>
            <a:ext cx="8229600" cy="5105400"/>
          </a:xfrm>
        </p:spPr>
        <p:txBody>
          <a:bodyPr>
            <a:normAutofit/>
          </a:bodyPr>
          <a:lstStyle/>
          <a:p>
            <a:pPr marL="0" lvl="0" indent="0">
              <a:buNone/>
            </a:pPr>
            <a:endParaRPr lang="id-ID" dirty="0" smtClean="0"/>
          </a:p>
          <a:p>
            <a:pPr marL="0" lvl="0" indent="0">
              <a:buNone/>
            </a:pPr>
            <a:endParaRPr lang="id-ID" dirty="0"/>
          </a:p>
          <a:p>
            <a:pPr marL="0" lvl="0" indent="0">
              <a:buNone/>
            </a:pPr>
            <a:endParaRPr lang="id-ID" dirty="0" smtClean="0"/>
          </a:p>
          <a:p>
            <a:pPr marL="0" lvl="0" indent="0">
              <a:buNone/>
            </a:pPr>
            <a:endParaRPr lang="id-ID" dirty="0" smtClean="0"/>
          </a:p>
          <a:p>
            <a:pPr marL="0" lvl="0" indent="0">
              <a:buNone/>
            </a:pPr>
            <a:endParaRPr lang="id-ID" dirty="0"/>
          </a:p>
          <a:p>
            <a:pPr marL="0" lvl="0" indent="0">
              <a:buNone/>
            </a:pPr>
            <a:endParaRPr lang="id-ID" dirty="0" smtClean="0"/>
          </a:p>
          <a:p>
            <a:pPr marL="0" lvl="0" indent="0">
              <a:buNone/>
            </a:pPr>
            <a:endParaRPr lang="id-ID" dirty="0" smtClean="0"/>
          </a:p>
          <a:p>
            <a:pPr marL="0" lvl="0" indent="0">
              <a:buNone/>
            </a:pPr>
            <a:endParaRPr lang="id-ID" dirty="0" smtClean="0"/>
          </a:p>
          <a:p>
            <a:pPr marL="0" lvl="0" indent="0">
              <a:buNone/>
            </a:pPr>
            <a:r>
              <a:rPr lang="id-ID" dirty="0" smtClean="0"/>
              <a:t>Dari program diatas menghasilkan output sebagai berikut</a:t>
            </a:r>
          </a:p>
        </p:txBody>
      </p:sp>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sharpenSoften amount="25000"/>
                    </a14:imgEffect>
                  </a14:imgLayer>
                </a14:imgProps>
              </a:ext>
            </a:extLst>
          </a:blip>
          <a:stretch>
            <a:fillRect/>
          </a:stretch>
        </p:blipFill>
        <p:spPr>
          <a:xfrm>
            <a:off x="609600" y="1295399"/>
            <a:ext cx="6858000" cy="3197411"/>
          </a:xfrm>
          <a:prstGeom prst="rect">
            <a:avLst/>
          </a:prstGeom>
        </p:spPr>
      </p:pic>
      <p:pic>
        <p:nvPicPr>
          <p:cNvPr id="5" name="Picture 4"/>
          <p:cNvPicPr>
            <a:picLocks noChangeAspect="1"/>
          </p:cNvPicPr>
          <p:nvPr/>
        </p:nvPicPr>
        <p:blipFill>
          <a:blip r:embed="rId4">
            <a:extLst>
              <a:ext uri="{BEBA8EAE-BF5A-486C-A8C5-ECC9F3942E4B}">
                <a14:imgProps xmlns:a14="http://schemas.microsoft.com/office/drawing/2010/main">
                  <a14:imgLayer r:embed="rId5">
                    <a14:imgEffect>
                      <a14:sharpenSoften amount="50000"/>
                    </a14:imgEffect>
                  </a14:imgLayer>
                </a14:imgProps>
              </a:ext>
            </a:extLst>
          </a:blip>
          <a:stretch>
            <a:fillRect/>
          </a:stretch>
        </p:blipFill>
        <p:spPr>
          <a:xfrm>
            <a:off x="609600" y="5562600"/>
            <a:ext cx="3539836" cy="647715"/>
          </a:xfrm>
          <a:prstGeom prst="rect">
            <a:avLst/>
          </a:prstGeom>
        </p:spPr>
      </p:pic>
    </p:spTree>
    <p:extLst>
      <p:ext uri="{BB962C8B-B14F-4D97-AF65-F5344CB8AC3E}">
        <p14:creationId xmlns:p14="http://schemas.microsoft.com/office/powerpoint/2010/main" val="145931770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752600"/>
            <a:ext cx="7955280" cy="5029200"/>
          </a:xfrm>
        </p:spPr>
        <p:txBody>
          <a:bodyPr>
            <a:normAutofit/>
          </a:bodyPr>
          <a:lstStyle/>
          <a:p>
            <a:pPr marL="0" lvl="0" indent="0" algn="just">
              <a:buNone/>
            </a:pPr>
            <a:r>
              <a:rPr lang="id-ID" dirty="0" smtClean="0"/>
              <a:t>	Literal adalah serangkaian angka atau huruf yang menyatakan suatu nilai. Ada berbagai jenis literal pada Java yang salah satunya adalah String literal.</a:t>
            </a:r>
          </a:p>
          <a:p>
            <a:pPr marL="0" lvl="0" indent="0" algn="just">
              <a:buNone/>
            </a:pPr>
            <a:r>
              <a:rPr lang="id-ID" dirty="0" smtClean="0"/>
              <a:t>String literal terdiri dari serangkaian huruf, angka atau simbol tertentu yang biasanya diapit dengan tanda kutip ganda dan ditandai dengan adanya keyword </a:t>
            </a:r>
            <a:r>
              <a:rPr lang="id-ID" b="1" dirty="0" smtClean="0"/>
              <a:t>String</a:t>
            </a:r>
            <a:r>
              <a:rPr lang="id-ID" dirty="0" smtClean="0"/>
              <a:t>.</a:t>
            </a:r>
          </a:p>
          <a:p>
            <a:pPr marL="0" lvl="0" indent="0" algn="just">
              <a:buNone/>
            </a:pPr>
            <a:r>
              <a:rPr lang="id-ID" dirty="0"/>
              <a:t>	</a:t>
            </a:r>
            <a:r>
              <a:rPr lang="id-ID" dirty="0" smtClean="0"/>
              <a:t>Untuk membuat String dengan cara ini, tulis keyword </a:t>
            </a:r>
            <a:r>
              <a:rPr lang="id-ID" b="1" dirty="0" smtClean="0"/>
              <a:t>String</a:t>
            </a:r>
            <a:r>
              <a:rPr lang="id-ID" dirty="0" smtClean="0"/>
              <a:t> sebelum nama variabelnya, keyword String menunjukkan bahwa tipe data yang dibuat yaitu berjenis </a:t>
            </a:r>
            <a:r>
              <a:rPr lang="id-ID" b="1" dirty="0" smtClean="0"/>
              <a:t>String</a:t>
            </a:r>
            <a:r>
              <a:rPr lang="id-ID" dirty="0" smtClean="0"/>
              <a:t>.</a:t>
            </a:r>
          </a:p>
          <a:p>
            <a:pPr marL="0" lvl="0" indent="0" algn="just">
              <a:buNone/>
            </a:pPr>
            <a:r>
              <a:rPr lang="id-ID" dirty="0" smtClean="0"/>
              <a:t>Selain itu bisa menggunakan tanda kutip ganda atau tunggal untuk membungkus kalimat/teks yang akan dijadikan sebagai value untuk variabel </a:t>
            </a:r>
            <a:r>
              <a:rPr lang="id-ID" b="1" dirty="0" smtClean="0"/>
              <a:t>String</a:t>
            </a:r>
            <a:r>
              <a:rPr lang="id-ID" dirty="0" smtClean="0"/>
              <a:t>.</a:t>
            </a:r>
          </a:p>
          <a:p>
            <a:pPr marL="0" lvl="0" indent="0" algn="just">
              <a:buNone/>
            </a:pPr>
            <a:r>
              <a:rPr lang="id-ID" b="1" dirty="0" smtClean="0"/>
              <a:t>Contoh :</a:t>
            </a:r>
            <a:r>
              <a:rPr lang="id-ID" dirty="0" smtClean="0"/>
              <a:t> </a:t>
            </a:r>
            <a:r>
              <a:rPr lang="id-ID" b="1" dirty="0" smtClean="0">
                <a:latin typeface="Courier New" panose="02070309020205020404" pitchFamily="49" charset="0"/>
                <a:cs typeface="Courier New" panose="02070309020205020404" pitchFamily="49" charset="0"/>
              </a:rPr>
              <a:t>String nama = “Safira Maya Shovie”;</a:t>
            </a:r>
            <a:endParaRPr lang="id-ID" b="1" dirty="0">
              <a:latin typeface="Courier New" panose="02070309020205020404" pitchFamily="49" charset="0"/>
              <a:cs typeface="Courier New" panose="02070309020205020404" pitchFamily="49" charset="0"/>
            </a:endParaRPr>
          </a:p>
        </p:txBody>
      </p:sp>
      <p:sp>
        <p:nvSpPr>
          <p:cNvPr id="4" name="Title 1"/>
          <p:cNvSpPr>
            <a:spLocks noGrp="1"/>
          </p:cNvSpPr>
          <p:nvPr>
            <p:ph type="title"/>
          </p:nvPr>
        </p:nvSpPr>
        <p:spPr>
          <a:xfrm>
            <a:off x="533400" y="914400"/>
            <a:ext cx="7955280" cy="838200"/>
          </a:xfrm>
        </p:spPr>
        <p:txBody>
          <a:bodyPr>
            <a:normAutofit/>
          </a:bodyPr>
          <a:lstStyle/>
          <a:p>
            <a:pPr algn="l"/>
            <a:r>
              <a:rPr lang="id-ID" sz="3600" b="1" dirty="0" smtClean="0"/>
              <a:t>1.</a:t>
            </a:r>
            <a:r>
              <a:rPr lang="id-ID" sz="3600" b="1" dirty="0"/>
              <a:t> </a:t>
            </a:r>
            <a:r>
              <a:rPr lang="id-ID" sz="3600" b="1" dirty="0" smtClean="0"/>
              <a:t>String </a:t>
            </a:r>
            <a:r>
              <a:rPr lang="id-ID" sz="3600" b="1" dirty="0"/>
              <a:t>Literal</a:t>
            </a:r>
          </a:p>
        </p:txBody>
      </p:sp>
    </p:spTree>
    <p:extLst>
      <p:ext uri="{BB962C8B-B14F-4D97-AF65-F5344CB8AC3E}">
        <p14:creationId xmlns:p14="http://schemas.microsoft.com/office/powerpoint/2010/main" val="10362359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4360" y="990600"/>
            <a:ext cx="7955280" cy="838200"/>
          </a:xfrm>
        </p:spPr>
        <p:txBody>
          <a:bodyPr>
            <a:normAutofit fontScale="90000"/>
          </a:bodyPr>
          <a:lstStyle/>
          <a:p>
            <a:pPr algn="l"/>
            <a:r>
              <a:rPr lang="id-ID" sz="3600" b="1" dirty="0" smtClean="0"/>
              <a:t>2. Menggunakan </a:t>
            </a:r>
            <a:r>
              <a:rPr lang="id-ID" sz="3600" b="1" dirty="0"/>
              <a:t>kata kunci new</a:t>
            </a:r>
          </a:p>
        </p:txBody>
      </p:sp>
      <p:sp>
        <p:nvSpPr>
          <p:cNvPr id="3" name="Content Placeholder 2"/>
          <p:cNvSpPr>
            <a:spLocks noGrp="1"/>
          </p:cNvSpPr>
          <p:nvPr>
            <p:ph idx="1"/>
          </p:nvPr>
        </p:nvSpPr>
        <p:spPr>
          <a:xfrm>
            <a:off x="594360" y="2057400"/>
            <a:ext cx="8168640" cy="4206240"/>
          </a:xfrm>
        </p:spPr>
        <p:txBody>
          <a:bodyPr>
            <a:normAutofit/>
          </a:bodyPr>
          <a:lstStyle/>
          <a:p>
            <a:pPr marL="0" indent="0" algn="just">
              <a:buNone/>
            </a:pPr>
            <a:r>
              <a:rPr lang="id-ID" dirty="0"/>
              <a:t>	</a:t>
            </a:r>
            <a:r>
              <a:rPr lang="id-ID" dirty="0" smtClean="0"/>
              <a:t>Penggunaan dari kata kunci New akan membuat objek baru khususnya objek String dalam memori normal(non pool) kemudian akan ditempatkan di string Constant Pool.</a:t>
            </a:r>
          </a:p>
          <a:p>
            <a:pPr marL="0" indent="0" algn="just">
              <a:buNone/>
            </a:pPr>
            <a:r>
              <a:rPr lang="id-ID" dirty="0" smtClean="0"/>
              <a:t>String </a:t>
            </a:r>
            <a:r>
              <a:rPr lang="id-ID" dirty="0"/>
              <a:t>Constant </a:t>
            </a:r>
            <a:r>
              <a:rPr lang="id-ID" dirty="0" smtClean="0"/>
              <a:t>Pool adalah kumpulan dari nilai reference dimana suatu objek string ditempatkan.</a:t>
            </a:r>
          </a:p>
          <a:p>
            <a:pPr marL="0" indent="0" algn="just">
              <a:buNone/>
            </a:pPr>
            <a:r>
              <a:rPr lang="id-ID" dirty="0"/>
              <a:t>	</a:t>
            </a:r>
            <a:r>
              <a:rPr lang="id-ID" dirty="0" smtClean="0"/>
              <a:t>Cara lainya, kalian bisa membuat string tanpa keyword String yaitu langsung menggunakan tanda kutip untuk membungkus kalimat.</a:t>
            </a:r>
          </a:p>
          <a:p>
            <a:pPr marL="0" indent="0" algn="just">
              <a:buNone/>
            </a:pPr>
            <a:endParaRPr lang="id-ID" dirty="0" smtClean="0"/>
          </a:p>
          <a:p>
            <a:pPr marL="0" indent="0" algn="just">
              <a:buNone/>
            </a:pPr>
            <a:r>
              <a:rPr lang="id-ID" b="1" dirty="0" smtClean="0"/>
              <a:t>Contoh: </a:t>
            </a:r>
            <a:r>
              <a:rPr lang="id-ID" b="1" dirty="0" smtClean="0">
                <a:latin typeface="Courier New" panose="02070309020205020404" pitchFamily="49" charset="0"/>
                <a:cs typeface="Courier New" panose="02070309020205020404" pitchFamily="49" charset="0"/>
              </a:rPr>
              <a:t>System.out.prinln(“Safira Maya Shovie”);</a:t>
            </a:r>
            <a:endParaRPr lang="id-ID" b="1" dirty="0">
              <a:latin typeface="Courier New" panose="02070309020205020404" pitchFamily="49" charset="0"/>
              <a:cs typeface="Courier New" panose="02070309020205020404" pitchFamily="49" charset="0"/>
            </a:endParaRPr>
          </a:p>
          <a:p>
            <a:pPr marL="0" indent="0" algn="just">
              <a:buNone/>
            </a:pPr>
            <a:endParaRPr lang="id-ID" dirty="0" smtClean="0"/>
          </a:p>
        </p:txBody>
      </p:sp>
    </p:spTree>
    <p:extLst>
      <p:ext uri="{BB962C8B-B14F-4D97-AF65-F5344CB8AC3E}">
        <p14:creationId xmlns:p14="http://schemas.microsoft.com/office/powerpoint/2010/main" val="177396793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4360" y="990600"/>
            <a:ext cx="7787640" cy="685800"/>
          </a:xfrm>
        </p:spPr>
        <p:txBody>
          <a:bodyPr>
            <a:normAutofit/>
          </a:bodyPr>
          <a:lstStyle/>
          <a:p>
            <a:pPr algn="l"/>
            <a:r>
              <a:rPr lang="id-ID" sz="3600" b="1" dirty="0"/>
              <a:t>Karakter Spesial Pada Java</a:t>
            </a:r>
          </a:p>
        </p:txBody>
      </p:sp>
      <p:sp>
        <p:nvSpPr>
          <p:cNvPr id="3" name="Content Placeholder 2"/>
          <p:cNvSpPr>
            <a:spLocks noGrp="1"/>
          </p:cNvSpPr>
          <p:nvPr>
            <p:ph idx="1"/>
          </p:nvPr>
        </p:nvSpPr>
        <p:spPr>
          <a:xfrm>
            <a:off x="594360" y="1752600"/>
            <a:ext cx="7955280" cy="4953000"/>
          </a:xfrm>
        </p:spPr>
        <p:txBody>
          <a:bodyPr>
            <a:normAutofit/>
          </a:bodyPr>
          <a:lstStyle/>
          <a:p>
            <a:pPr marL="0" indent="0" algn="just">
              <a:buNone/>
            </a:pPr>
            <a:r>
              <a:rPr lang="id-ID" dirty="0" smtClean="0"/>
              <a:t>	Suatu string ditulis dengan cara diapit dengan tanda kutip ganda maupun tunggal. Nah, karena String ditulis diantara tanda kutip ganda/tunggal, java mungkin menampilkan pesan error jika kalian menulis string disertai tanda kutip ganda/tunggal. Misalkan pada contoh kode berikut.</a:t>
            </a:r>
          </a:p>
          <a:p>
            <a:pPr marL="0" indent="0" algn="just">
              <a:buNone/>
            </a:pPr>
            <a:endParaRPr lang="id-ID" dirty="0"/>
          </a:p>
          <a:p>
            <a:pPr marL="0" indent="0" algn="just">
              <a:buNone/>
            </a:pPr>
            <a:endParaRPr lang="id-ID" dirty="0" smtClean="0"/>
          </a:p>
          <a:p>
            <a:pPr marL="0" indent="0" algn="just">
              <a:buNone/>
            </a:pPr>
            <a:r>
              <a:rPr lang="id-ID" dirty="0" smtClean="0"/>
              <a:t>Karena penulisan dimulai dan diakhiri dengan tanda kutip, maka kalian bisa menggunakan tanda garis miring terbalik (\) sebagai escape yang memberitahu bahwa penulisan string belum selesai, dan berikut contoh kode yang benar.</a:t>
            </a:r>
          </a:p>
        </p:txBody>
      </p:sp>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sharpenSoften amount="25000"/>
                    </a14:imgEffect>
                  </a14:imgLayer>
                </a14:imgProps>
              </a:ext>
            </a:extLst>
          </a:blip>
          <a:stretch>
            <a:fillRect/>
          </a:stretch>
        </p:blipFill>
        <p:spPr>
          <a:xfrm>
            <a:off x="615140" y="3809999"/>
            <a:ext cx="6700060" cy="540640"/>
          </a:xfrm>
          <a:prstGeom prst="rect">
            <a:avLst/>
          </a:prstGeom>
        </p:spPr>
      </p:pic>
      <p:pic>
        <p:nvPicPr>
          <p:cNvPr id="6" name="Picture 5"/>
          <p:cNvPicPr>
            <a:picLocks noChangeAspect="1"/>
          </p:cNvPicPr>
          <p:nvPr/>
        </p:nvPicPr>
        <p:blipFill>
          <a:blip r:embed="rId4">
            <a:extLst>
              <a:ext uri="{BEBA8EAE-BF5A-486C-A8C5-ECC9F3942E4B}">
                <a14:imgProps xmlns:a14="http://schemas.microsoft.com/office/drawing/2010/main">
                  <a14:imgLayer r:embed="rId5">
                    <a14:imgEffect>
                      <a14:sharpenSoften amount="25000"/>
                    </a14:imgEffect>
                  </a14:imgLayer>
                </a14:imgProps>
              </a:ext>
            </a:extLst>
          </a:blip>
          <a:stretch>
            <a:fillRect/>
          </a:stretch>
        </p:blipFill>
        <p:spPr>
          <a:xfrm>
            <a:off x="615141" y="6248395"/>
            <a:ext cx="6896165" cy="533405"/>
          </a:xfrm>
          <a:prstGeom prst="rect">
            <a:avLst/>
          </a:prstGeom>
        </p:spPr>
      </p:pic>
    </p:spTree>
    <p:extLst>
      <p:ext uri="{BB962C8B-B14F-4D97-AF65-F5344CB8AC3E}">
        <p14:creationId xmlns:p14="http://schemas.microsoft.com/office/powerpoint/2010/main" val="32993479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81000"/>
            <a:ext cx="8001000" cy="762000"/>
          </a:xfrm>
        </p:spPr>
        <p:txBody>
          <a:bodyPr>
            <a:noAutofit/>
          </a:bodyPr>
          <a:lstStyle/>
          <a:p>
            <a:r>
              <a:rPr lang="en-US" sz="3600" b="1" dirty="0" smtClean="0"/>
              <a:t>L</a:t>
            </a:r>
            <a:r>
              <a:rPr lang="id-ID" sz="3600" b="1" dirty="0" smtClean="0"/>
              <a:t>anjutan...</a:t>
            </a:r>
            <a:endParaRPr lang="en-US" sz="3600" b="1" dirty="0"/>
          </a:p>
        </p:txBody>
      </p:sp>
      <p:sp>
        <p:nvSpPr>
          <p:cNvPr id="3" name="Content Placeholder 2"/>
          <p:cNvSpPr>
            <a:spLocks noGrp="1"/>
          </p:cNvSpPr>
          <p:nvPr>
            <p:ph idx="1"/>
          </p:nvPr>
        </p:nvSpPr>
        <p:spPr>
          <a:xfrm>
            <a:off x="533400" y="1143000"/>
            <a:ext cx="8229600" cy="5715000"/>
          </a:xfrm>
        </p:spPr>
        <p:txBody>
          <a:bodyPr>
            <a:normAutofit/>
          </a:bodyPr>
          <a:lstStyle/>
          <a:p>
            <a:pPr marL="0" indent="0" algn="just">
              <a:buNone/>
            </a:pPr>
            <a:r>
              <a:rPr lang="id-ID" dirty="0" smtClean="0"/>
              <a:t>	Sebagai referensi tambahan mengenai karakter spesial pada string, berikut beberapa escape sequance pada java yang memiliki maksud tertentu dalam penggunaannya.</a:t>
            </a:r>
          </a:p>
          <a:p>
            <a:pPr marL="0" indent="0" algn="just">
              <a:buNone/>
            </a:pPr>
            <a:endParaRPr lang="en-US" dirty="0"/>
          </a:p>
        </p:txBody>
      </p:sp>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619125" y="2590799"/>
            <a:ext cx="5705475" cy="4210247"/>
          </a:xfrm>
          <a:prstGeom prst="rect">
            <a:avLst/>
          </a:prstGeom>
        </p:spPr>
      </p:pic>
    </p:spTree>
    <p:extLst>
      <p:ext uri="{BB962C8B-B14F-4D97-AF65-F5344CB8AC3E}">
        <p14:creationId xmlns:p14="http://schemas.microsoft.com/office/powerpoint/2010/main" val="1875032265"/>
      </p:ext>
    </p:extLst>
  </p:cSld>
  <p:clrMapOvr>
    <a:masterClrMapping/>
  </p:clrMapOvr>
  <p:timing>
    <p:tnLst>
      <p:par>
        <p:cTn id="1" dur="indefinite" restart="never" nodeType="tmRoot"/>
      </p:par>
    </p:tnLst>
  </p:timing>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E5224E"/>
      </a:accent1>
      <a:accent2>
        <a:srgbClr val="9D074E"/>
      </a:accent2>
      <a:accent3>
        <a:srgbClr val="7F2294"/>
      </a:accent3>
      <a:accent4>
        <a:srgbClr val="8D65EA"/>
      </a:accent4>
      <a:accent5>
        <a:srgbClr val="588FE2"/>
      </a:accent5>
      <a:accent6>
        <a:srgbClr val="127CA4"/>
      </a:accent6>
      <a:hlink>
        <a:srgbClr val="FB4AB6"/>
      </a:hlink>
      <a:folHlink>
        <a:srgbClr val="F98FE9"/>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6DB8EB18-3657-4051-A897-2ED38832359E}"/>
    </a:ext>
  </a:extLst>
</a:theme>
</file>

<file path=docProps/app.xml><?xml version="1.0" encoding="utf-8"?>
<Properties xmlns="http://schemas.openxmlformats.org/officeDocument/2006/extended-properties" xmlns:vt="http://schemas.openxmlformats.org/officeDocument/2006/docPropsVTypes">
  <Template>TM04033937[[fn=Vapor Trail]]</Template>
  <TotalTime>513</TotalTime>
  <Words>166</Words>
  <Application>Microsoft Office PowerPoint</Application>
  <PresentationFormat>On-screen Show (4:3)</PresentationFormat>
  <Paragraphs>75</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Britannic Bold</vt:lpstr>
      <vt:lpstr>Century Gothic</vt:lpstr>
      <vt:lpstr>Courier New</vt:lpstr>
      <vt:lpstr>Vapor Trail</vt:lpstr>
      <vt:lpstr>   Materi 1 Konsep penggunaan data tipe string dalam pemrograman berbasis oop</vt:lpstr>
      <vt:lpstr>PowerPoint Presentation</vt:lpstr>
      <vt:lpstr>Pengertian keyword String pada Java</vt:lpstr>
      <vt:lpstr>Cara Membuat String di Java</vt:lpstr>
      <vt:lpstr>Lanjutan...</vt:lpstr>
      <vt:lpstr>1. String Literal</vt:lpstr>
      <vt:lpstr>2. Menggunakan kata kunci new</vt:lpstr>
      <vt:lpstr>Karakter Spesial Pada Java</vt:lpstr>
      <vt:lpstr>Lanjutan...</vt:lpstr>
      <vt:lpstr>Cara Mengetahui Jumlah Karakter String</vt:lpstr>
      <vt:lpstr>Lanjutan...</vt:lpstr>
      <vt:lpstr>Cara Menggabungkan String (Concatenating)</vt:lpstr>
      <vt:lpstr>Lanjutan...</vt:lpstr>
      <vt:lpstr>Method concat()</vt:lpstr>
      <vt:lpstr>Memformat String dengan method format()</vt:lpstr>
      <vt:lpstr>Lanjutan...</vt:lpstr>
      <vt:lpstr>Lanjutan...</vt:lpstr>
      <vt:lpstr>Lanjutan...</vt:lpstr>
      <vt:lpstr>Method Untuk String Pada Java</vt:lpstr>
      <vt:lpstr>Lanjutan...</vt:lpstr>
      <vt:lpstr>Tugas...!!!</vt:lpstr>
      <vt:lpstr>PowerPoint Presentation</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Materi 1 Pemrograman Dasar X RPL</dc:title>
  <dc:creator>ismail - [2010]</dc:creator>
  <cp:lastModifiedBy>ASUS</cp:lastModifiedBy>
  <cp:revision>38</cp:revision>
  <dcterms:created xsi:type="dcterms:W3CDTF">2017-07-27T15:12:23Z</dcterms:created>
  <dcterms:modified xsi:type="dcterms:W3CDTF">2022-08-04T00:53:54Z</dcterms:modified>
</cp:coreProperties>
</file>