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57" r:id="rId8"/>
    <p:sldId id="267" r:id="rId9"/>
    <p:sldId id="285" r:id="rId10"/>
    <p:sldId id="286" r:id="rId11"/>
    <p:sldId id="287" r:id="rId12"/>
    <p:sldId id="258" r:id="rId13"/>
    <p:sldId id="270" r:id="rId14"/>
    <p:sldId id="289" r:id="rId15"/>
    <p:sldId id="259" r:id="rId16"/>
    <p:sldId id="260" r:id="rId17"/>
    <p:sldId id="261" r:id="rId18"/>
    <p:sldId id="262" r:id="rId19"/>
    <p:sldId id="290" r:id="rId20"/>
    <p:sldId id="266" r:id="rId21"/>
    <p:sldId id="271" r:id="rId22"/>
    <p:sldId id="272" r:id="rId23"/>
    <p:sldId id="291" r:id="rId24"/>
    <p:sldId id="292" r:id="rId25"/>
    <p:sldId id="293" r:id="rId26"/>
    <p:sldId id="274" r:id="rId27"/>
    <p:sldId id="294" r:id="rId28"/>
    <p:sldId id="295" r:id="rId29"/>
    <p:sldId id="296" r:id="rId30"/>
    <p:sldId id="297" r:id="rId31"/>
    <p:sldId id="276" r:id="rId32"/>
    <p:sldId id="298" r:id="rId33"/>
    <p:sldId id="299" r:id="rId34"/>
    <p:sldId id="278" r:id="rId35"/>
    <p:sldId id="27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E0BA83C8-3D89-401B-BFC8-D0D54E3695F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2BBA3F8-5EF7-4AA0-976E-69A92C0C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3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3C8-3D89-401B-BFC8-D0D54E3695F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3F8-5EF7-4AA0-976E-69A92C0C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0BA83C8-3D89-401B-BFC8-D0D54E3695F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2BBA3F8-5EF7-4AA0-976E-69A92C0C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0BA83C8-3D89-401B-BFC8-D0D54E3695F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2BBA3F8-5EF7-4AA0-976E-69A92C0C5DD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752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0BA83C8-3D89-401B-BFC8-D0D54E3695F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2BBA3F8-5EF7-4AA0-976E-69A92C0C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9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3C8-3D89-401B-BFC8-D0D54E3695F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3F8-5EF7-4AA0-976E-69A92C0C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3C8-3D89-401B-BFC8-D0D54E3695F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3F8-5EF7-4AA0-976E-69A92C0C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67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3C8-3D89-401B-BFC8-D0D54E3695F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3F8-5EF7-4AA0-976E-69A92C0C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2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0BA83C8-3D89-401B-BFC8-D0D54E3695F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2BBA3F8-5EF7-4AA0-976E-69A92C0C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1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3C8-3D89-401B-BFC8-D0D54E3695F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3F8-5EF7-4AA0-976E-69A92C0C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5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0BA83C8-3D89-401B-BFC8-D0D54E3695F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2BBA3F8-5EF7-4AA0-976E-69A92C0C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1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3C8-3D89-401B-BFC8-D0D54E3695F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3F8-5EF7-4AA0-976E-69A92C0C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6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3C8-3D89-401B-BFC8-D0D54E3695F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3F8-5EF7-4AA0-976E-69A92C0C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3C8-3D89-401B-BFC8-D0D54E3695F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3F8-5EF7-4AA0-976E-69A92C0C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7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3C8-3D89-401B-BFC8-D0D54E3695F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3F8-5EF7-4AA0-976E-69A92C0C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3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3C8-3D89-401B-BFC8-D0D54E3695F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3F8-5EF7-4AA0-976E-69A92C0C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0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3C8-3D89-401B-BFC8-D0D54E3695F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3F8-5EF7-4AA0-976E-69A92C0C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6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83C8-3D89-401B-BFC8-D0D54E3695F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BA3F8-5EF7-4AA0-976E-69A92C0C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J1yaVoE0IQIbbwlWw-TqvLRDW9FkTUkX?usp=sharin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620000" cy="141870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/>
            </a:r>
            <a:br>
              <a:rPr lang="id-ID" dirty="0"/>
            </a:br>
            <a:r>
              <a:rPr lang="en-US" sz="4400" b="1" dirty="0" err="1" smtClean="0"/>
              <a:t>Materi</a:t>
            </a:r>
            <a:r>
              <a:rPr lang="en-US" sz="4400" b="1" dirty="0" smtClean="0"/>
              <a:t> </a:t>
            </a:r>
            <a:r>
              <a:rPr lang="id-ID" sz="4400" b="1" dirty="0" smtClean="0"/>
              <a:t>2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id-ID" sz="4400" b="1" dirty="0" smtClean="0"/>
              <a:t>COLLECTION PADA JAVA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4419600"/>
            <a:ext cx="5867400" cy="1260629"/>
          </a:xfrm>
        </p:spPr>
        <p:txBody>
          <a:bodyPr>
            <a:normAutofit/>
          </a:bodyPr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id-ID" dirty="0" smtClean="0"/>
              <a:t>Berorientasi Objek Kelas </a:t>
            </a:r>
            <a:r>
              <a:rPr lang="en-US" dirty="0" smtClean="0"/>
              <a:t>X</a:t>
            </a:r>
            <a:r>
              <a:rPr lang="id-ID" dirty="0" smtClean="0"/>
              <a:t>II</a:t>
            </a:r>
            <a:r>
              <a:rPr lang="en-US" dirty="0" smtClean="0"/>
              <a:t> RPL</a:t>
            </a:r>
            <a:r>
              <a:rPr lang="id-ID" dirty="0" smtClean="0"/>
              <a:t> </a:t>
            </a:r>
          </a:p>
          <a:p>
            <a:r>
              <a:rPr lang="id-ID" dirty="0" smtClean="0"/>
              <a:t>Oleh : Safira Maya Shovie</a:t>
            </a:r>
            <a:r>
              <a:rPr lang="en-US" dirty="0" smtClean="0"/>
              <a:t>, </a:t>
            </a:r>
            <a:r>
              <a:rPr lang="en-US" dirty="0" err="1" smtClean="0"/>
              <a:t>S.Pd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/>
              <a:t>Lanjutan...</a:t>
            </a:r>
            <a:endParaRPr lang="id-ID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089597"/>
            <a:ext cx="7711440" cy="34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4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l"/>
            <a:r>
              <a:rPr lang="id-ID" sz="3600" b="1" dirty="0" smtClean="0"/>
              <a:t>INTERFACE COLLECTION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57401"/>
            <a:ext cx="7955280" cy="45872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b="1" dirty="0" smtClean="0"/>
              <a:t>Collection</a:t>
            </a:r>
            <a:r>
              <a:rPr lang="id-ID" dirty="0" smtClean="0"/>
              <a:t> menerima parameter berupa tipe data yang akan disimpan menggunakan &lt;&gt; seperti berikut </a:t>
            </a:r>
            <a:r>
              <a:rPr lang="id-ID" b="1" dirty="0" smtClean="0"/>
              <a:t>Collection&lt;E&gt; </a:t>
            </a:r>
          </a:p>
          <a:p>
            <a:pPr marL="0" indent="0">
              <a:buNone/>
            </a:pPr>
            <a:endParaRPr lang="id-ID" b="1" dirty="0"/>
          </a:p>
          <a:p>
            <a:pPr marL="0" indent="0">
              <a:buNone/>
            </a:pPr>
            <a:r>
              <a:rPr lang="id-ID" dirty="0" smtClean="0"/>
              <a:t>Berikut adalah fungsi dasar yang dimiliki oleh</a:t>
            </a:r>
            <a:r>
              <a:rPr lang="id-ID" b="1" dirty="0" smtClean="0"/>
              <a:t> Collection:</a:t>
            </a:r>
          </a:p>
          <a:p>
            <a:r>
              <a:rPr lang="id-ID" b="1" i="1" dirty="0"/>
              <a:t>a</a:t>
            </a:r>
            <a:r>
              <a:rPr lang="id-ID" b="1" i="1" dirty="0" smtClean="0"/>
              <a:t>dd</a:t>
            </a:r>
            <a:r>
              <a:rPr lang="id-ID" b="1" dirty="0" smtClean="0"/>
              <a:t>: menambah data</a:t>
            </a:r>
          </a:p>
          <a:p>
            <a:r>
              <a:rPr lang="id-ID" b="1" i="1" dirty="0" smtClean="0"/>
              <a:t>remove</a:t>
            </a:r>
            <a:r>
              <a:rPr lang="id-ID" b="1" dirty="0" smtClean="0"/>
              <a:t>: menghapus data</a:t>
            </a:r>
          </a:p>
          <a:p>
            <a:r>
              <a:rPr lang="id-ID" b="1" i="1" dirty="0" smtClean="0"/>
              <a:t>contains</a:t>
            </a:r>
            <a:r>
              <a:rPr lang="id-ID" b="1" dirty="0" smtClean="0"/>
              <a:t>: mencari data pada collection</a:t>
            </a:r>
          </a:p>
          <a:p>
            <a:r>
              <a:rPr lang="id-ID" b="1" i="1" dirty="0" smtClean="0"/>
              <a:t>size</a:t>
            </a:r>
            <a:r>
              <a:rPr lang="id-ID" b="1" dirty="0" smtClean="0"/>
              <a:t>: mendapatkan jumlah data yang tersimpan</a:t>
            </a:r>
          </a:p>
          <a:p>
            <a:r>
              <a:rPr lang="id-ID" b="1" i="1" dirty="0" smtClean="0"/>
              <a:t>clear</a:t>
            </a:r>
            <a:r>
              <a:rPr lang="id-ID" b="1" dirty="0" smtClean="0"/>
              <a:t>: mengosongkan collection</a:t>
            </a:r>
          </a:p>
          <a:p>
            <a:r>
              <a:rPr lang="id-ID" b="1" i="1" dirty="0" smtClean="0"/>
              <a:t>toArray</a:t>
            </a:r>
            <a:r>
              <a:rPr lang="id-ID" b="1" dirty="0" smtClean="0"/>
              <a:t>: mengubah collection menjadi array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33752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143000"/>
            <a:ext cx="816864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3600" b="1" dirty="0" smtClean="0"/>
              <a:t>Hirarki Java </a:t>
            </a:r>
            <a:r>
              <a:rPr lang="id-ID" sz="3600" b="1" dirty="0"/>
              <a:t>collection </a:t>
            </a:r>
            <a:r>
              <a:rPr lang="id-ID" sz="3600" b="1" dirty="0" smtClean="0"/>
              <a:t>framework secara umum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57400"/>
            <a:ext cx="8168640" cy="42062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dirty="0"/>
              <a:t>	</a:t>
            </a:r>
            <a:endParaRPr lang="id-ID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243" y="2057400"/>
            <a:ext cx="8291513" cy="461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990600"/>
            <a:ext cx="7787640" cy="685800"/>
          </a:xfrm>
        </p:spPr>
        <p:txBody>
          <a:bodyPr>
            <a:normAutofit/>
          </a:bodyPr>
          <a:lstStyle/>
          <a:p>
            <a:pPr algn="l"/>
            <a:r>
              <a:rPr lang="id-ID" sz="3600" b="1" dirty="0"/>
              <a:t>1</a:t>
            </a:r>
            <a:r>
              <a:rPr lang="id-ID" sz="3600" b="1" dirty="0" smtClean="0"/>
              <a:t>. set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52600"/>
            <a:ext cx="7955280" cy="4953000"/>
          </a:xfrm>
        </p:spPr>
        <p:txBody>
          <a:bodyPr>
            <a:normAutofit/>
          </a:bodyPr>
          <a:lstStyle/>
          <a:p>
            <a:pPr algn="just"/>
            <a:r>
              <a:rPr lang="id-ID" dirty="0" smtClean="0"/>
              <a:t>Struktur </a:t>
            </a:r>
            <a:r>
              <a:rPr lang="id-ID" dirty="0"/>
              <a:t>data yang menampung elemen-elemen yang unik (tidak boleh ada elemen kembar</a:t>
            </a:r>
            <a:r>
              <a:rPr lang="id-ID" dirty="0" smtClean="0"/>
              <a:t>). Disini set memiliki aturan bahwa data/object di dalamnya tidak boleh ada yang sama (unik).</a:t>
            </a:r>
          </a:p>
          <a:p>
            <a:pPr algn="just"/>
            <a:r>
              <a:rPr lang="id-ID" dirty="0" smtClean="0"/>
              <a:t>Set berguna untuk mengelola data yang tidak mungkin sama, misalnya: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i="1" dirty="0" smtClean="0"/>
              <a:t>“Nomor telepon, nomor KTP, alamat email”</a:t>
            </a:r>
          </a:p>
          <a:p>
            <a:pPr marL="0" indent="0">
              <a:buNone/>
            </a:pPr>
            <a:r>
              <a:rPr lang="id-ID" dirty="0" smtClean="0"/>
              <a:t>Set dapat diimplementasikan menggunakan:</a:t>
            </a:r>
          </a:p>
          <a:p>
            <a:pPr marL="457200" indent="-457200">
              <a:buAutoNum type="arabicPeriod"/>
            </a:pPr>
            <a:r>
              <a:rPr lang="id-ID" b="1" dirty="0" smtClean="0"/>
              <a:t>HashSet</a:t>
            </a:r>
            <a:r>
              <a:rPr lang="id-ID" dirty="0" smtClean="0"/>
              <a:t>: tidak memperhatikan posisi data</a:t>
            </a:r>
          </a:p>
          <a:p>
            <a:pPr marL="457200" indent="-457200">
              <a:buAutoNum type="arabicPeriod"/>
            </a:pPr>
            <a:r>
              <a:rPr lang="id-ID" b="1" dirty="0" smtClean="0"/>
              <a:t>LinkedHashSet</a:t>
            </a:r>
            <a:r>
              <a:rPr lang="id-ID" dirty="0" smtClean="0"/>
              <a:t>: data disimpan berdasarkan urutan masukannya</a:t>
            </a:r>
          </a:p>
          <a:p>
            <a:pPr marL="457200" indent="-457200">
              <a:buAutoNum type="arabicPeriod"/>
            </a:pPr>
            <a:r>
              <a:rPr lang="id-ID" b="1" dirty="0" smtClean="0"/>
              <a:t>TreeSet: </a:t>
            </a:r>
            <a:r>
              <a:rPr lang="id-ID" dirty="0" smtClean="0"/>
              <a:t>data disimpan berdasarkan nilai terkecil ke terbesar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9934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/>
              <a:t>Lanjutan...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 smtClean="0"/>
              <a:t>	Untuk operasi tambah dan hapus data, HashSet dan LinkedHashSet memiliki kompleksitas yang sama yaitu O(1).</a:t>
            </a:r>
          </a:p>
          <a:p>
            <a:pPr marL="0" indent="0" algn="just">
              <a:buNone/>
            </a:pPr>
            <a:r>
              <a:rPr lang="id-ID" dirty="0" smtClean="0"/>
              <a:t>Namun dari sisi performa HashSet lebih baik. Sementara TreeSet memiliki kompleksitas O(log(n)).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471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33584"/>
            <a:ext cx="8001000" cy="762000"/>
          </a:xfrm>
        </p:spPr>
        <p:txBody>
          <a:bodyPr>
            <a:noAutofit/>
          </a:bodyPr>
          <a:lstStyle/>
          <a:p>
            <a:pPr algn="l"/>
            <a:r>
              <a:rPr lang="id-ID" sz="3600" b="1" dirty="0" smtClean="0"/>
              <a:t>1.1.</a:t>
            </a:r>
            <a:r>
              <a:rPr lang="en-US" sz="3600" b="1" dirty="0" smtClean="0"/>
              <a:t>H</a:t>
            </a:r>
            <a:r>
              <a:rPr lang="id-ID" sz="3600" b="1" dirty="0" smtClean="0"/>
              <a:t>ashset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5410200"/>
          </a:xfrm>
        </p:spPr>
        <p:txBody>
          <a:bodyPr>
            <a:normAutofit/>
          </a:bodyPr>
          <a:lstStyle/>
          <a:p>
            <a:r>
              <a:rPr lang="id-ID" dirty="0" smtClean="0"/>
              <a:t>Penyimpanan </a:t>
            </a:r>
            <a:r>
              <a:rPr lang="id-ID" dirty="0"/>
              <a:t>elemen diletakkan secara acak (tidak terurut). </a:t>
            </a:r>
          </a:p>
          <a:p>
            <a:pPr marL="0" indent="0">
              <a:buNone/>
            </a:pPr>
            <a:endParaRPr lang="id-ID" dirty="0" smtClean="0"/>
          </a:p>
          <a:p>
            <a:r>
              <a:rPr lang="id-ID" dirty="0" smtClean="0"/>
              <a:t>Berikut implementasinya :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Maka output yang keluar adalah acak.</a:t>
            </a:r>
          </a:p>
          <a:p>
            <a:pPr marL="0" indent="0">
              <a:buNone/>
            </a:pPr>
            <a:endParaRPr lang="id-ID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57600"/>
            <a:ext cx="5372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885423"/>
            <a:ext cx="8382000" cy="1066800"/>
          </a:xfrm>
        </p:spPr>
        <p:txBody>
          <a:bodyPr>
            <a:noAutofit/>
          </a:bodyPr>
          <a:lstStyle/>
          <a:p>
            <a:pPr algn="l"/>
            <a:r>
              <a:rPr lang="id-ID" sz="3600" b="1" dirty="0" smtClean="0"/>
              <a:t>1.2.linked</a:t>
            </a:r>
            <a:r>
              <a:rPr lang="en-US" sz="3600" b="1" dirty="0" smtClean="0"/>
              <a:t>H</a:t>
            </a:r>
            <a:r>
              <a:rPr lang="id-ID" sz="3600" b="1" dirty="0"/>
              <a:t>ashset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952223"/>
            <a:ext cx="7955280" cy="4878068"/>
          </a:xfrm>
        </p:spPr>
        <p:txBody>
          <a:bodyPr>
            <a:normAutofit/>
          </a:bodyPr>
          <a:lstStyle/>
          <a:p>
            <a:r>
              <a:rPr lang="id-ID" dirty="0" smtClean="0"/>
              <a:t>Elemen-elemen </a:t>
            </a:r>
            <a:r>
              <a:rPr lang="id-ID" dirty="0"/>
              <a:t>didalam LinkedHashSet berurutan seperti saat disisipkan </a:t>
            </a: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r>
              <a:rPr lang="id-ID" dirty="0"/>
              <a:t>Berikut implementasinya </a:t>
            </a:r>
            <a:r>
              <a:rPr lang="id-ID" dirty="0" smtClean="0"/>
              <a:t>: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Maka outputnya adalah terurut sebagai berikut: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75" y="3657600"/>
            <a:ext cx="6086475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75" y="6172200"/>
            <a:ext cx="33432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811" y="942235"/>
            <a:ext cx="7711440" cy="838200"/>
          </a:xfrm>
        </p:spPr>
        <p:txBody>
          <a:bodyPr>
            <a:normAutofit/>
          </a:bodyPr>
          <a:lstStyle/>
          <a:p>
            <a:pPr algn="l"/>
            <a:r>
              <a:rPr lang="id-ID" sz="3600" b="1" dirty="0" smtClean="0"/>
              <a:t>1.3.Treeset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996" y="1828800"/>
            <a:ext cx="7955280" cy="5015345"/>
          </a:xfrm>
        </p:spPr>
        <p:txBody>
          <a:bodyPr>
            <a:normAutofit/>
          </a:bodyPr>
          <a:lstStyle/>
          <a:p>
            <a:r>
              <a:rPr lang="id-ID" dirty="0" smtClean="0"/>
              <a:t>Treeset </a:t>
            </a:r>
            <a:r>
              <a:rPr lang="id-ID" dirty="0"/>
              <a:t>merupakan implementasi dari interface SortedSet. </a:t>
            </a: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r>
              <a:rPr lang="id-ID" dirty="0"/>
              <a:t>Berikut implementasinya </a:t>
            </a:r>
            <a:r>
              <a:rPr lang="id-ID" dirty="0" smtClean="0"/>
              <a:t>: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Maka outputnya akan keluar dari nilai terkecil, atau urutan alfabet paling pertama yaitu sebagai berikut:</a:t>
            </a:r>
          </a:p>
          <a:p>
            <a:pPr marL="0" indent="0">
              <a:buNone/>
            </a:pPr>
            <a:endParaRPr lang="id-ID" b="1" dirty="0"/>
          </a:p>
          <a:p>
            <a:endParaRPr lang="id-ID" dirty="0"/>
          </a:p>
          <a:p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11" y="3483984"/>
            <a:ext cx="5343525" cy="1704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11" y="6405255"/>
            <a:ext cx="33528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787640" cy="831273"/>
          </a:xfrm>
        </p:spPr>
        <p:txBody>
          <a:bodyPr>
            <a:normAutofit/>
          </a:bodyPr>
          <a:lstStyle/>
          <a:p>
            <a:pPr algn="l"/>
            <a:r>
              <a:rPr lang="id-ID" sz="3600" b="1" dirty="0" smtClean="0"/>
              <a:t>2. List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33600"/>
            <a:ext cx="7955280" cy="4495800"/>
          </a:xfrm>
        </p:spPr>
        <p:txBody>
          <a:bodyPr>
            <a:normAutofit/>
          </a:bodyPr>
          <a:lstStyle/>
          <a:p>
            <a:pPr algn="just"/>
            <a:r>
              <a:rPr lang="id-ID" dirty="0" smtClean="0"/>
              <a:t>List menyimpan data secara sekuensial seperti array, sehingga pengaksesannya dapat menggunakan sistem indexing.</a:t>
            </a:r>
          </a:p>
          <a:p>
            <a:pPr algn="just"/>
            <a:r>
              <a:rPr lang="id-ID" dirty="0" smtClean="0"/>
              <a:t>List </a:t>
            </a:r>
            <a:r>
              <a:rPr lang="id-ID" dirty="0"/>
              <a:t>dapat menyimpan elemen-elemen yang duplikat/kembar, dan mengijinkan user untuk menentukan di mana elemen disimpan. </a:t>
            </a:r>
          </a:p>
          <a:p>
            <a:pPr algn="just"/>
            <a:r>
              <a:rPr lang="id-ID" dirty="0" smtClean="0"/>
              <a:t>List berguna untuk mengelola data yang perlu memperhatikan posisi data, misalnya:</a:t>
            </a:r>
          </a:p>
          <a:p>
            <a:pPr marL="0" indent="0" algn="just">
              <a:buNone/>
            </a:pPr>
            <a:r>
              <a:rPr lang="id-ID" dirty="0" smtClean="0"/>
              <a:t>	</a:t>
            </a:r>
            <a:r>
              <a:rPr lang="id-ID" i="1" dirty="0" smtClean="0"/>
              <a:t>Presensi siswa, kursi bioskop, daftar lagu populer</a:t>
            </a:r>
          </a:p>
          <a:p>
            <a:pPr marL="0" indent="0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9081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/>
              <a:t>Lanjutan...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List dapat diimplementasikan menggunakan:</a:t>
            </a:r>
          </a:p>
          <a:p>
            <a:r>
              <a:rPr lang="id-ID" b="1" dirty="0"/>
              <a:t>ArrayList:</a:t>
            </a:r>
            <a:r>
              <a:rPr lang="id-ID" dirty="0"/>
              <a:t> menggunakan </a:t>
            </a:r>
            <a:r>
              <a:rPr lang="id-ID" dirty="0" smtClean="0"/>
              <a:t>array</a:t>
            </a:r>
          </a:p>
          <a:p>
            <a:r>
              <a:rPr lang="id-ID" b="1" dirty="0" smtClean="0"/>
              <a:t>Vector</a:t>
            </a:r>
            <a:r>
              <a:rPr lang="id-ID" b="1" dirty="0"/>
              <a:t>:</a:t>
            </a:r>
            <a:r>
              <a:rPr lang="id-ID" dirty="0"/>
              <a:t> ArrayList yang </a:t>
            </a:r>
            <a:r>
              <a:rPr lang="id-ID" dirty="0" smtClean="0"/>
              <a:t>tersinkronisasi</a:t>
            </a:r>
          </a:p>
          <a:p>
            <a:r>
              <a:rPr lang="id-ID" b="1" dirty="0" smtClean="0"/>
              <a:t>LinkedList</a:t>
            </a:r>
            <a:r>
              <a:rPr lang="id-ID" b="1" dirty="0"/>
              <a:t>:</a:t>
            </a:r>
            <a:r>
              <a:rPr lang="id-ID" dirty="0"/>
              <a:t> menggunakan double </a:t>
            </a:r>
            <a:r>
              <a:rPr lang="id-ID" dirty="0" smtClean="0"/>
              <a:t>linkedlist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 smtClean="0"/>
              <a:t>Untuk operasi ambil data, </a:t>
            </a:r>
            <a:r>
              <a:rPr lang="id-ID" b="1" dirty="0" smtClean="0"/>
              <a:t>ArrayList/Vector</a:t>
            </a:r>
            <a:r>
              <a:rPr lang="id-ID" dirty="0" smtClean="0"/>
              <a:t> memiliki performa yang paling baik.</a:t>
            </a:r>
          </a:p>
          <a:p>
            <a:pPr marL="0" indent="0">
              <a:buNone/>
            </a:pPr>
            <a:r>
              <a:rPr lang="id-ID" dirty="0" smtClean="0"/>
              <a:t>Sedangkan untuk operasi tambah dan hapus data, </a:t>
            </a:r>
            <a:r>
              <a:rPr lang="id-ID" b="1" dirty="0" smtClean="0"/>
              <a:t>LinkedList</a:t>
            </a:r>
            <a:r>
              <a:rPr lang="id-ID" dirty="0" smtClean="0"/>
              <a:t> memiliki performa yang paling baik.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5937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3200400"/>
            <a:ext cx="7955280" cy="3063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400" b="1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ASSALAMUALAIKUM WR. WB.</a:t>
            </a:r>
            <a:endParaRPr lang="id-ID" sz="4400" b="1" dirty="0">
              <a:solidFill>
                <a:srgbClr val="0070C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399"/>
            <a:ext cx="7787640" cy="838201"/>
          </a:xfrm>
        </p:spPr>
        <p:txBody>
          <a:bodyPr>
            <a:normAutofit/>
          </a:bodyPr>
          <a:lstStyle/>
          <a:p>
            <a:pPr algn="l"/>
            <a:r>
              <a:rPr lang="id-ID" sz="3600" b="1" dirty="0" smtClean="0"/>
              <a:t>2.1.Arraylist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52600"/>
            <a:ext cx="7955280" cy="4511040"/>
          </a:xfrm>
        </p:spPr>
        <p:txBody>
          <a:bodyPr>
            <a:normAutofit/>
          </a:bodyPr>
          <a:lstStyle/>
          <a:p>
            <a:pPr algn="just"/>
            <a:r>
              <a:rPr lang="id-ID" dirty="0" smtClean="0"/>
              <a:t>Menyimpan </a:t>
            </a:r>
            <a:r>
              <a:rPr lang="id-ID" dirty="0"/>
              <a:t>elemen-elemen di dalam suatu array, dimana array </a:t>
            </a:r>
            <a:r>
              <a:rPr lang="id-ID" dirty="0" smtClean="0"/>
              <a:t>tersebut </a:t>
            </a:r>
            <a:r>
              <a:rPr lang="id-ID" dirty="0"/>
              <a:t>diciptakan secara dinamis. Penggunaannya ketika diperlukan akses secara acak melalui index tanpa penyisipan atau penghapusan elemen-elemen kecuali pada ujung list </a:t>
            </a:r>
            <a:endParaRPr lang="id-ID" dirty="0" smtClean="0"/>
          </a:p>
          <a:p>
            <a:r>
              <a:rPr lang="id-ID" dirty="0" smtClean="0"/>
              <a:t>Implementasi :</a:t>
            </a:r>
          </a:p>
          <a:p>
            <a:endParaRPr lang="id-ID" dirty="0"/>
          </a:p>
          <a:p>
            <a:endParaRPr lang="id-ID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57816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66800"/>
            <a:ext cx="7635240" cy="759627"/>
          </a:xfrm>
        </p:spPr>
        <p:txBody>
          <a:bodyPr>
            <a:normAutofit/>
          </a:bodyPr>
          <a:lstStyle/>
          <a:p>
            <a:pPr algn="l"/>
            <a:r>
              <a:rPr lang="id-ID" sz="3600" b="1" dirty="0" smtClean="0"/>
              <a:t>2.2.LinkedList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981200"/>
            <a:ext cx="8168640" cy="4282440"/>
          </a:xfrm>
        </p:spPr>
        <p:txBody>
          <a:bodyPr/>
          <a:lstStyle/>
          <a:p>
            <a:pPr algn="just"/>
            <a:r>
              <a:rPr lang="id-ID" dirty="0" smtClean="0"/>
              <a:t>	</a:t>
            </a:r>
            <a:r>
              <a:rPr lang="id-ID" dirty="0"/>
              <a:t>Menyimpan elemen-elemen di dalam suatu LinkedList . Penggunaannya ketika diperlukan penyisipan atau penghapusan elemen-elemen di mana saja di dalam list. </a:t>
            </a:r>
            <a:endParaRPr lang="id-ID" dirty="0" smtClean="0"/>
          </a:p>
          <a:p>
            <a:r>
              <a:rPr lang="id-ID" dirty="0" smtClean="0"/>
              <a:t>Implementasi:</a:t>
            </a:r>
          </a:p>
          <a:p>
            <a:endParaRPr lang="id-ID" dirty="0"/>
          </a:p>
          <a:p>
            <a:pPr marL="0" indent="0">
              <a:buNone/>
            </a:pP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36" y="3869177"/>
            <a:ext cx="57816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1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787640" cy="914400"/>
          </a:xfrm>
        </p:spPr>
        <p:txBody>
          <a:bodyPr>
            <a:normAutofit/>
          </a:bodyPr>
          <a:lstStyle/>
          <a:p>
            <a:pPr algn="l"/>
            <a:r>
              <a:rPr lang="id-ID" sz="3600" b="1" dirty="0" smtClean="0"/>
              <a:t>2.3.veCtor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676400"/>
            <a:ext cx="7955280" cy="4587240"/>
          </a:xfrm>
        </p:spPr>
        <p:txBody>
          <a:bodyPr/>
          <a:lstStyle/>
          <a:p>
            <a:pPr algn="just"/>
            <a:r>
              <a:rPr lang="id-ID" dirty="0" smtClean="0"/>
              <a:t>Sama </a:t>
            </a:r>
            <a:r>
              <a:rPr lang="id-ID" dirty="0"/>
              <a:t>seperti ArrayList, tetapi vector memiliki metode tersinkronisasi untuk mengakses dan memodifikasi vektor. Sinkronisasi tersebut dapat mencegah korupsi data ketika suatu vektor diakses dan dimodifikasi dua thread atau lebih secara bersamaan. </a:t>
            </a:r>
            <a:endParaRPr lang="id-ID" dirty="0" smtClean="0"/>
          </a:p>
          <a:p>
            <a:r>
              <a:rPr lang="id-ID" dirty="0" smtClean="0"/>
              <a:t>Implementasi:</a:t>
            </a:r>
          </a:p>
          <a:p>
            <a:endParaRPr lang="id-ID" dirty="0"/>
          </a:p>
          <a:p>
            <a:pPr marL="0" indent="0" algn="just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970020"/>
            <a:ext cx="57816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49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0"/>
            <a:ext cx="6377940" cy="1371601"/>
          </a:xfrm>
        </p:spPr>
        <p:txBody>
          <a:bodyPr>
            <a:normAutofit/>
          </a:bodyPr>
          <a:lstStyle/>
          <a:p>
            <a:r>
              <a:rPr lang="id-ID" sz="3600" b="1" dirty="0" smtClean="0"/>
              <a:t>3. Queue (Interface)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143000"/>
            <a:ext cx="8298180" cy="5562600"/>
          </a:xfrm>
        </p:spPr>
        <p:txBody>
          <a:bodyPr/>
          <a:lstStyle/>
          <a:p>
            <a:pPr marL="0" indent="0" algn="just">
              <a:buNone/>
            </a:pPr>
            <a:r>
              <a:rPr lang="id-ID" dirty="0" smtClean="0"/>
              <a:t>	Queue menggunakan prinsip first in first out (FIFO), data yang ditambahkan paling dulu akan diambil paling awal</a:t>
            </a:r>
          </a:p>
          <a:p>
            <a:pPr marL="0" indent="0">
              <a:buNone/>
            </a:pPr>
            <a:r>
              <a:rPr lang="id-ID" dirty="0" smtClean="0"/>
              <a:t>	Queue berguna untuk mengelola data yang menggunakan prinsip FIFO atau antrian, misalnya:</a:t>
            </a:r>
          </a:p>
          <a:p>
            <a:pPr marL="457200" indent="-457200">
              <a:buAutoNum type="alphaLcPeriod"/>
            </a:pPr>
            <a:r>
              <a:rPr lang="id-ID" dirty="0" smtClean="0"/>
              <a:t>Antrian rumah sakit</a:t>
            </a:r>
          </a:p>
          <a:p>
            <a:pPr marL="457200" indent="-457200">
              <a:buAutoNum type="alphaLcPeriod"/>
            </a:pPr>
            <a:r>
              <a:rPr lang="id-ID" dirty="0" smtClean="0"/>
              <a:t>Antrian bank</a:t>
            </a:r>
          </a:p>
          <a:p>
            <a:pPr marL="457200" indent="-457200">
              <a:buAutoNum type="alphaLcPeriod"/>
            </a:pPr>
            <a:r>
              <a:rPr lang="id-ID" dirty="0" smtClean="0"/>
              <a:t>Antrian customer service</a:t>
            </a:r>
          </a:p>
          <a:p>
            <a:pPr marL="0" indent="0">
              <a:buNone/>
            </a:pPr>
            <a:r>
              <a:rPr lang="id-ID" dirty="0" smtClean="0"/>
              <a:t>Queue dapat diimplementasikan menggunakan:</a:t>
            </a:r>
          </a:p>
          <a:p>
            <a:r>
              <a:rPr lang="id-ID" b="1" dirty="0" smtClean="0"/>
              <a:t>LinkedList:</a:t>
            </a:r>
            <a:r>
              <a:rPr lang="id-ID" dirty="0" smtClean="0"/>
              <a:t> antrian FIFO standar</a:t>
            </a:r>
          </a:p>
          <a:p>
            <a:r>
              <a:rPr lang="id-ID" b="1" dirty="0" smtClean="0"/>
              <a:t>PriorityQueue: </a:t>
            </a:r>
            <a:r>
              <a:rPr lang="id-ID" dirty="0" smtClean="0"/>
              <a:t>antrian yang urutannya berdasarkan kriteria tertentu (menggunakan interface Comparable)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Keduanya memiliki performa yang tidak jauh berbeda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38454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701" y="1110561"/>
            <a:ext cx="7955280" cy="914400"/>
          </a:xfrm>
        </p:spPr>
        <p:txBody>
          <a:bodyPr>
            <a:normAutofit/>
          </a:bodyPr>
          <a:lstStyle/>
          <a:p>
            <a:pPr algn="l"/>
            <a:r>
              <a:rPr lang="id-ID" sz="3600" b="1" dirty="0" smtClean="0"/>
              <a:t>3.1.LinkedList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57400"/>
            <a:ext cx="7955280" cy="4206240"/>
          </a:xfrm>
        </p:spPr>
        <p:txBody>
          <a:bodyPr/>
          <a:lstStyle/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Maka outpunya adalah :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8" y="2286000"/>
            <a:ext cx="6134100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58" y="4966389"/>
            <a:ext cx="3381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62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457200"/>
            <a:ext cx="6377940" cy="990600"/>
          </a:xfrm>
        </p:spPr>
        <p:txBody>
          <a:bodyPr>
            <a:normAutofit/>
          </a:bodyPr>
          <a:lstStyle/>
          <a:p>
            <a:r>
              <a:rPr lang="id-ID" sz="3600" b="1" dirty="0" smtClean="0"/>
              <a:t>3.2.PriorityQueue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447800"/>
            <a:ext cx="795528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Maka outputnya bisa jadi :</a:t>
            </a:r>
          </a:p>
          <a:p>
            <a:pPr marL="0" indent="0">
              <a:buNone/>
            </a:pPr>
            <a:r>
              <a:rPr lang="id-ID" dirty="0" smtClean="0"/>
              <a:t>				atau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				 </a:t>
            </a:r>
          </a:p>
          <a:p>
            <a:pPr marL="0" indent="0" algn="just">
              <a:buNone/>
            </a:pPr>
            <a:r>
              <a:rPr lang="id-ID" dirty="0" smtClean="0"/>
              <a:t>Tergantung kebutuhanya seperti apa dan bisa diatur, dimana terdapat kriterianya yang dapat diatur di interface comparable.</a:t>
            </a: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595437"/>
            <a:ext cx="6572250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29563"/>
            <a:ext cx="3352800" cy="42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4867989"/>
            <a:ext cx="3333750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940" y="4107443"/>
            <a:ext cx="3314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69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7559040" cy="759627"/>
          </a:xfrm>
        </p:spPr>
        <p:txBody>
          <a:bodyPr>
            <a:normAutofit/>
          </a:bodyPr>
          <a:lstStyle/>
          <a:p>
            <a:pPr algn="l"/>
            <a:r>
              <a:rPr lang="id-ID" sz="3600" b="1" dirty="0" smtClean="0"/>
              <a:t>4. Map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57400"/>
            <a:ext cx="7955280" cy="4206239"/>
          </a:xfrm>
        </p:spPr>
        <p:txBody>
          <a:bodyPr>
            <a:normAutofit/>
          </a:bodyPr>
          <a:lstStyle/>
          <a:p>
            <a:pPr algn="just"/>
            <a:r>
              <a:rPr lang="id-ID" dirty="0" smtClean="0"/>
              <a:t>Merupakan </a:t>
            </a:r>
            <a:r>
              <a:rPr lang="id-ID" dirty="0"/>
              <a:t>container yang menyimpan elemen bersama dengan kuncinya(index). </a:t>
            </a:r>
            <a:r>
              <a:rPr lang="id-ID" dirty="0" smtClean="0"/>
              <a:t>Map menggunakan sistem indexing (disebut dengan key), dimana index tidak harus angka, bisa juga berupa text atau object.</a:t>
            </a:r>
            <a:endParaRPr lang="id-ID" dirty="0"/>
          </a:p>
          <a:p>
            <a:pPr algn="just"/>
            <a:r>
              <a:rPr lang="id-ID" dirty="0" smtClean="0"/>
              <a:t>kunci </a:t>
            </a:r>
            <a:r>
              <a:rPr lang="id-ID" dirty="0"/>
              <a:t>harus unik/tidak boleh kembar dan bisa berupa sembarang object. </a:t>
            </a:r>
            <a:r>
              <a:rPr lang="id-ID" dirty="0" smtClean="0"/>
              <a:t>Misalnya : </a:t>
            </a:r>
          </a:p>
          <a:p>
            <a:pPr marL="0" indent="0">
              <a:buNone/>
            </a:pPr>
            <a:r>
              <a:rPr lang="id-ID" dirty="0" smtClean="0"/>
              <a:t>	Penduduk (key: nomor KTP)</a:t>
            </a:r>
          </a:p>
          <a:p>
            <a:pPr marL="0" indent="0">
              <a:buNone/>
            </a:pPr>
            <a:r>
              <a:rPr lang="id-ID" dirty="0" smtClean="0"/>
              <a:t>	Siswa (key: nomor induk)</a:t>
            </a:r>
          </a:p>
          <a:p>
            <a:pPr marL="0" indent="0">
              <a:buNone/>
            </a:pPr>
            <a:r>
              <a:rPr lang="id-ID" dirty="0" smtClean="0"/>
              <a:t>	Buku (key: ISBN)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0192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/>
              <a:t>Lanjutan...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981200"/>
            <a:ext cx="7955280" cy="4648200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/>
              <a:t>Map</a:t>
            </a:r>
            <a:r>
              <a:rPr lang="id-ID" dirty="0" smtClean="0"/>
              <a:t> dapat diimplementasikan menggunakan:</a:t>
            </a:r>
          </a:p>
          <a:p>
            <a:r>
              <a:rPr lang="id-ID" b="1" dirty="0" smtClean="0"/>
              <a:t>HashMap:</a:t>
            </a:r>
            <a:r>
              <a:rPr lang="id-ID" dirty="0" smtClean="0"/>
              <a:t> tidak memperhatikan posisi data</a:t>
            </a:r>
          </a:p>
          <a:p>
            <a:r>
              <a:rPr lang="id-ID" b="1" dirty="0" smtClean="0"/>
              <a:t>LinkedHashMap:</a:t>
            </a:r>
            <a:r>
              <a:rPr lang="id-ID" dirty="0" smtClean="0"/>
              <a:t> Data disimpan berdasarkan urutan masukannya</a:t>
            </a:r>
          </a:p>
          <a:p>
            <a:r>
              <a:rPr lang="id-ID" b="1" dirty="0" smtClean="0"/>
              <a:t>TreeMap:</a:t>
            </a:r>
            <a:r>
              <a:rPr lang="id-ID" dirty="0" smtClean="0"/>
              <a:t> data disimpan berdasarkan nilai terkecil ke terbesar</a:t>
            </a:r>
          </a:p>
          <a:p>
            <a:endParaRPr lang="id-ID" dirty="0"/>
          </a:p>
          <a:p>
            <a:pPr marL="0" indent="0" algn="just">
              <a:buNone/>
            </a:pPr>
            <a:r>
              <a:rPr lang="id-ID" dirty="0" smtClean="0"/>
              <a:t>	Untuk operasi tambah dan hapus data, </a:t>
            </a:r>
            <a:r>
              <a:rPr lang="id-ID" b="1" dirty="0" smtClean="0"/>
              <a:t>HashMap</a:t>
            </a:r>
            <a:r>
              <a:rPr lang="id-ID" dirty="0" smtClean="0"/>
              <a:t> dan </a:t>
            </a:r>
            <a:r>
              <a:rPr lang="id-ID" b="1" dirty="0" smtClean="0"/>
              <a:t>LinkedHashMap</a:t>
            </a:r>
            <a:r>
              <a:rPr lang="id-ID" dirty="0" smtClean="0"/>
              <a:t> memiliki kompleksitas yang sama yaitu O(1). Namun dari sisi performa HashMap lebih baik. Sementara </a:t>
            </a:r>
            <a:r>
              <a:rPr lang="id-ID" b="1" dirty="0" smtClean="0"/>
              <a:t>TreeMap</a:t>
            </a:r>
            <a:r>
              <a:rPr lang="id-ID" dirty="0" smtClean="0"/>
              <a:t> memiliki kompleksitas O(log(n)).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25333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Implementasi HashMap :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Maka ouputnya acak..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52725"/>
            <a:ext cx="63246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91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Implementasi LinkedHashMap: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Maka outputnya urut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686050"/>
            <a:ext cx="706755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24" y="4874894"/>
            <a:ext cx="47053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8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66800"/>
            <a:ext cx="79248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smtClean="0"/>
              <a:t>Apa itu collection framework?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438400"/>
            <a:ext cx="7955280" cy="3825240"/>
          </a:xfrm>
        </p:spPr>
        <p:txBody>
          <a:bodyPr/>
          <a:lstStyle/>
          <a:p>
            <a:pPr algn="just"/>
            <a:r>
              <a:rPr lang="id-ID" dirty="0" smtClean="0"/>
              <a:t>Framework pada java untuk menampung dan mengelola sekumpulan data / object</a:t>
            </a:r>
          </a:p>
          <a:p>
            <a:pPr marL="0" indent="0" algn="just">
              <a:buNone/>
            </a:pPr>
            <a:endParaRPr lang="id-ID" dirty="0" smtClean="0"/>
          </a:p>
          <a:p>
            <a:pPr algn="just"/>
            <a:r>
              <a:rPr lang="id-ID" dirty="0" smtClean="0"/>
              <a:t>Pada bahasa C++ dikenal dengan nama </a:t>
            </a:r>
            <a:r>
              <a:rPr lang="id-ID" b="1" dirty="0" smtClean="0"/>
              <a:t>Standart Template Library (STL)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247116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Implementasi TreeMap :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Outputnya adalah dari nilai terkecil ke terbesar, begitu juga untuk alfabet. Maka hasilnya sebagai berikut ;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739755"/>
            <a:ext cx="6343650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" y="5410200"/>
            <a:ext cx="46863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09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219200"/>
            <a:ext cx="8244840" cy="609600"/>
          </a:xfrm>
        </p:spPr>
        <p:txBody>
          <a:bodyPr>
            <a:normAutofit fontScale="90000"/>
          </a:bodyPr>
          <a:lstStyle/>
          <a:p>
            <a:pPr algn="l"/>
            <a:r>
              <a:rPr lang="id-ID" b="1" dirty="0" smtClean="0"/>
              <a:t>Interface iterator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33600"/>
            <a:ext cx="7955280" cy="4130040"/>
          </a:xfrm>
        </p:spPr>
        <p:txBody>
          <a:bodyPr/>
          <a:lstStyle/>
          <a:p>
            <a:r>
              <a:rPr lang="id-ID" dirty="0" smtClean="0"/>
              <a:t>Fasilitas </a:t>
            </a:r>
            <a:r>
              <a:rPr lang="id-ID" dirty="0"/>
              <a:t>pada Java API yang dapat digunakan untuk melakukan iterasi komponen-komponen dalam Koleksi </a:t>
            </a:r>
          </a:p>
          <a:p>
            <a:r>
              <a:rPr lang="id-ID" dirty="0" smtClean="0"/>
              <a:t>Ada </a:t>
            </a:r>
            <a:r>
              <a:rPr lang="id-ID" dirty="0"/>
              <a:t>tiga method yang sering digunakan dalam Iterator: hasNext(), next(), remove()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00" y="3810000"/>
            <a:ext cx="7512599" cy="18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32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066800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id-ID" sz="3600" b="1" dirty="0" smtClean="0"/>
              <a:t>Mengambil data pada collection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590800"/>
            <a:ext cx="7955280" cy="3672840"/>
          </a:xfrm>
        </p:spPr>
        <p:txBody>
          <a:bodyPr/>
          <a:lstStyle/>
          <a:p>
            <a:r>
              <a:rPr lang="id-ID" dirty="0" smtClean="0"/>
              <a:t>Mengambil data pada collection disarankan untuk menggunakan iterator</a:t>
            </a:r>
          </a:p>
          <a:p>
            <a:r>
              <a:rPr lang="id-ID" dirty="0" smtClean="0"/>
              <a:t>Alternatif lain adalah dengan mengubah collection (selain map) menjadi array dengan method toArray()</a:t>
            </a:r>
          </a:p>
          <a:p>
            <a:r>
              <a:rPr lang="id-ID" dirty="0" smtClean="0"/>
              <a:t>Namun beberapa turunan dari collection juga memiliki method khusus untuk mengambil data.</a:t>
            </a:r>
          </a:p>
        </p:txBody>
      </p:sp>
    </p:spTree>
    <p:extLst>
      <p:ext uri="{BB962C8B-B14F-4D97-AF65-F5344CB8AC3E}">
        <p14:creationId xmlns:p14="http://schemas.microsoft.com/office/powerpoint/2010/main" val="3400791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/>
              <a:t>Lanjutan...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List bisa menggunakan index:</a:t>
            </a:r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Queue bisa melihat element di posisi pertama: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Map bisa menggunakan key:</a:t>
            </a:r>
            <a:endParaRPr lang="id-ID" dirty="0"/>
          </a:p>
          <a:p>
            <a:endParaRPr lang="id-ID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43200"/>
            <a:ext cx="4000500" cy="29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08132"/>
            <a:ext cx="5400675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5778107"/>
            <a:ext cx="48863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16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b="1" dirty="0" smtClean="0"/>
              <a:t>TUGAS...!!!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d-ID" b="1" dirty="0" smtClean="0"/>
              <a:t>Silahkan meresume materi hari ini berupa (Ms Word) kemudian convert ke PDF, menurut pemahaman kalian dan dikumpulkan melalui link berikut: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u="sng">
                <a:hlinkClick r:id="rId2"/>
              </a:rPr>
              <a:t>https</a:t>
            </a:r>
            <a:r>
              <a:rPr lang="id-ID" u="sng">
                <a:hlinkClick r:id="rId2"/>
              </a:rPr>
              <a:t>://</a:t>
            </a:r>
            <a:r>
              <a:rPr lang="id-ID" u="sng" smtClean="0">
                <a:hlinkClick r:id="rId2"/>
              </a:rPr>
              <a:t>drive.google.com/drive/folders/1J1yaVoE0IQIbbwlWw-TqvLRDW9FkTUkX?usp=sharing</a:t>
            </a:r>
            <a:endParaRPr lang="id-ID" u="sng" smtClean="0"/>
          </a:p>
          <a:p>
            <a:pPr marL="0" indent="0">
              <a:lnSpc>
                <a:spcPct val="150000"/>
              </a:lnSpc>
              <a:buNone/>
            </a:pPr>
            <a:endParaRPr lang="id-ID" b="1" dirty="0" smtClean="0"/>
          </a:p>
        </p:txBody>
      </p:sp>
    </p:spTree>
    <p:extLst>
      <p:ext uri="{BB962C8B-B14F-4D97-AF65-F5344CB8AC3E}">
        <p14:creationId xmlns:p14="http://schemas.microsoft.com/office/powerpoint/2010/main" val="9688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667000"/>
            <a:ext cx="7955280" cy="3596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TERIMAKASIH...</a:t>
            </a:r>
          </a:p>
          <a:p>
            <a:pPr marL="0" indent="0" algn="ctr">
              <a:buNone/>
            </a:pPr>
            <a:r>
              <a:rPr lang="id-ID" sz="4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WASSALAMUALAIKUM WR. WB</a:t>
            </a:r>
            <a:endParaRPr lang="id-ID" sz="4400" dirty="0">
              <a:solidFill>
                <a:srgbClr val="0070C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4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4373"/>
            <a:ext cx="7711440" cy="1293028"/>
          </a:xfrm>
        </p:spPr>
        <p:txBody>
          <a:bodyPr>
            <a:normAutofit/>
          </a:bodyPr>
          <a:lstStyle/>
          <a:p>
            <a:pPr algn="l"/>
            <a:r>
              <a:rPr lang="id-ID" sz="3600" b="1" dirty="0" smtClean="0"/>
              <a:t>Apa bedanya dengan array ?</a:t>
            </a:r>
            <a:endParaRPr lang="id-ID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 smtClean="0"/>
              <a:t>Beberapa kekurangan pada array :</a:t>
            </a:r>
          </a:p>
          <a:p>
            <a:pPr marL="457200" indent="-457200">
              <a:buAutoNum type="arabicPeriod"/>
            </a:pPr>
            <a:r>
              <a:rPr lang="id-ID" dirty="0" smtClean="0"/>
              <a:t>Kapasitas yang tidak bisa diubah</a:t>
            </a:r>
          </a:p>
          <a:p>
            <a:pPr marL="457200" indent="-457200">
              <a:buAutoNum type="arabicPeriod"/>
            </a:pPr>
            <a:r>
              <a:rPr lang="id-ID" dirty="0" smtClean="0"/>
              <a:t>Waktu untuk menambah dan menghapus data lambat</a:t>
            </a:r>
          </a:p>
          <a:p>
            <a:pPr marL="457200" indent="-457200">
              <a:buAutoNum type="arabicPeriod"/>
            </a:pPr>
            <a:r>
              <a:rPr lang="id-ID" dirty="0" smtClean="0"/>
              <a:t>Tidak memiliki fungsi pengolah data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b="1" i="1" dirty="0" smtClean="0"/>
              <a:t>Collection dibangun dengan tujuan untuk memperbaiki kekurangan tersebut</a:t>
            </a:r>
            <a:endParaRPr lang="id-ID" b="1" i="1" dirty="0"/>
          </a:p>
        </p:txBody>
      </p:sp>
    </p:spTree>
    <p:extLst>
      <p:ext uri="{BB962C8B-B14F-4D97-AF65-F5344CB8AC3E}">
        <p14:creationId xmlns:p14="http://schemas.microsoft.com/office/powerpoint/2010/main" val="405058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506" y="1297772"/>
            <a:ext cx="7955280" cy="1293028"/>
          </a:xfrm>
        </p:spPr>
        <p:txBody>
          <a:bodyPr>
            <a:normAutofit/>
          </a:bodyPr>
          <a:lstStyle/>
          <a:p>
            <a:pPr algn="l"/>
            <a:r>
              <a:rPr lang="id-ID" sz="3600" b="1" dirty="0" smtClean="0"/>
              <a:t>Apa tujuan dari collection framework???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743200"/>
            <a:ext cx="7955280" cy="352044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id-ID" dirty="0" smtClean="0"/>
              <a:t>Menambah data</a:t>
            </a:r>
          </a:p>
          <a:p>
            <a:pPr marL="457200" indent="-457200">
              <a:buAutoNum type="arabicPeriod"/>
            </a:pPr>
            <a:r>
              <a:rPr lang="id-ID" dirty="0" smtClean="0"/>
              <a:t>Menghapus data</a:t>
            </a:r>
          </a:p>
          <a:p>
            <a:pPr marL="457200" indent="-457200">
              <a:buAutoNum type="arabicPeriod"/>
            </a:pPr>
            <a:r>
              <a:rPr lang="id-ID" dirty="0" smtClean="0"/>
              <a:t>Mengubah data</a:t>
            </a:r>
          </a:p>
          <a:p>
            <a:pPr marL="457200" indent="-457200">
              <a:buAutoNum type="arabicPeriod"/>
            </a:pPr>
            <a:r>
              <a:rPr lang="id-ID" dirty="0" smtClean="0"/>
              <a:t>Mencari data</a:t>
            </a:r>
          </a:p>
          <a:p>
            <a:pPr marL="457200" indent="-457200">
              <a:buAutoNum type="arabicPeriod"/>
            </a:pPr>
            <a:r>
              <a:rPr lang="id-ID" dirty="0" smtClean="0"/>
              <a:t>Mengurutkan data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156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/>
              <a:t>Lanjutan...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8092440" cy="4069080"/>
          </a:xfrm>
        </p:spPr>
        <p:txBody>
          <a:bodyPr/>
          <a:lstStyle/>
          <a:p>
            <a:pPr marL="0" indent="0" algn="just">
              <a:buNone/>
            </a:pPr>
            <a:r>
              <a:rPr lang="id-ID" dirty="0" smtClean="0"/>
              <a:t>Bayangkan jika programmer harus mengimplementasikan seluruh fungsi dasar seperti menambah data, menghapus data, mengubah data, dan lain-lain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b="1" dirty="0" smtClean="0"/>
              <a:t>Itu akan membuang banyak waktu</a:t>
            </a:r>
          </a:p>
          <a:p>
            <a:pPr marL="0" indent="0">
              <a:buNone/>
            </a:pPr>
            <a:endParaRPr lang="id-ID" b="1" dirty="0"/>
          </a:p>
          <a:p>
            <a:pPr marL="0" indent="0">
              <a:buNone/>
            </a:pPr>
            <a:r>
              <a:rPr lang="id-ID" dirty="0" smtClean="0"/>
              <a:t>Pada</a:t>
            </a:r>
            <a:r>
              <a:rPr lang="id-ID" b="1" dirty="0" smtClean="0"/>
              <a:t> Collection, </a:t>
            </a:r>
            <a:r>
              <a:rPr lang="id-ID" dirty="0" smtClean="0"/>
              <a:t>seluruh fungsi dasar tersedia, sehingga programmer tinggal menggunakannya dan dapat lebih fokus ke bagian lain.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79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066800"/>
            <a:ext cx="8038563" cy="724936"/>
          </a:xfrm>
        </p:spPr>
        <p:txBody>
          <a:bodyPr/>
          <a:lstStyle/>
          <a:p>
            <a:pPr algn="l"/>
            <a:r>
              <a:rPr lang="id-ID" b="1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d-ID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id-ID" dirty="0" smtClean="0"/>
              <a:t>	Collection </a:t>
            </a:r>
            <a:r>
              <a:rPr lang="id-ID" dirty="0"/>
              <a:t>merupakan suatu struktur data/kontainer yang memuat sekumpulan object-object dan digunakan untuk menyimpan,dan memanipulasi data. </a:t>
            </a:r>
          </a:p>
          <a:p>
            <a:pPr marL="0" lvl="0" indent="0" algn="just">
              <a:lnSpc>
                <a:spcPct val="150000"/>
              </a:lnSpc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4593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7955280" cy="502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dirty="0"/>
              <a:t>	</a:t>
            </a:r>
            <a:r>
              <a:rPr lang="id-ID" dirty="0" smtClean="0"/>
              <a:t>Suatu </a:t>
            </a:r>
            <a:r>
              <a:rPr lang="id-ID" dirty="0"/>
              <a:t>arsitektur untuk mewakili dan memanipulasi Collection, terdiri dari: </a:t>
            </a:r>
          </a:p>
          <a:p>
            <a:pPr algn="just"/>
            <a:r>
              <a:rPr lang="id-ID" b="1" i="1" dirty="0" smtClean="0"/>
              <a:t>Interfaces</a:t>
            </a:r>
            <a:r>
              <a:rPr lang="id-ID" b="1" i="1" dirty="0"/>
              <a:t>: </a:t>
            </a:r>
          </a:p>
          <a:p>
            <a:pPr marL="0" indent="0" algn="just">
              <a:buNone/>
            </a:pPr>
            <a:r>
              <a:rPr lang="id-ID" dirty="0"/>
              <a:t>	</a:t>
            </a:r>
            <a:r>
              <a:rPr lang="id-ID" dirty="0" smtClean="0"/>
              <a:t>merupakan </a:t>
            </a:r>
            <a:r>
              <a:rPr lang="id-ID" dirty="0"/>
              <a:t>tipe data abstract yang mewakili Collection,yang membuat collection dapat dimanipulasi secara terpisah dari detail representasinya. </a:t>
            </a:r>
          </a:p>
          <a:p>
            <a:pPr algn="just"/>
            <a:r>
              <a:rPr lang="id-ID" b="1" i="1" dirty="0" smtClean="0"/>
              <a:t>Implementation</a:t>
            </a:r>
            <a:r>
              <a:rPr lang="id-ID" b="1" i="1" dirty="0"/>
              <a:t>: </a:t>
            </a:r>
          </a:p>
          <a:p>
            <a:pPr marL="0" indent="0" algn="just">
              <a:buNone/>
            </a:pPr>
            <a:r>
              <a:rPr lang="id-ID" dirty="0"/>
              <a:t>	</a:t>
            </a:r>
            <a:r>
              <a:rPr lang="id-ID" dirty="0" smtClean="0"/>
              <a:t>merupakan </a:t>
            </a:r>
            <a:r>
              <a:rPr lang="id-ID" dirty="0"/>
              <a:t>implementasi konkret dari </a:t>
            </a:r>
            <a:r>
              <a:rPr lang="id-ID" i="1" dirty="0"/>
              <a:t>Collection Interface</a:t>
            </a:r>
            <a:r>
              <a:rPr lang="id-ID" dirty="0"/>
              <a:t>. Intinya merupakan struktur data yang dapat digunakan kembali </a:t>
            </a:r>
          </a:p>
          <a:p>
            <a:pPr algn="just"/>
            <a:r>
              <a:rPr lang="id-ID" b="1" i="1" dirty="0" smtClean="0"/>
              <a:t>Algorithms</a:t>
            </a:r>
            <a:r>
              <a:rPr lang="id-ID" b="1" i="1" dirty="0"/>
              <a:t>: </a:t>
            </a:r>
          </a:p>
          <a:p>
            <a:pPr marL="0" indent="0" algn="just">
              <a:buNone/>
            </a:pPr>
            <a:r>
              <a:rPr lang="id-ID" dirty="0"/>
              <a:t>	</a:t>
            </a:r>
            <a:r>
              <a:rPr lang="id-ID" dirty="0" smtClean="0"/>
              <a:t>merupakan </a:t>
            </a:r>
            <a:r>
              <a:rPr lang="id-ID" dirty="0"/>
              <a:t>metode yang melakukan tugas komputasi, seperti searching dan sorting, pada 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7955280" cy="838200"/>
          </a:xfrm>
        </p:spPr>
        <p:txBody>
          <a:bodyPr>
            <a:normAutofit/>
          </a:bodyPr>
          <a:lstStyle/>
          <a:p>
            <a:pPr algn="l"/>
            <a:r>
              <a:rPr lang="id-ID" sz="3600" b="1" dirty="0" smtClean="0"/>
              <a:t>Java collection framework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103623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90600"/>
            <a:ext cx="8991600" cy="1293028"/>
          </a:xfrm>
        </p:spPr>
        <p:txBody>
          <a:bodyPr>
            <a:normAutofit/>
          </a:bodyPr>
          <a:lstStyle/>
          <a:p>
            <a:pPr algn="l"/>
            <a:r>
              <a:rPr lang="id-ID" sz="3600" b="1" dirty="0" smtClean="0"/>
              <a:t>Hirarki dari collection framework</a:t>
            </a:r>
            <a:endParaRPr lang="id-ID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62" y="2571750"/>
            <a:ext cx="79152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4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811</TotalTime>
  <Words>757</Words>
  <Application>Microsoft Office PowerPoint</Application>
  <PresentationFormat>On-screen Show (4:3)</PresentationFormat>
  <Paragraphs>199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Britannic Bold</vt:lpstr>
      <vt:lpstr>Century Gothic</vt:lpstr>
      <vt:lpstr>Courier New</vt:lpstr>
      <vt:lpstr>Vapor Trail</vt:lpstr>
      <vt:lpstr>   Materi 2 COLLECTION PADA JAVA</vt:lpstr>
      <vt:lpstr>PowerPoint Presentation</vt:lpstr>
      <vt:lpstr>Apa itu collection framework?</vt:lpstr>
      <vt:lpstr>Apa bedanya dengan array ?</vt:lpstr>
      <vt:lpstr>Apa tujuan dari collection framework???</vt:lpstr>
      <vt:lpstr>Lanjutan...</vt:lpstr>
      <vt:lpstr>Collection</vt:lpstr>
      <vt:lpstr>Java collection framework</vt:lpstr>
      <vt:lpstr>Hirarki dari collection framework</vt:lpstr>
      <vt:lpstr>Lanjutan...</vt:lpstr>
      <vt:lpstr>INTERFACE COLLECTION</vt:lpstr>
      <vt:lpstr>Hirarki Java collection framework secara umum</vt:lpstr>
      <vt:lpstr>1. set</vt:lpstr>
      <vt:lpstr>Lanjutan...</vt:lpstr>
      <vt:lpstr>1.1.Hashset</vt:lpstr>
      <vt:lpstr>1.2.linkedHashset</vt:lpstr>
      <vt:lpstr>1.3.Treeset</vt:lpstr>
      <vt:lpstr>2. List</vt:lpstr>
      <vt:lpstr>Lanjutan...</vt:lpstr>
      <vt:lpstr>2.1.Arraylist</vt:lpstr>
      <vt:lpstr>2.2.LinkedList</vt:lpstr>
      <vt:lpstr>2.3.veCtor</vt:lpstr>
      <vt:lpstr>3. Queue (Interface)</vt:lpstr>
      <vt:lpstr>3.1.LinkedList</vt:lpstr>
      <vt:lpstr>3.2.PriorityQueue</vt:lpstr>
      <vt:lpstr>4. Map</vt:lpstr>
      <vt:lpstr>Lanjutan...</vt:lpstr>
      <vt:lpstr>PowerPoint Presentation</vt:lpstr>
      <vt:lpstr>PowerPoint Presentation</vt:lpstr>
      <vt:lpstr>PowerPoint Presentation</vt:lpstr>
      <vt:lpstr>Interface iterator</vt:lpstr>
      <vt:lpstr>Mengambil data pada collection</vt:lpstr>
      <vt:lpstr>Lanjutan...</vt:lpstr>
      <vt:lpstr>TUGAS...!!!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1 Pemrograman Dasar X RPL</dc:title>
  <dc:creator>ismail - [2010]</dc:creator>
  <cp:lastModifiedBy>ASUS</cp:lastModifiedBy>
  <cp:revision>69</cp:revision>
  <dcterms:created xsi:type="dcterms:W3CDTF">2017-07-27T15:12:23Z</dcterms:created>
  <dcterms:modified xsi:type="dcterms:W3CDTF">2022-08-11T00:22:14Z</dcterms:modified>
</cp:coreProperties>
</file>