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66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3D3-E737-3F47-9981-3DD8AFCCE944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727-307A-A146-825B-FE42C1F25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3D3-E737-3F47-9981-3DD8AFCCE944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727-307A-A146-825B-FE42C1F25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3D3-E737-3F47-9981-3DD8AFCCE944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727-307A-A146-825B-FE42C1F25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3D3-E737-3F47-9981-3DD8AFCCE944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727-307A-A146-825B-FE42C1F25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3D3-E737-3F47-9981-3DD8AFCCE944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727-307A-A146-825B-FE42C1F25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3D3-E737-3F47-9981-3DD8AFCCE944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727-307A-A146-825B-FE42C1F25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3D3-E737-3F47-9981-3DD8AFCCE944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727-307A-A146-825B-FE42C1F25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3D3-E737-3F47-9981-3DD8AFCCE944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727-307A-A146-825B-FE42C1F25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3D3-E737-3F47-9981-3DD8AFCCE944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727-307A-A146-825B-FE42C1F25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3D3-E737-3F47-9981-3DD8AFCCE944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727-307A-A146-825B-FE42C1F25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3D3-E737-3F47-9981-3DD8AFCCE944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727-307A-A146-825B-FE42C1F25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B3D3-E737-3F47-9981-3DD8AFCCE944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7727-307A-A146-825B-FE42C1F25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Lorentz Angle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8/23/11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27656" cy="1159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Correction to Charge Loss Due to Missing Edge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7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Did this statistically</a:t>
            </a:r>
          </a:p>
          <a:p>
            <a:r>
              <a:rPr lang="en-US" dirty="0" smtClean="0"/>
              <a:t>Need probability that a given event will have a missing pixel at beginning or end due to threshold effect</a:t>
            </a:r>
          </a:p>
          <a:p>
            <a:r>
              <a:rPr lang="en-US" dirty="0" smtClean="0"/>
              <a:t>I.e., “What is the probability that charge Q is below a given pixel’s threshold”</a:t>
            </a:r>
          </a:p>
          <a:p>
            <a:r>
              <a:rPr lang="en-US" dirty="0" smtClean="0"/>
              <a:t>Untrimmed thresholds are Gaussian around 5500 with a spread of ~1500 (see Karen’s talk)</a:t>
            </a:r>
          </a:p>
          <a:p>
            <a:r>
              <a:rPr lang="en-US" dirty="0" smtClean="0"/>
              <a:t>P = Φ(Qtot/Nhits-5000, </a:t>
            </a:r>
            <a:r>
              <a:rPr lang="en-US" dirty="0" err="1" smtClean="0"/>
              <a:t>μ</a:t>
            </a:r>
            <a:r>
              <a:rPr lang="en-US" dirty="0" smtClean="0"/>
              <a:t>=5000,σ=1500)</a:t>
            </a:r>
          </a:p>
          <a:p>
            <a:r>
              <a:rPr lang="en-US" dirty="0" err="1" smtClean="0"/>
              <a:t>Φ</a:t>
            </a:r>
            <a:r>
              <a:rPr lang="en-US" dirty="0" smtClean="0"/>
              <a:t> is cumulative distribution function for Gaussian, </a:t>
            </a:r>
            <a:r>
              <a:rPr lang="en-US" dirty="0" err="1" smtClean="0"/>
              <a:t>i.e</a:t>
            </a:r>
            <a:r>
              <a:rPr lang="en-US" dirty="0" smtClean="0"/>
              <a:t>, </a:t>
            </a:r>
            <a:r>
              <a:rPr lang="en-US" dirty="0" err="1" smtClean="0"/>
              <a:t>Erfc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Φ</a:t>
            </a:r>
            <a:r>
              <a:rPr lang="en-US" dirty="0" smtClean="0"/>
              <a:t>*5000*2 (2 because I need to account for each edge) charge to each event’s charge</a:t>
            </a:r>
          </a:p>
          <a:p>
            <a:pPr lvl="1"/>
            <a:r>
              <a:rPr lang="en-US" dirty="0" smtClean="0"/>
              <a:t>Basically 0 for one hit and 2 hit events, becomes significant for 3 and 4 hit events (</a:t>
            </a:r>
            <a:r>
              <a:rPr lang="en-US" dirty="0" err="1" smtClean="0"/>
              <a:t>Qtot</a:t>
            </a:r>
            <a:r>
              <a:rPr lang="en-US" dirty="0" smtClean="0"/>
              <a:t>/N gets closer to threshold)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Karen’s Talk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70" y="1035431"/>
            <a:ext cx="4106679" cy="56175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Also measured by looking at coarse S-curve (from </a:t>
            </a:r>
            <a:r>
              <a:rPr lang="en-US" dirty="0" err="1" smtClean="0"/>
              <a:t>gaincal</a:t>
            </a:r>
            <a:r>
              <a:rPr lang="en-US" dirty="0" smtClean="0"/>
              <a:t> results)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98" y="465453"/>
            <a:ext cx="7739758" cy="526392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003664"/>
            <a:ext cx="8229600" cy="212249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Correction 3: Border Rows and Columns, Noisy Pixels,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Mask the usual columns + a few for purity</a:t>
            </a:r>
          </a:p>
          <a:p>
            <a:r>
              <a:rPr lang="en-US" dirty="0" smtClean="0"/>
              <a:t>minX[1] &gt; 15 &amp;&amp; maxX[1] &lt;35 &amp;&amp; minY[1] &gt; 42 &amp;&amp; maxY[1] &lt; 78</a:t>
            </a:r>
          </a:p>
          <a:p>
            <a:r>
              <a:rPr lang="en-US" dirty="0" smtClean="0"/>
              <a:t>Noisy Pixels were removed</a:t>
            </a:r>
          </a:p>
          <a:p>
            <a:r>
              <a:rPr lang="en-US" dirty="0" smtClean="0"/>
              <a:t>Noisy Strips were removed</a:t>
            </a:r>
          </a:p>
          <a:p>
            <a:r>
              <a:rPr lang="en-US" dirty="0" smtClean="0"/>
              <a:t>Bad </a:t>
            </a:r>
            <a:r>
              <a:rPr lang="en-US" dirty="0" err="1" smtClean="0"/>
              <a:t>gaincal</a:t>
            </a:r>
            <a:r>
              <a:rPr lang="en-US" dirty="0" smtClean="0"/>
              <a:t> fits were removed</a:t>
            </a:r>
          </a:p>
          <a:p>
            <a:r>
              <a:rPr lang="en-US" dirty="0" smtClean="0"/>
              <a:t>Cluster topology: No dimension in X (ensured by aforementioned residual cut)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applying corrections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8" y="786927"/>
            <a:ext cx="8087495" cy="54808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 of sensitivity (all pixels)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42" y="910591"/>
            <a:ext cx="8039064" cy="5440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7462" y="6488697"/>
            <a:ext cx="5991313" cy="369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radius-&gt;</a:t>
            </a:r>
            <a:r>
              <a:rPr lang="en-US" dirty="0" err="1" smtClean="0"/>
              <a:t>Draw("dy:dx</a:t>
            </a:r>
            <a:r>
              <a:rPr lang="en-US" dirty="0" smtClean="0"/>
              <a:t>&gt;&gt;h(50,-0.1,0.1,50,-0.1,0.1)","","COLZ")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 of sensitivity (scaled)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7317" y="6211669"/>
            <a:ext cx="6957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radius-&gt;</a:t>
            </a:r>
            <a:r>
              <a:rPr lang="en-US" dirty="0" err="1" smtClean="0"/>
              <a:t>Draw("dy</a:t>
            </a:r>
            <a:r>
              <a:rPr lang="en-US" dirty="0" smtClean="0"/>
              <a:t>*(500*TMath::Sin(20.27*TMath::Pi()/180)/100)**-1:dx&gt;&gt;h(50,-0.1,0.1,50,-0.1,0.1)","","COLZ")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13" y="903341"/>
            <a:ext cx="8074129" cy="54485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 of sensitivity for one pixel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68" y="1156283"/>
            <a:ext cx="7681242" cy="52019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Dx</a:t>
            </a:r>
            <a:r>
              <a:rPr lang="en-US" dirty="0" smtClean="0"/>
              <a:t>, one pixel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99" y="1418591"/>
            <a:ext cx="7087633" cy="48408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</a:t>
            </a:r>
            <a:r>
              <a:rPr lang="en-US" dirty="0" smtClean="0"/>
              <a:t>, one pixel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03" y="1382322"/>
            <a:ext cx="7626023" cy="51755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05" y="0"/>
            <a:ext cx="8087495" cy="5480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9436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is theory, </a:t>
            </a:r>
            <a:r>
              <a:rPr lang="en-US" dirty="0" err="1" smtClean="0"/>
              <a:t>θ</a:t>
            </a:r>
            <a:r>
              <a:rPr lang="en-US" dirty="0" smtClean="0"/>
              <a:t> = </a:t>
            </a:r>
            <a:r>
              <a:rPr lang="en-US" dirty="0" err="1" smtClean="0"/>
              <a:t>arctan(v</a:t>
            </a:r>
            <a:r>
              <a:rPr lang="en-US" baseline="-25000" dirty="0" err="1" smtClean="0"/>
              <a:t>d</a:t>
            </a:r>
            <a:r>
              <a:rPr lang="en-US" dirty="0" smtClean="0"/>
              <a:t> B/E)</a:t>
            </a:r>
          </a:p>
          <a:p>
            <a:r>
              <a:rPr lang="en-US" dirty="0" smtClean="0"/>
              <a:t>Points are measurements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77681"/>
            <a:ext cx="8229600" cy="1096963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= s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dirty="0" smtClean="0"/>
              <a:t> </a:t>
            </a:r>
            <a:r>
              <a:rPr lang="en-US" smtClean="0"/>
              <a:t>tanθ</a:t>
            </a:r>
            <a:r>
              <a:rPr lang="en-US" baseline="-25000" smtClean="0"/>
              <a:t>L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631282" y="417612"/>
            <a:ext cx="5715000" cy="2426732"/>
            <a:chOff x="1676400" y="1230868"/>
            <a:chExt cx="5715000" cy="2426732"/>
          </a:xfrm>
        </p:grpSpPr>
        <p:sp>
          <p:nvSpPr>
            <p:cNvPr id="4" name="Rectangle 3"/>
            <p:cNvSpPr/>
            <p:nvPr/>
          </p:nvSpPr>
          <p:spPr>
            <a:xfrm>
              <a:off x="1676400" y="1905000"/>
              <a:ext cx="1905000" cy="1295400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676400" y="1417638"/>
              <a:ext cx="4419600" cy="22399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581400" y="1905000"/>
              <a:ext cx="1905000" cy="1295400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905000"/>
              <a:ext cx="1905000" cy="1295400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3505200" y="2209800"/>
              <a:ext cx="6096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3202385" y="2057797"/>
              <a:ext cx="30400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V="1">
              <a:off x="3773090" y="2325290"/>
              <a:ext cx="835818" cy="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0" idx="0"/>
            </p:cNvCxnSpPr>
            <p:nvPr/>
          </p:nvCxnSpPr>
          <p:spPr>
            <a:xfrm rot="5400000" flipH="1" flipV="1">
              <a:off x="4077890" y="2361010"/>
              <a:ext cx="91202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4306094" y="2476500"/>
              <a:ext cx="11430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4535488" y="2552700"/>
              <a:ext cx="12954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2936082" y="2020094"/>
              <a:ext cx="225425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 Bracket 37"/>
            <p:cNvSpPr/>
            <p:nvPr/>
          </p:nvSpPr>
          <p:spPr>
            <a:xfrm rot="5400000">
              <a:off x="3773885" y="457597"/>
              <a:ext cx="266700" cy="255190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58394" y="1230868"/>
              <a:ext cx="685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aseline="-25000" dirty="0" smtClean="0"/>
                <a:t>0</a:t>
              </a:r>
              <a:endParaRPr lang="en-US" sz="2000" baseline="-250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34683" y="1491019"/>
            <a:ext cx="205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B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9473" y="4114646"/>
            <a:ext cx="111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B</a:t>
            </a:r>
            <a:endParaRPr lang="en-US" dirty="0"/>
          </a:p>
        </p:txBody>
      </p:sp>
      <p:sp>
        <p:nvSpPr>
          <p:cNvPr id="77" name="Left Bracket 76"/>
          <p:cNvSpPr/>
          <p:nvPr/>
        </p:nvSpPr>
        <p:spPr>
          <a:xfrm>
            <a:off x="2250740" y="1077385"/>
            <a:ext cx="372732" cy="131154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878011" y="1560586"/>
            <a:ext cx="42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43250" y="2966760"/>
            <a:ext cx="5715000" cy="2426732"/>
            <a:chOff x="2781300" y="2966760"/>
            <a:chExt cx="5715000" cy="2426732"/>
          </a:xfrm>
        </p:grpSpPr>
        <p:sp>
          <p:nvSpPr>
            <p:cNvPr id="43" name="Rectangle 42"/>
            <p:cNvSpPr/>
            <p:nvPr/>
          </p:nvSpPr>
          <p:spPr>
            <a:xfrm>
              <a:off x="2781300" y="3640892"/>
              <a:ext cx="1905000" cy="1295400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781300" y="3153530"/>
              <a:ext cx="4419600" cy="22399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686300" y="3640892"/>
              <a:ext cx="1905000" cy="1295400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591300" y="3640892"/>
              <a:ext cx="1905000" cy="1295400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5992345" y="3926077"/>
              <a:ext cx="1343306" cy="72535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Left Bracket 53"/>
            <p:cNvSpPr/>
            <p:nvPr/>
          </p:nvSpPr>
          <p:spPr>
            <a:xfrm rot="5400000">
              <a:off x="5236722" y="1826642"/>
              <a:ext cx="275609" cy="327669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07806" y="2966760"/>
              <a:ext cx="635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aseline="-25000" dirty="0"/>
                <a:t>1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 flipH="1" flipV="1">
              <a:off x="5688649" y="3885198"/>
              <a:ext cx="1164370" cy="62818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5384953" y="3844320"/>
              <a:ext cx="957822" cy="53100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5" idx="0"/>
            </p:cNvCxnSpPr>
            <p:nvPr/>
          </p:nvCxnSpPr>
          <p:spPr>
            <a:xfrm rot="5400000" flipH="1" flipV="1">
              <a:off x="5041132" y="3811589"/>
              <a:ext cx="768364" cy="42697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H="1" flipV="1">
              <a:off x="4680919" y="3761478"/>
              <a:ext cx="529844" cy="29631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4301291" y="3699348"/>
              <a:ext cx="350369" cy="18588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 flipH="1" flipV="1">
              <a:off x="4032101" y="3651027"/>
              <a:ext cx="170895" cy="10304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Triangle 78"/>
            <p:cNvSpPr/>
            <p:nvPr/>
          </p:nvSpPr>
          <p:spPr>
            <a:xfrm rot="10800000" flipH="1">
              <a:off x="6322631" y="3644714"/>
              <a:ext cx="731658" cy="127012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39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2098340" y="1380573"/>
            <a:ext cx="2167364" cy="17395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58" y="4647816"/>
            <a:ext cx="8229600" cy="199274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Need to measure </a:t>
            </a:r>
            <a:r>
              <a:rPr lang="en-US" dirty="0" err="1" smtClean="0"/>
              <a:t>s</a:t>
            </a:r>
            <a:r>
              <a:rPr lang="en-US" dirty="0" smtClean="0"/>
              <a:t> as a function of B</a:t>
            </a:r>
          </a:p>
          <a:p>
            <a:r>
              <a:rPr lang="en-US" dirty="0" smtClean="0"/>
              <a:t>Distance in edge pixels call </a:t>
            </a:r>
            <a:r>
              <a:rPr lang="en-US" dirty="0" err="1" smtClean="0"/>
              <a:t>d</a:t>
            </a:r>
            <a:r>
              <a:rPr lang="en-US" sz="3429" baseline="-25000" dirty="0" err="1" smtClean="0"/>
              <a:t>L</a:t>
            </a:r>
            <a:r>
              <a:rPr lang="en-US" dirty="0" smtClean="0"/>
              <a:t> and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R</a:t>
            </a:r>
            <a:r>
              <a:rPr lang="en-US" dirty="0" smtClean="0"/>
              <a:t> (left and right)</a:t>
            </a:r>
          </a:p>
          <a:p>
            <a:r>
              <a:rPr lang="en-US" dirty="0" smtClean="0"/>
              <a:t>Distance in central pixels call d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s</a:t>
            </a:r>
            <a:r>
              <a:rPr lang="en-US" dirty="0" smtClean="0"/>
              <a:t> = d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L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r>
              <a:rPr lang="en-US" dirty="0" smtClean="0"/>
              <a:t> = </a:t>
            </a:r>
            <a:r>
              <a:rPr lang="en-US" dirty="0" err="1" smtClean="0"/>
              <a:t>maxY</a:t>
            </a:r>
            <a:r>
              <a:rPr lang="en-US" dirty="0" smtClean="0"/>
              <a:t> – </a:t>
            </a:r>
            <a:r>
              <a:rPr lang="en-US" dirty="0" err="1" smtClean="0"/>
              <a:t>minY</a:t>
            </a:r>
            <a:r>
              <a:rPr lang="en-US" dirty="0" smtClean="0"/>
              <a:t> – 1</a:t>
            </a:r>
          </a:p>
          <a:p>
            <a:r>
              <a:rPr lang="en-US" dirty="0" err="1" smtClean="0"/>
              <a:t>d</a:t>
            </a:r>
            <a:r>
              <a:rPr lang="en-US" baseline="-25000" dirty="0" err="1" smtClean="0"/>
              <a:t>L</a:t>
            </a:r>
            <a:r>
              <a:rPr lang="en-US" dirty="0" smtClean="0"/>
              <a:t> ?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R</a:t>
            </a:r>
            <a:r>
              <a:rPr lang="en-US" dirty="0" smtClean="0"/>
              <a:t> 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0652" y="1547333"/>
            <a:ext cx="1905000" cy="1295400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3589266" y="1325352"/>
            <a:ext cx="122863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3202728" y="773121"/>
            <a:ext cx="202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Pixels in the middle contribute their entire pitch to </a:t>
            </a:r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5586" y="1575481"/>
            <a:ext cx="1905000" cy="1295400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3189469" y="3369136"/>
            <a:ext cx="2029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Need for figure out how far charge traveled in edge pixels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V="1">
            <a:off x="2747152" y="2968248"/>
            <a:ext cx="607451" cy="44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5128494" y="2906668"/>
            <a:ext cx="594186" cy="551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Edge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use charge deposit as an average measure of distance</a:t>
            </a:r>
          </a:p>
          <a:p>
            <a:r>
              <a:rPr lang="en-US" dirty="0" err="1" smtClean="0"/>
              <a:t>d</a:t>
            </a:r>
            <a:r>
              <a:rPr lang="en-US" baseline="-25000" dirty="0" err="1" smtClean="0"/>
              <a:t>edge</a:t>
            </a:r>
            <a:r>
              <a:rPr lang="en-US" baseline="-25000" dirty="0" smtClean="0"/>
              <a:t> </a:t>
            </a:r>
            <a:r>
              <a:rPr lang="en-US" dirty="0" smtClean="0"/>
              <a:t>=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pix</a:t>
            </a:r>
            <a:r>
              <a:rPr lang="en-US" dirty="0" err="1" smtClean="0"/>
              <a:t>/η</a:t>
            </a:r>
            <a:r>
              <a:rPr lang="en-US" dirty="0" smtClean="0"/>
              <a:t>)</a:t>
            </a:r>
            <a:endParaRPr lang="en-US" baseline="-25000" dirty="0" smtClean="0"/>
          </a:p>
          <a:p>
            <a:pPr lvl="1"/>
            <a:r>
              <a:rPr lang="en-US" dirty="0" err="1" smtClean="0"/>
              <a:t>η</a:t>
            </a:r>
            <a:r>
              <a:rPr lang="en-US" dirty="0" smtClean="0"/>
              <a:t>: Expected charge deposit for traveling a distance </a:t>
            </a:r>
            <a:r>
              <a:rPr lang="en-US" dirty="0" err="1" smtClean="0"/>
              <a:t>d</a:t>
            </a:r>
            <a:r>
              <a:rPr lang="en-US" dirty="0" smtClean="0"/>
              <a:t>.  (for us, </a:t>
            </a:r>
            <a:r>
              <a:rPr lang="en-US" dirty="0" err="1" smtClean="0"/>
              <a:t>η</a:t>
            </a:r>
            <a:r>
              <a:rPr lang="en-US" dirty="0" smtClean="0"/>
              <a:t> = 36/sin(20))</a:t>
            </a:r>
          </a:p>
          <a:p>
            <a:pPr lvl="1"/>
            <a:r>
              <a:rPr lang="en-US" dirty="0" err="1" smtClean="0"/>
              <a:t>Q</a:t>
            </a:r>
            <a:r>
              <a:rPr lang="en-US" baseline="-25000" dirty="0" err="1" smtClean="0"/>
              <a:t>pix</a:t>
            </a:r>
            <a:r>
              <a:rPr lang="en-US" dirty="0" smtClean="0"/>
              <a:t>: Charge deposited in pixel</a:t>
            </a:r>
          </a:p>
          <a:p>
            <a:r>
              <a:rPr lang="en-US" dirty="0" smtClean="0"/>
              <a:t>So we turn a charge deposit into a distance that we know the track had to travel in order to deposit the amount of charge it deposited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of  </a:t>
            </a:r>
            <a:br>
              <a:rPr lang="en-US" dirty="0" smtClean="0"/>
            </a:br>
            <a:r>
              <a:rPr lang="en-US" dirty="0" err="1" smtClean="0"/>
              <a:t>s</a:t>
            </a:r>
            <a:r>
              <a:rPr lang="en-US" dirty="0" smtClean="0"/>
              <a:t> = d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L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95" y="5052900"/>
            <a:ext cx="8229600" cy="1173487"/>
          </a:xfrm>
        </p:spPr>
        <p:txBody>
          <a:bodyPr>
            <a:normAutofit/>
          </a:bodyPr>
          <a:lstStyle/>
          <a:p>
            <a:r>
              <a:rPr lang="en-US" dirty="0" smtClean="0"/>
              <a:t>Close, but not quite</a:t>
            </a:r>
          </a:p>
          <a:p>
            <a:r>
              <a:rPr lang="en-US" dirty="0" smtClean="0"/>
              <a:t>Some corrections need to be made first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34" y="0"/>
            <a:ext cx="6749966" cy="45973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 1: 36 </a:t>
            </a:r>
            <a:r>
              <a:rPr lang="en-US" dirty="0" err="1" smtClean="0"/>
              <a:t>e/μm</a:t>
            </a:r>
            <a:r>
              <a:rPr lang="en-US" dirty="0" smtClean="0"/>
              <a:t> is not quite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whatever reason, we don’t get the magical 36 value in our data</a:t>
            </a:r>
          </a:p>
          <a:p>
            <a:pPr lvl="1"/>
            <a:r>
              <a:rPr lang="en-US" dirty="0" smtClean="0"/>
              <a:t>Could be gain cal, could be actual different yield with this diamond, hard to say</a:t>
            </a:r>
          </a:p>
          <a:p>
            <a:r>
              <a:rPr lang="en-US" dirty="0" smtClean="0"/>
              <a:t>We can measure it though, by taking the sum of all the charge in all clusters, averaging it, and accounting for the rotation’s increase in charge</a:t>
            </a:r>
          </a:p>
          <a:p>
            <a:r>
              <a:rPr lang="en-US" dirty="0" smtClean="0"/>
              <a:t>Get something more like 38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 2: Charge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558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Clearly the slope of the data points are wrong since it needs to point to 0</a:t>
            </a:r>
          </a:p>
          <a:p>
            <a:r>
              <a:rPr lang="en-US" dirty="0" smtClean="0"/>
              <a:t>This means that more charge is being lost (which is in turn interpreted as a shorter </a:t>
            </a:r>
            <a:r>
              <a:rPr lang="en-US" dirty="0" err="1" smtClean="0"/>
              <a:t>s</a:t>
            </a:r>
            <a:r>
              <a:rPr lang="en-US" dirty="0" smtClean="0"/>
              <a:t>) at higher B fields</a:t>
            </a:r>
          </a:p>
          <a:p>
            <a:r>
              <a:rPr lang="en-US" dirty="0" smtClean="0"/>
              <a:t>Make sense, since the charge is spread out more</a:t>
            </a:r>
          </a:p>
          <a:p>
            <a:r>
              <a:rPr lang="en-US" dirty="0" smtClean="0"/>
              <a:t>2 sources of charge loss:</a:t>
            </a:r>
          </a:p>
          <a:p>
            <a:pPr lvl="1"/>
            <a:r>
              <a:rPr lang="en-US" dirty="0" smtClean="0"/>
              <a:t>Leaking into neighboring pixels in X when close to boundary</a:t>
            </a:r>
          </a:p>
          <a:p>
            <a:pPr lvl="1"/>
            <a:r>
              <a:rPr lang="en-US" dirty="0" smtClean="0"/>
              <a:t>A final or initial pixel would have been lit up but was below threshold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67" y="524618"/>
            <a:ext cx="7458770" cy="5094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34729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Correction to Charge Loss By Leakage into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91324"/>
            <a:ext cx="8229600" cy="1266676"/>
          </a:xfrm>
        </p:spPr>
        <p:txBody>
          <a:bodyPr/>
          <a:lstStyle/>
          <a:p>
            <a:r>
              <a:rPr lang="en-US" dirty="0" smtClean="0"/>
              <a:t>Made cut that the track needs to stay away from the border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2146532" y="3030361"/>
            <a:ext cx="4031275" cy="1380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3651809" y="3044703"/>
            <a:ext cx="4031275" cy="1380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8817</TotalTime>
  <Words>744</Words>
  <Application>Microsoft Macintosh PowerPoint</Application>
  <PresentationFormat>On-screen Show (4:3)</PresentationFormat>
  <Paragraphs>72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Lorentz Angle Measurement</vt:lpstr>
      <vt:lpstr>Result</vt:lpstr>
      <vt:lpstr>Method</vt:lpstr>
      <vt:lpstr>Method</vt:lpstr>
      <vt:lpstr>Finding Edge Distance</vt:lpstr>
      <vt:lpstr>Plot of   s = d0 + dL + dR </vt:lpstr>
      <vt:lpstr>Correction 1: 36 e/μm is not quite right</vt:lpstr>
      <vt:lpstr>Correction 2: Charge loss</vt:lpstr>
      <vt:lpstr>Correction to Charge Loss By Leakage into X</vt:lpstr>
      <vt:lpstr>Correction to Charge Loss Due to Missing Edge Pixels</vt:lpstr>
      <vt:lpstr>From Karen’s Talk</vt:lpstr>
      <vt:lpstr>Also measured by looking at coarse S-curve (from gaincal results)</vt:lpstr>
      <vt:lpstr>Correction 3: Border Rows and Columns, Noisy Pixels, etc.</vt:lpstr>
      <vt:lpstr>After applying corrections</vt:lpstr>
      <vt:lpstr>Radius of sensitivity (all pixels)</vt:lpstr>
      <vt:lpstr>Radius of sensitivity (scaled)</vt:lpstr>
      <vt:lpstr>Radius of sensitivity for one pixel</vt:lpstr>
      <vt:lpstr>Dx, one pixel </vt:lpstr>
      <vt:lpstr>Dy, one pixel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Lorentz Angle Measurement</dc:title>
  <dc:creator>Ma</dc:creator>
  <cp:lastModifiedBy>Ma</cp:lastModifiedBy>
  <cp:revision>348</cp:revision>
  <dcterms:created xsi:type="dcterms:W3CDTF">2011-09-08T13:28:19Z</dcterms:created>
  <dcterms:modified xsi:type="dcterms:W3CDTF">2011-09-08T14:40:47Z</dcterms:modified>
</cp:coreProperties>
</file>