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59" r:id="rId8"/>
    <p:sldId id="262" r:id="rId9"/>
    <p:sldId id="270" r:id="rId10"/>
    <p:sldId id="261" r:id="rId11"/>
    <p:sldId id="269" r:id="rId12"/>
    <p:sldId id="265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2" d="100"/>
          <a:sy n="102" d="100"/>
        </p:scale>
        <p:origin x="-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4EA2-6D22-C940-9A41-8E818B275EF4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7A64-4241-DC46-8362-E9369B1E8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matt/Downloads/gaincal.gif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SPS </a:t>
            </a:r>
            <a:r>
              <a:rPr lang="en-US" dirty="0" err="1" smtClean="0"/>
              <a:t>Testbeam</a:t>
            </a:r>
            <a:r>
              <a:rPr lang="en-US" dirty="0" smtClean="0"/>
              <a:t> Analysis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Hollingsworth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0T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5281"/>
            <a:ext cx="8229600" cy="14017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Cuts: Remove noisy </a:t>
            </a:r>
            <a:r>
              <a:rPr lang="en-US" dirty="0"/>
              <a:t>p</a:t>
            </a:r>
            <a:r>
              <a:rPr lang="en-US" dirty="0" smtClean="0"/>
              <a:t>ixels, border rows/columns</a:t>
            </a:r>
          </a:p>
          <a:p>
            <a:r>
              <a:rPr lang="en-US" dirty="0" smtClean="0"/>
              <a:t>Compensated for 20 degree rotation in Y</a:t>
            </a:r>
          </a:p>
          <a:p>
            <a:r>
              <a:rPr lang="en-US" dirty="0" smtClean="0"/>
              <a:t>Cluster Topology: Dimension in Y, none in X</a:t>
            </a:r>
          </a:p>
          <a:p>
            <a:r>
              <a:rPr lang="en-US" dirty="0" smtClean="0"/>
              <a:t>Require &gt; 1 hits in both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52" y="852247"/>
            <a:ext cx="4741548" cy="4557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599"/>
            <a:ext cx="4572000" cy="4387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Lorentz Angle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98052"/>
            <a:ext cx="8229600" cy="676592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= s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tanθ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440782" y="1022172"/>
            <a:ext cx="5715000" cy="2426732"/>
            <a:chOff x="1676400" y="1230868"/>
            <a:chExt cx="5715000" cy="2426732"/>
          </a:xfrm>
        </p:grpSpPr>
        <p:sp>
          <p:nvSpPr>
            <p:cNvPr id="4" name="Rectangle 3"/>
            <p:cNvSpPr/>
            <p:nvPr/>
          </p:nvSpPr>
          <p:spPr>
            <a:xfrm>
              <a:off x="1676400" y="1905000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676400" y="1417638"/>
              <a:ext cx="4419600" cy="22399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581400" y="1905000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905000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505200" y="2209800"/>
              <a:ext cx="6096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3202385" y="2057797"/>
              <a:ext cx="30400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V="1">
              <a:off x="3773090" y="2325290"/>
              <a:ext cx="835818" cy="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0" idx="0"/>
            </p:cNvCxnSpPr>
            <p:nvPr/>
          </p:nvCxnSpPr>
          <p:spPr>
            <a:xfrm rot="5400000" flipH="1" flipV="1">
              <a:off x="4077890" y="2361010"/>
              <a:ext cx="91202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4306094" y="2476500"/>
              <a:ext cx="11430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4535488" y="2552700"/>
              <a:ext cx="12954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2936082" y="2020094"/>
              <a:ext cx="225425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ket 37"/>
            <p:cNvSpPr/>
            <p:nvPr/>
          </p:nvSpPr>
          <p:spPr>
            <a:xfrm rot="5400000">
              <a:off x="3773885" y="457597"/>
              <a:ext cx="266700" cy="255190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58394" y="1230868"/>
              <a:ext cx="685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4183" y="2095579"/>
            <a:ext cx="20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B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68973" y="4719206"/>
            <a:ext cx="111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B</a:t>
            </a:r>
            <a:endParaRPr lang="en-US" dirty="0"/>
          </a:p>
        </p:txBody>
      </p:sp>
      <p:sp>
        <p:nvSpPr>
          <p:cNvPr id="77" name="Left Bracket 76"/>
          <p:cNvSpPr/>
          <p:nvPr/>
        </p:nvSpPr>
        <p:spPr>
          <a:xfrm>
            <a:off x="2060240" y="1681945"/>
            <a:ext cx="372732" cy="131154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87511" y="2165146"/>
            <a:ext cx="42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</a:t>
            </a:r>
            <a:endParaRPr lang="en-US" dirty="0"/>
          </a:p>
        </p:txBody>
      </p:sp>
      <p:grpSp>
        <p:nvGrpSpPr>
          <p:cNvPr id="6" name="Group 79"/>
          <p:cNvGrpSpPr/>
          <p:nvPr/>
        </p:nvGrpSpPr>
        <p:grpSpPr>
          <a:xfrm>
            <a:off x="2452750" y="3571320"/>
            <a:ext cx="5715000" cy="2426732"/>
            <a:chOff x="2781300" y="2966760"/>
            <a:chExt cx="5715000" cy="2426732"/>
          </a:xfrm>
        </p:grpSpPr>
        <p:sp>
          <p:nvSpPr>
            <p:cNvPr id="43" name="Rectangle 42"/>
            <p:cNvSpPr/>
            <p:nvPr/>
          </p:nvSpPr>
          <p:spPr>
            <a:xfrm>
              <a:off x="2781300" y="3640892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781300" y="3153530"/>
              <a:ext cx="4419600" cy="22399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686300" y="3640892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591300" y="3640892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5992345" y="3926077"/>
              <a:ext cx="1343306" cy="72535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Left Bracket 53"/>
            <p:cNvSpPr/>
            <p:nvPr/>
          </p:nvSpPr>
          <p:spPr>
            <a:xfrm rot="5400000">
              <a:off x="5236722" y="1826642"/>
              <a:ext cx="275609" cy="327669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07806" y="2966760"/>
              <a:ext cx="635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aseline="-25000" dirty="0"/>
                <a:t>1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 flipH="1" flipV="1">
              <a:off x="5688649" y="3885198"/>
              <a:ext cx="1164370" cy="62818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5384953" y="3844320"/>
              <a:ext cx="957822" cy="53100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5" idx="0"/>
            </p:cNvCxnSpPr>
            <p:nvPr/>
          </p:nvCxnSpPr>
          <p:spPr>
            <a:xfrm rot="5400000" flipH="1" flipV="1">
              <a:off x="5041132" y="3811589"/>
              <a:ext cx="768364" cy="42697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H="1" flipV="1">
              <a:off x="4680919" y="3761478"/>
              <a:ext cx="529844" cy="29631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4301291" y="3699348"/>
              <a:ext cx="350369" cy="18588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4032101" y="3651027"/>
              <a:ext cx="170895" cy="10304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Triangle 78"/>
            <p:cNvSpPr/>
            <p:nvPr/>
          </p:nvSpPr>
          <p:spPr>
            <a:xfrm rot="10800000" flipH="1">
              <a:off x="6322631" y="3644714"/>
              <a:ext cx="731658" cy="127012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3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Measuring S</a:t>
            </a:r>
          </a:p>
          <a:p>
            <a:pPr lvl="1"/>
            <a:r>
              <a:rPr lang="en-US" dirty="0" smtClean="0"/>
              <a:t>For each run, calculate mean difference between charge-weighted position in the PLT and strip track</a:t>
            </a:r>
          </a:p>
          <a:p>
            <a:pPr lvl="1"/>
            <a:r>
              <a:rPr lang="en-US" dirty="0" smtClean="0"/>
              <a:t>Should shift in the direction of the smearing, so offset with respect to 0 B field determines the Lorentz Angle: </a:t>
            </a:r>
            <a:r>
              <a:rPr lang="en-US" dirty="0" err="1" smtClean="0"/>
              <a:t>ArcTan((s</a:t>
            </a:r>
            <a:r>
              <a:rPr lang="en-US" baseline="-25000" dirty="0" err="1" smtClean="0"/>
              <a:t>i</a:t>
            </a:r>
            <a:r>
              <a:rPr lang="en-US" dirty="0" smtClean="0"/>
              <a:t> – s</a:t>
            </a:r>
            <a:r>
              <a:rPr lang="en-US" baseline="-25000" dirty="0" smtClean="0"/>
              <a:t>0</a:t>
            </a:r>
            <a:r>
              <a:rPr lang="en-US" dirty="0" smtClean="0"/>
              <a:t>)/d)</a:t>
            </a:r>
          </a:p>
          <a:p>
            <a:r>
              <a:rPr lang="en-US" dirty="0" smtClean="0"/>
              <a:t>Sources of Error</a:t>
            </a:r>
          </a:p>
          <a:p>
            <a:pPr lvl="1"/>
            <a:r>
              <a:rPr lang="en-US" dirty="0" smtClean="0"/>
              <a:t>Main one is charge loss due to threshold effects</a:t>
            </a:r>
          </a:p>
          <a:p>
            <a:pPr lvl="1"/>
            <a:r>
              <a:rPr lang="en-US" dirty="0" smtClean="0"/>
              <a:t>Makes PLT reconstructed position appear shorter for high B fields (</a:t>
            </a:r>
            <a:r>
              <a:rPr lang="en-US" dirty="0" err="1" smtClean="0"/>
              <a:t>resuling</a:t>
            </a:r>
            <a:r>
              <a:rPr lang="en-US" dirty="0" smtClean="0"/>
              <a:t> in a smaller </a:t>
            </a:r>
            <a:r>
              <a:rPr lang="en-US" dirty="0" err="1" smtClean="0"/>
              <a:t>ds</a:t>
            </a:r>
            <a:r>
              <a:rPr lang="en-US" dirty="0" smtClean="0"/>
              <a:t> -&gt; smaller Lorentz Angle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hit events </a:t>
            </a:r>
            <a:r>
              <a:rPr lang="en-US" dirty="0" smtClean="0"/>
              <a:t>have much </a:t>
            </a:r>
            <a:r>
              <a:rPr lang="en-US" smtClean="0"/>
              <a:t>lower resolution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 (in progress)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0"/>
            <a:ext cx="3962400" cy="155944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Red line is theoretical line, where I used the electron mobility of </a:t>
            </a:r>
            <a:br>
              <a:rPr lang="en-US" dirty="0" smtClean="0"/>
            </a:br>
            <a:r>
              <a:rPr lang="en-US" dirty="0" smtClean="0"/>
              <a:t>0.05 m</a:t>
            </a:r>
            <a:r>
              <a:rPr lang="en-US" baseline="30000" dirty="0" smtClean="0"/>
              <a:t>2</a:t>
            </a:r>
            <a:r>
              <a:rPr lang="en-US" dirty="0" smtClean="0"/>
              <a:t>/(Vs) as described in a paper by RD42</a:t>
            </a:r>
          </a:p>
          <a:p>
            <a:r>
              <a:rPr lang="en-US" dirty="0" smtClean="0"/>
              <a:t>Dots are measured values using formula detailed on previous slide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7" y="762000"/>
            <a:ext cx="4726887" cy="4536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838200"/>
            <a:ext cx="4495800" cy="431476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5298553"/>
            <a:ext cx="3962400" cy="1559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 fit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the measured values; the slope over the </a:t>
            </a:r>
            <a:r>
              <a:rPr lang="en-US" sz="3200" dirty="0" smtClean="0"/>
              <a:t>diamond thickness is the mobility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Gives a mobility of 0.042 </a:t>
            </a:r>
            <a:r>
              <a:rPr lang="en-US" sz="3273" dirty="0" smtClean="0"/>
              <a:t>m</a:t>
            </a:r>
            <a:r>
              <a:rPr lang="en-US" sz="3273" baseline="30000" dirty="0" smtClean="0"/>
              <a:t>2</a:t>
            </a:r>
            <a:r>
              <a:rPr lang="en-US" sz="3273" dirty="0" smtClean="0"/>
              <a:t>/(Vs)</a:t>
            </a:r>
            <a:r>
              <a:rPr lang="en-US" sz="2400" dirty="0" smtClean="0"/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refining the Lorentz Angle measurement, trying out different ways to correct for charge loss effects</a:t>
            </a:r>
          </a:p>
          <a:p>
            <a:r>
              <a:rPr lang="en-US" dirty="0" smtClean="0"/>
              <a:t>Also working on figuring out the source of negative charge in the charge distributions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 Telescope Charge Deposit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3018"/>
            <a:ext cx="8229600" cy="1477963"/>
          </a:xfrm>
        </p:spPr>
        <p:txBody>
          <a:bodyPr/>
          <a:lstStyle/>
          <a:p>
            <a:r>
              <a:rPr lang="en-US" dirty="0" smtClean="0"/>
              <a:t>Noise in strips is ~2.5 ADC channels, so 100 to 1 signal to noise ratio was achieved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6380"/>
            <a:ext cx="3726707" cy="3576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19573"/>
            <a:ext cx="3733800" cy="3583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Plane 0Y, 0 Tesla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133490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Plane 0Y, 3 Tesla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Single-plane Strip Telescope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3568"/>
            <a:ext cx="8229600" cy="136443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Single-plane residuals (make track with 3 planes, find residual in 4</a:t>
            </a:r>
            <a:r>
              <a:rPr lang="en-US" baseline="30000" dirty="0" smtClean="0"/>
              <a:t>th</a:t>
            </a:r>
            <a:r>
              <a:rPr lang="en-US" dirty="0" smtClean="0"/>
              <a:t> after alignment)</a:t>
            </a:r>
          </a:p>
          <a:p>
            <a:r>
              <a:rPr lang="en-US" dirty="0" smtClean="0"/>
              <a:t>Shift in the mean at 3 </a:t>
            </a:r>
            <a:r>
              <a:rPr lang="en-US" dirty="0"/>
              <a:t>T</a:t>
            </a:r>
            <a:r>
              <a:rPr lang="en-US" dirty="0" smtClean="0"/>
              <a:t>esla is due to </a:t>
            </a:r>
            <a:r>
              <a:rPr lang="en-US" dirty="0"/>
              <a:t>L</a:t>
            </a:r>
            <a:r>
              <a:rPr lang="en-US" dirty="0" smtClean="0"/>
              <a:t>orentz smearing</a:t>
            </a:r>
          </a:p>
          <a:p>
            <a:r>
              <a:rPr lang="en-US" dirty="0" smtClean="0"/>
              <a:t>Actual track residual is approximately this/2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982"/>
          <a:stretch>
            <a:fillRect/>
          </a:stretch>
        </p:blipFill>
        <p:spPr>
          <a:xfrm>
            <a:off x="4419600" y="980932"/>
            <a:ext cx="4724400" cy="4512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4667710" cy="4502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805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Plane 0Y, 0 Tesla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773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Plane 0Y, 3 Tesla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PLT Occupancy, Plane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2837"/>
            <a:ext cx="8229600" cy="193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Scale is such that red pixels are considered noisy and blank ones are dead</a:t>
            </a:r>
          </a:p>
          <a:p>
            <a:r>
              <a:rPr lang="en-US" dirty="0" smtClean="0"/>
              <a:t>0 Tesla had significantly more dead/noisy pixels than did the B-field runs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4267200" cy="4095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84" y="1143000"/>
            <a:ext cx="4110716" cy="3945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805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Tesla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805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Tesla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PLT Cluster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07852"/>
            <a:ext cx="8229600" cy="1299311"/>
          </a:xfrm>
        </p:spPr>
        <p:txBody>
          <a:bodyPr/>
          <a:lstStyle/>
          <a:p>
            <a:r>
              <a:rPr lang="en-US" dirty="0" smtClean="0"/>
              <a:t>Increase in average cluster size due to Lorentz smearing in 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893090"/>
            <a:ext cx="4495800" cy="4314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4380523" cy="42041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1" y="1040457"/>
            <a:ext cx="4648200" cy="4461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Deposit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01481"/>
            <a:ext cx="8458200" cy="124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Expected Charge = 36/Cos(20 degrees)*500 um = 19100</a:t>
            </a:r>
          </a:p>
          <a:p>
            <a:r>
              <a:rPr lang="en-US" dirty="0" smtClean="0"/>
              <a:t>Q &lt; 0 sometimes?</a:t>
            </a:r>
          </a:p>
          <a:p>
            <a:r>
              <a:rPr lang="en-US" dirty="0" smtClean="0"/>
              <a:t>No Trimming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0457"/>
            <a:ext cx="4648200" cy="4461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905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Line is drawn at where my fit determines the saturation point</a:t>
            </a:r>
          </a:p>
          <a:p>
            <a:pPr lvl="1"/>
            <a:r>
              <a:rPr lang="en-US" dirty="0" smtClean="0"/>
              <a:t>Works very well when saturation is less sudden, but not so well in this ^ sort of situation where it saturates </a:t>
            </a:r>
            <a:r>
              <a:rPr lang="en-US" dirty="0" err="1" smtClean="0"/>
              <a:t>suddently</a:t>
            </a:r>
            <a:endParaRPr lang="en-US" dirty="0" smtClean="0"/>
          </a:p>
          <a:p>
            <a:r>
              <a:rPr lang="en-US" dirty="0" smtClean="0"/>
              <a:t>Picture is animated, shows lots of fits</a:t>
            </a:r>
          </a:p>
          <a:p>
            <a:r>
              <a:rPr lang="en-US" dirty="0" smtClean="0"/>
              <a:t>Suggest: Storing a </a:t>
            </a:r>
            <a:r>
              <a:rPr lang="en-US" dirty="0" err="1" smtClean="0"/>
              <a:t>TGraph</a:t>
            </a:r>
            <a:r>
              <a:rPr lang="en-US" dirty="0" smtClean="0"/>
              <a:t> per pixel with all of the points from </a:t>
            </a:r>
            <a:r>
              <a:rPr lang="en-US" dirty="0" err="1" smtClean="0"/>
              <a:t>gaincal</a:t>
            </a:r>
            <a:r>
              <a:rPr lang="en-US" dirty="0" smtClean="0"/>
              <a:t> in it</a:t>
            </a:r>
          </a:p>
          <a:p>
            <a:r>
              <a:rPr lang="en-US" dirty="0" smtClean="0"/>
              <a:t>Manageable for us (only a couple of megabytes per </a:t>
            </a:r>
            <a:r>
              <a:rPr lang="en-US" dirty="0" err="1" smtClean="0"/>
              <a:t>gaincal</a:t>
            </a:r>
            <a:r>
              <a:rPr lang="en-US" dirty="0" smtClean="0"/>
              <a:t> run) and will give us the most accurate results </a:t>
            </a:r>
            <a:endParaRPr lang="en-US" dirty="0"/>
          </a:p>
        </p:txBody>
      </p:sp>
      <p:pic>
        <p:nvPicPr>
          <p:cNvPr id="4" name="gaincal.gif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86100" y="-8950"/>
            <a:ext cx="4762500" cy="4570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56237"/>
            <a:ext cx="8229600" cy="1401763"/>
          </a:xfrm>
        </p:spPr>
        <p:txBody>
          <a:bodyPr/>
          <a:lstStyle/>
          <a:p>
            <a:r>
              <a:rPr lang="en-US" dirty="0" smtClean="0"/>
              <a:t>ADC instability can’t explain &lt;0 charge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4419600" cy="4241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21" y="457200"/>
            <a:ext cx="4754479" cy="4554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Pixel Radius of Sensitivity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9800"/>
            <a:ext cx="8229600" cy="76914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For each hit, take the difference between pixel center and strip track position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62000"/>
            <a:ext cx="5507293" cy="5257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528</Words>
  <Application>Microsoft Macintosh PowerPoint</Application>
  <PresentationFormat>On-screen Show (4:3)</PresentationFormat>
  <Paragraphs>61</Paragraphs>
  <Slides>14</Slides>
  <Notes>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SPS Testbeam Analysis Status</vt:lpstr>
      <vt:lpstr>Strip Telescope Charge Deposit</vt:lpstr>
      <vt:lpstr>Single-plane Strip Telescope Residuals</vt:lpstr>
      <vt:lpstr>PLT Occupancy, Plane 2</vt:lpstr>
      <vt:lpstr>PLT Cluster Size</vt:lpstr>
      <vt:lpstr>Charge Deposit</vt:lpstr>
      <vt:lpstr>Gain Calibration</vt:lpstr>
      <vt:lpstr>ADC Behavior</vt:lpstr>
      <vt:lpstr>Pixel Radius of Sensitivity</vt:lpstr>
      <vt:lpstr>0T Residuals</vt:lpstr>
      <vt:lpstr>Lorentz Angle Measurement</vt:lpstr>
      <vt:lpstr>Method</vt:lpstr>
      <vt:lpstr>Current Result (in progress)</vt:lpstr>
      <vt:lpstr>Next Steps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 Testbeam Analysis Status</dc:title>
  <dc:creator>Ma</dc:creator>
  <cp:lastModifiedBy>Ma</cp:lastModifiedBy>
  <cp:revision>29</cp:revision>
  <dcterms:created xsi:type="dcterms:W3CDTF">2011-11-08T18:37:31Z</dcterms:created>
  <dcterms:modified xsi:type="dcterms:W3CDTF">2011-11-08T18:42:13Z</dcterms:modified>
</cp:coreProperties>
</file>