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5" r:id="rId5"/>
  </p:sldMasterIdLst>
  <p:notesMasterIdLst>
    <p:notesMasterId r:id="rId38"/>
  </p:notesMasterIdLst>
  <p:sldIdLst>
    <p:sldId id="260" r:id="rId6"/>
    <p:sldId id="424" r:id="rId7"/>
    <p:sldId id="268" r:id="rId8"/>
    <p:sldId id="455" r:id="rId9"/>
    <p:sldId id="266" r:id="rId10"/>
    <p:sldId id="423" r:id="rId11"/>
    <p:sldId id="456" r:id="rId12"/>
    <p:sldId id="426" r:id="rId13"/>
    <p:sldId id="427" r:id="rId14"/>
    <p:sldId id="428" r:id="rId15"/>
    <p:sldId id="429" r:id="rId16"/>
    <p:sldId id="431" r:id="rId17"/>
    <p:sldId id="454" r:id="rId18"/>
    <p:sldId id="432" r:id="rId19"/>
    <p:sldId id="433" r:id="rId20"/>
    <p:sldId id="461" r:id="rId21"/>
    <p:sldId id="434" r:id="rId22"/>
    <p:sldId id="435" r:id="rId23"/>
    <p:sldId id="462" r:id="rId24"/>
    <p:sldId id="436" r:id="rId25"/>
    <p:sldId id="463" r:id="rId26"/>
    <p:sldId id="460" r:id="rId27"/>
    <p:sldId id="443" r:id="rId28"/>
    <p:sldId id="444" r:id="rId29"/>
    <p:sldId id="459" r:id="rId30"/>
    <p:sldId id="458" r:id="rId31"/>
    <p:sldId id="446" r:id="rId32"/>
    <p:sldId id="447" r:id="rId33"/>
    <p:sldId id="448" r:id="rId34"/>
    <p:sldId id="449" r:id="rId35"/>
    <p:sldId id="453" r:id="rId36"/>
    <p:sldId id="26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0404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4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5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  <a:r>
              <a:rPr lang="en-US" altLang="zh-CN" dirty="0"/>
              <a:t>-08_</a:t>
            </a:r>
            <a:r>
              <a:rPr lang="zh-CN" altLang="en-US" dirty="0"/>
              <a:t>抽象的概念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  <a:r>
              <a:rPr lang="en-US" altLang="zh-CN" dirty="0"/>
              <a:t>-08_</a:t>
            </a:r>
            <a:r>
              <a:rPr lang="zh-CN" altLang="en-US" dirty="0"/>
              <a:t>抽象的概念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  <a:r>
              <a:rPr lang="en-US" altLang="zh-CN" dirty="0"/>
              <a:t>-02_this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/>
              <a:t>关键字图解</a:t>
            </a:r>
            <a:endParaRPr lang="en-US" altLang="zh-CN" dirty="0"/>
          </a:p>
          <a:p>
            <a:r>
              <a:rPr lang="zh-CN" altLang="en-US" dirty="0"/>
              <a:t>然后练习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  <a:r>
              <a:rPr lang="en-US" altLang="zh-CN" dirty="0"/>
              <a:t>-02_this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/>
              <a:t>关键字图解</a:t>
            </a:r>
            <a:endParaRPr lang="en-US" altLang="zh-CN" dirty="0"/>
          </a:p>
          <a:p>
            <a:r>
              <a:rPr lang="zh-CN" altLang="en-US" dirty="0"/>
              <a:t>然后练习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--</a:t>
            </a:r>
            <a:r>
              <a:rPr lang="zh-CN" altLang="en-US" dirty="0"/>
              <a:t>有个综合案例</a:t>
            </a:r>
            <a:r>
              <a:rPr lang="en-US" altLang="zh-CN" dirty="0"/>
              <a:t>,</a:t>
            </a:r>
            <a:r>
              <a:rPr lang="zh-CN" altLang="en-US" dirty="0"/>
              <a:t>把</a:t>
            </a:r>
            <a:r>
              <a:rPr lang="en-US" altLang="zh-CN" dirty="0"/>
              <a:t>01_</a:t>
            </a:r>
            <a:r>
              <a:rPr lang="zh-CN" altLang="en-US" dirty="0"/>
              <a:t>继承的概念图解中的内容按照继承的标准格式写一下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177925" indent="-457200">
              <a:buAutoNum type="arabicPeriod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19455" indent="-358775">
              <a:buFont typeface="Wingdings" panose="05000000000000000000" pitchFamily="2" charset="2"/>
              <a:buChar char="p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Wingdings" panose="05000000000000000000" pitchFamily="2" charset="2"/>
              <a:buChar char="p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类的继承与抽象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继承的定义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68715" y="1903912"/>
            <a:ext cx="6137382" cy="31960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在上述代码中，</a:t>
            </a:r>
            <a:r>
              <a:rPr lang="en-US" altLang="zh-CN" dirty="0"/>
              <a:t>Teacher</a:t>
            </a:r>
            <a:r>
              <a:rPr lang="zh-CN" altLang="en-US" dirty="0"/>
              <a:t>类通过</a:t>
            </a:r>
            <a:r>
              <a:rPr lang="en-US" altLang="zh-CN" dirty="0"/>
              <a:t>extends</a:t>
            </a:r>
            <a:r>
              <a:rPr lang="zh-CN" altLang="en-US" dirty="0"/>
              <a:t>关键字继承了</a:t>
            </a:r>
            <a:r>
              <a:rPr lang="en-US" altLang="zh-CN" dirty="0"/>
              <a:t>Employee</a:t>
            </a:r>
            <a:r>
              <a:rPr lang="zh-CN" altLang="en-US" dirty="0"/>
              <a:t>类，这样</a:t>
            </a:r>
            <a:r>
              <a:rPr lang="en-US" altLang="zh-CN" dirty="0"/>
              <a:t>Teacher</a:t>
            </a:r>
            <a:r>
              <a:rPr lang="zh-CN" altLang="en-US" dirty="0"/>
              <a:t>类便是</a:t>
            </a:r>
            <a:r>
              <a:rPr lang="en-US" altLang="zh-CN" dirty="0"/>
              <a:t>Employee</a:t>
            </a:r>
            <a:r>
              <a:rPr lang="zh-CN" altLang="en-US" dirty="0"/>
              <a:t>类的子类。子类虽然没有定义</a:t>
            </a:r>
            <a:r>
              <a:rPr lang="en-US" altLang="zh-CN" dirty="0"/>
              <a:t>name</a:t>
            </a:r>
            <a:r>
              <a:rPr lang="zh-CN" altLang="en-US" dirty="0"/>
              <a:t>属性和</a:t>
            </a:r>
            <a:r>
              <a:rPr lang="en-US" altLang="zh-CN" dirty="0"/>
              <a:t>work()</a:t>
            </a:r>
            <a:r>
              <a:rPr lang="zh-CN" altLang="en-US" dirty="0"/>
              <a:t>方法，但是却能访问这两个成员。这就说明，子类在继承父类的时候，会自动拥有父类的成员。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继承中成员变量的访问特点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99746" y="844108"/>
            <a:ext cx="9845675" cy="517190"/>
          </a:xfrm>
        </p:spPr>
        <p:txBody>
          <a:bodyPr/>
          <a:lstStyle/>
          <a:p>
            <a:r>
              <a:rPr lang="zh-CN" altLang="en-US" sz="1600" dirty="0"/>
              <a:t>成员变量不重名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746" y="1526070"/>
            <a:ext cx="646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如果子类父类中出现不重名的成员变量，这时的访问是没有影响的。代码如下：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143" y="1998619"/>
            <a:ext cx="5608806" cy="4374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继承中成员变量的访问特点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99746" y="844108"/>
            <a:ext cx="9845675" cy="517190"/>
          </a:xfrm>
        </p:spPr>
        <p:txBody>
          <a:bodyPr/>
          <a:lstStyle/>
          <a:p>
            <a:r>
              <a:rPr lang="zh-CN" altLang="en-US" sz="1600" dirty="0"/>
              <a:t>成员变量重名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746" y="1526070"/>
            <a:ext cx="6109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如果子类父类中出现重名的成员变量，这时的访问是有影响的。代码如下：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880" y="1833847"/>
            <a:ext cx="3612193" cy="46638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50" y="220998"/>
            <a:ext cx="8771021" cy="517190"/>
          </a:xfrm>
        </p:spPr>
        <p:txBody>
          <a:bodyPr/>
          <a:lstStyle/>
          <a:p>
            <a:r>
              <a:rPr lang="zh-CN" altLang="en-US" dirty="0"/>
              <a:t>继承中</a:t>
            </a:r>
            <a:r>
              <a:rPr lang="zh-CN" altLang="en-US" sz="2400" dirty="0"/>
              <a:t>重名</a:t>
            </a:r>
            <a:r>
              <a:rPr lang="zh-CN" altLang="en-US" dirty="0"/>
              <a:t>成员变量图解分析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382392" y="962025"/>
            <a:ext cx="0" cy="570337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3943350" y="764873"/>
            <a:ext cx="8045893" cy="5900525"/>
            <a:chOff x="3943350" y="596191"/>
            <a:chExt cx="8045893" cy="5900525"/>
          </a:xfrm>
        </p:grpSpPr>
        <p:sp>
          <p:nvSpPr>
            <p:cNvPr id="14" name="矩形 13"/>
            <p:cNvSpPr/>
            <p:nvPr/>
          </p:nvSpPr>
          <p:spPr>
            <a:xfrm>
              <a:off x="3943350" y="962026"/>
              <a:ext cx="3514720" cy="38407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943350" y="5295231"/>
              <a:ext cx="4114800" cy="12014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874443" y="962025"/>
              <a:ext cx="4114800" cy="24669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74678" y="623471"/>
              <a:ext cx="3283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栈内存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运行方法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存储局部变量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174678" y="4868063"/>
              <a:ext cx="3283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方法区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986575" y="596191"/>
              <a:ext cx="3283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堆内存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存储所有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出来的内容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43526" y="5489341"/>
            <a:ext cx="1650666" cy="1009113"/>
            <a:chOff x="4243526" y="5489341"/>
            <a:chExt cx="1650666" cy="1009113"/>
          </a:xfrm>
        </p:grpSpPr>
        <p:sp>
          <p:nvSpPr>
            <p:cNvPr id="23" name="矩形 22"/>
            <p:cNvSpPr/>
            <p:nvPr/>
          </p:nvSpPr>
          <p:spPr>
            <a:xfrm>
              <a:off x="4243526" y="5797118"/>
              <a:ext cx="1580225" cy="7013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37792" y="5489341"/>
              <a:ext cx="1190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Fu03.Class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313967" y="6009598"/>
              <a:ext cx="1580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num = 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227038" y="5490240"/>
            <a:ext cx="1580225" cy="1008214"/>
            <a:chOff x="6227038" y="5490240"/>
            <a:chExt cx="1580225" cy="1008214"/>
          </a:xfrm>
        </p:grpSpPr>
        <p:sp>
          <p:nvSpPr>
            <p:cNvPr id="24" name="矩形 23"/>
            <p:cNvSpPr/>
            <p:nvPr/>
          </p:nvSpPr>
          <p:spPr>
            <a:xfrm>
              <a:off x="6227038" y="5797118"/>
              <a:ext cx="1580225" cy="7013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474688" y="5490240"/>
              <a:ext cx="1190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Zi03.Class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227038" y="6009598"/>
              <a:ext cx="1580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num = 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</a:p>
          </p:txBody>
        </p:sp>
      </p:grpSp>
      <p:sp>
        <p:nvSpPr>
          <p:cNvPr id="47" name="箭头: 下弧形 46"/>
          <p:cNvSpPr/>
          <p:nvPr/>
        </p:nvSpPr>
        <p:spPr>
          <a:xfrm rot="10800000">
            <a:off x="5467350" y="5577956"/>
            <a:ext cx="1007338" cy="431642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943350" y="3289906"/>
            <a:ext cx="3425116" cy="1579895"/>
            <a:chOff x="3943350" y="3289906"/>
            <a:chExt cx="3425116" cy="1579895"/>
          </a:xfrm>
        </p:grpSpPr>
        <p:sp>
          <p:nvSpPr>
            <p:cNvPr id="48" name="矩形 47"/>
            <p:cNvSpPr/>
            <p:nvPr/>
          </p:nvSpPr>
          <p:spPr>
            <a:xfrm>
              <a:off x="4012707" y="3597683"/>
              <a:ext cx="3355759" cy="1272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943350" y="3289906"/>
              <a:ext cx="2905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main(String[] </a:t>
              </a:r>
              <a:r>
                <a:rPr lang="en-US" sz="1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args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105275" y="3711726"/>
            <a:ext cx="3152775" cy="507849"/>
            <a:chOff x="4105275" y="3711726"/>
            <a:chExt cx="3152775" cy="507849"/>
          </a:xfrm>
        </p:grpSpPr>
        <p:sp>
          <p:nvSpPr>
            <p:cNvPr id="52" name="矩形 51"/>
            <p:cNvSpPr/>
            <p:nvPr/>
          </p:nvSpPr>
          <p:spPr>
            <a:xfrm>
              <a:off x="4105275" y="3711726"/>
              <a:ext cx="3152775" cy="507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276724" y="3811761"/>
              <a:ext cx="1190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Zi03   zi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986575" y="1134692"/>
            <a:ext cx="3884586" cy="2391962"/>
            <a:chOff x="7931593" y="1142394"/>
            <a:chExt cx="3884586" cy="2391962"/>
          </a:xfrm>
        </p:grpSpPr>
        <p:sp>
          <p:nvSpPr>
            <p:cNvPr id="56" name="矩形 55"/>
            <p:cNvSpPr/>
            <p:nvPr/>
          </p:nvSpPr>
          <p:spPr>
            <a:xfrm>
              <a:off x="8886825" y="1523622"/>
              <a:ext cx="2929354" cy="2010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7931593" y="1142394"/>
              <a:ext cx="3343142" cy="381228"/>
              <a:chOff x="7931593" y="1142394"/>
              <a:chExt cx="3343142" cy="38122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9341298" y="1215845"/>
                <a:ext cx="1933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new </a:t>
                </a:r>
                <a:r>
                  <a:rPr 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Zi03</a:t>
                </a:r>
                <a:r>
                  <a:rPr lang="en-US" sz="14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)</a:t>
                </a: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flipH="1" flipV="1">
                <a:off x="8624893" y="1438275"/>
                <a:ext cx="276225" cy="8534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7931593" y="1142394"/>
                <a:ext cx="8114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0x666</a:t>
                </a: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10199656" y="1633491"/>
            <a:ext cx="1857231" cy="1795509"/>
            <a:chOff x="10076155" y="1633491"/>
            <a:chExt cx="1975864" cy="1795509"/>
          </a:xfrm>
        </p:grpSpPr>
        <p:sp>
          <p:nvSpPr>
            <p:cNvPr id="69" name="矩形 68"/>
            <p:cNvSpPr/>
            <p:nvPr/>
          </p:nvSpPr>
          <p:spPr>
            <a:xfrm>
              <a:off x="10076155" y="1633491"/>
              <a:ext cx="1722268" cy="17955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0109431" y="1755070"/>
              <a:ext cx="1933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num   100</a:t>
              </a:r>
              <a:endParaRPr 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0118582" y="2231332"/>
              <a:ext cx="19334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创建子类对象时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在子类对象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空间中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开辟一块</a:t>
              </a:r>
              <a:endPara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给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父类成员使用</a:t>
              </a:r>
              <a:endParaRPr 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8965124" y="1688569"/>
            <a:ext cx="1933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1000</a:t>
            </a:r>
            <a:endParaRPr lang="en-US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8220664" y="3728637"/>
            <a:ext cx="3689265" cy="280234"/>
            <a:chOff x="7809763" y="3708491"/>
            <a:chExt cx="3689265" cy="280234"/>
          </a:xfrm>
        </p:grpSpPr>
        <p:sp>
          <p:nvSpPr>
            <p:cNvPr id="74" name="文本框 73"/>
            <p:cNvSpPr txBox="1"/>
            <p:nvPr/>
          </p:nvSpPr>
          <p:spPr>
            <a:xfrm>
              <a:off x="7809763" y="3711726"/>
              <a:ext cx="957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1: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364655" y="3708491"/>
              <a:ext cx="3134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子类对象的整个空间有两个</a:t>
              </a:r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num,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如何区分</a:t>
              </a:r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214661" y="4040962"/>
            <a:ext cx="4008752" cy="280234"/>
            <a:chOff x="7809763" y="3708491"/>
            <a:chExt cx="3689265" cy="280234"/>
          </a:xfrm>
        </p:grpSpPr>
        <p:sp>
          <p:nvSpPr>
            <p:cNvPr id="78" name="文本框 77"/>
            <p:cNvSpPr txBox="1"/>
            <p:nvPr/>
          </p:nvSpPr>
          <p:spPr>
            <a:xfrm>
              <a:off x="7809763" y="3711726"/>
              <a:ext cx="957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64655" y="3708491"/>
              <a:ext cx="3134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父类空间使用</a:t>
              </a:r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</a:t>
              </a:r>
              <a:endPara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10592207" y="2982129"/>
            <a:ext cx="11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5913212" y="1633491"/>
            <a:ext cx="2937218" cy="2484161"/>
            <a:chOff x="5913212" y="1633491"/>
            <a:chExt cx="2937218" cy="2484161"/>
          </a:xfrm>
        </p:grpSpPr>
        <p:sp>
          <p:nvSpPr>
            <p:cNvPr id="82" name="文本框 81"/>
            <p:cNvSpPr txBox="1"/>
            <p:nvPr/>
          </p:nvSpPr>
          <p:spPr>
            <a:xfrm>
              <a:off x="5913212" y="3779098"/>
              <a:ext cx="811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0x666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V="1">
              <a:off x="6724653" y="1633491"/>
              <a:ext cx="2125777" cy="2351999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本框 92"/>
          <p:cNvSpPr txBox="1"/>
          <p:nvPr/>
        </p:nvSpPr>
        <p:spPr>
          <a:xfrm>
            <a:off x="4220811" y="4425429"/>
            <a:ext cx="1750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zi.method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4012707" y="1125358"/>
            <a:ext cx="3275947" cy="3469349"/>
            <a:chOff x="4012707" y="1125358"/>
            <a:chExt cx="3275947" cy="3469349"/>
          </a:xfrm>
        </p:grpSpPr>
        <p:sp>
          <p:nvSpPr>
            <p:cNvPr id="94" name="文本框 93"/>
            <p:cNvSpPr txBox="1"/>
            <p:nvPr/>
          </p:nvSpPr>
          <p:spPr>
            <a:xfrm>
              <a:off x="4102903" y="1125358"/>
              <a:ext cx="1750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method()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4012707" y="1430573"/>
              <a:ext cx="3275947" cy="1888731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4076055" y="1523227"/>
              <a:ext cx="3120360" cy="421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4207425" y="1580247"/>
              <a:ext cx="2641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  num                    10000</a:t>
              </a:r>
            </a:p>
          </p:txBody>
        </p:sp>
        <p:cxnSp>
          <p:nvCxnSpPr>
            <p:cNvPr id="100" name="连接符: 曲线 99"/>
            <p:cNvCxnSpPr>
              <a:stCxn id="93" idx="1"/>
              <a:endCxn id="94" idx="1"/>
            </p:cNvCxnSpPr>
            <p:nvPr/>
          </p:nvCxnSpPr>
          <p:spPr>
            <a:xfrm rot="10800000">
              <a:off x="4102903" y="1294636"/>
              <a:ext cx="117908" cy="3300071"/>
            </a:xfrm>
            <a:prstGeom prst="curvedConnector3">
              <a:avLst>
                <a:gd name="adj1" fmla="val 595053"/>
              </a:avLst>
            </a:prstGeom>
            <a:ln w="317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4381875" y="1819923"/>
            <a:ext cx="1235528" cy="540316"/>
            <a:chOff x="4381875" y="1819923"/>
            <a:chExt cx="1235528" cy="540316"/>
          </a:xfrm>
        </p:grpSpPr>
        <p:sp>
          <p:nvSpPr>
            <p:cNvPr id="103" name="文本框 102"/>
            <p:cNvSpPr txBox="1"/>
            <p:nvPr/>
          </p:nvSpPr>
          <p:spPr>
            <a:xfrm>
              <a:off x="4381875" y="2052462"/>
              <a:ext cx="1235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sout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num )</a:t>
              </a:r>
            </a:p>
          </p:txBody>
        </p:sp>
        <p:cxnSp>
          <p:nvCxnSpPr>
            <p:cNvPr id="107" name="直接箭头连接符 106"/>
            <p:cNvCxnSpPr/>
            <p:nvPr/>
          </p:nvCxnSpPr>
          <p:spPr>
            <a:xfrm flipH="1" flipV="1">
              <a:off x="4872036" y="1819923"/>
              <a:ext cx="370724" cy="287263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/>
          <p:cNvGrpSpPr/>
          <p:nvPr/>
        </p:nvGrpSpPr>
        <p:grpSpPr>
          <a:xfrm>
            <a:off x="4380363" y="1963554"/>
            <a:ext cx="5190367" cy="721532"/>
            <a:chOff x="4380363" y="1963554"/>
            <a:chExt cx="5190367" cy="721532"/>
          </a:xfrm>
        </p:grpSpPr>
        <p:sp>
          <p:nvSpPr>
            <p:cNvPr id="104" name="文本框 103"/>
            <p:cNvSpPr txBox="1"/>
            <p:nvPr/>
          </p:nvSpPr>
          <p:spPr>
            <a:xfrm>
              <a:off x="4380363" y="2377309"/>
              <a:ext cx="1778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sout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en-US" sz="1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this.num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)</a:t>
              </a:r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5033104" y="2685086"/>
              <a:ext cx="758976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连接符: 曲线 118"/>
            <p:cNvCxnSpPr>
              <a:stCxn id="104" idx="2"/>
            </p:cNvCxnSpPr>
            <p:nvPr/>
          </p:nvCxnSpPr>
          <p:spPr>
            <a:xfrm rot="5400000" flipH="1" flipV="1">
              <a:off x="7059285" y="173641"/>
              <a:ext cx="721532" cy="4301358"/>
            </a:xfrm>
            <a:prstGeom prst="curvedConnector4">
              <a:avLst>
                <a:gd name="adj1" fmla="val -18482"/>
                <a:gd name="adj2" fmla="val 34868"/>
              </a:avLst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任意多边形: 形状 136"/>
          <p:cNvSpPr/>
          <p:nvPr/>
        </p:nvSpPr>
        <p:spPr>
          <a:xfrm>
            <a:off x="5524500" y="2066925"/>
            <a:ext cx="5429250" cy="1190625"/>
          </a:xfrm>
          <a:custGeom>
            <a:avLst/>
            <a:gdLst>
              <a:gd name="connsiteX0" fmla="*/ 0 w 5429250"/>
              <a:gd name="connsiteY0" fmla="*/ 1085850 h 1190625"/>
              <a:gd name="connsiteX1" fmla="*/ 47625 w 5429250"/>
              <a:gd name="connsiteY1" fmla="*/ 1133475 h 1190625"/>
              <a:gd name="connsiteX2" fmla="*/ 133350 w 5429250"/>
              <a:gd name="connsiteY2" fmla="*/ 1171575 h 1190625"/>
              <a:gd name="connsiteX3" fmla="*/ 333375 w 5429250"/>
              <a:gd name="connsiteY3" fmla="*/ 1190625 h 1190625"/>
              <a:gd name="connsiteX4" fmla="*/ 647700 w 5429250"/>
              <a:gd name="connsiteY4" fmla="*/ 1162050 h 1190625"/>
              <a:gd name="connsiteX5" fmla="*/ 866775 w 5429250"/>
              <a:gd name="connsiteY5" fmla="*/ 1143000 h 1190625"/>
              <a:gd name="connsiteX6" fmla="*/ 1343025 w 5429250"/>
              <a:gd name="connsiteY6" fmla="*/ 981075 h 1190625"/>
              <a:gd name="connsiteX7" fmla="*/ 1609725 w 5429250"/>
              <a:gd name="connsiteY7" fmla="*/ 866775 h 1190625"/>
              <a:gd name="connsiteX8" fmla="*/ 1733550 w 5429250"/>
              <a:gd name="connsiteY8" fmla="*/ 781050 h 1190625"/>
              <a:gd name="connsiteX9" fmla="*/ 1962150 w 5429250"/>
              <a:gd name="connsiteY9" fmla="*/ 647700 h 1190625"/>
              <a:gd name="connsiteX10" fmla="*/ 2057400 w 5429250"/>
              <a:gd name="connsiteY10" fmla="*/ 581025 h 1190625"/>
              <a:gd name="connsiteX11" fmla="*/ 2247900 w 5429250"/>
              <a:gd name="connsiteY11" fmla="*/ 495300 h 1190625"/>
              <a:gd name="connsiteX12" fmla="*/ 2419350 w 5429250"/>
              <a:gd name="connsiteY12" fmla="*/ 400050 h 1190625"/>
              <a:gd name="connsiteX13" fmla="*/ 2505075 w 5429250"/>
              <a:gd name="connsiteY13" fmla="*/ 352425 h 1190625"/>
              <a:gd name="connsiteX14" fmla="*/ 2571750 w 5429250"/>
              <a:gd name="connsiteY14" fmla="*/ 333375 h 1190625"/>
              <a:gd name="connsiteX15" fmla="*/ 2705100 w 5429250"/>
              <a:gd name="connsiteY15" fmla="*/ 266700 h 1190625"/>
              <a:gd name="connsiteX16" fmla="*/ 2857500 w 5429250"/>
              <a:gd name="connsiteY16" fmla="*/ 219075 h 1190625"/>
              <a:gd name="connsiteX17" fmla="*/ 2886075 w 5429250"/>
              <a:gd name="connsiteY17" fmla="*/ 209550 h 1190625"/>
              <a:gd name="connsiteX18" fmla="*/ 2962275 w 5429250"/>
              <a:gd name="connsiteY18" fmla="*/ 200025 h 1190625"/>
              <a:gd name="connsiteX19" fmla="*/ 2990850 w 5429250"/>
              <a:gd name="connsiteY19" fmla="*/ 180975 h 1190625"/>
              <a:gd name="connsiteX20" fmla="*/ 3152775 w 5429250"/>
              <a:gd name="connsiteY20" fmla="*/ 180975 h 1190625"/>
              <a:gd name="connsiteX21" fmla="*/ 3324225 w 5429250"/>
              <a:gd name="connsiteY21" fmla="*/ 190500 h 1190625"/>
              <a:gd name="connsiteX22" fmla="*/ 3438525 w 5429250"/>
              <a:gd name="connsiteY22" fmla="*/ 209550 h 1190625"/>
              <a:gd name="connsiteX23" fmla="*/ 3695700 w 5429250"/>
              <a:gd name="connsiteY23" fmla="*/ 228600 h 1190625"/>
              <a:gd name="connsiteX24" fmla="*/ 3790950 w 5429250"/>
              <a:gd name="connsiteY24" fmla="*/ 238125 h 1190625"/>
              <a:gd name="connsiteX25" fmla="*/ 3895725 w 5429250"/>
              <a:gd name="connsiteY25" fmla="*/ 257175 h 1190625"/>
              <a:gd name="connsiteX26" fmla="*/ 3990975 w 5429250"/>
              <a:gd name="connsiteY26" fmla="*/ 266700 h 1190625"/>
              <a:gd name="connsiteX27" fmla="*/ 4162425 w 5429250"/>
              <a:gd name="connsiteY27" fmla="*/ 285750 h 1190625"/>
              <a:gd name="connsiteX28" fmla="*/ 4524375 w 5429250"/>
              <a:gd name="connsiteY28" fmla="*/ 276225 h 1190625"/>
              <a:gd name="connsiteX29" fmla="*/ 4743450 w 5429250"/>
              <a:gd name="connsiteY29" fmla="*/ 257175 h 1190625"/>
              <a:gd name="connsiteX30" fmla="*/ 4810125 w 5429250"/>
              <a:gd name="connsiteY30" fmla="*/ 238125 h 1190625"/>
              <a:gd name="connsiteX31" fmla="*/ 4857750 w 5429250"/>
              <a:gd name="connsiteY31" fmla="*/ 228600 h 1190625"/>
              <a:gd name="connsiteX32" fmla="*/ 4943475 w 5429250"/>
              <a:gd name="connsiteY32" fmla="*/ 200025 h 1190625"/>
              <a:gd name="connsiteX33" fmla="*/ 5010150 w 5429250"/>
              <a:gd name="connsiteY33" fmla="*/ 180975 h 1190625"/>
              <a:gd name="connsiteX34" fmla="*/ 5114925 w 5429250"/>
              <a:gd name="connsiteY34" fmla="*/ 123825 h 1190625"/>
              <a:gd name="connsiteX35" fmla="*/ 5172075 w 5429250"/>
              <a:gd name="connsiteY35" fmla="*/ 85725 h 1190625"/>
              <a:gd name="connsiteX36" fmla="*/ 5210175 w 5429250"/>
              <a:gd name="connsiteY36" fmla="*/ 76200 h 1190625"/>
              <a:gd name="connsiteX37" fmla="*/ 5238750 w 5429250"/>
              <a:gd name="connsiteY37" fmla="*/ 66675 h 1190625"/>
              <a:gd name="connsiteX38" fmla="*/ 5276850 w 5429250"/>
              <a:gd name="connsiteY38" fmla="*/ 47625 h 1190625"/>
              <a:gd name="connsiteX39" fmla="*/ 5343525 w 5429250"/>
              <a:gd name="connsiteY39" fmla="*/ 38100 h 1190625"/>
              <a:gd name="connsiteX40" fmla="*/ 5391150 w 5429250"/>
              <a:gd name="connsiteY40" fmla="*/ 19050 h 1190625"/>
              <a:gd name="connsiteX41" fmla="*/ 5429250 w 5429250"/>
              <a:gd name="connsiteY41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429250" h="1190625">
                <a:moveTo>
                  <a:pt x="0" y="1085850"/>
                </a:moveTo>
                <a:cubicBezTo>
                  <a:pt x="15875" y="1101725"/>
                  <a:pt x="28740" y="1121335"/>
                  <a:pt x="47625" y="1133475"/>
                </a:cubicBezTo>
                <a:cubicBezTo>
                  <a:pt x="73929" y="1150385"/>
                  <a:pt x="103351" y="1162752"/>
                  <a:pt x="133350" y="1171575"/>
                </a:cubicBezTo>
                <a:cubicBezTo>
                  <a:pt x="159310" y="1179210"/>
                  <a:pt x="331708" y="1190497"/>
                  <a:pt x="333375" y="1190625"/>
                </a:cubicBezTo>
                <a:lnTo>
                  <a:pt x="647700" y="1162050"/>
                </a:lnTo>
                <a:cubicBezTo>
                  <a:pt x="883482" y="1142401"/>
                  <a:pt x="707085" y="1162961"/>
                  <a:pt x="866775" y="1143000"/>
                </a:cubicBezTo>
                <a:cubicBezTo>
                  <a:pt x="1179213" y="1042573"/>
                  <a:pt x="1065633" y="1082785"/>
                  <a:pt x="1343025" y="981075"/>
                </a:cubicBezTo>
                <a:cubicBezTo>
                  <a:pt x="1433066" y="948060"/>
                  <a:pt x="1526320" y="912269"/>
                  <a:pt x="1609725" y="866775"/>
                </a:cubicBezTo>
                <a:cubicBezTo>
                  <a:pt x="1653796" y="842736"/>
                  <a:pt x="1691533" y="808523"/>
                  <a:pt x="1733550" y="781050"/>
                </a:cubicBezTo>
                <a:cubicBezTo>
                  <a:pt x="2096501" y="543736"/>
                  <a:pt x="1646350" y="843195"/>
                  <a:pt x="1962150" y="647700"/>
                </a:cubicBezTo>
                <a:cubicBezTo>
                  <a:pt x="1995103" y="627301"/>
                  <a:pt x="2023204" y="599263"/>
                  <a:pt x="2057400" y="581025"/>
                </a:cubicBezTo>
                <a:cubicBezTo>
                  <a:pt x="2118841" y="548256"/>
                  <a:pt x="2189153" y="532684"/>
                  <a:pt x="2247900" y="495300"/>
                </a:cubicBezTo>
                <a:cubicBezTo>
                  <a:pt x="2466989" y="355879"/>
                  <a:pt x="2259769" y="479840"/>
                  <a:pt x="2419350" y="400050"/>
                </a:cubicBezTo>
                <a:cubicBezTo>
                  <a:pt x="2448588" y="385431"/>
                  <a:pt x="2475127" y="365527"/>
                  <a:pt x="2505075" y="352425"/>
                </a:cubicBezTo>
                <a:cubicBezTo>
                  <a:pt x="2526251" y="343160"/>
                  <a:pt x="2550505" y="342480"/>
                  <a:pt x="2571750" y="333375"/>
                </a:cubicBezTo>
                <a:cubicBezTo>
                  <a:pt x="2617428" y="313799"/>
                  <a:pt x="2657954" y="282415"/>
                  <a:pt x="2705100" y="266700"/>
                </a:cubicBezTo>
                <a:cubicBezTo>
                  <a:pt x="3009130" y="165357"/>
                  <a:pt x="2722642" y="257606"/>
                  <a:pt x="2857500" y="219075"/>
                </a:cubicBezTo>
                <a:cubicBezTo>
                  <a:pt x="2867154" y="216317"/>
                  <a:pt x="2876197" y="211346"/>
                  <a:pt x="2886075" y="209550"/>
                </a:cubicBezTo>
                <a:cubicBezTo>
                  <a:pt x="2911260" y="204971"/>
                  <a:pt x="2936875" y="203200"/>
                  <a:pt x="2962275" y="200025"/>
                </a:cubicBezTo>
                <a:cubicBezTo>
                  <a:pt x="2971800" y="193675"/>
                  <a:pt x="2980328" y="185484"/>
                  <a:pt x="2990850" y="180975"/>
                </a:cubicBezTo>
                <a:cubicBezTo>
                  <a:pt x="3041858" y="159114"/>
                  <a:pt x="3102079" y="177704"/>
                  <a:pt x="3152775" y="180975"/>
                </a:cubicBezTo>
                <a:lnTo>
                  <a:pt x="3324225" y="190500"/>
                </a:lnTo>
                <a:cubicBezTo>
                  <a:pt x="3362325" y="196850"/>
                  <a:pt x="3400005" y="206697"/>
                  <a:pt x="3438525" y="209550"/>
                </a:cubicBezTo>
                <a:lnTo>
                  <a:pt x="3695700" y="228600"/>
                </a:lnTo>
                <a:cubicBezTo>
                  <a:pt x="3727504" y="231179"/>
                  <a:pt x="3759362" y="233612"/>
                  <a:pt x="3790950" y="238125"/>
                </a:cubicBezTo>
                <a:cubicBezTo>
                  <a:pt x="3826091" y="243145"/>
                  <a:pt x="3860584" y="252155"/>
                  <a:pt x="3895725" y="257175"/>
                </a:cubicBezTo>
                <a:cubicBezTo>
                  <a:pt x="3927313" y="261688"/>
                  <a:pt x="3959248" y="263301"/>
                  <a:pt x="3990975" y="266700"/>
                </a:cubicBezTo>
                <a:lnTo>
                  <a:pt x="4162425" y="285750"/>
                </a:lnTo>
                <a:lnTo>
                  <a:pt x="4524375" y="276225"/>
                </a:lnTo>
                <a:cubicBezTo>
                  <a:pt x="4612878" y="272821"/>
                  <a:pt x="4660871" y="266350"/>
                  <a:pt x="4743450" y="257175"/>
                </a:cubicBezTo>
                <a:cubicBezTo>
                  <a:pt x="4765675" y="250825"/>
                  <a:pt x="4787701" y="243731"/>
                  <a:pt x="4810125" y="238125"/>
                </a:cubicBezTo>
                <a:cubicBezTo>
                  <a:pt x="4825831" y="234198"/>
                  <a:pt x="4842184" y="233048"/>
                  <a:pt x="4857750" y="228600"/>
                </a:cubicBezTo>
                <a:cubicBezTo>
                  <a:pt x="4886712" y="220325"/>
                  <a:pt x="4914725" y="209009"/>
                  <a:pt x="4943475" y="200025"/>
                </a:cubicBezTo>
                <a:cubicBezTo>
                  <a:pt x="4965537" y="193131"/>
                  <a:pt x="4988427" y="188874"/>
                  <a:pt x="5010150" y="180975"/>
                </a:cubicBezTo>
                <a:cubicBezTo>
                  <a:pt x="5030455" y="173592"/>
                  <a:pt x="5109278" y="127300"/>
                  <a:pt x="5114925" y="123825"/>
                </a:cubicBezTo>
                <a:cubicBezTo>
                  <a:pt x="5134424" y="111826"/>
                  <a:pt x="5151597" y="95964"/>
                  <a:pt x="5172075" y="85725"/>
                </a:cubicBezTo>
                <a:cubicBezTo>
                  <a:pt x="5183784" y="79871"/>
                  <a:pt x="5197588" y="79796"/>
                  <a:pt x="5210175" y="76200"/>
                </a:cubicBezTo>
                <a:cubicBezTo>
                  <a:pt x="5219829" y="73442"/>
                  <a:pt x="5229522" y="70630"/>
                  <a:pt x="5238750" y="66675"/>
                </a:cubicBezTo>
                <a:cubicBezTo>
                  <a:pt x="5251801" y="61082"/>
                  <a:pt x="5263151" y="51361"/>
                  <a:pt x="5276850" y="47625"/>
                </a:cubicBezTo>
                <a:cubicBezTo>
                  <a:pt x="5298510" y="41718"/>
                  <a:pt x="5321300" y="41275"/>
                  <a:pt x="5343525" y="38100"/>
                </a:cubicBezTo>
                <a:cubicBezTo>
                  <a:pt x="5359400" y="31750"/>
                  <a:pt x="5375526" y="25994"/>
                  <a:pt x="5391150" y="19050"/>
                </a:cubicBezTo>
                <a:cubicBezTo>
                  <a:pt x="5404125" y="13283"/>
                  <a:pt x="5429250" y="0"/>
                  <a:pt x="5429250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93011" y="2049222"/>
            <a:ext cx="6395356" cy="1169768"/>
            <a:chOff x="4393011" y="2049222"/>
            <a:chExt cx="6395356" cy="1169768"/>
          </a:xfrm>
        </p:grpSpPr>
        <p:sp>
          <p:nvSpPr>
            <p:cNvPr id="105" name="文本框 104"/>
            <p:cNvSpPr txBox="1"/>
            <p:nvPr/>
          </p:nvSpPr>
          <p:spPr>
            <a:xfrm>
              <a:off x="4393011" y="2859097"/>
              <a:ext cx="1778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sout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en-US" sz="1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super.num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)</a:t>
              </a:r>
            </a:p>
          </p:txBody>
        </p:sp>
        <p:cxnSp>
          <p:nvCxnSpPr>
            <p:cNvPr id="132" name="直接连接符 131"/>
            <p:cNvCxnSpPr/>
            <p:nvPr/>
          </p:nvCxnSpPr>
          <p:spPr>
            <a:xfrm>
              <a:off x="5057398" y="3166874"/>
              <a:ext cx="855814" cy="0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连接符: 曲线 166"/>
            <p:cNvCxnSpPr/>
            <p:nvPr/>
          </p:nvCxnSpPr>
          <p:spPr>
            <a:xfrm flipV="1">
              <a:off x="5640955" y="2049222"/>
              <a:ext cx="5147412" cy="1169768"/>
            </a:xfrm>
            <a:prstGeom prst="curvedConnector5">
              <a:avLst>
                <a:gd name="adj1" fmla="val 27757"/>
                <a:gd name="adj2" fmla="val 65956"/>
                <a:gd name="adj3" fmla="val 87787"/>
              </a:avLst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8239125" y="4359209"/>
            <a:ext cx="3689265" cy="280234"/>
            <a:chOff x="7809763" y="3708491"/>
            <a:chExt cx="3689265" cy="280234"/>
          </a:xfrm>
        </p:grpSpPr>
        <p:sp>
          <p:nvSpPr>
            <p:cNvPr id="181" name="文本框 180"/>
            <p:cNvSpPr txBox="1"/>
            <p:nvPr/>
          </p:nvSpPr>
          <p:spPr>
            <a:xfrm>
              <a:off x="7809763" y="3711726"/>
              <a:ext cx="957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2:</a:t>
              </a:r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8364655" y="3708491"/>
              <a:ext cx="3134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Zi03()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创建了几个对象</a:t>
              </a:r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8239125" y="4728818"/>
            <a:ext cx="3886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只创建了一个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Zi03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没有第二个对象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只不过由于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Zi03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类继承了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Fu03,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所以在创建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Zi03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类的对象时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Zi03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类的对象中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优先开辟一块空间给父类成员使用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该空间使用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关键字标记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7" name="图片 1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60" y="1813264"/>
            <a:ext cx="3040643" cy="3497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3" grpId="0"/>
      <p:bldP spid="88" grpId="0"/>
      <p:bldP spid="93" grpId="0"/>
      <p:bldP spid="1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继承中成员变量的访问特点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90031" y="2855999"/>
            <a:ext cx="6335197" cy="1329140"/>
          </a:xfrm>
        </p:spPr>
        <p:txBody>
          <a:bodyPr/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看等号左边是谁</a:t>
            </a:r>
            <a:r>
              <a:rPr lang="en-US" altLang="zh-CN" sz="1600" dirty="0"/>
              <a:t>,</a:t>
            </a:r>
            <a:r>
              <a:rPr lang="zh-CN" altLang="en-US" sz="1600" dirty="0"/>
              <a:t>先调用谁的成员</a:t>
            </a:r>
            <a:endParaRPr lang="en-US" altLang="zh-CN" sz="16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子类没有时，就找父类</a:t>
            </a:r>
            <a:r>
              <a:rPr lang="en-US" altLang="zh-CN" sz="1600" dirty="0"/>
              <a:t>-&gt;</a:t>
            </a:r>
            <a:r>
              <a:rPr lang="zh-CN" altLang="en-US" sz="1600" dirty="0"/>
              <a:t>子债父偿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746" y="15260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46" y="2174505"/>
            <a:ext cx="3231160" cy="2895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继承中成员方法的访问特点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99746" y="844108"/>
            <a:ext cx="9845675" cy="517190"/>
          </a:xfrm>
        </p:spPr>
        <p:txBody>
          <a:bodyPr/>
          <a:lstStyle/>
          <a:p>
            <a:r>
              <a:rPr lang="zh-CN" altLang="en-US" sz="1600" dirty="0"/>
              <a:t>成员方法不重名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746" y="1451426"/>
            <a:ext cx="10419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 如果子类父类中出现不重名的成员方法，这时的调用是没有影响的。对象调用方法时，会先在子类中查找有没有对应的方法，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若子类中存在就会执行子类中的方法，若子类中不存在就会执行父类中相应的方法。代码如下：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13" y="1908894"/>
            <a:ext cx="5029636" cy="4816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继承中成员方法的访问特点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99746" y="844108"/>
            <a:ext cx="9845675" cy="517190"/>
          </a:xfrm>
        </p:spPr>
        <p:txBody>
          <a:bodyPr/>
          <a:lstStyle/>
          <a:p>
            <a:r>
              <a:rPr lang="zh-CN" altLang="en-US" sz="1600" dirty="0"/>
              <a:t>成员方法重名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746" y="1451426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子类中出现与父类一模一样的方法时（返回值类型，方法名和参数列表都相同），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会出现覆盖效果，也称为重写或者复写。声明不变，重新实现。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必要条件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方法名和参数列表必须相同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可选条件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返回值类型可以不一致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(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后面讲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46" y="2575560"/>
            <a:ext cx="4389500" cy="23166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968" y="2169036"/>
            <a:ext cx="4801016" cy="425994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46" y="5028492"/>
            <a:ext cx="4130398" cy="1592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继承中成员方法的访问特点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99746" y="844108"/>
            <a:ext cx="9845675" cy="517190"/>
          </a:xfrm>
        </p:spPr>
        <p:txBody>
          <a:bodyPr/>
          <a:lstStyle/>
          <a:p>
            <a:r>
              <a:rPr lang="zh-CN" altLang="en-US" sz="1600" dirty="0"/>
              <a:t>方法重写的使用场景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746" y="1451426"/>
            <a:ext cx="898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子类可以根据需要，定义特定于自己的行为。既沿袭了父类的功能名称，又根据子类的需要重新实现父类方法，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从而进行扩展增强。比如新的手机增加来电显示头像的功能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719" y="2985545"/>
            <a:ext cx="1447925" cy="6934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857" y="3852743"/>
            <a:ext cx="1470787" cy="52582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785" y="4819132"/>
            <a:ext cx="1447925" cy="52582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210242" y="2064774"/>
            <a:ext cx="3322608" cy="4554269"/>
            <a:chOff x="2210242" y="2064774"/>
            <a:chExt cx="3322608" cy="455426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0242" y="2138095"/>
              <a:ext cx="3322608" cy="448094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871546" y="2064774"/>
              <a:ext cx="1109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老款手机</a:t>
              </a:r>
              <a:endParaRPr 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38644" y="2006434"/>
            <a:ext cx="3436918" cy="4569771"/>
            <a:chOff x="6838644" y="2006434"/>
            <a:chExt cx="3436918" cy="456977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8644" y="2064774"/>
              <a:ext cx="3436918" cy="4511431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8557103" y="2006434"/>
              <a:ext cx="1109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新款手机</a:t>
              </a:r>
              <a:endParaRPr 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继承中成员方法的访问特点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99746" y="844108"/>
            <a:ext cx="9845675" cy="517190"/>
          </a:xfrm>
        </p:spPr>
        <p:txBody>
          <a:bodyPr/>
          <a:lstStyle/>
          <a:p>
            <a:r>
              <a:rPr lang="zh-CN" altLang="en-US" sz="1600" dirty="0"/>
              <a:t>方法重写的使用场景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746" y="1451426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代码如下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4" y="2291316"/>
            <a:ext cx="3366220" cy="2773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336" y="2291316"/>
            <a:ext cx="3558848" cy="1844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296" y="2291316"/>
            <a:ext cx="4767028" cy="17765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继承中成员方法的访问特点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94946" y="909565"/>
            <a:ext cx="9845675" cy="517190"/>
          </a:xfrm>
        </p:spPr>
        <p:txBody>
          <a:bodyPr/>
          <a:lstStyle/>
          <a:p>
            <a:r>
              <a:rPr lang="zh-CN" altLang="en-US" sz="1600" dirty="0"/>
              <a:t>方法重写的注意事项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99745" y="1582340"/>
            <a:ext cx="104716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ibaba PuHuiTi"/>
                <a:ea typeface="阿里巴巴普惠体" panose="00020600040101010101"/>
              </a:rPr>
              <a:t>    1. 子类方法覆盖父类方法，</a:t>
            </a:r>
            <a:r>
              <a:rPr lang="zh-CN" altLang="en-US" dirty="0">
                <a:latin typeface="Alibaba PuHuiTi"/>
                <a:ea typeface="阿里巴巴普惠体" panose="00020600040101010101"/>
              </a:rPr>
              <a:t>访问</a:t>
            </a:r>
            <a:r>
              <a:rPr lang="en-US" dirty="0">
                <a:latin typeface="Alibaba PuHuiTi"/>
                <a:ea typeface="阿里巴巴普惠体" panose="00020600040101010101"/>
              </a:rPr>
              <a:t>权限</a:t>
            </a:r>
            <a:r>
              <a:rPr lang="zh-CN" altLang="en-US" dirty="0">
                <a:latin typeface="Alibaba PuHuiTi"/>
                <a:ea typeface="阿里巴巴普惠体" panose="00020600040101010101"/>
              </a:rPr>
              <a:t>必须</a:t>
            </a:r>
            <a:r>
              <a:rPr lang="en-US" dirty="0">
                <a:latin typeface="Alibaba PuHuiTi"/>
                <a:ea typeface="阿里巴巴普惠体" panose="00020600040101010101"/>
              </a:rPr>
              <a:t>等于</a:t>
            </a:r>
            <a:r>
              <a:rPr lang="zh-CN" altLang="en-US" dirty="0">
                <a:latin typeface="Alibaba PuHuiTi"/>
                <a:ea typeface="阿里巴巴普惠体" panose="00020600040101010101"/>
              </a:rPr>
              <a:t>或大于</a:t>
            </a:r>
            <a:r>
              <a:rPr lang="en-US" dirty="0">
                <a:latin typeface="Alibaba PuHuiTi"/>
                <a:ea typeface="阿里巴巴普惠体" panose="00020600040101010101"/>
              </a:rPr>
              <a:t>父类权限。</a:t>
            </a:r>
          </a:p>
          <a:p>
            <a:r>
              <a:rPr lang="en-US" dirty="0">
                <a:latin typeface="Alibaba PuHuiTi"/>
                <a:ea typeface="阿里巴巴普惠体" panose="00020600040101010101"/>
              </a:rPr>
              <a:t>        权限:</a:t>
            </a:r>
          </a:p>
          <a:p>
            <a:r>
              <a:rPr lang="en-US" dirty="0">
                <a:latin typeface="Alibaba PuHuiTi"/>
                <a:ea typeface="阿里巴巴普惠体" panose="00020600040101010101"/>
              </a:rPr>
              <a:t>            public &gt; protected &gt; </a:t>
            </a:r>
            <a:r>
              <a:rPr lang="en-US" dirty="0" err="1">
                <a:latin typeface="Alibaba PuHuiTi"/>
                <a:ea typeface="阿里巴巴普惠体" panose="00020600040101010101"/>
              </a:rPr>
              <a:t>默认</a:t>
            </a:r>
            <a:r>
              <a:rPr lang="en-US" dirty="0">
                <a:latin typeface="Alibaba PuHuiTi"/>
                <a:ea typeface="阿里巴巴普惠体" panose="00020600040101010101"/>
              </a:rPr>
              <a:t>(</a:t>
            </a:r>
            <a:r>
              <a:rPr lang="en-US" dirty="0" err="1">
                <a:latin typeface="Alibaba PuHuiTi"/>
                <a:ea typeface="阿里巴巴普惠体" panose="00020600040101010101"/>
              </a:rPr>
              <a:t>什么都不写</a:t>
            </a:r>
            <a:r>
              <a:rPr lang="en-US" dirty="0">
                <a:latin typeface="Alibaba PuHuiTi"/>
                <a:ea typeface="阿里巴巴普惠体" panose="00020600040101010101"/>
              </a:rPr>
              <a:t>) &gt; private</a:t>
            </a:r>
          </a:p>
          <a:p>
            <a:endParaRPr lang="en-US" dirty="0">
              <a:latin typeface="Alibaba PuHuiTi"/>
              <a:ea typeface="阿里巴巴普惠体" panose="00020600040101010101"/>
            </a:endParaRPr>
          </a:p>
          <a:p>
            <a:r>
              <a:rPr lang="en-US" dirty="0">
                <a:latin typeface="Alibaba PuHuiTi"/>
                <a:ea typeface="阿里巴巴普惠体" panose="00020600040101010101"/>
              </a:rPr>
              <a:t>    2. </a:t>
            </a:r>
            <a:r>
              <a:rPr lang="en-US" dirty="0" err="1">
                <a:latin typeface="Alibaba PuHuiTi"/>
                <a:ea typeface="阿里巴巴普惠体" panose="00020600040101010101"/>
              </a:rPr>
              <a:t>子类方法覆盖父类方法，返回值类型、函数名和参数列表都要一样</a:t>
            </a:r>
            <a:r>
              <a:rPr lang="zh-CN" altLang="en-US" dirty="0">
                <a:latin typeface="Alibaba PuHuiTi"/>
                <a:ea typeface="阿里巴巴普惠体" panose="00020600040101010101"/>
              </a:rPr>
              <a:t>，且不能抛出更多的异常</a:t>
            </a:r>
            <a:r>
              <a:rPr lang="en-US" dirty="0">
                <a:latin typeface="Alibaba PuHuiTi"/>
                <a:ea typeface="阿里巴巴普惠体" panose="00020600040101010101"/>
              </a:rPr>
              <a:t>。</a:t>
            </a:r>
          </a:p>
          <a:p>
            <a:r>
              <a:rPr lang="en-US" dirty="0">
                <a:latin typeface="Alibaba PuHuiTi"/>
                <a:ea typeface="阿里巴巴普惠体" panose="00020600040101010101"/>
              </a:rPr>
              <a:t>        </a:t>
            </a:r>
            <a:r>
              <a:rPr lang="en-US" dirty="0" err="1">
                <a:latin typeface="Alibaba PuHuiTi"/>
                <a:ea typeface="阿里巴巴普惠体" panose="00020600040101010101"/>
              </a:rPr>
              <a:t>必要条件</a:t>
            </a:r>
            <a:r>
              <a:rPr lang="en-US" dirty="0">
                <a:latin typeface="Alibaba PuHuiTi"/>
                <a:ea typeface="阿里巴巴普惠体" panose="00020600040101010101"/>
              </a:rPr>
              <a:t>:</a:t>
            </a:r>
          </a:p>
          <a:p>
            <a:r>
              <a:rPr lang="en-US" dirty="0">
                <a:latin typeface="Alibaba PuHuiTi"/>
                <a:ea typeface="阿里巴巴普惠体" panose="00020600040101010101"/>
              </a:rPr>
              <a:t>            </a:t>
            </a:r>
            <a:r>
              <a:rPr lang="en-US" dirty="0" err="1">
                <a:latin typeface="Alibaba PuHuiTi"/>
                <a:ea typeface="阿里巴巴普惠体" panose="00020600040101010101"/>
              </a:rPr>
              <a:t>函数名和参数列表都要一样</a:t>
            </a:r>
            <a:endParaRPr lang="en-US" dirty="0">
              <a:latin typeface="Alibaba PuHuiTi"/>
              <a:ea typeface="阿里巴巴普惠体" panose="00020600040101010101"/>
            </a:endParaRPr>
          </a:p>
          <a:p>
            <a:r>
              <a:rPr lang="en-US" dirty="0">
                <a:latin typeface="Alibaba PuHuiTi"/>
                <a:ea typeface="阿里巴巴普惠体" panose="00020600040101010101"/>
              </a:rPr>
              <a:t>            </a:t>
            </a:r>
            <a:r>
              <a:rPr lang="zh-CN" altLang="en-US" dirty="0">
                <a:latin typeface="Alibaba PuHuiTi"/>
                <a:ea typeface="阿里巴巴普惠体" panose="00020600040101010101"/>
              </a:rPr>
              <a:t>子类不能抛出比父类更多的异常</a:t>
            </a:r>
            <a:endParaRPr lang="en-US" dirty="0">
              <a:latin typeface="Alibaba PuHuiTi"/>
              <a:ea typeface="阿里巴巴普惠体" panose="00020600040101010101"/>
            </a:endParaRPr>
          </a:p>
          <a:p>
            <a:r>
              <a:rPr lang="en-US" dirty="0">
                <a:latin typeface="Alibaba PuHuiTi"/>
                <a:ea typeface="阿里巴巴普惠体" panose="00020600040101010101"/>
              </a:rPr>
              <a:t>        </a:t>
            </a:r>
            <a:r>
              <a:rPr lang="en-US" dirty="0" err="1">
                <a:latin typeface="Alibaba PuHuiTi"/>
                <a:ea typeface="阿里巴巴普惠体" panose="00020600040101010101"/>
              </a:rPr>
              <a:t>可选条件</a:t>
            </a:r>
            <a:r>
              <a:rPr lang="en-US" dirty="0">
                <a:latin typeface="Alibaba PuHuiTi"/>
                <a:ea typeface="阿里巴巴普惠体" panose="00020600040101010101"/>
              </a:rPr>
              <a:t>:</a:t>
            </a:r>
          </a:p>
          <a:p>
            <a:r>
              <a:rPr lang="en-US" dirty="0">
                <a:latin typeface="Alibaba PuHuiTi"/>
                <a:ea typeface="阿里巴巴普惠体" panose="00020600040101010101"/>
              </a:rPr>
              <a:t>            </a:t>
            </a:r>
            <a:r>
              <a:rPr lang="en-US" dirty="0" err="1">
                <a:latin typeface="Alibaba PuHuiTi"/>
                <a:ea typeface="阿里巴巴普惠体" panose="00020600040101010101"/>
              </a:rPr>
              <a:t>返回值类型可以不一样</a:t>
            </a:r>
            <a:endParaRPr lang="en-US" dirty="0">
              <a:latin typeface="Alibaba PuHuiTi"/>
              <a:ea typeface="阿里巴巴普惠体" panose="00020600040101010101"/>
            </a:endParaRPr>
          </a:p>
          <a:p>
            <a:r>
              <a:rPr lang="en-US" dirty="0">
                <a:latin typeface="Alibaba PuHuiTi"/>
                <a:ea typeface="阿里巴巴普惠体" panose="00020600040101010101"/>
              </a:rPr>
              <a:t>            </a:t>
            </a:r>
            <a:r>
              <a:rPr lang="en-US" dirty="0" err="1">
                <a:latin typeface="Alibaba PuHuiTi"/>
                <a:ea typeface="阿里巴巴普惠体" panose="00020600040101010101"/>
              </a:rPr>
              <a:t>子类覆盖重写后的方法返回值类型</a:t>
            </a:r>
            <a:r>
              <a:rPr lang="en-US" dirty="0">
                <a:latin typeface="Alibaba PuHuiTi"/>
                <a:ea typeface="阿里巴巴普惠体" panose="00020600040101010101"/>
              </a:rPr>
              <a:t> &lt;= </a:t>
            </a:r>
            <a:r>
              <a:rPr lang="en-US" dirty="0" err="1">
                <a:latin typeface="Alibaba PuHuiTi"/>
                <a:ea typeface="阿里巴巴普惠体" panose="00020600040101010101"/>
              </a:rPr>
              <a:t>父类方法返回值类型</a:t>
            </a:r>
            <a:endParaRPr lang="en-US" dirty="0">
              <a:latin typeface="Alibaba PuHuiTi"/>
              <a:ea typeface="阿里巴巴普惠体" panose="00020600040101010101"/>
            </a:endParaRPr>
          </a:p>
          <a:p>
            <a:endParaRPr lang="en-US" dirty="0">
              <a:latin typeface="Alibaba PuHuiTi"/>
              <a:ea typeface="阿里巴巴普惠体" panose="00020600040101010101"/>
            </a:endParaRPr>
          </a:p>
          <a:p>
            <a:r>
              <a:rPr lang="en-US" dirty="0">
                <a:latin typeface="Alibaba PuHuiTi"/>
                <a:ea typeface="阿里巴巴普惠体" panose="00020600040101010101"/>
              </a:rPr>
              <a:t>    3. </a:t>
            </a:r>
            <a:r>
              <a:rPr lang="en-US" dirty="0" err="1">
                <a:latin typeface="Alibaba PuHuiTi"/>
                <a:ea typeface="阿里巴巴普惠体" panose="00020600040101010101"/>
              </a:rPr>
              <a:t>私有方法不能被重写</a:t>
            </a:r>
            <a:r>
              <a:rPr lang="en-US" dirty="0">
                <a:latin typeface="Alibaba PuHuiTi"/>
                <a:ea typeface="阿里巴巴普惠体" panose="00020600040101010101"/>
              </a:rPr>
              <a:t>(</a:t>
            </a:r>
            <a:r>
              <a:rPr lang="en-US" dirty="0" err="1">
                <a:latin typeface="Alibaba PuHuiTi"/>
                <a:ea typeface="阿里巴巴普惠体" panose="00020600040101010101"/>
              </a:rPr>
              <a:t>父类私有成员子类是不能继承的</a:t>
            </a:r>
            <a:r>
              <a:rPr lang="en-US" dirty="0">
                <a:latin typeface="Alibaba PuHuiTi"/>
                <a:ea typeface="阿里巴巴普惠体" panose="00020600040101010101"/>
              </a:rPr>
              <a:t>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44264" y="1801492"/>
            <a:ext cx="5630484" cy="3844928"/>
          </a:xfrm>
        </p:spPr>
        <p:txBody>
          <a:bodyPr/>
          <a:lstStyle/>
          <a:p>
            <a:r>
              <a:rPr lang="zh-CN" altLang="en-US" sz="1400" dirty="0"/>
              <a:t>能够写出类的继承格式</a:t>
            </a:r>
            <a:endParaRPr lang="en-US" altLang="zh-CN" sz="1400" dirty="0"/>
          </a:p>
          <a:p>
            <a:r>
              <a:rPr lang="zh-CN" altLang="en-US" sz="1400" dirty="0"/>
              <a:t>能够说出继承的特点</a:t>
            </a:r>
            <a:endParaRPr lang="en-US" altLang="zh-CN" sz="1400" dirty="0"/>
          </a:p>
          <a:p>
            <a:r>
              <a:rPr lang="zh-CN" altLang="en-US" sz="1400" dirty="0"/>
              <a:t>能够区分</a:t>
            </a:r>
            <a:r>
              <a:rPr lang="en-US" altLang="zh-CN" sz="1400" dirty="0"/>
              <a:t>this</a:t>
            </a:r>
            <a:r>
              <a:rPr lang="zh-CN" altLang="en-US" sz="1400" dirty="0"/>
              <a:t>和</a:t>
            </a:r>
            <a:r>
              <a:rPr lang="en-US" altLang="zh-CN" sz="1400" dirty="0"/>
              <a:t>super</a:t>
            </a:r>
            <a:r>
              <a:rPr lang="zh-CN" altLang="en-US" sz="1400" dirty="0"/>
              <a:t>的作用</a:t>
            </a:r>
            <a:endParaRPr lang="en-US" altLang="zh-CN" sz="1400" dirty="0"/>
          </a:p>
          <a:p>
            <a:r>
              <a:rPr lang="zh-CN" altLang="en-US" sz="1400" dirty="0"/>
              <a:t>能够说出方法重写的概念</a:t>
            </a:r>
            <a:endParaRPr lang="en-US" altLang="zh-CN" sz="1400" dirty="0"/>
          </a:p>
          <a:p>
            <a:r>
              <a:rPr lang="zh-CN" altLang="en-US" sz="1400" dirty="0"/>
              <a:t>能够说出方法重写的注意事项</a:t>
            </a:r>
            <a:endParaRPr lang="en-US" altLang="zh-CN" sz="1400" dirty="0"/>
          </a:p>
          <a:p>
            <a:r>
              <a:rPr lang="zh-CN" altLang="en-US" sz="1400" dirty="0"/>
              <a:t>能够写出抽象类的格式</a:t>
            </a:r>
            <a:endParaRPr lang="en-US" altLang="zh-CN" sz="1400" dirty="0"/>
          </a:p>
          <a:p>
            <a:r>
              <a:rPr lang="zh-CN" altLang="en-US" sz="1400" dirty="0"/>
              <a:t>能够写出抽象方法的格式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继承中成员方法的访问特点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130906" y="2902891"/>
            <a:ext cx="6335197" cy="1704279"/>
          </a:xfrm>
        </p:spPr>
        <p:txBody>
          <a:bodyPr/>
          <a:lstStyle/>
          <a:p>
            <a:r>
              <a:rPr lang="en-US" altLang="zh-CN" sz="1600" dirty="0"/>
              <a:t>1. new</a:t>
            </a:r>
            <a:r>
              <a:rPr lang="zh-CN" altLang="en-US" sz="1600" dirty="0"/>
              <a:t>谁</a:t>
            </a:r>
            <a:r>
              <a:rPr lang="en-US" altLang="zh-CN" sz="1600" dirty="0"/>
              <a:t>,</a:t>
            </a:r>
            <a:r>
              <a:rPr lang="zh-CN" altLang="en-US" sz="1600" dirty="0"/>
              <a:t>就先调用谁的成员方法</a:t>
            </a:r>
            <a:endParaRPr lang="en-US" altLang="zh-CN" sz="16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子类先调用子类中重写的方法</a:t>
            </a:r>
            <a:endParaRPr lang="en-US" altLang="zh-CN" sz="1600" dirty="0"/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子类没有时，就找父类</a:t>
            </a:r>
          </a:p>
          <a:p>
            <a:endParaRPr lang="en-US" altLang="zh-CN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899746" y="15260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6" y="2174505"/>
            <a:ext cx="3231160" cy="2895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继承中构造方法的访问特点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118585"/>
            <a:ext cx="9845675" cy="4838331"/>
          </a:xfrm>
        </p:spPr>
        <p:txBody>
          <a:bodyPr/>
          <a:lstStyle/>
          <a:p>
            <a:r>
              <a:rPr lang="en-US" altLang="zh-CN" sz="1600" dirty="0"/>
              <a:t>    1.</a:t>
            </a:r>
            <a:r>
              <a:rPr lang="zh-CN" altLang="en-US" sz="1600" dirty="0"/>
              <a:t>构造方法的名字是与类名一致的。所以子类是无法继承父类构造方法的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2.</a:t>
            </a:r>
            <a:r>
              <a:rPr lang="zh-CN" altLang="en-US" sz="1600" dirty="0"/>
              <a:t>子类继承父类</a:t>
            </a:r>
            <a:r>
              <a:rPr lang="en-US" altLang="zh-CN" sz="1600" dirty="0"/>
              <a:t>,</a:t>
            </a:r>
            <a:r>
              <a:rPr lang="zh-CN" altLang="en-US" sz="1600" dirty="0"/>
              <a:t>是为了使用父类的内容</a:t>
            </a:r>
            <a:r>
              <a:rPr lang="en-US" altLang="zh-CN" sz="1600" dirty="0"/>
              <a:t>,</a:t>
            </a:r>
            <a:r>
              <a:rPr lang="zh-CN" altLang="en-US" sz="1600" dirty="0"/>
              <a:t>所以子类创建对象调用构造方法时</a:t>
            </a:r>
            <a:r>
              <a:rPr lang="en-US" altLang="zh-CN" sz="1600" dirty="0"/>
              <a:t>,</a:t>
            </a:r>
            <a:r>
              <a:rPr lang="zh-CN" altLang="en-US" sz="1600" dirty="0"/>
              <a:t>必须先调用父类的构造方法</a:t>
            </a:r>
            <a:r>
              <a:rPr lang="en-US" altLang="zh-CN" sz="1600" dirty="0"/>
              <a:t>,</a:t>
            </a:r>
          </a:p>
          <a:p>
            <a:r>
              <a:rPr lang="en-US" altLang="zh-CN" sz="1600" dirty="0"/>
              <a:t>        </a:t>
            </a:r>
            <a:r>
              <a:rPr lang="zh-CN" altLang="en-US" sz="1600" dirty="0"/>
              <a:t>完成父类成员的初始化动作</a:t>
            </a:r>
            <a:r>
              <a:rPr lang="en-US" altLang="zh-CN" sz="1600" dirty="0"/>
              <a:t>,</a:t>
            </a:r>
            <a:r>
              <a:rPr lang="zh-CN" altLang="en-US" sz="1600" dirty="0"/>
              <a:t>子类才可以使用父类的成员</a:t>
            </a:r>
            <a:r>
              <a:rPr lang="en-US" altLang="zh-CN" sz="1600" dirty="0"/>
              <a:t>,super()</a:t>
            </a:r>
            <a:r>
              <a:rPr lang="zh-CN" altLang="en-US" sz="1600" dirty="0"/>
              <a:t>表示调用父类的空参构造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3.</a:t>
            </a:r>
            <a:r>
              <a:rPr lang="zh-CN" altLang="en-US" sz="1600" dirty="0"/>
              <a:t>子类的构造方法中如果没有手动给出</a:t>
            </a:r>
            <a:r>
              <a:rPr lang="en-US" altLang="zh-CN" sz="1600" dirty="0"/>
              <a:t>super</a:t>
            </a:r>
            <a:r>
              <a:rPr lang="zh-CN" altLang="en-US" sz="1600" dirty="0"/>
              <a:t>调用父类构造</a:t>
            </a:r>
            <a:r>
              <a:rPr lang="en-US" altLang="zh-CN" sz="1600" dirty="0"/>
              <a:t>,</a:t>
            </a:r>
          </a:p>
          <a:p>
            <a:r>
              <a:rPr lang="en-US" altLang="zh-CN" sz="1600" dirty="0"/>
              <a:t>            </a:t>
            </a:r>
            <a:r>
              <a:rPr lang="zh-CN" altLang="en-US" sz="1600" dirty="0"/>
              <a:t>编译器默认提供一个</a:t>
            </a:r>
            <a:r>
              <a:rPr lang="en-US" altLang="zh-CN" sz="1600" dirty="0"/>
              <a:t>super()</a:t>
            </a:r>
            <a:r>
              <a:rPr lang="zh-CN" altLang="en-US" sz="1600" dirty="0"/>
              <a:t>调用父类的空参构造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4.super</a:t>
            </a:r>
            <a:r>
              <a:rPr lang="zh-CN" altLang="en-US" sz="1600" dirty="0"/>
              <a:t>调用父类构造</a:t>
            </a:r>
            <a:r>
              <a:rPr lang="en-US" altLang="zh-CN" sz="1600" dirty="0"/>
              <a:t>,</a:t>
            </a:r>
            <a:r>
              <a:rPr lang="zh-CN" altLang="en-US" sz="1600" dirty="0"/>
              <a:t>只能写在第一句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5.</a:t>
            </a:r>
            <a:r>
              <a:rPr lang="zh-CN" altLang="en-US" sz="1600" dirty="0"/>
              <a:t>构造方法可以重载</a:t>
            </a:r>
            <a:r>
              <a:rPr lang="en-US" altLang="zh-CN" sz="1600" dirty="0"/>
              <a:t>,</a:t>
            </a:r>
            <a:r>
              <a:rPr lang="zh-CN" altLang="en-US" sz="1600" dirty="0"/>
              <a:t>所以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        super(...):</a:t>
            </a:r>
            <a:r>
              <a:rPr lang="zh-CN" altLang="en-US" sz="1600" dirty="0"/>
              <a:t>调用父类带参数的构造方法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50" y="220998"/>
            <a:ext cx="8771021" cy="517190"/>
          </a:xfrm>
        </p:spPr>
        <p:txBody>
          <a:bodyPr/>
          <a:lstStyle/>
          <a:p>
            <a:r>
              <a:rPr lang="zh-CN" altLang="en-US" dirty="0"/>
              <a:t>继承中构造方法调用图解分析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462294" y="962025"/>
            <a:ext cx="0" cy="570337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3943350" y="764873"/>
            <a:ext cx="8045893" cy="5689193"/>
            <a:chOff x="3943350" y="596191"/>
            <a:chExt cx="8045893" cy="5689193"/>
          </a:xfrm>
        </p:grpSpPr>
        <p:sp>
          <p:nvSpPr>
            <p:cNvPr id="14" name="矩形 13"/>
            <p:cNvSpPr/>
            <p:nvPr/>
          </p:nvSpPr>
          <p:spPr>
            <a:xfrm>
              <a:off x="3943350" y="962026"/>
              <a:ext cx="3514720" cy="53233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874443" y="962025"/>
              <a:ext cx="4114800" cy="24669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74678" y="623471"/>
              <a:ext cx="3283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栈内存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运行方法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存储局部变量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986575" y="596191"/>
              <a:ext cx="3283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堆内存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存储所有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出来的内容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43350" y="4790238"/>
            <a:ext cx="3425116" cy="1598953"/>
            <a:chOff x="3943350" y="4790238"/>
            <a:chExt cx="3425116" cy="1598953"/>
          </a:xfrm>
        </p:grpSpPr>
        <p:sp>
          <p:nvSpPr>
            <p:cNvPr id="48" name="矩形 47"/>
            <p:cNvSpPr/>
            <p:nvPr/>
          </p:nvSpPr>
          <p:spPr>
            <a:xfrm>
              <a:off x="4012707" y="5101728"/>
              <a:ext cx="3355759" cy="1287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943350" y="4790238"/>
              <a:ext cx="2905124" cy="31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main(String[] </a:t>
              </a:r>
              <a:r>
                <a:rPr lang="en-US" sz="1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args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091547" y="5247689"/>
            <a:ext cx="3152775" cy="507849"/>
            <a:chOff x="4105275" y="3711726"/>
            <a:chExt cx="3152775" cy="507849"/>
          </a:xfrm>
        </p:grpSpPr>
        <p:sp>
          <p:nvSpPr>
            <p:cNvPr id="52" name="矩形 51"/>
            <p:cNvSpPr/>
            <p:nvPr/>
          </p:nvSpPr>
          <p:spPr>
            <a:xfrm>
              <a:off x="4105275" y="3711726"/>
              <a:ext cx="3152775" cy="507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276724" y="3811761"/>
              <a:ext cx="1190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Zi07   zi2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986575" y="1134692"/>
            <a:ext cx="3884586" cy="2391962"/>
            <a:chOff x="7931593" y="1142394"/>
            <a:chExt cx="3884586" cy="2391962"/>
          </a:xfrm>
        </p:grpSpPr>
        <p:sp>
          <p:nvSpPr>
            <p:cNvPr id="56" name="矩形 55"/>
            <p:cNvSpPr/>
            <p:nvPr/>
          </p:nvSpPr>
          <p:spPr>
            <a:xfrm>
              <a:off x="8886825" y="1523622"/>
              <a:ext cx="2929354" cy="2010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7931593" y="1142394"/>
              <a:ext cx="3343142" cy="381228"/>
              <a:chOff x="7931593" y="1142394"/>
              <a:chExt cx="3343142" cy="38122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9341298" y="1215845"/>
                <a:ext cx="1933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new </a:t>
                </a:r>
                <a:r>
                  <a:rPr 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Zi07</a:t>
                </a:r>
                <a:r>
                  <a:rPr lang="en-US" sz="14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</a:t>
                </a:r>
                <a:r>
                  <a:rPr lang="en-US" sz="14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r>
                  <a:rPr lang="en-US" sz="14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)</a:t>
                </a: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flipH="1" flipV="1">
                <a:off x="8624893" y="1438275"/>
                <a:ext cx="276225" cy="8534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7931593" y="1142394"/>
                <a:ext cx="8114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0x666</a:t>
                </a: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10199654" y="1633491"/>
            <a:ext cx="1848629" cy="1795509"/>
            <a:chOff x="10076155" y="1633491"/>
            <a:chExt cx="1966713" cy="1795509"/>
          </a:xfrm>
        </p:grpSpPr>
        <p:sp>
          <p:nvSpPr>
            <p:cNvPr id="69" name="矩形 68"/>
            <p:cNvSpPr/>
            <p:nvPr/>
          </p:nvSpPr>
          <p:spPr>
            <a:xfrm>
              <a:off x="10076155" y="1633491"/>
              <a:ext cx="1722268" cy="17955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0109431" y="1755070"/>
              <a:ext cx="1933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num   0</a:t>
              </a:r>
              <a:endParaRPr 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10592207" y="2982129"/>
            <a:ext cx="11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4262995" y="5896570"/>
            <a:ext cx="1750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sout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(zi2.num)</a:t>
            </a:r>
          </a:p>
        </p:txBody>
      </p:sp>
      <p:sp>
        <p:nvSpPr>
          <p:cNvPr id="137" name="任意多边形: 形状 136"/>
          <p:cNvSpPr/>
          <p:nvPr/>
        </p:nvSpPr>
        <p:spPr>
          <a:xfrm>
            <a:off x="5524500" y="2066925"/>
            <a:ext cx="5429250" cy="1190625"/>
          </a:xfrm>
          <a:custGeom>
            <a:avLst/>
            <a:gdLst>
              <a:gd name="connsiteX0" fmla="*/ 0 w 5429250"/>
              <a:gd name="connsiteY0" fmla="*/ 1085850 h 1190625"/>
              <a:gd name="connsiteX1" fmla="*/ 47625 w 5429250"/>
              <a:gd name="connsiteY1" fmla="*/ 1133475 h 1190625"/>
              <a:gd name="connsiteX2" fmla="*/ 133350 w 5429250"/>
              <a:gd name="connsiteY2" fmla="*/ 1171575 h 1190625"/>
              <a:gd name="connsiteX3" fmla="*/ 333375 w 5429250"/>
              <a:gd name="connsiteY3" fmla="*/ 1190625 h 1190625"/>
              <a:gd name="connsiteX4" fmla="*/ 647700 w 5429250"/>
              <a:gd name="connsiteY4" fmla="*/ 1162050 h 1190625"/>
              <a:gd name="connsiteX5" fmla="*/ 866775 w 5429250"/>
              <a:gd name="connsiteY5" fmla="*/ 1143000 h 1190625"/>
              <a:gd name="connsiteX6" fmla="*/ 1343025 w 5429250"/>
              <a:gd name="connsiteY6" fmla="*/ 981075 h 1190625"/>
              <a:gd name="connsiteX7" fmla="*/ 1609725 w 5429250"/>
              <a:gd name="connsiteY7" fmla="*/ 866775 h 1190625"/>
              <a:gd name="connsiteX8" fmla="*/ 1733550 w 5429250"/>
              <a:gd name="connsiteY8" fmla="*/ 781050 h 1190625"/>
              <a:gd name="connsiteX9" fmla="*/ 1962150 w 5429250"/>
              <a:gd name="connsiteY9" fmla="*/ 647700 h 1190625"/>
              <a:gd name="connsiteX10" fmla="*/ 2057400 w 5429250"/>
              <a:gd name="connsiteY10" fmla="*/ 581025 h 1190625"/>
              <a:gd name="connsiteX11" fmla="*/ 2247900 w 5429250"/>
              <a:gd name="connsiteY11" fmla="*/ 495300 h 1190625"/>
              <a:gd name="connsiteX12" fmla="*/ 2419350 w 5429250"/>
              <a:gd name="connsiteY12" fmla="*/ 400050 h 1190625"/>
              <a:gd name="connsiteX13" fmla="*/ 2505075 w 5429250"/>
              <a:gd name="connsiteY13" fmla="*/ 352425 h 1190625"/>
              <a:gd name="connsiteX14" fmla="*/ 2571750 w 5429250"/>
              <a:gd name="connsiteY14" fmla="*/ 333375 h 1190625"/>
              <a:gd name="connsiteX15" fmla="*/ 2705100 w 5429250"/>
              <a:gd name="connsiteY15" fmla="*/ 266700 h 1190625"/>
              <a:gd name="connsiteX16" fmla="*/ 2857500 w 5429250"/>
              <a:gd name="connsiteY16" fmla="*/ 219075 h 1190625"/>
              <a:gd name="connsiteX17" fmla="*/ 2886075 w 5429250"/>
              <a:gd name="connsiteY17" fmla="*/ 209550 h 1190625"/>
              <a:gd name="connsiteX18" fmla="*/ 2962275 w 5429250"/>
              <a:gd name="connsiteY18" fmla="*/ 200025 h 1190625"/>
              <a:gd name="connsiteX19" fmla="*/ 2990850 w 5429250"/>
              <a:gd name="connsiteY19" fmla="*/ 180975 h 1190625"/>
              <a:gd name="connsiteX20" fmla="*/ 3152775 w 5429250"/>
              <a:gd name="connsiteY20" fmla="*/ 180975 h 1190625"/>
              <a:gd name="connsiteX21" fmla="*/ 3324225 w 5429250"/>
              <a:gd name="connsiteY21" fmla="*/ 190500 h 1190625"/>
              <a:gd name="connsiteX22" fmla="*/ 3438525 w 5429250"/>
              <a:gd name="connsiteY22" fmla="*/ 209550 h 1190625"/>
              <a:gd name="connsiteX23" fmla="*/ 3695700 w 5429250"/>
              <a:gd name="connsiteY23" fmla="*/ 228600 h 1190625"/>
              <a:gd name="connsiteX24" fmla="*/ 3790950 w 5429250"/>
              <a:gd name="connsiteY24" fmla="*/ 238125 h 1190625"/>
              <a:gd name="connsiteX25" fmla="*/ 3895725 w 5429250"/>
              <a:gd name="connsiteY25" fmla="*/ 257175 h 1190625"/>
              <a:gd name="connsiteX26" fmla="*/ 3990975 w 5429250"/>
              <a:gd name="connsiteY26" fmla="*/ 266700 h 1190625"/>
              <a:gd name="connsiteX27" fmla="*/ 4162425 w 5429250"/>
              <a:gd name="connsiteY27" fmla="*/ 285750 h 1190625"/>
              <a:gd name="connsiteX28" fmla="*/ 4524375 w 5429250"/>
              <a:gd name="connsiteY28" fmla="*/ 276225 h 1190625"/>
              <a:gd name="connsiteX29" fmla="*/ 4743450 w 5429250"/>
              <a:gd name="connsiteY29" fmla="*/ 257175 h 1190625"/>
              <a:gd name="connsiteX30" fmla="*/ 4810125 w 5429250"/>
              <a:gd name="connsiteY30" fmla="*/ 238125 h 1190625"/>
              <a:gd name="connsiteX31" fmla="*/ 4857750 w 5429250"/>
              <a:gd name="connsiteY31" fmla="*/ 228600 h 1190625"/>
              <a:gd name="connsiteX32" fmla="*/ 4943475 w 5429250"/>
              <a:gd name="connsiteY32" fmla="*/ 200025 h 1190625"/>
              <a:gd name="connsiteX33" fmla="*/ 5010150 w 5429250"/>
              <a:gd name="connsiteY33" fmla="*/ 180975 h 1190625"/>
              <a:gd name="connsiteX34" fmla="*/ 5114925 w 5429250"/>
              <a:gd name="connsiteY34" fmla="*/ 123825 h 1190625"/>
              <a:gd name="connsiteX35" fmla="*/ 5172075 w 5429250"/>
              <a:gd name="connsiteY35" fmla="*/ 85725 h 1190625"/>
              <a:gd name="connsiteX36" fmla="*/ 5210175 w 5429250"/>
              <a:gd name="connsiteY36" fmla="*/ 76200 h 1190625"/>
              <a:gd name="connsiteX37" fmla="*/ 5238750 w 5429250"/>
              <a:gd name="connsiteY37" fmla="*/ 66675 h 1190625"/>
              <a:gd name="connsiteX38" fmla="*/ 5276850 w 5429250"/>
              <a:gd name="connsiteY38" fmla="*/ 47625 h 1190625"/>
              <a:gd name="connsiteX39" fmla="*/ 5343525 w 5429250"/>
              <a:gd name="connsiteY39" fmla="*/ 38100 h 1190625"/>
              <a:gd name="connsiteX40" fmla="*/ 5391150 w 5429250"/>
              <a:gd name="connsiteY40" fmla="*/ 19050 h 1190625"/>
              <a:gd name="connsiteX41" fmla="*/ 5429250 w 5429250"/>
              <a:gd name="connsiteY41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429250" h="1190625">
                <a:moveTo>
                  <a:pt x="0" y="1085850"/>
                </a:moveTo>
                <a:cubicBezTo>
                  <a:pt x="15875" y="1101725"/>
                  <a:pt x="28740" y="1121335"/>
                  <a:pt x="47625" y="1133475"/>
                </a:cubicBezTo>
                <a:cubicBezTo>
                  <a:pt x="73929" y="1150385"/>
                  <a:pt x="103351" y="1162752"/>
                  <a:pt x="133350" y="1171575"/>
                </a:cubicBezTo>
                <a:cubicBezTo>
                  <a:pt x="159310" y="1179210"/>
                  <a:pt x="331708" y="1190497"/>
                  <a:pt x="333375" y="1190625"/>
                </a:cubicBezTo>
                <a:lnTo>
                  <a:pt x="647700" y="1162050"/>
                </a:lnTo>
                <a:cubicBezTo>
                  <a:pt x="883482" y="1142401"/>
                  <a:pt x="707085" y="1162961"/>
                  <a:pt x="866775" y="1143000"/>
                </a:cubicBezTo>
                <a:cubicBezTo>
                  <a:pt x="1179213" y="1042573"/>
                  <a:pt x="1065633" y="1082785"/>
                  <a:pt x="1343025" y="981075"/>
                </a:cubicBezTo>
                <a:cubicBezTo>
                  <a:pt x="1433066" y="948060"/>
                  <a:pt x="1526320" y="912269"/>
                  <a:pt x="1609725" y="866775"/>
                </a:cubicBezTo>
                <a:cubicBezTo>
                  <a:pt x="1653796" y="842736"/>
                  <a:pt x="1691533" y="808523"/>
                  <a:pt x="1733550" y="781050"/>
                </a:cubicBezTo>
                <a:cubicBezTo>
                  <a:pt x="2096501" y="543736"/>
                  <a:pt x="1646350" y="843195"/>
                  <a:pt x="1962150" y="647700"/>
                </a:cubicBezTo>
                <a:cubicBezTo>
                  <a:pt x="1995103" y="627301"/>
                  <a:pt x="2023204" y="599263"/>
                  <a:pt x="2057400" y="581025"/>
                </a:cubicBezTo>
                <a:cubicBezTo>
                  <a:pt x="2118841" y="548256"/>
                  <a:pt x="2189153" y="532684"/>
                  <a:pt x="2247900" y="495300"/>
                </a:cubicBezTo>
                <a:cubicBezTo>
                  <a:pt x="2466989" y="355879"/>
                  <a:pt x="2259769" y="479840"/>
                  <a:pt x="2419350" y="400050"/>
                </a:cubicBezTo>
                <a:cubicBezTo>
                  <a:pt x="2448588" y="385431"/>
                  <a:pt x="2475127" y="365527"/>
                  <a:pt x="2505075" y="352425"/>
                </a:cubicBezTo>
                <a:cubicBezTo>
                  <a:pt x="2526251" y="343160"/>
                  <a:pt x="2550505" y="342480"/>
                  <a:pt x="2571750" y="333375"/>
                </a:cubicBezTo>
                <a:cubicBezTo>
                  <a:pt x="2617428" y="313799"/>
                  <a:pt x="2657954" y="282415"/>
                  <a:pt x="2705100" y="266700"/>
                </a:cubicBezTo>
                <a:cubicBezTo>
                  <a:pt x="3009130" y="165357"/>
                  <a:pt x="2722642" y="257606"/>
                  <a:pt x="2857500" y="219075"/>
                </a:cubicBezTo>
                <a:cubicBezTo>
                  <a:pt x="2867154" y="216317"/>
                  <a:pt x="2876197" y="211346"/>
                  <a:pt x="2886075" y="209550"/>
                </a:cubicBezTo>
                <a:cubicBezTo>
                  <a:pt x="2911260" y="204971"/>
                  <a:pt x="2936875" y="203200"/>
                  <a:pt x="2962275" y="200025"/>
                </a:cubicBezTo>
                <a:cubicBezTo>
                  <a:pt x="2971800" y="193675"/>
                  <a:pt x="2980328" y="185484"/>
                  <a:pt x="2990850" y="180975"/>
                </a:cubicBezTo>
                <a:cubicBezTo>
                  <a:pt x="3041858" y="159114"/>
                  <a:pt x="3102079" y="177704"/>
                  <a:pt x="3152775" y="180975"/>
                </a:cubicBezTo>
                <a:lnTo>
                  <a:pt x="3324225" y="190500"/>
                </a:lnTo>
                <a:cubicBezTo>
                  <a:pt x="3362325" y="196850"/>
                  <a:pt x="3400005" y="206697"/>
                  <a:pt x="3438525" y="209550"/>
                </a:cubicBezTo>
                <a:lnTo>
                  <a:pt x="3695700" y="228600"/>
                </a:lnTo>
                <a:cubicBezTo>
                  <a:pt x="3727504" y="231179"/>
                  <a:pt x="3759362" y="233612"/>
                  <a:pt x="3790950" y="238125"/>
                </a:cubicBezTo>
                <a:cubicBezTo>
                  <a:pt x="3826091" y="243145"/>
                  <a:pt x="3860584" y="252155"/>
                  <a:pt x="3895725" y="257175"/>
                </a:cubicBezTo>
                <a:cubicBezTo>
                  <a:pt x="3927313" y="261688"/>
                  <a:pt x="3959248" y="263301"/>
                  <a:pt x="3990975" y="266700"/>
                </a:cubicBezTo>
                <a:lnTo>
                  <a:pt x="4162425" y="285750"/>
                </a:lnTo>
                <a:lnTo>
                  <a:pt x="4524375" y="276225"/>
                </a:lnTo>
                <a:cubicBezTo>
                  <a:pt x="4612878" y="272821"/>
                  <a:pt x="4660871" y="266350"/>
                  <a:pt x="4743450" y="257175"/>
                </a:cubicBezTo>
                <a:cubicBezTo>
                  <a:pt x="4765675" y="250825"/>
                  <a:pt x="4787701" y="243731"/>
                  <a:pt x="4810125" y="238125"/>
                </a:cubicBezTo>
                <a:cubicBezTo>
                  <a:pt x="4825831" y="234198"/>
                  <a:pt x="4842184" y="233048"/>
                  <a:pt x="4857750" y="228600"/>
                </a:cubicBezTo>
                <a:cubicBezTo>
                  <a:pt x="4886712" y="220325"/>
                  <a:pt x="4914725" y="209009"/>
                  <a:pt x="4943475" y="200025"/>
                </a:cubicBezTo>
                <a:cubicBezTo>
                  <a:pt x="4965537" y="193131"/>
                  <a:pt x="4988427" y="188874"/>
                  <a:pt x="5010150" y="180975"/>
                </a:cubicBezTo>
                <a:cubicBezTo>
                  <a:pt x="5030455" y="173592"/>
                  <a:pt x="5109278" y="127300"/>
                  <a:pt x="5114925" y="123825"/>
                </a:cubicBezTo>
                <a:cubicBezTo>
                  <a:pt x="5134424" y="111826"/>
                  <a:pt x="5151597" y="95964"/>
                  <a:pt x="5172075" y="85725"/>
                </a:cubicBezTo>
                <a:cubicBezTo>
                  <a:pt x="5183784" y="79871"/>
                  <a:pt x="5197588" y="79796"/>
                  <a:pt x="5210175" y="76200"/>
                </a:cubicBezTo>
                <a:cubicBezTo>
                  <a:pt x="5219829" y="73442"/>
                  <a:pt x="5229522" y="70630"/>
                  <a:pt x="5238750" y="66675"/>
                </a:cubicBezTo>
                <a:cubicBezTo>
                  <a:pt x="5251801" y="61082"/>
                  <a:pt x="5263151" y="51361"/>
                  <a:pt x="5276850" y="47625"/>
                </a:cubicBezTo>
                <a:cubicBezTo>
                  <a:pt x="5298510" y="41718"/>
                  <a:pt x="5321300" y="41275"/>
                  <a:pt x="5343525" y="38100"/>
                </a:cubicBezTo>
                <a:cubicBezTo>
                  <a:pt x="5359400" y="31750"/>
                  <a:pt x="5375526" y="25994"/>
                  <a:pt x="5391150" y="19050"/>
                </a:cubicBezTo>
                <a:cubicBezTo>
                  <a:pt x="5404125" y="13283"/>
                  <a:pt x="5429250" y="0"/>
                  <a:pt x="5429250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4001059" y="2882607"/>
            <a:ext cx="3377530" cy="1907630"/>
            <a:chOff x="4001059" y="2882607"/>
            <a:chExt cx="3377530" cy="1907630"/>
          </a:xfrm>
        </p:grpSpPr>
        <p:sp>
          <p:nvSpPr>
            <p:cNvPr id="80" name="文本框 79"/>
            <p:cNvSpPr txBox="1"/>
            <p:nvPr/>
          </p:nvSpPr>
          <p:spPr>
            <a:xfrm>
              <a:off x="4001059" y="3070749"/>
              <a:ext cx="2905124" cy="31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Zi07( </a:t>
              </a:r>
              <a:r>
                <a:rPr lang="en-US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num )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4022830" y="3357585"/>
              <a:ext cx="3355759" cy="1432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4124321" y="3453700"/>
              <a:ext cx="3152775" cy="354855"/>
              <a:chOff x="4105275" y="3711726"/>
              <a:chExt cx="3152775" cy="507849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4105275" y="3711726"/>
                <a:ext cx="3152775" cy="5078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4243949" y="3733723"/>
                <a:ext cx="2981327" cy="440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 </a:t>
                </a:r>
                <a:r>
                  <a:rPr 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num                      </a:t>
                </a:r>
                <a:r>
                  <a:rPr lang="en-US" sz="14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r>
                  <a:rPr lang="en-US" sz="14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5524500" y="2882607"/>
              <a:ext cx="548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51061" y="1155901"/>
            <a:ext cx="3834383" cy="3277661"/>
            <a:chOff x="3551061" y="1155901"/>
            <a:chExt cx="3834383" cy="3277661"/>
          </a:xfrm>
        </p:grpSpPr>
        <p:sp>
          <p:nvSpPr>
            <p:cNvPr id="87" name="文本框 86"/>
            <p:cNvSpPr txBox="1"/>
            <p:nvPr/>
          </p:nvSpPr>
          <p:spPr>
            <a:xfrm>
              <a:off x="4187509" y="3901724"/>
              <a:ext cx="1684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 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num )</a:t>
              </a: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4976086" y="4125785"/>
              <a:ext cx="548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029685" y="1466647"/>
              <a:ext cx="3355759" cy="1432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4131176" y="1562762"/>
              <a:ext cx="3152775" cy="3548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943350" y="1155901"/>
              <a:ext cx="2225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Fu07( </a:t>
              </a:r>
              <a:r>
                <a:rPr lang="en-US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num )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991011" y="1165469"/>
              <a:ext cx="548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262995" y="1620535"/>
              <a:ext cx="2981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</a:t>
              </a:r>
              <a:r>
                <a: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num                      </a:t>
              </a:r>
              <a:r>
                <a:rPr 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连接符: 曲线 10"/>
            <p:cNvCxnSpPr>
              <a:stCxn id="87" idx="1"/>
              <a:endCxn id="99" idx="1"/>
            </p:cNvCxnSpPr>
            <p:nvPr/>
          </p:nvCxnSpPr>
          <p:spPr>
            <a:xfrm rot="10800000">
              <a:off x="3943351" y="1309791"/>
              <a:ext cx="244159" cy="2745823"/>
            </a:xfrm>
            <a:prstGeom prst="curvedConnector3">
              <a:avLst>
                <a:gd name="adj1" fmla="val 244532"/>
              </a:avLst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3551061" y="2375903"/>
              <a:ext cx="548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r>
                <a:rPr 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4153749" y="2028349"/>
            <a:ext cx="1837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sout</a:t>
            </a:r>
            <a:r>
              <a: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父有参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161909" y="1755070"/>
            <a:ext cx="7395589" cy="1034624"/>
            <a:chOff x="4161909" y="1755070"/>
            <a:chExt cx="7395589" cy="1034624"/>
          </a:xfrm>
        </p:grpSpPr>
        <p:cxnSp>
          <p:nvCxnSpPr>
            <p:cNvPr id="32" name="直接连接符 31"/>
            <p:cNvCxnSpPr>
              <a:endCxn id="113" idx="2"/>
            </p:cNvCxnSpPr>
            <p:nvPr/>
          </p:nvCxnSpPr>
          <p:spPr>
            <a:xfrm>
              <a:off x="4262995" y="2649623"/>
              <a:ext cx="817545" cy="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4161909" y="2341846"/>
              <a:ext cx="1837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</a:t>
              </a:r>
              <a:r>
                <a:rPr lang="en-US" altLang="zh-CN" sz="1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.num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= num; </a:t>
              </a:r>
              <a:endPara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602747" y="2241501"/>
              <a:ext cx="548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连接符: 曲线 33"/>
            <p:cNvCxnSpPr>
              <a:endCxn id="137" idx="39"/>
            </p:cNvCxnSpPr>
            <p:nvPr/>
          </p:nvCxnSpPr>
          <p:spPr>
            <a:xfrm flipV="1">
              <a:off x="4686300" y="2105025"/>
              <a:ext cx="6181725" cy="577678"/>
            </a:xfrm>
            <a:prstGeom prst="curvedConnector5">
              <a:avLst>
                <a:gd name="adj1" fmla="val 6780"/>
                <a:gd name="adj2" fmla="val -17067"/>
                <a:gd name="adj3" fmla="val 80740"/>
              </a:avLst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11009084" y="2116781"/>
              <a:ext cx="548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>
              <a:stCxn id="70" idx="0"/>
            </p:cNvCxnSpPr>
            <p:nvPr/>
          </p:nvCxnSpPr>
          <p:spPr>
            <a:xfrm>
              <a:off x="11139608" y="1755070"/>
              <a:ext cx="190109" cy="27327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/>
            <p:cNvSpPr txBox="1"/>
            <p:nvPr/>
          </p:nvSpPr>
          <p:spPr>
            <a:xfrm>
              <a:off x="6512171" y="2389584"/>
              <a:ext cx="548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r>
                <a:rPr 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9" y="1419112"/>
            <a:ext cx="3033023" cy="4099915"/>
          </a:xfrm>
          <a:prstGeom prst="rect">
            <a:avLst/>
          </a:prstGeom>
        </p:spPr>
      </p:pic>
      <p:sp>
        <p:nvSpPr>
          <p:cNvPr id="117" name="文本框 116"/>
          <p:cNvSpPr txBox="1"/>
          <p:nvPr/>
        </p:nvSpPr>
        <p:spPr>
          <a:xfrm>
            <a:off x="4186091" y="4357581"/>
            <a:ext cx="1837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sout</a:t>
            </a:r>
            <a:r>
              <a: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子有参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106450" y="1619207"/>
            <a:ext cx="2711537" cy="4056555"/>
            <a:chOff x="6106450" y="1619207"/>
            <a:chExt cx="2711537" cy="4056555"/>
          </a:xfrm>
        </p:grpSpPr>
        <p:sp>
          <p:nvSpPr>
            <p:cNvPr id="118" name="文本框 117"/>
            <p:cNvSpPr txBox="1"/>
            <p:nvPr/>
          </p:nvSpPr>
          <p:spPr>
            <a:xfrm>
              <a:off x="6106450" y="5337208"/>
              <a:ext cx="811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0x666</a:t>
              </a:r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7097152" y="1619207"/>
              <a:ext cx="1720835" cy="387504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7433258" y="3564041"/>
              <a:ext cx="548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r>
                <a:rPr 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566" y="3911867"/>
            <a:ext cx="4313294" cy="2629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3" grpId="0"/>
      <p:bldP spid="112" grpId="0"/>
      <p:bldP spid="1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继承的特点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87" y="1800882"/>
            <a:ext cx="3878916" cy="30177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50" y="2540086"/>
            <a:ext cx="830652" cy="7696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292" y="1800882"/>
            <a:ext cx="1478408" cy="41837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448" y="3618295"/>
            <a:ext cx="845893" cy="746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8292" y="1771595"/>
            <a:ext cx="3177815" cy="32540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6107" y="4175853"/>
            <a:ext cx="845893" cy="746825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4578122" y="1863969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737491" y="1863969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继承总结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746" y="15260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6" y="2174505"/>
            <a:ext cx="3231160" cy="2895851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016233" y="984739"/>
            <a:ext cx="7728783" cy="556914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关键字</a:t>
            </a:r>
            <a:r>
              <a:rPr lang="en-US" altLang="zh-CN" dirty="0"/>
              <a:t>:extends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格式</a:t>
            </a:r>
            <a:r>
              <a:rPr lang="en-US" altLang="zh-CN" dirty="0"/>
              <a:t>:</a:t>
            </a:r>
            <a:r>
              <a:rPr lang="zh-CN" altLang="en-US" dirty="0"/>
              <a:t>子类 </a:t>
            </a:r>
            <a:r>
              <a:rPr lang="en-US" altLang="zh-CN" dirty="0"/>
              <a:t>extends </a:t>
            </a:r>
            <a:r>
              <a:rPr lang="zh-CN" altLang="en-US" dirty="0"/>
              <a:t>父类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好处</a:t>
            </a:r>
            <a:r>
              <a:rPr lang="en-US" altLang="zh-CN" dirty="0"/>
              <a:t>:</a:t>
            </a:r>
            <a:r>
              <a:rPr lang="zh-CN" altLang="en-US" dirty="0"/>
              <a:t>提高代码复用性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成员变量访问特点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zh-CN" altLang="en-US" sz="1600" dirty="0"/>
              <a:t>看等号左边是哪个类</a:t>
            </a:r>
            <a:r>
              <a:rPr lang="en-US" altLang="zh-CN" sz="1600" dirty="0"/>
              <a:t>,</a:t>
            </a:r>
            <a:r>
              <a:rPr lang="zh-CN" altLang="en-US" sz="1600" dirty="0"/>
              <a:t>就先调用哪个类中的成员</a:t>
            </a:r>
            <a:r>
              <a:rPr lang="en-US" altLang="zh-CN" sz="1600" dirty="0"/>
              <a:t>,</a:t>
            </a:r>
            <a:r>
              <a:rPr lang="zh-CN" altLang="en-US" sz="1600" dirty="0"/>
              <a:t>子类没有时找父类</a:t>
            </a:r>
            <a:endParaRPr lang="en-US" altLang="zh-CN" sz="1600" dirty="0"/>
          </a:p>
          <a:p>
            <a:r>
              <a:rPr lang="en-US" altLang="zh-CN" sz="1600" dirty="0"/>
              <a:t>5.</a:t>
            </a:r>
            <a:r>
              <a:rPr lang="zh-CN" altLang="en-US" dirty="0"/>
              <a:t>成员方法访问特点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zh-CN" altLang="en-US" sz="1600" dirty="0"/>
              <a:t>看</a:t>
            </a:r>
            <a:r>
              <a:rPr lang="en-US" altLang="zh-CN" sz="1600" dirty="0"/>
              <a:t>new</a:t>
            </a:r>
            <a:r>
              <a:rPr lang="zh-CN" altLang="en-US" sz="1600" dirty="0"/>
              <a:t>的是哪个类</a:t>
            </a:r>
            <a:r>
              <a:rPr lang="en-US" altLang="zh-CN" sz="1600" dirty="0"/>
              <a:t>,</a:t>
            </a:r>
            <a:r>
              <a:rPr lang="zh-CN" altLang="en-US" sz="1600" dirty="0"/>
              <a:t>就先调用哪个类中的成员</a:t>
            </a:r>
            <a:r>
              <a:rPr lang="en-US" altLang="zh-CN" sz="1600" dirty="0"/>
              <a:t>,</a:t>
            </a:r>
            <a:r>
              <a:rPr lang="zh-CN" altLang="en-US" sz="1600" dirty="0"/>
              <a:t>子类没有找父类</a:t>
            </a:r>
            <a:endParaRPr lang="en-US" altLang="zh-CN" sz="1600" dirty="0"/>
          </a:p>
          <a:p>
            <a:r>
              <a:rPr lang="en-US" altLang="zh-CN" dirty="0"/>
              <a:t>6.super</a:t>
            </a:r>
            <a:r>
              <a:rPr lang="zh-CN" altLang="en-US" dirty="0"/>
              <a:t>和</a:t>
            </a:r>
            <a:r>
              <a:rPr lang="en-US" altLang="zh-CN" dirty="0"/>
              <a:t>this:</a:t>
            </a:r>
          </a:p>
          <a:p>
            <a:r>
              <a:rPr lang="en-US" altLang="zh-CN" sz="1600" dirty="0"/>
              <a:t>  1.super:</a:t>
            </a:r>
            <a:r>
              <a:rPr lang="zh-CN" altLang="en-US" sz="1600" dirty="0"/>
              <a:t>代表父类</a:t>
            </a:r>
            <a:r>
              <a:rPr lang="en-US" altLang="zh-CN" sz="1600" dirty="0"/>
              <a:t>,</a:t>
            </a:r>
            <a:r>
              <a:rPr lang="zh-CN" altLang="en-US" sz="1600" dirty="0"/>
              <a:t>可以调用父类成员</a:t>
            </a:r>
            <a:endParaRPr lang="en-US" altLang="zh-CN" sz="1600" dirty="0"/>
          </a:p>
          <a:p>
            <a:r>
              <a:rPr lang="en-US" altLang="zh-CN" sz="1600" dirty="0"/>
              <a:t>  2.this: </a:t>
            </a:r>
            <a:r>
              <a:rPr lang="zh-CN" altLang="en-US" sz="1600" dirty="0"/>
              <a:t>代表子类</a:t>
            </a:r>
            <a:r>
              <a:rPr lang="en-US" altLang="zh-CN" sz="1600" dirty="0"/>
              <a:t>,</a:t>
            </a:r>
            <a:r>
              <a:rPr lang="zh-CN" altLang="en-US" sz="1600" dirty="0"/>
              <a:t>可以调用本类成员</a:t>
            </a:r>
            <a:endParaRPr lang="en-US" altLang="zh-CN" sz="1600" dirty="0"/>
          </a:p>
          <a:p>
            <a:r>
              <a:rPr lang="en-US" altLang="zh-CN" sz="1600" dirty="0"/>
              <a:t>  3.</a:t>
            </a:r>
            <a:r>
              <a:rPr lang="zh-CN" altLang="en-US" sz="1600" dirty="0"/>
              <a:t>在构造中</a:t>
            </a:r>
            <a:r>
              <a:rPr lang="en-US" altLang="zh-CN" sz="1600" dirty="0"/>
              <a:t>,this</a:t>
            </a:r>
            <a:r>
              <a:rPr lang="zh-CN" altLang="en-US" sz="1600" dirty="0"/>
              <a:t>和</a:t>
            </a:r>
            <a:r>
              <a:rPr lang="en-US" altLang="zh-CN" sz="1600" dirty="0"/>
              <a:t>super</a:t>
            </a:r>
            <a:r>
              <a:rPr lang="zh-CN" altLang="en-US" sz="1600" dirty="0"/>
              <a:t>不能一起用</a:t>
            </a:r>
            <a:r>
              <a:rPr lang="en-US" altLang="zh-CN" sz="1600" dirty="0"/>
              <a:t>,</a:t>
            </a:r>
            <a:r>
              <a:rPr lang="zh-CN" altLang="en-US" sz="1600" dirty="0"/>
              <a:t>都要求在构造第一行</a:t>
            </a:r>
            <a:endParaRPr lang="en-US" altLang="zh-CN" sz="1600" dirty="0"/>
          </a:p>
          <a:p>
            <a:r>
              <a:rPr lang="en-US" altLang="zh-CN" dirty="0"/>
              <a:t>7.</a:t>
            </a:r>
            <a:r>
              <a:rPr lang="zh-CN" altLang="en-US" dirty="0"/>
              <a:t>继承特点</a:t>
            </a:r>
            <a:r>
              <a:rPr lang="en-US" altLang="zh-CN" dirty="0"/>
              <a:t>:</a:t>
            </a:r>
          </a:p>
          <a:p>
            <a:r>
              <a:rPr lang="en-US" altLang="zh-CN" sz="1600" dirty="0"/>
              <a:t>  1.</a:t>
            </a:r>
            <a:r>
              <a:rPr lang="zh-CN" altLang="en-US" sz="1600" dirty="0"/>
              <a:t>继承只能单继承</a:t>
            </a:r>
            <a:r>
              <a:rPr lang="en-US" altLang="zh-CN" sz="1600" dirty="0"/>
              <a:t>,</a:t>
            </a:r>
            <a:r>
              <a:rPr lang="zh-CN" altLang="en-US" sz="1600" dirty="0"/>
              <a:t>不能多继承</a:t>
            </a:r>
            <a:r>
              <a:rPr lang="en-US" altLang="zh-CN" sz="1600" dirty="0"/>
              <a:t>(</a:t>
            </a:r>
            <a:r>
              <a:rPr lang="zh-CN" altLang="en-US" sz="1600" dirty="0"/>
              <a:t>一个儿子只能有一个亲爹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2.</a:t>
            </a:r>
            <a:r>
              <a:rPr lang="zh-CN" altLang="en-US" sz="1600" dirty="0"/>
              <a:t>继承能多层继承</a:t>
            </a:r>
            <a:endParaRPr lang="en-US" altLang="zh-CN" sz="1600" dirty="0"/>
          </a:p>
          <a:p>
            <a:r>
              <a:rPr lang="en-US" altLang="zh-CN" sz="1600" dirty="0"/>
              <a:t>  3.</a:t>
            </a:r>
            <a:r>
              <a:rPr lang="zh-CN" altLang="en-US" sz="1600" dirty="0"/>
              <a:t>一个父类可以拥有多个子类</a:t>
            </a:r>
            <a:endParaRPr lang="en-US" altLang="zh-CN" sz="1600" dirty="0"/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62400" y="2651595"/>
            <a:ext cx="7602131" cy="3196039"/>
          </a:xfrm>
        </p:spPr>
        <p:txBody>
          <a:bodyPr/>
          <a:lstStyle/>
          <a:p>
            <a:r>
              <a:rPr lang="zh-CN" altLang="en-US" sz="2400" dirty="0"/>
              <a:t>继承</a:t>
            </a:r>
            <a:r>
              <a:rPr lang="en-US" altLang="zh-CN" sz="2400" dirty="0"/>
              <a:t>(</a:t>
            </a:r>
            <a:r>
              <a:rPr lang="zh-CN" altLang="en-US" sz="2400" dirty="0"/>
              <a:t>介绍</a:t>
            </a:r>
            <a:r>
              <a:rPr lang="en-US" altLang="zh-CN" sz="2400" dirty="0"/>
              <a:t>,</a:t>
            </a:r>
            <a:r>
              <a:rPr lang="zh-CN" altLang="en-US" sz="2400" dirty="0"/>
              <a:t>定义</a:t>
            </a:r>
            <a:r>
              <a:rPr lang="en-US" altLang="zh-CN" sz="2400" dirty="0"/>
              <a:t>,</a:t>
            </a:r>
            <a:r>
              <a:rPr lang="zh-CN" altLang="en-US" sz="2400" dirty="0"/>
              <a:t>访问</a:t>
            </a:r>
            <a:r>
              <a:rPr lang="en-US" altLang="zh-CN" sz="2400" dirty="0"/>
              <a:t>,super</a:t>
            </a:r>
            <a:r>
              <a:rPr lang="zh-CN" altLang="en-US" sz="2400" dirty="0"/>
              <a:t>和</a:t>
            </a:r>
            <a:r>
              <a:rPr lang="en-US" altLang="zh-CN" sz="2400" dirty="0"/>
              <a:t>this</a:t>
            </a:r>
            <a:r>
              <a:rPr lang="zh-CN" altLang="en-US" sz="2400" dirty="0"/>
              <a:t>关键字</a:t>
            </a:r>
            <a:r>
              <a:rPr lang="en-US" altLang="zh-CN" sz="2400" dirty="0"/>
              <a:t>,</a:t>
            </a:r>
            <a:r>
              <a:rPr lang="zh-CN" altLang="en-US" sz="2400" dirty="0"/>
              <a:t>特点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抽象类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概述</a:t>
            </a:r>
            <a:r>
              <a:rPr lang="en-US" altLang="zh-CN" sz="2400" dirty="0">
                <a:solidFill>
                  <a:srgbClr val="C00000"/>
                </a:solidFill>
              </a:rPr>
              <a:t>,</a:t>
            </a:r>
            <a:r>
              <a:rPr lang="zh-CN" altLang="en-US" sz="2400" dirty="0">
                <a:solidFill>
                  <a:srgbClr val="C00000"/>
                </a:solidFill>
              </a:rPr>
              <a:t>使用格式</a:t>
            </a:r>
            <a:r>
              <a:rPr lang="en-US" altLang="zh-CN" sz="2400" dirty="0">
                <a:solidFill>
                  <a:srgbClr val="C00000"/>
                </a:solidFill>
              </a:rPr>
              <a:t>,</a:t>
            </a:r>
            <a:r>
              <a:rPr lang="zh-CN" altLang="en-US" sz="2400" dirty="0">
                <a:solidFill>
                  <a:srgbClr val="C00000"/>
                </a:solidFill>
              </a:rPr>
              <a:t>注意事项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抽象的介绍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70860" y="756578"/>
            <a:ext cx="1842856" cy="332520"/>
          </a:xfrm>
        </p:spPr>
        <p:txBody>
          <a:bodyPr/>
          <a:lstStyle/>
          <a:p>
            <a:r>
              <a:rPr lang="zh-CN" altLang="en-US" sz="1600" dirty="0">
                <a:solidFill>
                  <a:srgbClr val="C00000"/>
                </a:solidFill>
              </a:rPr>
              <a:t>什么是抽象类呢</a:t>
            </a:r>
            <a:r>
              <a:rPr lang="en-US" altLang="zh-CN" sz="1600" dirty="0">
                <a:solidFill>
                  <a:srgbClr val="C00000"/>
                </a:solidFill>
              </a:rPr>
              <a:t>?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70927" y="4705350"/>
            <a:ext cx="2162452" cy="1915860"/>
            <a:chOff x="1170927" y="4705350"/>
            <a:chExt cx="2162452" cy="1915860"/>
          </a:xfrm>
        </p:grpSpPr>
        <p:sp>
          <p:nvSpPr>
            <p:cNvPr id="5" name="椭圆 4"/>
            <p:cNvSpPr/>
            <p:nvPr/>
          </p:nvSpPr>
          <p:spPr>
            <a:xfrm>
              <a:off x="1170927" y="4705350"/>
              <a:ext cx="2162452" cy="1384732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5819" y="6238318"/>
              <a:ext cx="674031" cy="382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椭圆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52600" y="5363259"/>
              <a:ext cx="1257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latin typeface="+mn-lt"/>
                  <a:ea typeface="+mn-ea"/>
                </a:rPr>
                <a:t>面积</a:t>
              </a:r>
              <a:r>
                <a:rPr lang="en-US" altLang="zh-CN" b="1" dirty="0">
                  <a:latin typeface="+mn-lt"/>
                  <a:ea typeface="+mn-ea"/>
                </a:rPr>
                <a:t>: …..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/>
                <a:t>周长</a:t>
              </a:r>
              <a:r>
                <a:rPr lang="en-US" altLang="zh-CN" b="1" dirty="0"/>
                <a:t>:……</a:t>
              </a:r>
              <a:endParaRPr lang="en-US" b="1" dirty="0">
                <a:latin typeface="+mn-lt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35789" y="4547032"/>
            <a:ext cx="2459309" cy="2060618"/>
            <a:chOff x="5014774" y="4547032"/>
            <a:chExt cx="2162452" cy="2060618"/>
          </a:xfrm>
        </p:grpSpPr>
        <p:sp>
          <p:nvSpPr>
            <p:cNvPr id="6" name="等腰三角形 5"/>
            <p:cNvSpPr/>
            <p:nvPr/>
          </p:nvSpPr>
          <p:spPr>
            <a:xfrm>
              <a:off x="5014774" y="4547032"/>
              <a:ext cx="2162452" cy="1543050"/>
            </a:xfrm>
            <a:prstGeom prst="triangle">
              <a:avLst>
                <a:gd name="adj" fmla="val 0"/>
              </a:avLst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95471" y="6238318"/>
              <a:ext cx="957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三角形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14774" y="5397716"/>
              <a:ext cx="1257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latin typeface="+mn-lt"/>
                  <a:ea typeface="+mn-ea"/>
                </a:rPr>
                <a:t>面积</a:t>
              </a:r>
              <a:r>
                <a:rPr lang="en-US" altLang="zh-CN" b="1" dirty="0">
                  <a:latin typeface="+mn-lt"/>
                  <a:ea typeface="+mn-ea"/>
                </a:rPr>
                <a:t>: …..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/>
                <a:t>周长</a:t>
              </a:r>
              <a:r>
                <a:rPr lang="en-US" altLang="zh-CN" b="1" dirty="0"/>
                <a:t>:……</a:t>
              </a:r>
              <a:endParaRPr lang="en-US" b="1" dirty="0">
                <a:latin typeface="+mn-lt"/>
                <a:ea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858621" y="4547032"/>
            <a:ext cx="2162452" cy="2060618"/>
            <a:chOff x="8858621" y="4547032"/>
            <a:chExt cx="2162452" cy="2060618"/>
          </a:xfrm>
        </p:grpSpPr>
        <p:sp>
          <p:nvSpPr>
            <p:cNvPr id="7" name="矩形 6"/>
            <p:cNvSpPr/>
            <p:nvPr/>
          </p:nvSpPr>
          <p:spPr>
            <a:xfrm>
              <a:off x="8858621" y="4547032"/>
              <a:ext cx="2162452" cy="1543050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538821" y="6238318"/>
              <a:ext cx="957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矩形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426575" y="5397715"/>
              <a:ext cx="1257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latin typeface="+mn-lt"/>
                  <a:ea typeface="+mn-ea"/>
                </a:rPr>
                <a:t>面积</a:t>
              </a:r>
              <a:r>
                <a:rPr lang="en-US" altLang="zh-CN" b="1" dirty="0">
                  <a:latin typeface="+mn-lt"/>
                  <a:ea typeface="+mn-ea"/>
                </a:rPr>
                <a:t>: …..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/>
                <a:t>周长</a:t>
              </a:r>
              <a:r>
                <a:rPr lang="en-US" altLang="zh-CN" b="1" dirty="0"/>
                <a:t>:……</a:t>
              </a:r>
              <a:endParaRPr lang="en-US" b="1" dirty="0">
                <a:latin typeface="+mn-lt"/>
                <a:ea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94871" y="1796968"/>
            <a:ext cx="3519954" cy="822220"/>
            <a:chOff x="794871" y="1796968"/>
            <a:chExt cx="3519954" cy="822220"/>
          </a:xfrm>
        </p:grpSpPr>
        <p:sp>
          <p:nvSpPr>
            <p:cNvPr id="17" name="文本框 16"/>
            <p:cNvSpPr txBox="1"/>
            <p:nvPr/>
          </p:nvSpPr>
          <p:spPr>
            <a:xfrm>
              <a:off x="794871" y="1796968"/>
              <a:ext cx="957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1: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80452" y="2157523"/>
              <a:ext cx="3134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子类代码重复</a:t>
              </a:r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需要抽取到父类中</a:t>
              </a:r>
              <a:endPara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34559" y="2751728"/>
            <a:ext cx="3519954" cy="567272"/>
            <a:chOff x="834559" y="2751728"/>
            <a:chExt cx="3519954" cy="567272"/>
          </a:xfrm>
        </p:grpSpPr>
        <p:sp>
          <p:nvSpPr>
            <p:cNvPr id="23" name="文本框 22"/>
            <p:cNvSpPr txBox="1"/>
            <p:nvPr/>
          </p:nvSpPr>
          <p:spPr>
            <a:xfrm>
              <a:off x="834559" y="2751728"/>
              <a:ext cx="957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2: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20140" y="3042001"/>
              <a:ext cx="3134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父类的方法体怎么写</a:t>
              </a:r>
              <a:r>
                <a:rPr lang="en-US" altLang="zh-CN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220140" y="3254619"/>
            <a:ext cx="3447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怎么写都不合适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干脆不写方法体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252153" y="1787634"/>
            <a:ext cx="7687694" cy="3050696"/>
            <a:chOff x="2252153" y="1787634"/>
            <a:chExt cx="7687694" cy="3050696"/>
          </a:xfrm>
        </p:grpSpPr>
        <p:grpSp>
          <p:nvGrpSpPr>
            <p:cNvPr id="22" name="组合 21"/>
            <p:cNvGrpSpPr/>
            <p:nvPr/>
          </p:nvGrpSpPr>
          <p:grpSpPr>
            <a:xfrm>
              <a:off x="4314825" y="1787634"/>
              <a:ext cx="3571875" cy="1414356"/>
              <a:chOff x="4314825" y="1787634"/>
              <a:chExt cx="3571875" cy="1414356"/>
            </a:xfrm>
          </p:grpSpPr>
          <p:sp>
            <p:nvSpPr>
              <p:cNvPr id="19" name="矩形: 圆角 18"/>
              <p:cNvSpPr/>
              <p:nvPr/>
            </p:nvSpPr>
            <p:spPr>
              <a:xfrm>
                <a:off x="4314825" y="1906590"/>
                <a:ext cx="2447925" cy="1295400"/>
              </a:xfrm>
              <a:prstGeom prst="roundRect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928971" y="1787634"/>
                <a:ext cx="957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图形</a:t>
                </a:r>
                <a:endParaRPr 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667250" y="2371366"/>
              <a:ext cx="1257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latin typeface="+mn-lt"/>
                  <a:ea typeface="+mn-ea"/>
                </a:rPr>
                <a:t>面积</a:t>
              </a:r>
              <a:endParaRPr lang="en-US" altLang="zh-CN" b="1" dirty="0"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/>
                <a:t>周长</a:t>
              </a:r>
              <a:endParaRPr lang="en-US" b="1" dirty="0">
                <a:latin typeface="+mn-lt"/>
                <a:ea typeface="+mn-ea"/>
              </a:endParaRPr>
            </a:p>
          </p:txBody>
        </p:sp>
        <p:cxnSp>
          <p:nvCxnSpPr>
            <p:cNvPr id="26" name="直接箭头连接符 25"/>
            <p:cNvCxnSpPr>
              <a:stCxn id="5" idx="0"/>
              <a:endCxn id="19" idx="2"/>
            </p:cNvCxnSpPr>
            <p:nvPr/>
          </p:nvCxnSpPr>
          <p:spPr>
            <a:xfrm flipV="1">
              <a:off x="2252153" y="3201990"/>
              <a:ext cx="3286635" cy="150336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288153" y="3623494"/>
              <a:ext cx="65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endParaRPr 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574788" y="3656011"/>
              <a:ext cx="65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endParaRPr 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04138" y="3646851"/>
              <a:ext cx="65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endParaRPr 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58478" y="3914404"/>
              <a:ext cx="115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extends</a:t>
              </a:r>
            </a:p>
          </p:txBody>
        </p:sp>
        <p:cxnSp>
          <p:nvCxnSpPr>
            <p:cNvPr id="38" name="直接箭头连接符 37"/>
            <p:cNvCxnSpPr>
              <a:endCxn id="19" idx="2"/>
            </p:cNvCxnSpPr>
            <p:nvPr/>
          </p:nvCxnSpPr>
          <p:spPr>
            <a:xfrm flipH="1" flipV="1">
              <a:off x="5538788" y="3201990"/>
              <a:ext cx="44906" cy="163634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7" idx="0"/>
              <a:endCxn id="19" idx="2"/>
            </p:cNvCxnSpPr>
            <p:nvPr/>
          </p:nvCxnSpPr>
          <p:spPr>
            <a:xfrm flipH="1" flipV="1">
              <a:off x="5538788" y="3201990"/>
              <a:ext cx="4401059" cy="1345042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4514015" y="3960710"/>
              <a:ext cx="115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extends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607051" y="3960006"/>
              <a:ext cx="115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extends</a:t>
              </a: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5266309" y="2510778"/>
            <a:ext cx="200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没有方法体</a:t>
            </a:r>
            <a:endParaRPr 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357202" y="2028100"/>
            <a:ext cx="173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endParaRPr 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28971" y="2154180"/>
            <a:ext cx="173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抽象父类</a:t>
            </a:r>
            <a:endParaRPr 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928971" y="2554290"/>
            <a:ext cx="235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abstract</a:t>
            </a:r>
            <a:endParaRPr 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806422" y="2903501"/>
            <a:ext cx="957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116688" y="3165111"/>
            <a:ext cx="3134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子类的方法还需要吗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22346" y="3489244"/>
            <a:ext cx="344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因为父类的方法没有方法体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子类覆盖重写父类的抽象方法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706749" y="4994741"/>
            <a:ext cx="8732651" cy="478794"/>
            <a:chOff x="1685647" y="4993927"/>
            <a:chExt cx="8732651" cy="478794"/>
          </a:xfrm>
        </p:grpSpPr>
        <p:sp>
          <p:nvSpPr>
            <p:cNvPr id="58" name="文本框 57"/>
            <p:cNvSpPr txBox="1"/>
            <p:nvPr/>
          </p:nvSpPr>
          <p:spPr>
            <a:xfrm>
              <a:off x="1685647" y="5028383"/>
              <a:ext cx="11330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覆盖重写</a:t>
              </a:r>
              <a:endParaRPr 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883036" y="5103389"/>
              <a:ext cx="11330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覆盖重写</a:t>
              </a:r>
              <a:endParaRPr 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285286" y="4993927"/>
              <a:ext cx="11330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覆盖重写</a:t>
              </a:r>
              <a:endParaRPr lang="en-US" dirty="0"/>
            </a:p>
          </p:txBody>
        </p:sp>
      </p:grpSp>
      <p:sp>
        <p:nvSpPr>
          <p:cNvPr id="57" name="文本占位符 3"/>
          <p:cNvSpPr txBox="1"/>
          <p:nvPr/>
        </p:nvSpPr>
        <p:spPr>
          <a:xfrm>
            <a:off x="794871" y="1203590"/>
            <a:ext cx="10382785" cy="360718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C00000"/>
                </a:solidFill>
              </a:rPr>
              <a:t>在类的设计中，把说不清楚的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不够具体的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但是子类要有的功能，在父类中声明为抽象方法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此时的类就必须是抽象类。父类具体无法实现的方法称为抽象方法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即父类不管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子类自己决定。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5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抽象的介绍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6716697" y="2799612"/>
            <a:ext cx="2162452" cy="1473208"/>
            <a:chOff x="8858621" y="5134442"/>
            <a:chExt cx="2162452" cy="1473208"/>
          </a:xfrm>
        </p:grpSpPr>
        <p:sp>
          <p:nvSpPr>
            <p:cNvPr id="7" name="矩形 6"/>
            <p:cNvSpPr/>
            <p:nvPr/>
          </p:nvSpPr>
          <p:spPr>
            <a:xfrm>
              <a:off x="8858621" y="5134442"/>
              <a:ext cx="2162452" cy="110318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538821" y="6343602"/>
              <a:ext cx="957729" cy="26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喵星人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426574" y="5597485"/>
              <a:ext cx="1257300" cy="462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/>
                <a:t>吃</a:t>
              </a:r>
              <a:r>
                <a:rPr lang="en-US" altLang="zh-CN" b="1" dirty="0"/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/>
                <a:t>      </a:t>
              </a:r>
              <a:r>
                <a:rPr lang="zh-CN" altLang="en-US" b="1" dirty="0"/>
                <a:t>吃鱼</a:t>
              </a:r>
              <a:endParaRPr lang="en-US" b="1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73349" y="695907"/>
            <a:ext cx="4784713" cy="2103705"/>
            <a:chOff x="3375695" y="3030737"/>
            <a:chExt cx="4784713" cy="2103705"/>
          </a:xfrm>
        </p:grpSpPr>
        <p:grpSp>
          <p:nvGrpSpPr>
            <p:cNvPr id="22" name="组合 21"/>
            <p:cNvGrpSpPr/>
            <p:nvPr/>
          </p:nvGrpSpPr>
          <p:grpSpPr>
            <a:xfrm>
              <a:off x="4297463" y="3030737"/>
              <a:ext cx="3480644" cy="1026871"/>
              <a:chOff x="4314825" y="1906590"/>
              <a:chExt cx="3480644" cy="1295400"/>
            </a:xfrm>
          </p:grpSpPr>
          <p:sp>
            <p:nvSpPr>
              <p:cNvPr id="19" name="矩形: 圆角 18"/>
              <p:cNvSpPr/>
              <p:nvPr/>
            </p:nvSpPr>
            <p:spPr>
              <a:xfrm>
                <a:off x="4314825" y="1906590"/>
                <a:ext cx="2447925" cy="1295400"/>
              </a:xfrm>
              <a:prstGeom prst="roundRect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837740" y="2167083"/>
                <a:ext cx="95772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动物</a:t>
                </a:r>
                <a:endParaRPr 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764695" y="3607541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/>
                <a:t>吃</a:t>
              </a:r>
              <a:endParaRPr lang="en-US" b="1" dirty="0">
                <a:latin typeface="+mn-lt"/>
                <a:ea typeface="+mn-ea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3375695" y="4057608"/>
              <a:ext cx="4784713" cy="1076834"/>
              <a:chOff x="3375695" y="4057608"/>
              <a:chExt cx="4784713" cy="1076834"/>
            </a:xfrm>
          </p:grpSpPr>
          <p:cxnSp>
            <p:nvCxnSpPr>
              <p:cNvPr id="26" name="直接箭头连接符 25"/>
              <p:cNvCxnSpPr>
                <a:stCxn id="64" idx="0"/>
                <a:endCxn id="19" idx="2"/>
              </p:cNvCxnSpPr>
              <p:nvPr/>
            </p:nvCxnSpPr>
            <p:spPr>
              <a:xfrm flipV="1">
                <a:off x="3616704" y="4057608"/>
                <a:ext cx="1904722" cy="1076834"/>
              </a:xfrm>
              <a:prstGeom prst="straightConnector1">
                <a:avLst/>
              </a:prstGeom>
              <a:ln w="412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组合 70"/>
              <p:cNvGrpSpPr/>
              <p:nvPr/>
            </p:nvGrpSpPr>
            <p:grpSpPr>
              <a:xfrm>
                <a:off x="4019002" y="4127344"/>
                <a:ext cx="3258115" cy="386270"/>
                <a:chOff x="4019002" y="4127344"/>
                <a:chExt cx="3258115" cy="386270"/>
              </a:xfrm>
            </p:grpSpPr>
            <p:sp>
              <p:nvSpPr>
                <p:cNvPr id="28" name="文本框 27"/>
                <p:cNvSpPr txBox="1"/>
                <p:nvPr/>
              </p:nvSpPr>
              <p:spPr>
                <a:xfrm>
                  <a:off x="4019002" y="4144282"/>
                  <a:ext cx="6571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b="1" dirty="0">
                      <a:solidFill>
                        <a:schemeClr val="accent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继承</a:t>
                  </a:r>
                  <a:endParaRPr lang="en-US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6620014" y="4127344"/>
                  <a:ext cx="6571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b="1" dirty="0">
                      <a:solidFill>
                        <a:schemeClr val="accent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继承</a:t>
                  </a:r>
                  <a:endParaRPr lang="en-US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2" name="文本框 31"/>
              <p:cNvSpPr txBox="1"/>
              <p:nvPr/>
            </p:nvSpPr>
            <p:spPr>
              <a:xfrm>
                <a:off x="3375695" y="4429976"/>
                <a:ext cx="1154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solidFill>
                      <a:schemeClr val="accent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extends</a:t>
                </a:r>
              </a:p>
            </p:txBody>
          </p:sp>
          <p:cxnSp>
            <p:nvCxnSpPr>
              <p:cNvPr id="42" name="直接箭头连接符 41"/>
              <p:cNvCxnSpPr>
                <a:stCxn id="7" idx="0"/>
                <a:endCxn id="19" idx="2"/>
              </p:cNvCxnSpPr>
              <p:nvPr/>
            </p:nvCxnSpPr>
            <p:spPr>
              <a:xfrm flipH="1" flipV="1">
                <a:off x="5521426" y="4057608"/>
                <a:ext cx="2134455" cy="1076834"/>
              </a:xfrm>
              <a:prstGeom prst="straightConnector1">
                <a:avLst/>
              </a:prstGeom>
              <a:ln w="412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7005689" y="4423681"/>
                <a:ext cx="1154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solidFill>
                      <a:schemeClr val="accent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extends</a:t>
                </a:r>
              </a:p>
            </p:txBody>
          </p:sp>
        </p:grpSp>
      </p:grpSp>
      <p:sp>
        <p:nvSpPr>
          <p:cNvPr id="50" name="文本框 49"/>
          <p:cNvSpPr txBox="1"/>
          <p:nvPr/>
        </p:nvSpPr>
        <p:spPr>
          <a:xfrm>
            <a:off x="5307989" y="1275014"/>
            <a:ext cx="200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没有方法体</a:t>
            </a:r>
            <a:endParaRPr 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598183" y="808854"/>
            <a:ext cx="173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endParaRPr 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856594" y="519310"/>
            <a:ext cx="173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抽象父类</a:t>
            </a:r>
            <a:endParaRPr 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918032" y="1276172"/>
            <a:ext cx="235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abstract</a:t>
            </a:r>
            <a:endParaRPr 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633132" y="2799612"/>
            <a:ext cx="2162452" cy="1473208"/>
            <a:chOff x="2535478" y="5134442"/>
            <a:chExt cx="2162452" cy="1473208"/>
          </a:xfrm>
        </p:grpSpPr>
        <p:sp>
          <p:nvSpPr>
            <p:cNvPr id="64" name="矩形 63"/>
            <p:cNvSpPr/>
            <p:nvPr/>
          </p:nvSpPr>
          <p:spPr>
            <a:xfrm>
              <a:off x="2535478" y="5134442"/>
              <a:ext cx="2162452" cy="110318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215678" y="6343602"/>
              <a:ext cx="957729" cy="26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汪星人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097213" y="5538665"/>
              <a:ext cx="1257300" cy="462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latin typeface="+mn-lt"/>
                  <a:ea typeface="+mn-ea"/>
                </a:rPr>
                <a:t>吃</a:t>
              </a:r>
              <a:r>
                <a:rPr lang="en-US" altLang="zh-CN" b="1" dirty="0">
                  <a:latin typeface="+mn-lt"/>
                  <a:ea typeface="+mn-ea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/>
                <a:t>      </a:t>
              </a:r>
              <a:r>
                <a:rPr lang="zh-CN" altLang="en-US" b="1" dirty="0"/>
                <a:t>吃骨头</a:t>
              </a:r>
              <a:endParaRPr lang="en-US" b="1" dirty="0">
                <a:latin typeface="+mn-lt"/>
                <a:ea typeface="+mn-ea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1675403" y="3250211"/>
            <a:ext cx="95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endParaRPr 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898865" y="3250211"/>
            <a:ext cx="95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endParaRPr 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690505" y="2887492"/>
            <a:ext cx="5263706" cy="375163"/>
            <a:chOff x="2592851" y="5222322"/>
            <a:chExt cx="5263706" cy="375163"/>
          </a:xfrm>
        </p:grpSpPr>
        <p:sp>
          <p:nvSpPr>
            <p:cNvPr id="60" name="文本框 59"/>
            <p:cNvSpPr txBox="1"/>
            <p:nvPr/>
          </p:nvSpPr>
          <p:spPr>
            <a:xfrm>
              <a:off x="2592851" y="5228153"/>
              <a:ext cx="11330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覆盖重写</a:t>
              </a:r>
              <a:endParaRPr lang="en-US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723545" y="5222322"/>
              <a:ext cx="11330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覆盖重写</a:t>
              </a:r>
              <a:endParaRPr lang="en-US" dirty="0"/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837868" y="971057"/>
            <a:ext cx="957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1223449" y="1331612"/>
            <a:ext cx="3134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抽象类中抽象方法存在的意义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223449" y="1687360"/>
            <a:ext cx="3134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强制要求子类必须具备的能力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317794" y="4410007"/>
            <a:ext cx="993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所有的动物都应该具备吃的能力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但是具体的怎么吃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吃什么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无法在父类中做统一规定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但是吃的能力子类必须具备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具体如何实现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父类不管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子类自己实现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316732" y="4967370"/>
            <a:ext cx="9939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抽象类定义格式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948486" y="5276315"/>
            <a:ext cx="9939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en-US" altLang="zh-CN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 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 </a:t>
            </a:r>
            <a:r>
              <a:rPr lang="en-US" altLang="zh-CN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2315104" y="5526388"/>
            <a:ext cx="9939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</a:t>
            </a:r>
            <a:r>
              <a:rPr lang="en-US" altLang="zh-CN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成员方法</a:t>
            </a:r>
            <a:r>
              <a:rPr lang="en-US" altLang="zh-CN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endParaRPr lang="en-US" altLang="zh-CN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252909" y="5755597"/>
            <a:ext cx="9939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252908" y="5966616"/>
            <a:ext cx="9939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en-US" altLang="zh-CN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 方法名称</a:t>
            </a:r>
            <a:r>
              <a:rPr lang="en-US" altLang="zh-CN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</a:t>
            </a:r>
            <a:r>
              <a:rPr lang="en-US" altLang="zh-CN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...);//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73" grpId="0"/>
      <p:bldP spid="74" grpId="0"/>
      <p:bldP spid="81" grpId="0"/>
      <p:bldP spid="82" grpId="0"/>
      <p:bldP spid="83" grpId="0"/>
      <p:bldP spid="84" grpId="0"/>
      <p:bldP spid="86" grpId="0"/>
      <p:bldP spid="87" grpId="0"/>
      <p:bldP spid="88" grpId="0"/>
      <p:bldP spid="89" grpId="0"/>
      <p:bldP spid="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抽象的定义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41947" y="753981"/>
            <a:ext cx="9845675" cy="5249778"/>
          </a:xfrm>
        </p:spPr>
        <p:txBody>
          <a:bodyPr/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什么是抽象</a:t>
            </a:r>
            <a:r>
              <a:rPr lang="en-US" altLang="zh-CN" sz="1600" dirty="0"/>
              <a:t>:</a:t>
            </a:r>
            <a:r>
              <a:rPr lang="zh-CN" altLang="en-US" sz="1600" dirty="0"/>
              <a:t>说不清</a:t>
            </a:r>
            <a:r>
              <a:rPr lang="en-US" altLang="zh-CN" sz="1600" dirty="0"/>
              <a:t>,</a:t>
            </a:r>
            <a:r>
              <a:rPr lang="zh-CN" altLang="en-US" sz="1600" dirty="0"/>
              <a:t>道不明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关键字</a:t>
            </a:r>
            <a:r>
              <a:rPr lang="en-US" altLang="zh-CN" sz="1600" dirty="0"/>
              <a:t>:abstract</a:t>
            </a:r>
          </a:p>
          <a:p>
            <a:endParaRPr lang="en-US" altLang="zh-CN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注意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a.</a:t>
            </a:r>
            <a:r>
              <a:rPr lang="zh-CN" altLang="en-US" sz="1600" dirty="0"/>
              <a:t>抽象方法所在的类一定是抽象类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b.</a:t>
            </a:r>
            <a:r>
              <a:rPr lang="zh-CN" altLang="en-US" sz="1600" dirty="0"/>
              <a:t>抽象类中不一定非得有抽象方法 （为什么）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c.</a:t>
            </a:r>
            <a:r>
              <a:rPr lang="zh-CN" altLang="en-US" sz="1600" dirty="0"/>
              <a:t>子类继承抽象父类之后</a:t>
            </a:r>
            <a:r>
              <a:rPr lang="en-US" altLang="zh-CN" sz="1600" dirty="0"/>
              <a:t>,</a:t>
            </a:r>
            <a:r>
              <a:rPr lang="zh-CN" altLang="en-US" sz="1600" dirty="0"/>
              <a:t>需要重写抽象方法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d.</a:t>
            </a:r>
            <a:r>
              <a:rPr lang="zh-CN" altLang="en-US" sz="1600" dirty="0"/>
              <a:t>抽象类不能</a:t>
            </a:r>
            <a:r>
              <a:rPr lang="en-US" altLang="zh-CN" sz="1600" dirty="0"/>
              <a:t>new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定义</a:t>
            </a:r>
          </a:p>
          <a:p>
            <a:r>
              <a:rPr lang="zh-CN" altLang="en-US" sz="1600" dirty="0"/>
              <a:t>  </a:t>
            </a:r>
            <a:r>
              <a:rPr lang="en-US" altLang="zh-CN" sz="1600" dirty="0"/>
              <a:t>a.</a:t>
            </a:r>
            <a:r>
              <a:rPr lang="zh-CN" altLang="en-US" sz="1600" dirty="0"/>
              <a:t>抽象类</a:t>
            </a:r>
            <a:r>
              <a:rPr lang="en-US" altLang="zh-CN" sz="1600" dirty="0"/>
              <a:t>:  public abstract class </a:t>
            </a:r>
            <a:r>
              <a:rPr lang="zh-CN" altLang="en-US" sz="1600" dirty="0"/>
              <a:t>类名</a:t>
            </a:r>
            <a:r>
              <a:rPr lang="en-US" altLang="zh-CN" sz="1600" dirty="0"/>
              <a:t>{ ... }</a:t>
            </a:r>
            <a:endParaRPr lang="zh-CN" altLang="en-US" sz="1600" dirty="0"/>
          </a:p>
          <a:p>
            <a:r>
              <a:rPr lang="zh-CN" altLang="en-US" sz="1600" dirty="0"/>
              <a:t>  </a:t>
            </a:r>
            <a:r>
              <a:rPr lang="en-US" altLang="zh-CN" sz="1600" dirty="0"/>
              <a:t>b.</a:t>
            </a:r>
            <a:r>
              <a:rPr lang="zh-CN" altLang="en-US" sz="1600" dirty="0"/>
              <a:t>抽象方法</a:t>
            </a:r>
            <a:r>
              <a:rPr lang="en-US" altLang="zh-CN" sz="1600" dirty="0"/>
              <a:t>:  </a:t>
            </a:r>
            <a:r>
              <a:rPr lang="zh-CN" altLang="en-US" sz="1600" dirty="0"/>
              <a:t>修饰符 </a:t>
            </a:r>
            <a:r>
              <a:rPr lang="en-US" altLang="zh-CN" sz="1600" dirty="0"/>
              <a:t>abstract </a:t>
            </a:r>
            <a:r>
              <a:rPr lang="zh-CN" altLang="en-US" sz="1600" dirty="0"/>
              <a:t>返回值类型 方法名</a:t>
            </a:r>
            <a:r>
              <a:rPr lang="en-US" altLang="zh-CN" sz="1600" dirty="0"/>
              <a:t>(</a:t>
            </a:r>
            <a:r>
              <a:rPr lang="zh-CN" altLang="en-US" sz="1600" dirty="0"/>
              <a:t>参数</a:t>
            </a:r>
            <a:r>
              <a:rPr lang="en-US" altLang="zh-CN" sz="1600" dirty="0"/>
              <a:t>);</a:t>
            </a:r>
          </a:p>
          <a:p>
            <a:r>
              <a:rPr lang="zh-CN" altLang="en-US" sz="1600" dirty="0"/>
              <a:t>    比如</a:t>
            </a:r>
            <a:r>
              <a:rPr lang="en-US" altLang="zh-CN" sz="1600" dirty="0"/>
              <a:t>:public abstract void run()</a:t>
            </a:r>
            <a:r>
              <a:rPr lang="zh-CN" altLang="en-US" sz="1600" dirty="0"/>
              <a:t>；</a:t>
            </a:r>
          </a:p>
          <a:p>
            <a:endParaRPr lang="en-US" altLang="zh-CN" sz="1600" dirty="0"/>
          </a:p>
          <a:p>
            <a:r>
              <a:rPr lang="en-US" altLang="zh-CN" sz="1600" dirty="0"/>
              <a:t>5.</a:t>
            </a:r>
            <a:r>
              <a:rPr lang="zh-CN" altLang="en-US" sz="1600" dirty="0"/>
              <a:t>抽象不用看做是一门技术</a:t>
            </a:r>
            <a:r>
              <a:rPr lang="en-US" altLang="zh-CN" sz="1600" dirty="0"/>
              <a:t>,</a:t>
            </a:r>
            <a:r>
              <a:rPr lang="zh-CN" altLang="en-US" sz="1600" dirty="0"/>
              <a:t>抽象更偏向于一种代码的设计理念</a:t>
            </a:r>
            <a:r>
              <a:rPr lang="en-US" altLang="zh-CN" sz="1600" dirty="0"/>
              <a:t>,</a:t>
            </a:r>
            <a:r>
              <a:rPr lang="zh-CN" altLang="en-US" sz="1600" dirty="0"/>
              <a:t>而且抽象类肯定是作为父类来使用。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抽象的定义</a:t>
            </a:r>
            <a:r>
              <a:rPr lang="en-US" altLang="zh-CN" dirty="0"/>
              <a:t>(</a:t>
            </a:r>
            <a:r>
              <a:rPr lang="zh-CN" altLang="en-US" dirty="0"/>
              <a:t>代码演示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2946"/>
            <a:ext cx="7308213" cy="7773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8" y="1785168"/>
            <a:ext cx="7315834" cy="1379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3189423"/>
            <a:ext cx="7315834" cy="14555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37" y="4669884"/>
            <a:ext cx="7331075" cy="20118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/>
          <a:srcRect r="32225"/>
          <a:stretch>
            <a:fillRect/>
          </a:stretch>
        </p:blipFill>
        <p:spPr>
          <a:xfrm>
            <a:off x="10073101" y="3311957"/>
            <a:ext cx="1417058" cy="1210478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8478252" y="3622422"/>
            <a:ext cx="1130969" cy="58954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104443" y="2145569"/>
            <a:ext cx="7602131" cy="1696670"/>
          </a:xfrm>
        </p:spPr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继承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介绍</a:t>
            </a:r>
            <a:r>
              <a:rPr lang="en-US" altLang="zh-CN" sz="2400" dirty="0">
                <a:solidFill>
                  <a:srgbClr val="C00000"/>
                </a:solidFill>
              </a:rPr>
              <a:t>,</a:t>
            </a:r>
            <a:r>
              <a:rPr lang="zh-CN" altLang="en-US" sz="2400" dirty="0">
                <a:solidFill>
                  <a:srgbClr val="C00000"/>
                </a:solidFill>
              </a:rPr>
              <a:t>定义</a:t>
            </a:r>
            <a:r>
              <a:rPr lang="en-US" altLang="zh-CN" sz="2400" dirty="0">
                <a:solidFill>
                  <a:srgbClr val="C00000"/>
                </a:solidFill>
              </a:rPr>
              <a:t>,</a:t>
            </a:r>
            <a:r>
              <a:rPr lang="zh-CN" altLang="en-US" sz="2400" dirty="0">
                <a:solidFill>
                  <a:srgbClr val="C00000"/>
                </a:solidFill>
              </a:rPr>
              <a:t>访问</a:t>
            </a:r>
            <a:r>
              <a:rPr lang="en-US" altLang="zh-CN" sz="2400" dirty="0">
                <a:solidFill>
                  <a:srgbClr val="C00000"/>
                </a:solidFill>
              </a:rPr>
              <a:t>,super</a:t>
            </a:r>
            <a:r>
              <a:rPr lang="zh-CN" altLang="en-US" sz="2400" dirty="0">
                <a:solidFill>
                  <a:srgbClr val="C00000"/>
                </a:solidFill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</a:rPr>
              <a:t>this</a:t>
            </a:r>
            <a:r>
              <a:rPr lang="zh-CN" altLang="en-US" sz="2400" dirty="0">
                <a:solidFill>
                  <a:srgbClr val="C00000"/>
                </a:solidFill>
              </a:rPr>
              <a:t>关键字</a:t>
            </a:r>
            <a:r>
              <a:rPr lang="en-US" altLang="zh-CN" sz="2400" dirty="0">
                <a:solidFill>
                  <a:srgbClr val="C00000"/>
                </a:solidFill>
              </a:rPr>
              <a:t>,</a:t>
            </a:r>
            <a:r>
              <a:rPr lang="zh-CN" altLang="en-US" sz="2400" dirty="0">
                <a:solidFill>
                  <a:srgbClr val="C00000"/>
                </a:solidFill>
              </a:rPr>
              <a:t>特点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sz="2400" dirty="0"/>
              <a:t>抽象</a:t>
            </a:r>
            <a:r>
              <a:rPr lang="en-US" altLang="zh-CN" sz="2400" dirty="0"/>
              <a:t>(</a:t>
            </a:r>
            <a:r>
              <a:rPr lang="zh-CN" altLang="en-US" sz="2400" dirty="0"/>
              <a:t>概述</a:t>
            </a:r>
            <a:r>
              <a:rPr lang="en-US" altLang="zh-CN" sz="2400" dirty="0"/>
              <a:t>,</a:t>
            </a:r>
            <a:r>
              <a:rPr lang="zh-CN" altLang="en-US" sz="2400" dirty="0"/>
              <a:t>使用格式</a:t>
            </a:r>
            <a:r>
              <a:rPr lang="en-US" altLang="zh-CN" sz="2400" dirty="0"/>
              <a:t>,</a:t>
            </a:r>
            <a:r>
              <a:rPr lang="zh-CN" altLang="en-US" sz="2400" dirty="0"/>
              <a:t>注意事项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抽象的注意事项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9038" y="2066192"/>
            <a:ext cx="6180993" cy="261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911" y="1658447"/>
            <a:ext cx="10683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抽象类不能直接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new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对象的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只能创建其非抽象子类的对象。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抽象类中，可以有构造方法，是供子类创建对象时，初始化父类成员使用的。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抽象类中，可以有成员变量。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4.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抽象类中，不一定包含抽象方法，但是有抽象方法的类必定是抽象类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5.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抽象类的子类，必须重写抽象父类中所有的抽象方法，否则，编译无法通过。除非该子类也是抽象类。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继承总结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746" y="15260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46" y="2174505"/>
            <a:ext cx="3231160" cy="2895851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990473" y="1619172"/>
            <a:ext cx="7728783" cy="400651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关键字</a:t>
            </a:r>
            <a:r>
              <a:rPr lang="en-US" altLang="zh-CN" dirty="0"/>
              <a:t>:abstract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定义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a.</a:t>
            </a:r>
            <a:r>
              <a:rPr lang="zh-CN" altLang="en-US" dirty="0"/>
              <a:t>抽象类</a:t>
            </a:r>
            <a:r>
              <a:rPr lang="en-US" altLang="zh-CN" dirty="0"/>
              <a:t>:    public abstract class </a:t>
            </a:r>
            <a:r>
              <a:rPr lang="zh-CN" altLang="en-US" dirty="0"/>
              <a:t>类名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b.</a:t>
            </a:r>
            <a:r>
              <a:rPr lang="zh-CN" altLang="en-US" dirty="0"/>
              <a:t>抽象方法</a:t>
            </a:r>
            <a:r>
              <a:rPr lang="en-US" altLang="zh-CN" dirty="0"/>
              <a:t>:  </a:t>
            </a:r>
            <a:r>
              <a:rPr lang="zh-CN" altLang="en-US" dirty="0"/>
              <a:t>修饰符 </a:t>
            </a:r>
            <a:r>
              <a:rPr lang="en-US" altLang="zh-CN" dirty="0"/>
              <a:t>abstract </a:t>
            </a:r>
            <a:r>
              <a:rPr lang="zh-CN" altLang="en-US" dirty="0"/>
              <a:t>返回值类型 方法名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注意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 </a:t>
            </a:r>
            <a:r>
              <a:rPr lang="en-US" altLang="zh-CN" dirty="0"/>
              <a:t>a.</a:t>
            </a:r>
            <a:r>
              <a:rPr lang="zh-CN" altLang="en-US" dirty="0"/>
              <a:t>抽象方法所在的类一定是抽象类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b.</a:t>
            </a:r>
            <a:r>
              <a:rPr lang="zh-CN" altLang="en-US" dirty="0"/>
              <a:t>抽象类中不一定非得有抽象方法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c.</a:t>
            </a:r>
            <a:r>
              <a:rPr lang="zh-CN" altLang="en-US" dirty="0"/>
              <a:t>子类继承抽象父类之后</a:t>
            </a:r>
            <a:r>
              <a:rPr lang="en-US" altLang="zh-CN" dirty="0"/>
              <a:t>,</a:t>
            </a:r>
            <a:r>
              <a:rPr lang="zh-CN" altLang="en-US" dirty="0"/>
              <a:t>需要重写抽象方法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d.</a:t>
            </a:r>
            <a:r>
              <a:rPr lang="zh-CN" altLang="en-US" dirty="0"/>
              <a:t>抽象类不能</a:t>
            </a:r>
            <a:r>
              <a:rPr lang="en-US" altLang="zh-CN" dirty="0"/>
              <a:t>new</a:t>
            </a:r>
            <a:r>
              <a:rPr lang="zh-CN" altLang="en-US" dirty="0"/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继承的介绍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56919" y="4054531"/>
            <a:ext cx="2360000" cy="2630353"/>
            <a:chOff x="756919" y="4084013"/>
            <a:chExt cx="2360000" cy="2537197"/>
          </a:xfrm>
        </p:grpSpPr>
        <p:sp>
          <p:nvSpPr>
            <p:cNvPr id="6" name="矩形 5"/>
            <p:cNvSpPr/>
            <p:nvPr/>
          </p:nvSpPr>
          <p:spPr>
            <a:xfrm>
              <a:off x="756919" y="4084013"/>
              <a:ext cx="2359999" cy="2083107"/>
            </a:xfrm>
            <a:prstGeom prst="rect">
              <a:avLst/>
            </a:prstGeom>
            <a:noFill/>
            <a:ln w="34925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薪资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展示信息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endPara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88119" y="625187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讲师类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箭头连接符 28"/>
          <p:cNvCxnSpPr>
            <a:endCxn id="76" idx="2"/>
          </p:cNvCxnSpPr>
          <p:nvPr/>
        </p:nvCxnSpPr>
        <p:spPr>
          <a:xfrm flipH="1" flipV="1">
            <a:off x="5535850" y="2547890"/>
            <a:ext cx="182516" cy="1476842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884289" y="2547889"/>
            <a:ext cx="3651560" cy="1476844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926917" y="652132"/>
            <a:ext cx="225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超类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566919" y="4054531"/>
            <a:ext cx="2360000" cy="2630353"/>
            <a:chOff x="756919" y="4084013"/>
            <a:chExt cx="2360000" cy="2537197"/>
          </a:xfrm>
        </p:grpSpPr>
        <p:sp>
          <p:nvSpPr>
            <p:cNvPr id="66" name="矩形 65"/>
            <p:cNvSpPr/>
            <p:nvPr/>
          </p:nvSpPr>
          <p:spPr>
            <a:xfrm>
              <a:off x="756919" y="4084013"/>
              <a:ext cx="2359999" cy="2083107"/>
            </a:xfrm>
            <a:prstGeom prst="rect">
              <a:avLst/>
            </a:prstGeom>
            <a:noFill/>
            <a:ln w="34925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薪资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展示信息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endPara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288119" y="625187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就业指导类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652127" y="4054531"/>
            <a:ext cx="2360000" cy="2630353"/>
            <a:chOff x="756919" y="4084013"/>
            <a:chExt cx="2360000" cy="2537197"/>
          </a:xfrm>
        </p:grpSpPr>
        <p:sp>
          <p:nvSpPr>
            <p:cNvPr id="73" name="矩形 72"/>
            <p:cNvSpPr/>
            <p:nvPr/>
          </p:nvSpPr>
          <p:spPr>
            <a:xfrm>
              <a:off x="756919" y="4084013"/>
              <a:ext cx="2359999" cy="2083107"/>
            </a:xfrm>
            <a:prstGeom prst="rect">
              <a:avLst/>
            </a:prstGeom>
            <a:noFill/>
            <a:ln w="34925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薪资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展示信息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endPara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288119" y="625187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班主任类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355850" y="819487"/>
            <a:ext cx="4399868" cy="1728403"/>
            <a:chOff x="756919" y="4084013"/>
            <a:chExt cx="4399868" cy="1814760"/>
          </a:xfrm>
        </p:grpSpPr>
        <p:sp>
          <p:nvSpPr>
            <p:cNvPr id="76" name="矩形 75"/>
            <p:cNvSpPr/>
            <p:nvPr/>
          </p:nvSpPr>
          <p:spPr>
            <a:xfrm>
              <a:off x="756919" y="4084013"/>
              <a:ext cx="2359999" cy="1814760"/>
            </a:xfrm>
            <a:prstGeom prst="rect">
              <a:avLst/>
            </a:prstGeom>
            <a:noFill/>
            <a:ln w="34925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薪资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展示信息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endPara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327987" y="4381424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员工类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45120" y="4505956"/>
            <a:ext cx="8678803" cy="783597"/>
            <a:chOff x="1545120" y="4505956"/>
            <a:chExt cx="8678803" cy="783597"/>
          </a:xfrm>
        </p:grpSpPr>
        <p:pic>
          <p:nvPicPr>
            <p:cNvPr id="23" name="图形 22" descr="关闭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5120" y="4505958"/>
              <a:ext cx="783595" cy="783595"/>
            </a:xfrm>
            <a:prstGeom prst="rect">
              <a:avLst/>
            </a:prstGeom>
          </p:spPr>
        </p:pic>
        <p:pic>
          <p:nvPicPr>
            <p:cNvPr id="78" name="图形 77" descr="关闭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55120" y="4505957"/>
              <a:ext cx="783595" cy="783595"/>
            </a:xfrm>
            <a:prstGeom prst="rect">
              <a:avLst/>
            </a:prstGeom>
          </p:spPr>
        </p:pic>
        <p:pic>
          <p:nvPicPr>
            <p:cNvPr id="79" name="图形 78" descr="关闭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40328" y="4505956"/>
              <a:ext cx="783595" cy="783595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1612667" y="5436473"/>
            <a:ext cx="8537557" cy="406585"/>
            <a:chOff x="1612667" y="5436473"/>
            <a:chExt cx="8537557" cy="406585"/>
          </a:xfrm>
        </p:grpSpPr>
        <p:pic>
          <p:nvPicPr>
            <p:cNvPr id="59" name="图形 58" descr="关闭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12667" y="5436473"/>
              <a:ext cx="636199" cy="401600"/>
            </a:xfrm>
            <a:prstGeom prst="rect">
              <a:avLst/>
            </a:prstGeom>
          </p:spPr>
        </p:pic>
        <p:pic>
          <p:nvPicPr>
            <p:cNvPr id="80" name="图形 79" descr="关闭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00267" y="5441458"/>
              <a:ext cx="636199" cy="401600"/>
            </a:xfrm>
            <a:prstGeom prst="rect">
              <a:avLst/>
            </a:prstGeom>
          </p:spPr>
        </p:pic>
        <p:pic>
          <p:nvPicPr>
            <p:cNvPr id="81" name="图形 80" descr="关闭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14025" y="5436473"/>
              <a:ext cx="636199" cy="401600"/>
            </a:xfrm>
            <a:prstGeom prst="rect">
              <a:avLst/>
            </a:prstGeom>
          </p:spPr>
        </p:pic>
      </p:grpSp>
      <p:cxnSp>
        <p:nvCxnSpPr>
          <p:cNvPr id="82" name="直接箭头连接符 81"/>
          <p:cNvCxnSpPr>
            <a:stCxn id="73" idx="0"/>
          </p:cNvCxnSpPr>
          <p:nvPr/>
        </p:nvCxnSpPr>
        <p:spPr>
          <a:xfrm flipH="1" flipV="1">
            <a:off x="5627108" y="2613397"/>
            <a:ext cx="4205019" cy="1441134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905368" y="3057537"/>
            <a:ext cx="5625996" cy="369332"/>
            <a:chOff x="2910806" y="3059446"/>
            <a:chExt cx="5625996" cy="369332"/>
          </a:xfrm>
        </p:grpSpPr>
        <p:sp>
          <p:nvSpPr>
            <p:cNvPr id="37" name="文本框 36"/>
            <p:cNvSpPr txBox="1"/>
            <p:nvPr/>
          </p:nvSpPr>
          <p:spPr>
            <a:xfrm>
              <a:off x="2910806" y="3059446"/>
              <a:ext cx="65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endParaRPr 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931562" y="3059446"/>
              <a:ext cx="65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endParaRPr 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7879699" y="3059446"/>
              <a:ext cx="65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endParaRPr 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930766" y="3271394"/>
            <a:ext cx="7739703" cy="381187"/>
            <a:chOff x="1930766" y="3271394"/>
            <a:chExt cx="7739703" cy="381187"/>
          </a:xfrm>
        </p:grpSpPr>
        <p:sp>
          <p:nvSpPr>
            <p:cNvPr id="42" name="文本框 41"/>
            <p:cNvSpPr txBox="1"/>
            <p:nvPr/>
          </p:nvSpPr>
          <p:spPr>
            <a:xfrm>
              <a:off x="1930766" y="3272001"/>
              <a:ext cx="115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extends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622660" y="3283249"/>
              <a:ext cx="115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extends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515750" y="3271394"/>
              <a:ext cx="115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extends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2306" y="3637516"/>
            <a:ext cx="12334327" cy="387558"/>
            <a:chOff x="72306" y="3637516"/>
            <a:chExt cx="12334327" cy="387558"/>
          </a:xfrm>
        </p:grpSpPr>
        <p:sp>
          <p:nvSpPr>
            <p:cNvPr id="87" name="文本框 86"/>
            <p:cNvSpPr txBox="1"/>
            <p:nvPr/>
          </p:nvSpPr>
          <p:spPr>
            <a:xfrm>
              <a:off x="72306" y="3655742"/>
              <a:ext cx="2256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</a:t>
              </a:r>
              <a:r>
                <a:rPr lang="en-US" altLang="zh-CN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派生类</a:t>
              </a:r>
              <a:endParaRPr 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900376" y="3652581"/>
              <a:ext cx="2256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</a:t>
              </a:r>
              <a:r>
                <a:rPr lang="en-US" altLang="zh-CN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派生类</a:t>
              </a:r>
              <a:endParaRPr 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0150224" y="3637516"/>
              <a:ext cx="2256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</a:t>
              </a:r>
              <a:r>
                <a:rPr lang="en-US" altLang="zh-CN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派生类</a:t>
              </a:r>
              <a:endParaRPr 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7483877" y="1440321"/>
            <a:ext cx="3426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子类全部内容抽取到父类中了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b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子类还有存在的意义吗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469936" y="2204215"/>
            <a:ext cx="342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!!!!!!!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663003" y="2741338"/>
            <a:ext cx="355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因为每个子类都有自己的特有功能</a:t>
            </a:r>
            <a:endParaRPr 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405575" y="5815977"/>
            <a:ext cx="1302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讲解课程</a:t>
            </a:r>
            <a:endParaRPr 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249319" y="5815977"/>
            <a:ext cx="1302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辅导就业</a:t>
            </a:r>
            <a:endParaRPr 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277219" y="5815977"/>
            <a:ext cx="1302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管理班级</a:t>
            </a:r>
            <a:endParaRPr 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75674" y="959706"/>
            <a:ext cx="3953908" cy="1366254"/>
          </a:xfrm>
        </p:spPr>
        <p:txBody>
          <a:bodyPr/>
          <a:lstStyle/>
          <a:p>
            <a:r>
              <a:rPr lang="zh-CN" altLang="en-US" sz="1200" dirty="0"/>
              <a:t>生活中，继承一般指的是子女继承父辈的财产。</a:t>
            </a:r>
            <a:endParaRPr lang="en-US" altLang="zh-CN" sz="1200" dirty="0"/>
          </a:p>
          <a:p>
            <a:r>
              <a:rPr lang="zh-CN" altLang="en-US" sz="1200" dirty="0"/>
              <a:t>在程序中，继承描述的是事物之间的所属关系，</a:t>
            </a:r>
            <a:endParaRPr lang="en-US" altLang="zh-CN" sz="1200" dirty="0"/>
          </a:p>
          <a:p>
            <a:r>
              <a:rPr lang="zh-CN" altLang="en-US" sz="1200" dirty="0"/>
              <a:t>通过继承可以使多种事物之间形成一种关系体系。</a:t>
            </a:r>
            <a:endParaRPr lang="en-US" altLang="zh-CN" sz="1200" dirty="0"/>
          </a:p>
          <a:p>
            <a:r>
              <a:rPr lang="zh-CN" altLang="en-US" sz="1200" dirty="0"/>
              <a:t>例如学校中的讲师、就业指导、班主任都属于员工。</a:t>
            </a:r>
            <a:endParaRPr lang="en-US" altLang="zh-CN" sz="1200" dirty="0"/>
          </a:p>
          <a:p>
            <a:r>
              <a:rPr lang="zh-CN" altLang="en-US" sz="1200" dirty="0"/>
              <a:t>这些员工之间会形成一个继承体系，具体如下图所示。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继承的介绍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869066"/>
            <a:ext cx="9845675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中，类的继承是指</a:t>
            </a:r>
            <a:r>
              <a:rPr lang="zh-CN" altLang="en-US" dirty="0">
                <a:solidFill>
                  <a:srgbClr val="C00000"/>
                </a:solidFill>
              </a:rPr>
              <a:t>在一个现有类的基础上去构建一个新的类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dirty="0">
                <a:solidFill>
                  <a:srgbClr val="C00000"/>
                </a:solidFill>
              </a:rPr>
              <a:t>构建出来的新类被称作子类，现有类被称作父类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，子类会自动拥有父类所有可继承的属性和方法。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rgbClr val="C00000"/>
                </a:solidFill>
              </a:rPr>
              <a:t>继承的概念</a:t>
            </a:r>
            <a:r>
              <a:rPr lang="en-US" altLang="zh-CN" dirty="0"/>
              <a:t>:</a:t>
            </a:r>
            <a:r>
              <a:rPr lang="zh-CN" altLang="en-US" dirty="0"/>
              <a:t>当要定义一个类</a:t>
            </a:r>
            <a:r>
              <a:rPr lang="en-US" altLang="zh-CN" dirty="0"/>
              <a:t>(</a:t>
            </a:r>
            <a:r>
              <a:rPr lang="zh-CN" altLang="en-US" dirty="0"/>
              <a:t>讲师</a:t>
            </a:r>
            <a:r>
              <a:rPr lang="en-US" altLang="zh-CN" dirty="0"/>
              <a:t>)</a:t>
            </a:r>
            <a:r>
              <a:rPr lang="zh-CN" altLang="en-US" dirty="0"/>
              <a:t>时，发现已有类</a:t>
            </a:r>
            <a:r>
              <a:rPr lang="en-US" altLang="zh-CN" dirty="0"/>
              <a:t>(</a:t>
            </a:r>
            <a:r>
              <a:rPr lang="zh-CN" altLang="en-US" dirty="0"/>
              <a:t>员工</a:t>
            </a:r>
            <a:r>
              <a:rPr lang="en-US" altLang="zh-CN" dirty="0"/>
              <a:t>)</a:t>
            </a:r>
            <a:r>
              <a:rPr lang="zh-CN" altLang="en-US" dirty="0"/>
              <a:t>和要定义的类相似，并且要定义的类属于已有类的一种时，可以将要</a:t>
            </a:r>
            <a:r>
              <a:rPr lang="zh-CN" altLang="en-US" dirty="0">
                <a:solidFill>
                  <a:srgbClr val="C00000"/>
                </a:solidFill>
              </a:rPr>
              <a:t>定义类定义为已有类的子类</a:t>
            </a:r>
            <a:r>
              <a:rPr lang="zh-CN" altLang="en-US" dirty="0"/>
              <a:t>。同时反过来思考：</a:t>
            </a:r>
            <a:r>
              <a:rPr lang="zh-CN" altLang="en-US" dirty="0">
                <a:solidFill>
                  <a:srgbClr val="C00000"/>
                </a:solidFill>
              </a:rPr>
              <a:t>当多个类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讲师，助教，班主任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有共性内容，可以将共性内容向上抽取，抽取到一个新的类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员工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中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那么多个类和新类的关系叫做继承。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继承的介绍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063314" y="1246966"/>
            <a:ext cx="5760538" cy="13897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请说出继承的概念</a:t>
            </a:r>
            <a:r>
              <a:rPr lang="en-US" altLang="zh-CN" dirty="0"/>
              <a:t>: 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答</a:t>
            </a:r>
            <a:r>
              <a:rPr lang="en-US" altLang="zh-CN" dirty="0"/>
              <a:t>:</a:t>
            </a:r>
            <a:r>
              <a:rPr lang="zh-CN" altLang="en-US" dirty="0"/>
              <a:t>向上抽取共性</a:t>
            </a:r>
            <a:r>
              <a:rPr lang="en-US" altLang="zh-CN" dirty="0"/>
              <a:t>,</a:t>
            </a:r>
            <a:r>
              <a:rPr lang="zh-CN" altLang="en-US" dirty="0"/>
              <a:t>把相同的内容定义在父类中</a:t>
            </a:r>
          </a:p>
        </p:txBody>
      </p:sp>
      <p:sp>
        <p:nvSpPr>
          <p:cNvPr id="4" name="文本占位符 2"/>
          <p:cNvSpPr txBox="1"/>
          <p:nvPr/>
        </p:nvSpPr>
        <p:spPr>
          <a:xfrm>
            <a:off x="5063314" y="2636669"/>
            <a:ext cx="5760538" cy="379964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什么情况下使用继承</a:t>
            </a:r>
            <a:r>
              <a:rPr lang="en-US" altLang="zh-CN" dirty="0"/>
              <a:t>(</a:t>
            </a:r>
            <a:r>
              <a:rPr lang="zh-CN" altLang="en-US" dirty="0"/>
              <a:t>不能随便继承</a:t>
            </a:r>
            <a:r>
              <a:rPr lang="en-US" altLang="zh-CN" dirty="0"/>
              <a:t>)? 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答</a:t>
            </a:r>
            <a:r>
              <a:rPr lang="en-US" altLang="zh-CN" dirty="0"/>
              <a:t>:(1)</a:t>
            </a:r>
            <a:r>
              <a:rPr lang="zh-CN" altLang="en-US" dirty="0"/>
              <a:t>必须满足 </a:t>
            </a:r>
            <a:r>
              <a:rPr lang="en-US" altLang="zh-CN" dirty="0"/>
              <a:t>is a </a:t>
            </a:r>
            <a:r>
              <a:rPr lang="zh-CN" altLang="en-US" dirty="0"/>
              <a:t>的关系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(2)</a:t>
            </a:r>
            <a:r>
              <a:rPr lang="zh-CN" altLang="en-US" dirty="0"/>
              <a:t>什么是什么的一种</a:t>
            </a:r>
            <a:r>
              <a:rPr lang="en-US" altLang="zh-CN" dirty="0"/>
              <a:t>(</a:t>
            </a:r>
            <a:r>
              <a:rPr lang="zh-CN" altLang="en-US" dirty="0"/>
              <a:t>种类关系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       </a:t>
            </a:r>
            <a:r>
              <a:rPr lang="zh-CN" altLang="en-US" dirty="0"/>
              <a:t>讲师是员工的一种</a:t>
            </a:r>
          </a:p>
          <a:p>
            <a:pPr marL="0" indent="0">
              <a:buNone/>
            </a:pPr>
            <a:r>
              <a:rPr lang="zh-CN" altLang="en-US" dirty="0"/>
              <a:t>           班主任是员工的一种</a:t>
            </a:r>
          </a:p>
          <a:p>
            <a:pPr marL="0" indent="0">
              <a:buNone/>
            </a:pPr>
            <a:r>
              <a:rPr lang="zh-CN" altLang="en-US" dirty="0"/>
              <a:t>           兔子是动物的一种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继承的介绍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78215" y="1246966"/>
            <a:ext cx="7502770" cy="47809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继承的好处是什么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答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(1)</a:t>
            </a:r>
            <a:r>
              <a:rPr lang="zh-CN" altLang="en-US" dirty="0"/>
              <a:t>子类可以使用父类的除</a:t>
            </a:r>
            <a:r>
              <a:rPr lang="en-US" altLang="zh-CN" dirty="0"/>
              <a:t>private</a:t>
            </a:r>
            <a:r>
              <a:rPr lang="zh-CN" altLang="en-US" dirty="0"/>
              <a:t>的和构造方法以外的内容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       	(</a:t>
            </a:r>
            <a:r>
              <a:rPr lang="en-US" altLang="zh-CN" dirty="0"/>
              <a:t>2)</a:t>
            </a:r>
            <a:r>
              <a:rPr lang="zh-CN" altLang="en-US" dirty="0"/>
              <a:t>提高了代码的复用性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(3)</a:t>
            </a:r>
            <a:r>
              <a:rPr lang="zh-CN" altLang="en-US" dirty="0"/>
              <a:t>让类与类之间差生了关系</a:t>
            </a:r>
            <a:r>
              <a:rPr lang="en-US" altLang="zh-CN" dirty="0"/>
              <a:t>(</a:t>
            </a:r>
            <a:r>
              <a:rPr lang="zh-CN" altLang="en-US" dirty="0"/>
              <a:t>父子类的关系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	(4)</a:t>
            </a:r>
            <a:r>
              <a:rPr lang="zh-CN" altLang="en-US" dirty="0"/>
              <a:t>是多态的前提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占位符 2"/>
          <p:cNvSpPr txBox="1"/>
          <p:nvPr/>
        </p:nvSpPr>
        <p:spPr>
          <a:xfrm>
            <a:off x="5063314" y="2645559"/>
            <a:ext cx="5760538" cy="379964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继承的定义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07831" y="1141877"/>
            <a:ext cx="9845675" cy="517190"/>
          </a:xfrm>
        </p:spPr>
        <p:txBody>
          <a:bodyPr/>
          <a:lstStyle/>
          <a:p>
            <a:r>
              <a:rPr lang="zh-CN" altLang="en-US" sz="1600" dirty="0"/>
              <a:t>关键字</a:t>
            </a:r>
            <a:r>
              <a:rPr lang="en-US" altLang="zh-CN" sz="1600" dirty="0"/>
              <a:t>:extends</a:t>
            </a:r>
          </a:p>
          <a:p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107831" y="1907932"/>
            <a:ext cx="2427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格式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子类 </a:t>
            </a:r>
            <a:r>
              <a:rPr lang="en-US" altLang="zh-CN" sz="1600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extends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父类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007" y="2790092"/>
            <a:ext cx="4367718" cy="3329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继承的定义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251438" y="1171575"/>
            <a:ext cx="9845675" cy="517190"/>
          </a:xfrm>
        </p:spPr>
        <p:txBody>
          <a:bodyPr/>
          <a:lstStyle/>
          <a:p>
            <a:r>
              <a:rPr lang="zh-CN" altLang="en-US" sz="1600" dirty="0"/>
              <a:t>继承演示</a:t>
            </a:r>
            <a:r>
              <a:rPr lang="en-US" altLang="zh-CN" sz="1600" dirty="0"/>
              <a:t>,</a:t>
            </a:r>
            <a:r>
              <a:rPr lang="zh-CN" altLang="en-US" sz="1600" dirty="0"/>
              <a:t>代码如下</a:t>
            </a:r>
            <a:r>
              <a:rPr lang="en-US" altLang="zh-CN" sz="1600" dirty="0"/>
              <a:t>: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68" y="1985572"/>
            <a:ext cx="2933954" cy="1851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568" y="3994412"/>
            <a:ext cx="3002540" cy="15850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939" y="2106360"/>
            <a:ext cx="3208298" cy="3132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2622</Words>
  <Application>Microsoft Office PowerPoint</Application>
  <PresentationFormat>宽屏</PresentationFormat>
  <Paragraphs>372</Paragraphs>
  <Slides>32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Alibaba PuHuiTi</vt:lpstr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类的继承与抽象</vt:lpstr>
      <vt:lpstr>PowerPoint 演示文稿</vt:lpstr>
      <vt:lpstr>PowerPoint 演示文稿</vt:lpstr>
      <vt:lpstr>继承的介绍</vt:lpstr>
      <vt:lpstr>继承的介绍</vt:lpstr>
      <vt:lpstr>继承的介绍</vt:lpstr>
      <vt:lpstr>继承的介绍</vt:lpstr>
      <vt:lpstr>继承的定义</vt:lpstr>
      <vt:lpstr>继承的定义</vt:lpstr>
      <vt:lpstr>继承的定义</vt:lpstr>
      <vt:lpstr>继承中成员变量的访问特点</vt:lpstr>
      <vt:lpstr>继承中成员变量的访问特点</vt:lpstr>
      <vt:lpstr>继承中重名成员变量图解分析</vt:lpstr>
      <vt:lpstr>继承中成员变量的访问特点</vt:lpstr>
      <vt:lpstr>继承中成员方法的访问特点</vt:lpstr>
      <vt:lpstr>继承中成员方法的访问特点</vt:lpstr>
      <vt:lpstr>继承中成员方法的访问特点</vt:lpstr>
      <vt:lpstr>继承中成员方法的访问特点</vt:lpstr>
      <vt:lpstr>继承中成员方法的访问特点</vt:lpstr>
      <vt:lpstr>继承中成员方法的访问特点</vt:lpstr>
      <vt:lpstr>继承中构造方法的访问特点</vt:lpstr>
      <vt:lpstr>继承中构造方法调用图解分析</vt:lpstr>
      <vt:lpstr>继承的特点</vt:lpstr>
      <vt:lpstr>继承总结</vt:lpstr>
      <vt:lpstr>PowerPoint 演示文稿</vt:lpstr>
      <vt:lpstr>抽象的介绍</vt:lpstr>
      <vt:lpstr>抽象的介绍</vt:lpstr>
      <vt:lpstr>抽象的定义</vt:lpstr>
      <vt:lpstr>抽象的定义(代码演示)</vt:lpstr>
      <vt:lpstr>抽象的注意事项</vt:lpstr>
      <vt:lpstr>继承总结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JX H</cp:lastModifiedBy>
  <cp:revision>265</cp:revision>
  <dcterms:created xsi:type="dcterms:W3CDTF">2020-03-31T02:23:00Z</dcterms:created>
  <dcterms:modified xsi:type="dcterms:W3CDTF">2022-06-03T15:33:28Z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D3EC70064DEE4E70A268D5D3EB3E3753</vt:lpwstr>
  </property>
  <property fmtid="{D5CDD505-2E9C-101B-9397-08002B2CF9AE}" pid="3" name="KSOProductBuildVer">
    <vt:lpwstr>2052-11.1.0.11365</vt:lpwstr>
  </property>
</Properties>
</file>