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5" r:id="rId5"/>
  </p:sldMasterIdLst>
  <p:notesMasterIdLst>
    <p:notesMasterId r:id="rId37"/>
  </p:notesMasterIdLst>
  <p:sldIdLst>
    <p:sldId id="260" r:id="rId6"/>
    <p:sldId id="424" r:id="rId7"/>
    <p:sldId id="265" r:id="rId8"/>
    <p:sldId id="426" r:id="rId9"/>
    <p:sldId id="427" r:id="rId10"/>
    <p:sldId id="428" r:id="rId11"/>
    <p:sldId id="454" r:id="rId12"/>
    <p:sldId id="430" r:id="rId13"/>
    <p:sldId id="425" r:id="rId14"/>
    <p:sldId id="434" r:id="rId15"/>
    <p:sldId id="432" r:id="rId16"/>
    <p:sldId id="433" r:id="rId17"/>
    <p:sldId id="435" r:id="rId18"/>
    <p:sldId id="464" r:id="rId19"/>
    <p:sldId id="466" r:id="rId20"/>
    <p:sldId id="266" r:id="rId21"/>
    <p:sldId id="436" r:id="rId22"/>
    <p:sldId id="467" r:id="rId23"/>
    <p:sldId id="468" r:id="rId24"/>
    <p:sldId id="469" r:id="rId25"/>
    <p:sldId id="423" r:id="rId26"/>
    <p:sldId id="441" r:id="rId27"/>
    <p:sldId id="442" r:id="rId28"/>
    <p:sldId id="443" r:id="rId29"/>
    <p:sldId id="470" r:id="rId30"/>
    <p:sldId id="445" r:id="rId31"/>
    <p:sldId id="471" r:id="rId32"/>
    <p:sldId id="472" r:id="rId33"/>
    <p:sldId id="473" r:id="rId34"/>
    <p:sldId id="450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C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 snapToGrid="0">
      <p:cViewPr varScale="1">
        <p:scale>
          <a:sx n="83" d="100"/>
          <a:sy n="83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修饰符</a:t>
            </a:r>
            <a:r>
              <a:rPr lang="en-US" altLang="zh-CN" dirty="0"/>
              <a:t>_</a:t>
            </a:r>
            <a:r>
              <a:rPr lang="zh-CN" altLang="en-US" dirty="0"/>
              <a:t>内部类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90481" y="2412871"/>
            <a:ext cx="6874683" cy="3196039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权限修饰符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访问能力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,</a:t>
            </a:r>
            <a:r>
              <a:rPr lang="zh-CN" altLang="en-US" dirty="0"/>
              <a:t>静态代码块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内部类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成员内部类</a:t>
            </a:r>
            <a:r>
              <a:rPr lang="en-US" altLang="zh-CN" dirty="0"/>
              <a:t>,</a:t>
            </a:r>
            <a:r>
              <a:rPr lang="zh-CN" altLang="en-US" dirty="0"/>
              <a:t>匿名内部类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权限修饰符</a:t>
            </a:r>
            <a:r>
              <a:rPr lang="en-US" altLang="zh-CN" dirty="0"/>
              <a:t>_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8" y="1808885"/>
            <a:ext cx="9845675" cy="517190"/>
          </a:xfrm>
        </p:spPr>
        <p:txBody>
          <a:bodyPr/>
          <a:lstStyle/>
          <a:p>
            <a:r>
              <a:rPr lang="zh-CN" altLang="en-US" dirty="0"/>
              <a:t>   在</a:t>
            </a:r>
            <a:r>
              <a:rPr lang="en-US" altLang="zh-CN" dirty="0"/>
              <a:t>Java</a:t>
            </a:r>
            <a:r>
              <a:rPr lang="zh-CN" altLang="en-US" dirty="0"/>
              <a:t>中提供了四种访问权限，使用不同的访问权限修饰符修饰时，被修饰的内容会有不同的访问权限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b="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8" y="2844030"/>
          <a:ext cx="10778414" cy="236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83">
                <a:tc>
                  <a:txBody>
                    <a:bodyPr/>
                    <a:lstStyle/>
                    <a:p>
                      <a:r>
                        <a:rPr lang="zh-CN" altLang="en-US" dirty="0"/>
                        <a:t>权限修饰符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83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公共的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83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受保护的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80">
                <a:tc>
                  <a:txBody>
                    <a:bodyPr/>
                    <a:lstStyle/>
                    <a:p>
                      <a:r>
                        <a:rPr lang="en-US" altLang="zh-CN" dirty="0"/>
                        <a:t>default(</a:t>
                      </a:r>
                      <a:r>
                        <a:rPr lang="zh-CN" altLang="en-US" dirty="0"/>
                        <a:t>什么都不写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默认的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不用写上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不加权限修饰符默认就是</a:t>
                      </a:r>
                      <a:r>
                        <a:rPr lang="en-US" altLang="zh-CN" dirty="0"/>
                        <a:t>default)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83">
                <a:tc>
                  <a:txBody>
                    <a:bodyPr/>
                    <a:lstStyle/>
                    <a:p>
                      <a:r>
                        <a:rPr lang="en-US" altLang="zh-CN" dirty="0"/>
                        <a:t>private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私有的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权限修饰符</a:t>
            </a:r>
            <a:r>
              <a:rPr lang="en-US" altLang="zh-CN" dirty="0"/>
              <a:t>_</a:t>
            </a:r>
            <a:r>
              <a:rPr lang="zh-CN" altLang="en-US" dirty="0"/>
              <a:t>访问能力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118148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public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protected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default(</a:t>
                      </a:r>
                      <a:r>
                        <a:rPr lang="zh-CN" altLang="en-US" sz="1800" dirty="0"/>
                        <a:t>空的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private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同类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同包不同类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×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不同包子父类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×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不同包非继承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×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4096" y="3897324"/>
            <a:ext cx="11000509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ea typeface="阿里巴巴普惠体" panose="00020600040101010101"/>
              </a:rPr>
              <a:t>1. public </a:t>
            </a:r>
            <a:r>
              <a:rPr lang="zh-CN" altLang="en-US" b="1" dirty="0">
                <a:ea typeface="阿里巴巴普惠体" panose="00020600040101010101"/>
              </a:rPr>
              <a:t>具有最大权限。</a:t>
            </a:r>
            <a:r>
              <a:rPr lang="en-US" altLang="zh-CN" b="1" dirty="0">
                <a:ea typeface="阿里巴巴普惠体" panose="00020600040101010101"/>
              </a:rPr>
              <a:t>private </a:t>
            </a:r>
            <a:r>
              <a:rPr lang="zh-CN" altLang="en-US" b="1" dirty="0">
                <a:ea typeface="阿里巴巴普惠体" panose="00020600040101010101"/>
              </a:rPr>
              <a:t>则是最小权限。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ea typeface="阿里巴巴普惠体" panose="00020600040101010101"/>
              </a:rPr>
              <a:t>2.</a:t>
            </a:r>
            <a:r>
              <a:rPr lang="zh-CN" altLang="en-US" b="1" dirty="0">
                <a:ea typeface="阿里巴巴普惠体" panose="00020600040101010101"/>
              </a:rPr>
              <a:t>编写代码时，如果没有特殊的考虑，建议这样使用权限：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ea typeface="阿里巴巴普惠体" panose="00020600040101010101"/>
              </a:rPr>
              <a:t>        (1)</a:t>
            </a:r>
            <a:r>
              <a:rPr lang="zh-CN" altLang="en-US" b="1" dirty="0">
                <a:solidFill>
                  <a:srgbClr val="C00000"/>
                </a:solidFill>
                <a:ea typeface="阿里巴巴普惠体" panose="00020600040101010101"/>
              </a:rPr>
              <a:t>成员变量</a:t>
            </a:r>
            <a:r>
              <a:rPr lang="zh-CN" altLang="en-US" b="1" dirty="0">
                <a:ea typeface="阿里巴巴普惠体" panose="00020600040101010101"/>
              </a:rPr>
              <a:t>使用 </a:t>
            </a:r>
            <a:r>
              <a:rPr lang="en-US" altLang="zh-CN" b="1" dirty="0">
                <a:solidFill>
                  <a:srgbClr val="C00000"/>
                </a:solidFill>
                <a:ea typeface="阿里巴巴普惠体" panose="00020600040101010101"/>
              </a:rPr>
              <a:t>private</a:t>
            </a:r>
            <a:r>
              <a:rPr lang="en-US" altLang="zh-CN" b="1" dirty="0">
                <a:ea typeface="阿里巴巴普惠体" panose="00020600040101010101"/>
              </a:rPr>
              <a:t> </a:t>
            </a:r>
            <a:r>
              <a:rPr lang="zh-CN" altLang="en-US" b="1" dirty="0">
                <a:ea typeface="阿里巴巴普惠体" panose="00020600040101010101"/>
              </a:rPr>
              <a:t>，隐藏细节。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ea typeface="阿里巴巴普惠体" panose="00020600040101010101"/>
              </a:rPr>
              <a:t>        (2)</a:t>
            </a:r>
            <a:r>
              <a:rPr lang="zh-CN" altLang="en-US" b="1" dirty="0">
                <a:solidFill>
                  <a:srgbClr val="C00000"/>
                </a:solidFill>
                <a:ea typeface="阿里巴巴普惠体" panose="00020600040101010101"/>
              </a:rPr>
              <a:t>构造方法</a:t>
            </a:r>
            <a:r>
              <a:rPr lang="zh-CN" altLang="en-US" b="1" dirty="0">
                <a:ea typeface="阿里巴巴普惠体" panose="00020600040101010101"/>
              </a:rPr>
              <a:t>使用</a:t>
            </a:r>
            <a:r>
              <a:rPr lang="en-US" altLang="zh-CN" b="1" dirty="0">
                <a:ea typeface="阿里巴巴普惠体" panose="00020600040101010101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阿里巴巴普惠体" panose="00020600040101010101"/>
              </a:rPr>
              <a:t>public</a:t>
            </a:r>
            <a:r>
              <a:rPr lang="en-US" altLang="zh-CN" b="1" dirty="0">
                <a:ea typeface="阿里巴巴普惠体" panose="00020600040101010101"/>
              </a:rPr>
              <a:t> </a:t>
            </a:r>
            <a:r>
              <a:rPr lang="zh-CN" altLang="en-US" b="1" dirty="0">
                <a:ea typeface="阿里巴巴普惠体" panose="00020600040101010101"/>
              </a:rPr>
              <a:t>，  方便创建对象。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ea typeface="阿里巴巴普惠体" panose="00020600040101010101"/>
              </a:rPr>
              <a:t>        (3)</a:t>
            </a:r>
            <a:r>
              <a:rPr lang="zh-CN" altLang="en-US" b="1" dirty="0">
                <a:solidFill>
                  <a:srgbClr val="C00000"/>
                </a:solidFill>
                <a:ea typeface="阿里巴巴普惠体" panose="00020600040101010101"/>
              </a:rPr>
              <a:t>成员方法</a:t>
            </a:r>
            <a:r>
              <a:rPr lang="zh-CN" altLang="en-US" b="1" dirty="0">
                <a:ea typeface="阿里巴巴普惠体" panose="00020600040101010101"/>
              </a:rPr>
              <a:t>使用 </a:t>
            </a:r>
            <a:r>
              <a:rPr lang="en-US" altLang="zh-CN" b="1" dirty="0">
                <a:solidFill>
                  <a:srgbClr val="C00000"/>
                </a:solidFill>
                <a:ea typeface="阿里巴巴普惠体" panose="00020600040101010101"/>
              </a:rPr>
              <a:t>public</a:t>
            </a:r>
            <a:r>
              <a:rPr lang="en-US" altLang="zh-CN" b="1" dirty="0">
                <a:ea typeface="阿里巴巴普惠体" panose="00020600040101010101"/>
              </a:rPr>
              <a:t> </a:t>
            </a:r>
            <a:r>
              <a:rPr lang="zh-CN" altLang="en-US" b="1" dirty="0">
                <a:ea typeface="阿里巴巴普惠体" panose="00020600040101010101"/>
              </a:rPr>
              <a:t>，  方便调用方法。</a:t>
            </a:r>
          </a:p>
        </p:txBody>
      </p:sp>
      <p:sp>
        <p:nvSpPr>
          <p:cNvPr id="7" name="文本占位符 3"/>
          <p:cNvSpPr txBox="1"/>
          <p:nvPr/>
        </p:nvSpPr>
        <p:spPr>
          <a:xfrm>
            <a:off x="838200" y="3219061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C00000"/>
                </a:solidFill>
              </a:rPr>
              <a:t>总结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90481" y="2412871"/>
            <a:ext cx="6874683" cy="3196039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权限修饰符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访问能力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关键字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静态代码块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内部类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成员内部类</a:t>
            </a:r>
            <a:r>
              <a:rPr lang="en-US" altLang="zh-CN" dirty="0"/>
              <a:t>,</a:t>
            </a:r>
            <a:r>
              <a:rPr lang="zh-CN" altLang="en-US" dirty="0"/>
              <a:t>匿名内部类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_</a:t>
            </a:r>
            <a:r>
              <a:rPr lang="zh-CN" altLang="en-US" dirty="0"/>
              <a:t>概述和特点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46449" y="729576"/>
            <a:ext cx="2784691" cy="1711274"/>
            <a:chOff x="746449" y="1050587"/>
            <a:chExt cx="2784691" cy="1711274"/>
          </a:xfrm>
        </p:grpSpPr>
        <p:sp>
          <p:nvSpPr>
            <p:cNvPr id="6" name="矩形 5"/>
            <p:cNvSpPr/>
            <p:nvPr/>
          </p:nvSpPr>
          <p:spPr>
            <a:xfrm>
              <a:off x="746449" y="1408922"/>
              <a:ext cx="2278853" cy="1352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altLang="zh-CN" b="1" dirty="0">
                  <a:solidFill>
                    <a:schemeClr val="tx1"/>
                  </a:solidFill>
                </a:rPr>
                <a:t>String name</a:t>
              </a:r>
            </a:p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int age</a:t>
              </a:r>
            </a:p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String room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38200" y="1050587"/>
              <a:ext cx="2692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C00000"/>
                  </a:solidFill>
                  <a:ea typeface="阿里巴巴普惠体" panose="00020600040101010101"/>
                </a:rPr>
                <a:t>JavaEE382Student.java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6448" y="2587559"/>
            <a:ext cx="4008756" cy="2394592"/>
            <a:chOff x="746448" y="2908570"/>
            <a:chExt cx="4008756" cy="2394592"/>
          </a:xfrm>
        </p:grpSpPr>
        <p:sp>
          <p:nvSpPr>
            <p:cNvPr id="8" name="箭头: 下 7"/>
            <p:cNvSpPr/>
            <p:nvPr/>
          </p:nvSpPr>
          <p:spPr>
            <a:xfrm>
              <a:off x="1595336" y="2908570"/>
              <a:ext cx="486383" cy="719847"/>
            </a:xfrm>
            <a:prstGeom prst="downArrow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62264" y="2936424"/>
              <a:ext cx="2692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 err="1">
                  <a:ea typeface="阿里巴巴普惠体" panose="00020600040101010101"/>
                </a:rPr>
                <a:t>j</a:t>
              </a:r>
              <a:r>
                <a:rPr lang="en-US" sz="1600" b="1" dirty="0" err="1">
                  <a:ea typeface="阿里巴巴普惠体" panose="00020600040101010101"/>
                </a:rPr>
                <a:t>avac</a:t>
              </a:r>
              <a:r>
                <a:rPr lang="en-US" sz="1600" b="1" dirty="0">
                  <a:ea typeface="阿里巴巴普惠体" panose="00020600040101010101"/>
                </a:rPr>
                <a:t> </a:t>
              </a:r>
              <a:r>
                <a:rPr lang="zh-CN" altLang="en-US" sz="1600" b="1" dirty="0">
                  <a:ea typeface="阿里巴巴普惠体" panose="00020600040101010101"/>
                </a:rPr>
                <a:t>编译</a:t>
              </a:r>
              <a:endParaRPr lang="en-US" sz="1600" b="1" dirty="0">
                <a:ea typeface="阿里巴巴普惠体" panose="00020600040101010101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6448" y="3950223"/>
              <a:ext cx="2278853" cy="1352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altLang="zh-CN" b="1" dirty="0">
                  <a:solidFill>
                    <a:schemeClr val="tx1"/>
                  </a:solidFill>
                </a:rPr>
                <a:t>String name</a:t>
              </a:r>
            </a:p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int age</a:t>
              </a:r>
            </a:p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String room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200" y="3618241"/>
              <a:ext cx="2692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00B050"/>
                  </a:solidFill>
                  <a:ea typeface="阿里巴巴普惠体" panose="00020600040101010101"/>
                </a:rPr>
                <a:t>JavaEE382Student.</a:t>
              </a:r>
              <a:r>
                <a:rPr lang="en-US" altLang="zh-CN" sz="1600" b="1" dirty="0">
                  <a:solidFill>
                    <a:srgbClr val="00B050"/>
                  </a:solidFill>
                  <a:ea typeface="阿里巴巴普惠体" panose="00020600040101010101"/>
                </a:rPr>
                <a:t>class</a:t>
              </a:r>
              <a:endParaRPr lang="en-US" sz="1600" b="1" dirty="0">
                <a:solidFill>
                  <a:srgbClr val="00B05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5249" y="5126478"/>
            <a:ext cx="4138308" cy="1308954"/>
            <a:chOff x="735249" y="5447489"/>
            <a:chExt cx="4138308" cy="1308954"/>
          </a:xfrm>
        </p:grpSpPr>
        <p:sp>
          <p:nvSpPr>
            <p:cNvPr id="15" name="箭头: 下 14"/>
            <p:cNvSpPr/>
            <p:nvPr/>
          </p:nvSpPr>
          <p:spPr>
            <a:xfrm>
              <a:off x="1575881" y="5447489"/>
              <a:ext cx="486383" cy="719847"/>
            </a:xfrm>
            <a:prstGeom prst="downArrow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62264" y="5497844"/>
              <a:ext cx="2692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ea typeface="阿里巴巴普惠体" panose="00020600040101010101"/>
                </a:rPr>
                <a:t>创建对象</a:t>
              </a:r>
              <a:endParaRPr lang="en-US" sz="1600" b="1" dirty="0">
                <a:ea typeface="阿里巴巴普惠体" panose="00020600040101010101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5249" y="6171668"/>
              <a:ext cx="413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阿里巴巴普惠体" panose="00020600040101010101"/>
                </a:rPr>
                <a:t>JavaEE382Student </a:t>
              </a:r>
              <a:r>
                <a:rPr lang="en-US" altLang="zh-CN" sz="1600" b="1" dirty="0" err="1">
                  <a:solidFill>
                    <a:schemeClr val="accent6">
                      <a:lumMod val="75000"/>
                    </a:schemeClr>
                  </a:solidFill>
                  <a:ea typeface="阿里巴巴普惠体" panose="00020600040101010101"/>
                </a:rPr>
                <a:t>stu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阿里巴巴普惠体" panose="00020600040101010101"/>
                </a:rPr>
                <a:t> =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ea typeface="阿里巴巴普惠体" panose="00020600040101010101"/>
                </a:rPr>
                <a:t>   new JavaEE382Student(“</a:t>
              </a: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阿里巴巴普惠体" panose="00020600040101010101"/>
                </a:rPr>
                <a:t>张三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ea typeface="阿里巴巴普惠体" panose="00020600040101010101"/>
                </a:rPr>
                <a:t>”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阿里巴巴普惠体" panose="00020600040101010101"/>
                </a:rPr>
                <a:t>,18,”JYL205”);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03300" y="1071874"/>
            <a:ext cx="3061729" cy="4471064"/>
            <a:chOff x="3647113" y="1085139"/>
            <a:chExt cx="3061729" cy="4471064"/>
          </a:xfrm>
        </p:grpSpPr>
        <p:sp>
          <p:nvSpPr>
            <p:cNvPr id="23" name="矩形 22"/>
            <p:cNvSpPr/>
            <p:nvPr/>
          </p:nvSpPr>
          <p:spPr>
            <a:xfrm>
              <a:off x="4426745" y="4346313"/>
              <a:ext cx="2278853" cy="1209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String name  “</a:t>
              </a:r>
              <a:r>
                <a:rPr lang="zh-CN" altLang="en-US" b="1" dirty="0">
                  <a:solidFill>
                    <a:schemeClr val="tx1"/>
                  </a:solidFill>
                </a:rPr>
                <a:t>王五</a:t>
              </a:r>
              <a:r>
                <a:rPr lang="en-US" altLang="zh-CN" b="1" dirty="0">
                  <a:solidFill>
                    <a:schemeClr val="tx1"/>
                  </a:solidFill>
                </a:rPr>
                <a:t>”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int age            28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String room   </a:t>
              </a:r>
              <a:r>
                <a:rPr lang="en-US" altLang="zh-CN" b="1" dirty="0">
                  <a:solidFill>
                    <a:schemeClr val="tx1"/>
                  </a:solidFill>
                </a:rPr>
                <a:t>“JYL205”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25"/>
            <p:cNvCxnSpPr>
              <a:endCxn id="22" idx="1"/>
            </p:cNvCxnSpPr>
            <p:nvPr/>
          </p:nvCxnSpPr>
          <p:spPr>
            <a:xfrm flipV="1">
              <a:off x="3648456" y="3320671"/>
              <a:ext cx="781532" cy="98586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429989" y="1085139"/>
              <a:ext cx="2278853" cy="1209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String name  “</a:t>
              </a:r>
              <a:r>
                <a:rPr lang="zh-CN" altLang="en-US" b="1" dirty="0">
                  <a:solidFill>
                    <a:schemeClr val="tx1"/>
                  </a:solidFill>
                </a:rPr>
                <a:t>张三</a:t>
              </a:r>
              <a:r>
                <a:rPr lang="en-US" altLang="zh-CN" b="1" dirty="0">
                  <a:solidFill>
                    <a:schemeClr val="tx1"/>
                  </a:solidFill>
                </a:rPr>
                <a:t>”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int age            18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String room   </a:t>
              </a:r>
              <a:r>
                <a:rPr lang="en-US" altLang="zh-CN" b="1" dirty="0">
                  <a:solidFill>
                    <a:schemeClr val="tx1"/>
                  </a:solidFill>
                </a:rPr>
                <a:t>“JYL205”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29988" y="2715726"/>
              <a:ext cx="2278853" cy="1209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String name  “</a:t>
              </a:r>
              <a:r>
                <a:rPr lang="zh-CN" altLang="en-US" b="1" dirty="0">
                  <a:solidFill>
                    <a:schemeClr val="tx1"/>
                  </a:solidFill>
                </a:rPr>
                <a:t>李四</a:t>
              </a:r>
              <a:r>
                <a:rPr lang="en-US" altLang="zh-CN" b="1" dirty="0">
                  <a:solidFill>
                    <a:schemeClr val="tx1"/>
                  </a:solidFill>
                </a:rPr>
                <a:t>”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int age            38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String room   </a:t>
              </a:r>
              <a:r>
                <a:rPr lang="en-US" altLang="zh-CN" b="1" dirty="0">
                  <a:solidFill>
                    <a:schemeClr val="tx1"/>
                  </a:solidFill>
                </a:rPr>
                <a:t>“JYL205”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endCxn id="21" idx="1"/>
            </p:cNvCxnSpPr>
            <p:nvPr/>
          </p:nvCxnSpPr>
          <p:spPr>
            <a:xfrm flipV="1">
              <a:off x="3660365" y="1690084"/>
              <a:ext cx="769624" cy="26217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23" idx="1"/>
            </p:cNvCxnSpPr>
            <p:nvPr/>
          </p:nvCxnSpPr>
          <p:spPr>
            <a:xfrm>
              <a:off x="3647113" y="4310870"/>
              <a:ext cx="779632" cy="6403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6992566" y="581006"/>
            <a:ext cx="269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ea typeface="阿里巴巴普惠体" panose="00020600040101010101"/>
              </a:rPr>
              <a:t>这样做有哪些问题</a:t>
            </a:r>
            <a:r>
              <a:rPr lang="en-US" altLang="zh-CN" sz="1600" b="1" dirty="0">
                <a:solidFill>
                  <a:srgbClr val="FF0000"/>
                </a:solidFill>
                <a:ea typeface="阿里巴巴普惠体" panose="00020600040101010101"/>
              </a:rPr>
              <a:t>?</a:t>
            </a:r>
            <a:endParaRPr lang="en-US" sz="1600" b="1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92567" y="883478"/>
            <a:ext cx="537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多个对象中的教室名称字符串重复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浪费内存空间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99862" y="1182253"/>
            <a:ext cx="537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如果修改教室名称需要修改多次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99862" y="1520807"/>
            <a:ext cx="269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ea typeface="阿里巴巴普惠体" panose="00020600040101010101"/>
              </a:rPr>
              <a:t>如何解决这些问题</a:t>
            </a:r>
            <a:r>
              <a:rPr lang="en-US" altLang="zh-CN" sz="1600" b="1" dirty="0">
                <a:solidFill>
                  <a:srgbClr val="FF0000"/>
                </a:solidFill>
                <a:ea typeface="阿里巴巴普惠体" panose="00020600040101010101"/>
              </a:rPr>
              <a:t>?</a:t>
            </a:r>
            <a:endParaRPr lang="en-US" sz="1600" b="1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92566" y="1826977"/>
            <a:ext cx="537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发现教室名称被所有对象共享使用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与每个对象无关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92566" y="2165531"/>
            <a:ext cx="537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只需要一份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所以需要定义成静态的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使用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static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阿里巴巴普惠体" panose="00020600040101010101"/>
              </a:rPr>
              <a:t>修饰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5249" y="2101778"/>
            <a:ext cx="21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ea typeface="阿里巴巴普惠体" panose="00020600040101010101"/>
              </a:rPr>
              <a:t>被所有对象共享使用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6448" y="1620863"/>
            <a:ext cx="219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ea typeface="阿里巴巴普惠体" panose="00020600040101010101"/>
              </a:rPr>
              <a:t>static</a:t>
            </a:r>
            <a:endParaRPr lang="en-US" sz="2000" b="1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867413" y="1837884"/>
            <a:ext cx="108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ea typeface="阿里巴巴普惠体" panose="00020600040101010101"/>
              </a:rPr>
              <a:t>“JYL205”</a:t>
            </a:r>
            <a:endParaRPr lang="en-US" b="1" dirty="0">
              <a:solidFill>
                <a:srgbClr val="00B0F0"/>
              </a:solidFill>
              <a:ea typeface="阿里巴巴普惠体" panose="00020600040101010101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07732" y="4162346"/>
            <a:ext cx="2213058" cy="856408"/>
            <a:chOff x="907732" y="4162346"/>
            <a:chExt cx="2213058" cy="856408"/>
          </a:xfrm>
        </p:grpSpPr>
        <p:sp>
          <p:nvSpPr>
            <p:cNvPr id="44" name="文本框 43"/>
            <p:cNvSpPr txBox="1"/>
            <p:nvPr/>
          </p:nvSpPr>
          <p:spPr>
            <a:xfrm>
              <a:off x="907732" y="4680200"/>
              <a:ext cx="21945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阿里巴巴普惠体" panose="00020600040101010101"/>
                </a:rPr>
                <a:t>被所有对象共享使用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ea typeface="阿里巴巴普惠体" panose="00020600040101010101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07732" y="4162346"/>
              <a:ext cx="2194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FF0000"/>
                  </a:solidFill>
                  <a:ea typeface="阿里巴巴普惠体" panose="00020600040101010101"/>
                </a:rPr>
                <a:t>static</a:t>
              </a:r>
              <a:endParaRPr lang="en-US" sz="2000" b="1" dirty="0">
                <a:solidFill>
                  <a:srgbClr val="FF0000"/>
                </a:solidFill>
                <a:ea typeface="阿里巴巴普惠体" panose="00020600040101010101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039896" y="4416306"/>
              <a:ext cx="1080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solidFill>
                    <a:srgbClr val="00B0F0"/>
                  </a:solidFill>
                  <a:ea typeface="阿里巴巴普惠体" panose="00020600040101010101"/>
                </a:rPr>
                <a:t>“JYL205”</a:t>
              </a:r>
              <a:endParaRPr lang="en-US" b="1" dirty="0">
                <a:solidFill>
                  <a:srgbClr val="00B0F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99228" y="1608359"/>
            <a:ext cx="1605955" cy="3665712"/>
            <a:chOff x="4895328" y="1596144"/>
            <a:chExt cx="1605955" cy="3665712"/>
          </a:xfrm>
        </p:grpSpPr>
        <p:pic>
          <p:nvPicPr>
            <p:cNvPr id="48" name="图形 47" descr="关闭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5328" y="1596144"/>
              <a:ext cx="1500177" cy="400110"/>
            </a:xfrm>
            <a:prstGeom prst="rect">
              <a:avLst/>
            </a:prstGeom>
          </p:spPr>
        </p:pic>
        <p:pic>
          <p:nvPicPr>
            <p:cNvPr id="49" name="图形 48" descr="关闭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5267" y="3235674"/>
              <a:ext cx="1500177" cy="400110"/>
            </a:xfrm>
            <a:prstGeom prst="rect">
              <a:avLst/>
            </a:prstGeom>
          </p:spPr>
        </p:pic>
        <p:pic>
          <p:nvPicPr>
            <p:cNvPr id="50" name="图形 49" descr="关闭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1106" y="4861746"/>
              <a:ext cx="1500177" cy="400110"/>
            </a:xfrm>
            <a:prstGeom prst="rect">
              <a:avLst/>
            </a:prstGeom>
          </p:spPr>
        </p:pic>
      </p:grpSp>
      <p:sp>
        <p:nvSpPr>
          <p:cNvPr id="52" name="矩形 51"/>
          <p:cNvSpPr/>
          <p:nvPr/>
        </p:nvSpPr>
        <p:spPr>
          <a:xfrm>
            <a:off x="6783355" y="4562456"/>
            <a:ext cx="4506686" cy="187297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87649" y="4177036"/>
            <a:ext cx="269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ea typeface="阿里巴巴普惠体" panose="00020600040101010101"/>
              </a:rPr>
              <a:t>内存方法区</a:t>
            </a:r>
            <a:r>
              <a:rPr lang="en-US" altLang="zh-CN" sz="1600" b="1" dirty="0">
                <a:ea typeface="阿里巴巴普惠体" panose="00020600040101010101"/>
              </a:rPr>
              <a:t>(</a:t>
            </a:r>
            <a:r>
              <a:rPr lang="zh-CN" altLang="en-US" sz="1600" b="1" dirty="0">
                <a:ea typeface="阿里巴巴普惠体" panose="00020600040101010101"/>
              </a:rPr>
              <a:t>存储</a:t>
            </a:r>
            <a:r>
              <a:rPr lang="en-US" altLang="zh-CN" sz="1600" b="1" dirty="0">
                <a:ea typeface="阿里巴巴普惠体" panose="00020600040101010101"/>
              </a:rPr>
              <a:t>.class</a:t>
            </a:r>
            <a:r>
              <a:rPr lang="zh-CN" altLang="en-US" sz="1600" b="1" dirty="0">
                <a:ea typeface="阿里巴巴普惠体" panose="00020600040101010101"/>
              </a:rPr>
              <a:t>文件</a:t>
            </a:r>
            <a:r>
              <a:rPr lang="en-US" altLang="zh-CN" sz="1600" b="1" dirty="0">
                <a:ea typeface="阿里巴巴普惠体" panose="00020600040101010101"/>
              </a:rPr>
              <a:t>)</a:t>
            </a:r>
            <a:endParaRPr lang="en-US" sz="1600" b="1" dirty="0">
              <a:ea typeface="阿里巴巴普惠体" panose="00020600040101010101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83475" y="4912123"/>
            <a:ext cx="2049689" cy="144787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String name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int age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成员方法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chemeClr val="tx1"/>
                </a:solidFill>
              </a:rPr>
              <a:t> String room       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//static</a:t>
            </a:r>
            <a:r>
              <a:rPr lang="zh-CN" altLang="en-US" dirty="0">
                <a:solidFill>
                  <a:schemeClr val="tx1"/>
                </a:solidFill>
              </a:rPr>
              <a:t>方法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925396" y="4562456"/>
            <a:ext cx="269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B050"/>
                </a:solidFill>
                <a:ea typeface="阿里巴巴普惠体" panose="00020600040101010101"/>
              </a:rPr>
              <a:t>JavaEE382Student.class</a:t>
            </a:r>
            <a:endParaRPr lang="en-US" sz="1600" b="1" dirty="0">
              <a:solidFill>
                <a:srgbClr val="00B050"/>
              </a:solidFill>
              <a:ea typeface="阿里巴巴普惠体" panose="00020600040101010101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740799" y="4577883"/>
            <a:ext cx="2638412" cy="1664670"/>
            <a:chOff x="9095362" y="4577883"/>
            <a:chExt cx="2638412" cy="1664670"/>
          </a:xfrm>
        </p:grpSpPr>
        <p:sp>
          <p:nvSpPr>
            <p:cNvPr id="56" name="矩形 55"/>
            <p:cNvSpPr/>
            <p:nvPr/>
          </p:nvSpPr>
          <p:spPr>
            <a:xfrm>
              <a:off x="10129736" y="4869852"/>
              <a:ext cx="1447201" cy="137270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s</a:t>
              </a:r>
              <a:r>
                <a:rPr lang="en-US" b="1" dirty="0">
                  <a:solidFill>
                    <a:srgbClr val="FF0000"/>
                  </a:solidFill>
                </a:rPr>
                <a:t>tatic 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String room</a:t>
              </a:r>
            </a:p>
            <a:p>
              <a:pPr algn="r"/>
              <a:endParaRPr lang="en-US" altLang="zh-CN" dirty="0">
                <a:solidFill>
                  <a:schemeClr val="tx1"/>
                </a:solidFill>
              </a:endParaRPr>
            </a:p>
            <a:p>
              <a:pPr algn="r"/>
              <a:r>
                <a:rPr lang="en-US" altLang="zh-CN" dirty="0">
                  <a:solidFill>
                    <a:schemeClr val="tx1"/>
                  </a:solidFill>
                </a:rPr>
                <a:t>//static</a:t>
              </a:r>
              <a:r>
                <a:rPr lang="zh-CN" altLang="en-US" dirty="0">
                  <a:solidFill>
                    <a:schemeClr val="tx1"/>
                  </a:solidFill>
                </a:rPr>
                <a:t>方法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右大括号 56"/>
            <p:cNvSpPr/>
            <p:nvPr/>
          </p:nvSpPr>
          <p:spPr>
            <a:xfrm>
              <a:off x="9095362" y="5846325"/>
              <a:ext cx="116732" cy="39622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直接箭头连接符 58"/>
            <p:cNvCxnSpPr>
              <a:endCxn id="56" idx="1"/>
            </p:cNvCxnSpPr>
            <p:nvPr/>
          </p:nvCxnSpPr>
          <p:spPr>
            <a:xfrm flipV="1">
              <a:off x="9287727" y="5556203"/>
              <a:ext cx="842009" cy="50412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9351397" y="5356704"/>
              <a:ext cx="6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7030A0"/>
                  </a:solidFill>
                  <a:ea typeface="阿里巴巴普惠体" panose="00020600040101010101"/>
                </a:rPr>
                <a:t>加载</a:t>
              </a:r>
              <a:endParaRPr lang="en-US" sz="1600" b="1" dirty="0">
                <a:solidFill>
                  <a:srgbClr val="7030A0"/>
                </a:solidFill>
                <a:ea typeface="阿里巴巴普惠体" panose="00020600040101010101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855384" y="4577883"/>
              <a:ext cx="878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7030A0"/>
                  </a:solidFill>
                  <a:ea typeface="阿里巴巴普惠体" panose="00020600040101010101"/>
                </a:rPr>
                <a:t>静态区</a:t>
              </a:r>
              <a:endParaRPr lang="en-US" sz="1600" b="1" dirty="0">
                <a:solidFill>
                  <a:srgbClr val="7030A0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9857744" y="5506470"/>
            <a:ext cx="69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ea typeface="阿里巴巴普惠体" panose="00020600040101010101"/>
              </a:rPr>
              <a:t>null</a:t>
            </a:r>
            <a:endParaRPr lang="en-US" sz="1600" b="1" dirty="0">
              <a:ea typeface="阿里巴巴普惠体" panose="00020600040101010101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350726" y="5496896"/>
            <a:ext cx="91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00C4"/>
                </a:solidFill>
                <a:ea typeface="阿里巴巴普惠体" panose="00020600040101010101"/>
              </a:rPr>
              <a:t>“JYL205”</a:t>
            </a:r>
            <a:endParaRPr lang="en-US" sz="1600" b="1" dirty="0">
              <a:solidFill>
                <a:srgbClr val="0000C4"/>
              </a:solidFill>
              <a:ea typeface="阿里巴巴普惠体" panose="00020600040101010101"/>
            </a:endParaRPr>
          </a:p>
        </p:txBody>
      </p:sp>
      <p:cxnSp>
        <p:nvCxnSpPr>
          <p:cNvPr id="66" name="直接连接符 65"/>
          <p:cNvCxnSpPr>
            <a:endCxn id="63" idx="2"/>
          </p:cNvCxnSpPr>
          <p:nvPr/>
        </p:nvCxnSpPr>
        <p:spPr>
          <a:xfrm>
            <a:off x="9983755" y="5556202"/>
            <a:ext cx="223738" cy="2888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788557" y="1922479"/>
            <a:ext cx="1055574" cy="3619034"/>
            <a:chOff x="4613456" y="1922479"/>
            <a:chExt cx="1055574" cy="3619034"/>
          </a:xfrm>
        </p:grpSpPr>
        <p:sp>
          <p:nvSpPr>
            <p:cNvPr id="67" name="文本框 66"/>
            <p:cNvSpPr txBox="1"/>
            <p:nvPr/>
          </p:nvSpPr>
          <p:spPr>
            <a:xfrm>
              <a:off x="4650887" y="1922479"/>
              <a:ext cx="1018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ea typeface="阿里巴巴普惠体" panose="00020600040101010101"/>
                </a:rPr>
                <a:t>静态标记</a:t>
              </a:r>
              <a:endParaRPr lang="en-US" sz="16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613456" y="3600220"/>
              <a:ext cx="1018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ea typeface="阿里巴巴普惠体" panose="00020600040101010101"/>
                </a:rPr>
                <a:t>静态标记</a:t>
              </a:r>
              <a:endParaRPr lang="en-US" sz="16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0887" y="5202959"/>
              <a:ext cx="1018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ea typeface="阿里巴巴普惠体" panose="00020600040101010101"/>
                </a:rPr>
                <a:t>静态标记</a:t>
              </a:r>
              <a:endParaRPr lang="en-US" sz="16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798260" y="2109016"/>
            <a:ext cx="4224609" cy="3280480"/>
            <a:chOff x="5798260" y="2109016"/>
            <a:chExt cx="4224609" cy="3280480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10008554" y="4154030"/>
              <a:ext cx="14315" cy="95491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516019" y="3297230"/>
              <a:ext cx="0" cy="879806"/>
            </a:xfrm>
            <a:prstGeom prst="line">
              <a:avLst/>
            </a:prstGeom>
            <a:ln w="317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516019" y="4162346"/>
              <a:ext cx="3499276" cy="0"/>
            </a:xfrm>
            <a:prstGeom prst="line">
              <a:avLst/>
            </a:prstGeom>
            <a:ln w="317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67" idx="3"/>
            </p:cNvCxnSpPr>
            <p:nvPr/>
          </p:nvCxnSpPr>
          <p:spPr>
            <a:xfrm>
              <a:off x="5835691" y="2109016"/>
              <a:ext cx="690006" cy="1225226"/>
            </a:xfrm>
            <a:prstGeom prst="line">
              <a:avLst/>
            </a:prstGeom>
            <a:ln w="317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68" idx="3"/>
            </p:cNvCxnSpPr>
            <p:nvPr/>
          </p:nvCxnSpPr>
          <p:spPr>
            <a:xfrm flipV="1">
              <a:off x="5798260" y="3304500"/>
              <a:ext cx="721311" cy="482257"/>
            </a:xfrm>
            <a:prstGeom prst="line">
              <a:avLst/>
            </a:prstGeom>
            <a:ln w="317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69" idx="3"/>
            </p:cNvCxnSpPr>
            <p:nvPr/>
          </p:nvCxnSpPr>
          <p:spPr>
            <a:xfrm flipV="1">
              <a:off x="5835691" y="3263724"/>
              <a:ext cx="690006" cy="2125772"/>
            </a:xfrm>
            <a:prstGeom prst="line">
              <a:avLst/>
            </a:prstGeom>
            <a:ln w="317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52" grpId="0" animBg="1"/>
      <p:bldP spid="53" grpId="0"/>
      <p:bldP spid="54" grpId="0" animBg="1"/>
      <p:bldP spid="55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_</a:t>
            </a:r>
            <a:r>
              <a:rPr lang="zh-CN" altLang="en-US" dirty="0"/>
              <a:t>概述和特点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15482" y="1161341"/>
            <a:ext cx="465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被该类的所有对象</a:t>
            </a:r>
            <a:r>
              <a:rPr lang="zh-CN" altLang="en-US" sz="1400" b="1" dirty="0">
                <a:solidFill>
                  <a:srgbClr val="FF0000"/>
                </a:solidFill>
                <a:ea typeface="阿里巴巴普惠体" panose="00020600040101010101"/>
              </a:rPr>
              <a:t>共享使用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不依赖于某个具体的对象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ea typeface="阿里巴巴普惠体" panose="00020600040101010101"/>
              </a:rPr>
              <a:t>与对象无关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ea typeface="阿里巴巴普惠体" panose="00020600040101010101"/>
              </a:rPr>
              <a:t>依赖于类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在内存中唯一</a:t>
            </a:r>
            <a:r>
              <a:rPr lang="zh-CN" altLang="en-US" sz="1400" b="1" dirty="0">
                <a:solidFill>
                  <a:srgbClr val="FF0000"/>
                </a:solidFill>
                <a:ea typeface="阿里巴巴普惠体" panose="00020600040101010101"/>
              </a:rPr>
              <a:t>只有一份</a:t>
            </a:r>
            <a:endParaRPr lang="en-US" sz="1400" b="1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883475" y="2035136"/>
            <a:ext cx="4652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accent1"/>
                </a:solidFill>
                <a:ea typeface="阿里巴巴普惠体" panose="00020600040101010101"/>
              </a:rPr>
              <a:t>第一次使用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该类时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首先检查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.class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文件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是否被加载到方法区中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如果没有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把该类的</a:t>
            </a:r>
            <a:r>
              <a:rPr lang="en-US" altLang="zh-CN" sz="1400" b="1" dirty="0">
                <a:solidFill>
                  <a:schemeClr val="accent1"/>
                </a:solidFill>
                <a:ea typeface="阿里巴巴普惠体" panose="00020600040101010101"/>
              </a:rPr>
              <a:t>.class</a:t>
            </a:r>
            <a:r>
              <a:rPr lang="zh-CN" altLang="en-US" sz="1400" b="1" dirty="0">
                <a:solidFill>
                  <a:schemeClr val="accent1"/>
                </a:solidFill>
                <a:ea typeface="阿里巴巴普惠体" panose="00020600040101010101"/>
              </a:rPr>
              <a:t>文件加载到方法区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中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此时还没有对象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),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如果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.class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文件中有</a:t>
            </a:r>
            <a:r>
              <a:rPr lang="en-US" altLang="zh-CN" sz="1400" b="1" dirty="0">
                <a:solidFill>
                  <a:schemeClr val="accent1"/>
                </a:solidFill>
                <a:ea typeface="阿里巴巴普惠体" panose="00020600040101010101"/>
              </a:rPr>
              <a:t>static</a:t>
            </a:r>
            <a:r>
              <a:rPr lang="zh-CN" altLang="en-US" sz="1400" b="1" dirty="0">
                <a:solidFill>
                  <a:schemeClr val="accent1"/>
                </a:solidFill>
                <a:ea typeface="阿里巴巴普惠体" panose="00020600040101010101"/>
              </a:rPr>
              <a:t>静态修饰的内容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 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会把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static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静态修饰的内容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chemeClr val="accent1"/>
                </a:solidFill>
                <a:ea typeface="阿里巴巴普惠体" panose="00020600040101010101"/>
              </a:rPr>
              <a:t>加载方法区的静态区中</a:t>
            </a:r>
            <a:r>
              <a:rPr lang="en-US" altLang="zh-CN" sz="1400" b="1" dirty="0">
                <a:solidFill>
                  <a:schemeClr val="accent1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chemeClr val="accent1"/>
                </a:solidFill>
                <a:ea typeface="阿里巴巴普惠体" panose="00020600040101010101"/>
              </a:rPr>
              <a:t>并且要完成静态成员的初始化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然后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: 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才进行对象的创建</a:t>
            </a:r>
            <a:endParaRPr lang="en-US" sz="1400" b="1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5249" y="729576"/>
            <a:ext cx="10643962" cy="5705856"/>
            <a:chOff x="735249" y="729576"/>
            <a:chExt cx="10643962" cy="5705856"/>
          </a:xfrm>
        </p:grpSpPr>
        <p:grpSp>
          <p:nvGrpSpPr>
            <p:cNvPr id="4" name="组合 3"/>
            <p:cNvGrpSpPr/>
            <p:nvPr/>
          </p:nvGrpSpPr>
          <p:grpSpPr>
            <a:xfrm>
              <a:off x="735249" y="729576"/>
              <a:ext cx="10643962" cy="5705856"/>
              <a:chOff x="735249" y="729576"/>
              <a:chExt cx="10643962" cy="5705856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35249" y="729576"/>
                <a:ext cx="10643962" cy="5705856"/>
                <a:chOff x="735249" y="729576"/>
                <a:chExt cx="10643962" cy="5705856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746449" y="729576"/>
                  <a:ext cx="2784691" cy="1711274"/>
                  <a:chOff x="746449" y="1050587"/>
                  <a:chExt cx="2784691" cy="1711274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746449" y="1408922"/>
                    <a:ext cx="2278853" cy="135293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String name</a:t>
                    </a:r>
                  </a:p>
                  <a:p>
                    <a:pPr algn="r"/>
                    <a:r>
                      <a:rPr lang="en-US" b="1" dirty="0">
                        <a:solidFill>
                          <a:schemeClr val="tx1"/>
                        </a:solidFill>
                      </a:rPr>
                      <a:t>int age</a:t>
                    </a:r>
                  </a:p>
                  <a:p>
                    <a:pPr algn="r"/>
                    <a:r>
                      <a:rPr lang="en-US" b="1" dirty="0">
                        <a:solidFill>
                          <a:schemeClr val="tx1"/>
                        </a:solidFill>
                      </a:rPr>
                      <a:t>String room</a:t>
                    </a: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8200" y="1050587"/>
                    <a:ext cx="26929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>
                        <a:solidFill>
                          <a:srgbClr val="C00000"/>
                        </a:solidFill>
                        <a:ea typeface="阿里巴巴普惠体" panose="00020600040101010101"/>
                      </a:rPr>
                      <a:t>JavaEE382Student.java</a:t>
                    </a:r>
                  </a:p>
                </p:txBody>
              </p: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746448" y="2587559"/>
                  <a:ext cx="4008756" cy="2394592"/>
                  <a:chOff x="746448" y="2908570"/>
                  <a:chExt cx="4008756" cy="2394592"/>
                </a:xfrm>
              </p:grpSpPr>
              <p:sp>
                <p:nvSpPr>
                  <p:cNvPr id="8" name="箭头: 下 7"/>
                  <p:cNvSpPr/>
                  <p:nvPr/>
                </p:nvSpPr>
                <p:spPr>
                  <a:xfrm>
                    <a:off x="1595336" y="2908570"/>
                    <a:ext cx="486383" cy="719847"/>
                  </a:xfrm>
                  <a:prstGeom prst="downArrow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2062264" y="2936424"/>
                    <a:ext cx="26929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1600" b="1" dirty="0" err="1">
                        <a:ea typeface="阿里巴巴普惠体" panose="00020600040101010101"/>
                      </a:rPr>
                      <a:t>j</a:t>
                    </a:r>
                    <a:r>
                      <a:rPr lang="en-US" sz="1600" b="1" dirty="0" err="1">
                        <a:ea typeface="阿里巴巴普惠体" panose="00020600040101010101"/>
                      </a:rPr>
                      <a:t>avac</a:t>
                    </a:r>
                    <a:r>
                      <a:rPr lang="en-US" sz="1600" b="1" dirty="0">
                        <a:ea typeface="阿里巴巴普惠体" panose="00020600040101010101"/>
                      </a:rPr>
                      <a:t> </a:t>
                    </a:r>
                    <a:r>
                      <a:rPr lang="zh-CN" altLang="en-US" sz="1600" b="1" dirty="0">
                        <a:ea typeface="阿里巴巴普惠体" panose="00020600040101010101"/>
                      </a:rPr>
                      <a:t>编译</a:t>
                    </a:r>
                    <a:endParaRPr lang="en-US" sz="1600" b="1" dirty="0">
                      <a:ea typeface="阿里巴巴普惠体" panose="00020600040101010101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746448" y="3950223"/>
                    <a:ext cx="2278853" cy="135293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String name</a:t>
                    </a:r>
                  </a:p>
                  <a:p>
                    <a:pPr algn="r"/>
                    <a:r>
                      <a:rPr lang="en-US" b="1" dirty="0">
                        <a:solidFill>
                          <a:schemeClr val="tx1"/>
                        </a:solidFill>
                      </a:rPr>
                      <a:t>int age</a:t>
                    </a:r>
                  </a:p>
                  <a:p>
                    <a:pPr algn="r"/>
                    <a:r>
                      <a:rPr lang="en-US" b="1" dirty="0">
                        <a:solidFill>
                          <a:schemeClr val="tx1"/>
                        </a:solidFill>
                      </a:rPr>
                      <a:t>String room</a:t>
                    </a: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38200" y="3618241"/>
                    <a:ext cx="26929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>
                        <a:solidFill>
                          <a:srgbClr val="00B050"/>
                        </a:solidFill>
                        <a:ea typeface="阿里巴巴普惠体" panose="00020600040101010101"/>
                      </a:rPr>
                      <a:t>JavaEE382Student.</a:t>
                    </a:r>
                    <a:r>
                      <a:rPr lang="en-US" altLang="zh-CN" sz="1600" b="1" dirty="0">
                        <a:solidFill>
                          <a:srgbClr val="00B050"/>
                        </a:solidFill>
                        <a:ea typeface="阿里巴巴普惠体" panose="00020600040101010101"/>
                      </a:rPr>
                      <a:t>class</a:t>
                    </a:r>
                    <a:endParaRPr lang="en-US" sz="1600" b="1" dirty="0">
                      <a:solidFill>
                        <a:srgbClr val="00B050"/>
                      </a:solidFill>
                      <a:ea typeface="阿里巴巴普惠体" panose="00020600040101010101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735249" y="5126478"/>
                  <a:ext cx="4138308" cy="1308954"/>
                  <a:chOff x="735249" y="5447489"/>
                  <a:chExt cx="4138308" cy="1308954"/>
                </a:xfrm>
              </p:grpSpPr>
              <p:sp>
                <p:nvSpPr>
                  <p:cNvPr id="15" name="箭头: 下 14"/>
                  <p:cNvSpPr/>
                  <p:nvPr/>
                </p:nvSpPr>
                <p:spPr>
                  <a:xfrm>
                    <a:off x="1575881" y="5447489"/>
                    <a:ext cx="486383" cy="719847"/>
                  </a:xfrm>
                  <a:prstGeom prst="downArrow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062264" y="5497844"/>
                    <a:ext cx="26929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1600" b="1" dirty="0">
                        <a:ea typeface="阿里巴巴普惠体" panose="00020600040101010101"/>
                      </a:rPr>
                      <a:t>创建对象</a:t>
                    </a:r>
                    <a:endParaRPr lang="en-US" sz="1600" b="1" dirty="0">
                      <a:ea typeface="阿里巴巴普惠体" panose="00020600040101010101"/>
                    </a:endParaRP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35249" y="6171668"/>
                    <a:ext cx="413830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a typeface="阿里巴巴普惠体" panose="00020600040101010101"/>
                      </a:rPr>
                      <a:t>JavaEE382Student </a:t>
                    </a:r>
                    <a:r>
                      <a:rPr lang="en-US" altLang="zh-CN" sz="1600" b="1" dirty="0" err="1">
                        <a:solidFill>
                          <a:schemeClr val="accent6">
                            <a:lumMod val="75000"/>
                          </a:schemeClr>
                        </a:solidFill>
                        <a:ea typeface="阿里巴巴普惠体" panose="00020600040101010101"/>
                      </a:rPr>
                      <a:t>stu</a:t>
                    </a:r>
                    <a:r>
                      <a:rPr lang="en-US" altLang="zh-CN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a typeface="阿里巴巴普惠体" panose="00020600040101010101"/>
                      </a:rPr>
                      <a:t> = </a:t>
                    </a:r>
                  </a:p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a typeface="阿里巴巴普惠体" panose="00020600040101010101"/>
                      </a:rPr>
                      <a:t>   new JavaEE382Student(“</a:t>
                    </a:r>
                    <a:r>
                      <a:rPr lang="zh-CN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a typeface="阿里巴巴普惠体" panose="00020600040101010101"/>
                      </a:rPr>
                      <a:t>张三</a:t>
                    </a:r>
                    <a:r>
                      <a: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a typeface="阿里巴巴普惠体" panose="00020600040101010101"/>
                      </a:rPr>
                      <a:t>”</a:t>
                    </a:r>
                    <a:r>
                      <a:rPr lang="en-US" altLang="zh-CN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a typeface="阿里巴巴普惠体" panose="00020600040101010101"/>
                      </a:rPr>
                      <a:t>,18,”JYL205”);</a:t>
                    </a:r>
                    <a:endParaRPr lang="en-US" sz="1600" b="1" dirty="0">
                      <a:solidFill>
                        <a:schemeClr val="accent6">
                          <a:lumMod val="75000"/>
                        </a:schemeClr>
                      </a:solidFill>
                      <a:ea typeface="阿里巴巴普惠体" panose="00020600040101010101"/>
                    </a:endParaRPr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3003300" y="1071874"/>
                  <a:ext cx="3061729" cy="4471064"/>
                  <a:chOff x="3647113" y="1085139"/>
                  <a:chExt cx="3061729" cy="4471064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4426745" y="4346313"/>
                    <a:ext cx="2278853" cy="120989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String name  “</a:t>
                    </a:r>
                    <a:r>
                      <a:rPr lang="zh-CN" altLang="en-US" b="1" dirty="0">
                        <a:solidFill>
                          <a:schemeClr val="tx1"/>
                        </a:solidFill>
                      </a:rPr>
                      <a:t>王五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”</a:t>
                    </a:r>
                  </a:p>
                  <a:p>
                    <a:r>
                      <a:rPr lang="en-US" b="1" dirty="0">
                        <a:solidFill>
                          <a:schemeClr val="tx1"/>
                        </a:solidFill>
                      </a:rPr>
                      <a:t>int age            28</a:t>
                    </a:r>
                  </a:p>
                  <a:p>
                    <a:r>
                      <a:rPr lang="en-US" b="1" dirty="0">
                        <a:solidFill>
                          <a:schemeClr val="tx1"/>
                        </a:solidFill>
                      </a:rPr>
                      <a:t>String room   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“JYL205”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直接箭头连接符 25"/>
                  <p:cNvCxnSpPr>
                    <a:endCxn id="22" idx="1"/>
                  </p:cNvCxnSpPr>
                  <p:nvPr/>
                </p:nvCxnSpPr>
                <p:spPr>
                  <a:xfrm flipV="1">
                    <a:off x="3648456" y="3320671"/>
                    <a:ext cx="781532" cy="985867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矩形 20"/>
                  <p:cNvSpPr/>
                  <p:nvPr/>
                </p:nvSpPr>
                <p:spPr>
                  <a:xfrm>
                    <a:off x="4429989" y="1085139"/>
                    <a:ext cx="2278853" cy="120989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String name  “</a:t>
                    </a:r>
                    <a:r>
                      <a:rPr lang="zh-CN" altLang="en-US" b="1" dirty="0">
                        <a:solidFill>
                          <a:schemeClr val="tx1"/>
                        </a:solidFill>
                      </a:rPr>
                      <a:t>张三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”</a:t>
                    </a:r>
                  </a:p>
                  <a:p>
                    <a:r>
                      <a:rPr lang="en-US" b="1" dirty="0">
                        <a:solidFill>
                          <a:schemeClr val="tx1"/>
                        </a:solidFill>
                      </a:rPr>
                      <a:t>int age            18</a:t>
                    </a:r>
                  </a:p>
                  <a:p>
                    <a:r>
                      <a:rPr lang="en-US" b="1" dirty="0">
                        <a:solidFill>
                          <a:schemeClr val="tx1"/>
                        </a:solidFill>
                      </a:rPr>
                      <a:t>String room   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“JYL205”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4429988" y="2715726"/>
                    <a:ext cx="2278853" cy="120989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String name  “</a:t>
                    </a:r>
                    <a:r>
                      <a:rPr lang="zh-CN" altLang="en-US" b="1" dirty="0">
                        <a:solidFill>
                          <a:schemeClr val="tx1"/>
                        </a:solidFill>
                      </a:rPr>
                      <a:t>李四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”</a:t>
                    </a:r>
                  </a:p>
                  <a:p>
                    <a:r>
                      <a:rPr lang="en-US" b="1" dirty="0">
                        <a:solidFill>
                          <a:schemeClr val="tx1"/>
                        </a:solidFill>
                      </a:rPr>
                      <a:t>int age            38</a:t>
                    </a:r>
                  </a:p>
                  <a:p>
                    <a:r>
                      <a:rPr lang="en-US" b="1" dirty="0">
                        <a:solidFill>
                          <a:schemeClr val="tx1"/>
                        </a:solidFill>
                      </a:rPr>
                      <a:t>String room   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“JYL205”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5" name="直接箭头连接符 24"/>
                  <p:cNvCxnSpPr>
                    <a:endCxn id="21" idx="1"/>
                  </p:cNvCxnSpPr>
                  <p:nvPr/>
                </p:nvCxnSpPr>
                <p:spPr>
                  <a:xfrm flipV="1">
                    <a:off x="3660365" y="1690084"/>
                    <a:ext cx="769624" cy="2621743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箭头连接符 29"/>
                  <p:cNvCxnSpPr>
                    <a:endCxn id="23" idx="1"/>
                  </p:cNvCxnSpPr>
                  <p:nvPr/>
                </p:nvCxnSpPr>
                <p:spPr>
                  <a:xfrm>
                    <a:off x="3647113" y="4310870"/>
                    <a:ext cx="779632" cy="640388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735249" y="2101778"/>
                  <a:ext cx="21945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ea typeface="阿里巴巴普惠体" panose="00020600040101010101"/>
                    </a:rPr>
                    <a:t>被所有对象共享使用</a:t>
                  </a:r>
                  <a:endParaRPr lang="en-US" sz="1600" b="1" dirty="0">
                    <a:solidFill>
                      <a:schemeClr val="accent6">
                        <a:lumMod val="75000"/>
                      </a:schemeClr>
                    </a:solidFill>
                    <a:ea typeface="阿里巴巴普惠体" panose="00020600040101010101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746448" y="1620863"/>
                  <a:ext cx="21945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2000" b="1" dirty="0">
                      <a:solidFill>
                        <a:srgbClr val="FF0000"/>
                      </a:solidFill>
                      <a:ea typeface="阿里巴巴普惠体" panose="00020600040101010101"/>
                    </a:rPr>
                    <a:t>static</a:t>
                  </a:r>
                  <a:endParaRPr lang="en-US" sz="2000" b="1" dirty="0">
                    <a:solidFill>
                      <a:srgbClr val="FF0000"/>
                    </a:solidFill>
                    <a:ea typeface="阿里巴巴普惠体" panose="00020600040101010101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867413" y="1837884"/>
                  <a:ext cx="1080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b="1" dirty="0">
                      <a:solidFill>
                        <a:srgbClr val="00B0F0"/>
                      </a:solidFill>
                      <a:ea typeface="阿里巴巴普惠体" panose="00020600040101010101"/>
                    </a:rPr>
                    <a:t>“JYL205”</a:t>
                  </a:r>
                  <a:endParaRPr lang="en-US" b="1" dirty="0">
                    <a:solidFill>
                      <a:srgbClr val="00B0F0"/>
                    </a:solidFill>
                    <a:ea typeface="阿里巴巴普惠体" panose="00020600040101010101"/>
                  </a:endParaRPr>
                </a:p>
              </p:txBody>
            </p:sp>
            <p:grpSp>
              <p:nvGrpSpPr>
                <p:cNvPr id="47" name="组合 46"/>
                <p:cNvGrpSpPr/>
                <p:nvPr/>
              </p:nvGrpSpPr>
              <p:grpSpPr>
                <a:xfrm>
                  <a:off x="907732" y="4162346"/>
                  <a:ext cx="2213058" cy="856408"/>
                  <a:chOff x="907732" y="4162346"/>
                  <a:chExt cx="2213058" cy="856408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907732" y="4680200"/>
                    <a:ext cx="219456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a typeface="阿里巴巴普惠体" panose="00020600040101010101"/>
                      </a:rPr>
                      <a:t>被所有对象共享使用</a:t>
                    </a:r>
                    <a:endParaRPr lang="en-US" sz="1600" b="1" dirty="0">
                      <a:solidFill>
                        <a:schemeClr val="accent6">
                          <a:lumMod val="75000"/>
                        </a:schemeClr>
                      </a:solidFill>
                      <a:ea typeface="阿里巴巴普惠体" panose="00020600040101010101"/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907732" y="4162346"/>
                    <a:ext cx="2194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2000" b="1" dirty="0">
                        <a:solidFill>
                          <a:srgbClr val="FF0000"/>
                        </a:solidFill>
                        <a:ea typeface="阿里巴巴普惠体" panose="00020600040101010101"/>
                      </a:rPr>
                      <a:t>static</a:t>
                    </a:r>
                    <a:endParaRPr lang="en-US" sz="2000" b="1" dirty="0">
                      <a:solidFill>
                        <a:srgbClr val="FF0000"/>
                      </a:solidFill>
                      <a:ea typeface="阿里巴巴普惠体" panose="00020600040101010101"/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2039896" y="4416306"/>
                    <a:ext cx="10808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b="1" dirty="0">
                        <a:solidFill>
                          <a:srgbClr val="00B0F0"/>
                        </a:solidFill>
                        <a:ea typeface="阿里巴巴普惠体" panose="00020600040101010101"/>
                      </a:rPr>
                      <a:t>“JYL205”</a:t>
                    </a:r>
                    <a:endParaRPr lang="en-US" b="1" dirty="0">
                      <a:solidFill>
                        <a:srgbClr val="00B0F0"/>
                      </a:solidFill>
                      <a:ea typeface="阿里巴巴普惠体" panose="00020600040101010101"/>
                    </a:endParaRPr>
                  </a:p>
                </p:txBody>
              </p: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4299228" y="1608359"/>
                  <a:ext cx="1605955" cy="3665712"/>
                  <a:chOff x="4895328" y="1596144"/>
                  <a:chExt cx="1605955" cy="3665712"/>
                </a:xfrm>
              </p:grpSpPr>
              <p:pic>
                <p:nvPicPr>
                  <p:cNvPr id="48" name="图形 47" descr="关闭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5328" y="1596144"/>
                    <a:ext cx="1500177" cy="400110"/>
                  </a:xfrm>
                  <a:prstGeom prst="rect">
                    <a:avLst/>
                  </a:prstGeom>
                </p:spPr>
              </p:pic>
              <p:pic>
                <p:nvPicPr>
                  <p:cNvPr id="49" name="图形 48" descr="关闭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5267" y="3235674"/>
                    <a:ext cx="1500177" cy="400110"/>
                  </a:xfrm>
                  <a:prstGeom prst="rect">
                    <a:avLst/>
                  </a:prstGeom>
                </p:spPr>
              </p:pic>
              <p:pic>
                <p:nvPicPr>
                  <p:cNvPr id="50" name="图形 49" descr="关闭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01106" y="4861746"/>
                    <a:ext cx="1500177" cy="4001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矩形 51"/>
                <p:cNvSpPr/>
                <p:nvPr/>
              </p:nvSpPr>
              <p:spPr>
                <a:xfrm>
                  <a:off x="6783355" y="4562456"/>
                  <a:ext cx="4506686" cy="187297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6687649" y="4177036"/>
                  <a:ext cx="26929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600" b="1" dirty="0">
                      <a:ea typeface="阿里巴巴普惠体" panose="00020600040101010101"/>
                    </a:rPr>
                    <a:t>内存方法区</a:t>
                  </a:r>
                  <a:r>
                    <a:rPr lang="en-US" altLang="zh-CN" sz="1600" b="1" dirty="0">
                      <a:ea typeface="阿里巴巴普惠体" panose="00020600040101010101"/>
                    </a:rPr>
                    <a:t>(</a:t>
                  </a:r>
                  <a:r>
                    <a:rPr lang="zh-CN" altLang="en-US" sz="1600" b="1" dirty="0">
                      <a:ea typeface="阿里巴巴普惠体" panose="00020600040101010101"/>
                    </a:rPr>
                    <a:t>存储</a:t>
                  </a:r>
                  <a:r>
                    <a:rPr lang="en-US" altLang="zh-CN" sz="1600" b="1" dirty="0">
                      <a:ea typeface="阿里巴巴普惠体" panose="00020600040101010101"/>
                    </a:rPr>
                    <a:t>.class</a:t>
                  </a:r>
                  <a:r>
                    <a:rPr lang="zh-CN" altLang="en-US" sz="1600" b="1" dirty="0">
                      <a:ea typeface="阿里巴巴普惠体" panose="00020600040101010101"/>
                    </a:rPr>
                    <a:t>文件</a:t>
                  </a:r>
                  <a:r>
                    <a:rPr lang="en-US" altLang="zh-CN" sz="1600" b="1" dirty="0">
                      <a:ea typeface="阿里巴巴普惠体" panose="00020600040101010101"/>
                    </a:rPr>
                    <a:t>)</a:t>
                  </a:r>
                  <a:endParaRPr lang="en-US" sz="1600" b="1" dirty="0">
                    <a:ea typeface="阿里巴巴普惠体" panose="00020600040101010101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6883475" y="4912123"/>
                  <a:ext cx="2049689" cy="144787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String name</a:t>
                  </a:r>
                </a:p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int age</a:t>
                  </a:r>
                </a:p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//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成员方法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static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String room          </a:t>
                  </a: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           //static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方法      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6925396" y="4562456"/>
                  <a:ext cx="26929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600" b="1" dirty="0">
                      <a:solidFill>
                        <a:srgbClr val="00B050"/>
                      </a:solidFill>
                      <a:ea typeface="阿里巴巴普惠体" panose="00020600040101010101"/>
                    </a:rPr>
                    <a:t>JavaEE382Student.class</a:t>
                  </a:r>
                  <a:endParaRPr lang="en-US" sz="1600" b="1" dirty="0">
                    <a:solidFill>
                      <a:srgbClr val="00B050"/>
                    </a:solidFill>
                    <a:ea typeface="阿里巴巴普惠体" panose="00020600040101010101"/>
                  </a:endParaRPr>
                </a:p>
              </p:txBody>
            </p:sp>
            <p:grpSp>
              <p:nvGrpSpPr>
                <p:cNvPr id="62" name="组合 61"/>
                <p:cNvGrpSpPr/>
                <p:nvPr/>
              </p:nvGrpSpPr>
              <p:grpSpPr>
                <a:xfrm>
                  <a:off x="8740799" y="4577883"/>
                  <a:ext cx="2638412" cy="1664670"/>
                  <a:chOff x="9095362" y="4577883"/>
                  <a:chExt cx="2638412" cy="1664670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10129736" y="4869852"/>
                    <a:ext cx="1447201" cy="137270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s</a:t>
                    </a:r>
                    <a:r>
                      <a:rPr lang="en-US" b="1" dirty="0">
                        <a:solidFill>
                          <a:srgbClr val="FF0000"/>
                        </a:solidFill>
                      </a:rPr>
                      <a:t>tatic 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String room</a:t>
                    </a:r>
                  </a:p>
                  <a:p>
                    <a:pPr algn="r"/>
                    <a:endParaRPr lang="en-US" altLang="zh-CN" dirty="0">
                      <a:solidFill>
                        <a:schemeClr val="tx1"/>
                      </a:solidFill>
                    </a:endParaRPr>
                  </a:p>
                  <a:p>
                    <a:pPr algn="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//static</a:t>
                    </a:r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方法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右大括号 56"/>
                  <p:cNvSpPr/>
                  <p:nvPr/>
                </p:nvSpPr>
                <p:spPr>
                  <a:xfrm>
                    <a:off x="9095362" y="5846325"/>
                    <a:ext cx="116732" cy="396228"/>
                  </a:xfrm>
                  <a:prstGeom prst="rightBrac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" name="直接箭头连接符 58"/>
                  <p:cNvCxnSpPr>
                    <a:endCxn id="56" idx="1"/>
                  </p:cNvCxnSpPr>
                  <p:nvPr/>
                </p:nvCxnSpPr>
                <p:spPr>
                  <a:xfrm flipV="1">
                    <a:off x="9287727" y="5556203"/>
                    <a:ext cx="842009" cy="504129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9351397" y="5356704"/>
                    <a:ext cx="62150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1600" b="1" dirty="0">
                        <a:solidFill>
                          <a:srgbClr val="7030A0"/>
                        </a:solidFill>
                        <a:ea typeface="阿里巴巴普惠体" panose="00020600040101010101"/>
                      </a:rPr>
                      <a:t>加载</a:t>
                    </a:r>
                    <a:endParaRPr lang="en-US" sz="1600" b="1" dirty="0">
                      <a:solidFill>
                        <a:srgbClr val="7030A0"/>
                      </a:solidFill>
                      <a:ea typeface="阿里巴巴普惠体" panose="00020600040101010101"/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0855384" y="4577883"/>
                    <a:ext cx="87839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1600" b="1" dirty="0">
                        <a:solidFill>
                          <a:srgbClr val="7030A0"/>
                        </a:solidFill>
                        <a:ea typeface="阿里巴巴普惠体" panose="00020600040101010101"/>
                      </a:rPr>
                      <a:t>静态区</a:t>
                    </a:r>
                    <a:endParaRPr lang="en-US" sz="1600" b="1" dirty="0">
                      <a:solidFill>
                        <a:srgbClr val="7030A0"/>
                      </a:solidFill>
                      <a:ea typeface="阿里巴巴普惠体" panose="00020600040101010101"/>
                    </a:endParaRPr>
                  </a:p>
                </p:txBody>
              </p:sp>
            </p:grpSp>
            <p:sp>
              <p:nvSpPr>
                <p:cNvPr id="63" name="文本框 62"/>
                <p:cNvSpPr txBox="1"/>
                <p:nvPr/>
              </p:nvSpPr>
              <p:spPr>
                <a:xfrm>
                  <a:off x="9857744" y="5506470"/>
                  <a:ext cx="699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600" b="1" dirty="0">
                      <a:ea typeface="阿里巴巴普惠体" panose="00020600040101010101"/>
                    </a:rPr>
                    <a:t>null</a:t>
                  </a:r>
                  <a:endParaRPr lang="en-US" sz="1600" b="1" dirty="0">
                    <a:ea typeface="阿里巴巴普惠体" panose="00020600040101010101"/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10350726" y="5496896"/>
                  <a:ext cx="9162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600" b="1" dirty="0">
                      <a:solidFill>
                        <a:srgbClr val="0000C4"/>
                      </a:solidFill>
                      <a:ea typeface="阿里巴巴普惠体" panose="00020600040101010101"/>
                    </a:rPr>
                    <a:t>“JYL205”</a:t>
                  </a:r>
                  <a:endParaRPr lang="en-US" sz="1600" b="1" dirty="0">
                    <a:solidFill>
                      <a:srgbClr val="0000C4"/>
                    </a:solidFill>
                    <a:ea typeface="阿里巴巴普惠体" panose="00020600040101010101"/>
                  </a:endParaRPr>
                </a:p>
              </p:txBody>
            </p:sp>
            <p:cxnSp>
              <p:nvCxnSpPr>
                <p:cNvPr id="66" name="直接连接符 65"/>
                <p:cNvCxnSpPr>
                  <a:endCxn id="63" idx="2"/>
                </p:cNvCxnSpPr>
                <p:nvPr/>
              </p:nvCxnSpPr>
              <p:spPr>
                <a:xfrm>
                  <a:off x="9983755" y="5556202"/>
                  <a:ext cx="223738" cy="288822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组合 69"/>
                <p:cNvGrpSpPr/>
                <p:nvPr/>
              </p:nvGrpSpPr>
              <p:grpSpPr>
                <a:xfrm>
                  <a:off x="4788557" y="1922479"/>
                  <a:ext cx="1055574" cy="3619034"/>
                  <a:chOff x="4613456" y="1922479"/>
                  <a:chExt cx="1055574" cy="3619034"/>
                </a:xfrm>
              </p:grpSpPr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4650887" y="1922479"/>
                    <a:ext cx="101814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1600" b="1" dirty="0">
                        <a:solidFill>
                          <a:srgbClr val="C00000"/>
                        </a:solidFill>
                        <a:ea typeface="阿里巴巴普惠体" panose="00020600040101010101"/>
                      </a:rPr>
                      <a:t>静态标记</a:t>
                    </a:r>
                    <a:endParaRPr lang="en-US" sz="1600" b="1" dirty="0">
                      <a:solidFill>
                        <a:srgbClr val="C00000"/>
                      </a:solidFill>
                      <a:ea typeface="阿里巴巴普惠体" panose="00020600040101010101"/>
                    </a:endParaRPr>
                  </a:p>
                </p:txBody>
              </p:sp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4613456" y="3600220"/>
                    <a:ext cx="101814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1600" b="1" dirty="0">
                        <a:solidFill>
                          <a:srgbClr val="C00000"/>
                        </a:solidFill>
                        <a:ea typeface="阿里巴巴普惠体" panose="00020600040101010101"/>
                      </a:rPr>
                      <a:t>静态标记</a:t>
                    </a:r>
                    <a:endParaRPr lang="en-US" sz="1600" b="1" dirty="0">
                      <a:solidFill>
                        <a:srgbClr val="C00000"/>
                      </a:solidFill>
                      <a:ea typeface="阿里巴巴普惠体" panose="00020600040101010101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4650887" y="5202959"/>
                    <a:ext cx="101814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1600" b="1" dirty="0">
                        <a:solidFill>
                          <a:srgbClr val="C00000"/>
                        </a:solidFill>
                        <a:ea typeface="阿里巴巴普惠体" panose="00020600040101010101"/>
                      </a:rPr>
                      <a:t>静态标记</a:t>
                    </a:r>
                    <a:endParaRPr lang="en-US" sz="1600" b="1" dirty="0">
                      <a:solidFill>
                        <a:srgbClr val="C00000"/>
                      </a:solidFill>
                      <a:ea typeface="阿里巴巴普惠体" panose="00020600040101010101"/>
                    </a:endParaRPr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5798260" y="2109016"/>
                  <a:ext cx="4224609" cy="3280480"/>
                  <a:chOff x="5798260" y="2109016"/>
                  <a:chExt cx="4224609" cy="3280480"/>
                </a:xfrm>
              </p:grpSpPr>
              <p:cxnSp>
                <p:nvCxnSpPr>
                  <p:cNvPr id="72" name="直接箭头连接符 71"/>
                  <p:cNvCxnSpPr/>
                  <p:nvPr/>
                </p:nvCxnSpPr>
                <p:spPr>
                  <a:xfrm>
                    <a:off x="10008554" y="4154030"/>
                    <a:ext cx="14315" cy="95491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6516019" y="3297230"/>
                    <a:ext cx="0" cy="879806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6516019" y="4162346"/>
                    <a:ext cx="3499276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>
                    <a:stCxn id="67" idx="3"/>
                  </p:cNvCxnSpPr>
                  <p:nvPr/>
                </p:nvCxnSpPr>
                <p:spPr>
                  <a:xfrm>
                    <a:off x="5835691" y="2109016"/>
                    <a:ext cx="690006" cy="1225226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>
                    <a:stCxn id="68" idx="3"/>
                  </p:cNvCxnSpPr>
                  <p:nvPr/>
                </p:nvCxnSpPr>
                <p:spPr>
                  <a:xfrm flipV="1">
                    <a:off x="5798260" y="3304500"/>
                    <a:ext cx="721311" cy="482257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>
                    <a:stCxn id="69" idx="3"/>
                  </p:cNvCxnSpPr>
                  <p:nvPr/>
                </p:nvCxnSpPr>
                <p:spPr>
                  <a:xfrm flipV="1">
                    <a:off x="5835691" y="3263724"/>
                    <a:ext cx="690006" cy="21257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文本框 64"/>
              <p:cNvSpPr txBox="1"/>
              <p:nvPr/>
            </p:nvSpPr>
            <p:spPr>
              <a:xfrm>
                <a:off x="6516019" y="843990"/>
                <a:ext cx="2692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 dirty="0">
                    <a:solidFill>
                      <a:srgbClr val="FF0000"/>
                    </a:solidFill>
                    <a:ea typeface="阿里巴巴普惠体" panose="00020600040101010101"/>
                  </a:rPr>
                  <a:t>1.</a:t>
                </a:r>
                <a:r>
                  <a:rPr lang="zh-CN" altLang="en-US" sz="1400" b="1" dirty="0">
                    <a:solidFill>
                      <a:srgbClr val="FF0000"/>
                    </a:solidFill>
                    <a:ea typeface="阿里巴巴普惠体" panose="00020600040101010101"/>
                  </a:rPr>
                  <a:t>静态的概念</a:t>
                </a:r>
                <a:endParaRPr lang="en-US" sz="1400" b="1" dirty="0">
                  <a:solidFill>
                    <a:srgbClr val="FF0000"/>
                  </a:solidFill>
                  <a:ea typeface="阿里巴巴普惠体" panose="00020600040101010101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16019" y="1751660"/>
                <a:ext cx="2692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b="1" dirty="0">
                    <a:solidFill>
                      <a:srgbClr val="FF0000"/>
                    </a:solidFill>
                    <a:ea typeface="阿里巴巴普惠体" panose="00020600040101010101"/>
                  </a:rPr>
                  <a:t>2.</a:t>
                </a:r>
                <a:r>
                  <a:rPr lang="zh-CN" altLang="en-US" sz="1400" b="1" dirty="0">
                    <a:solidFill>
                      <a:srgbClr val="FF0000"/>
                    </a:solidFill>
                    <a:ea typeface="阿里巴巴普惠体" panose="00020600040101010101"/>
                  </a:rPr>
                  <a:t>类的加载过程</a:t>
                </a:r>
                <a:endParaRPr lang="en-US" sz="1400" b="1" dirty="0">
                  <a:solidFill>
                    <a:srgbClr val="FF0000"/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6548562" y="3187796"/>
              <a:ext cx="2692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rgbClr val="FF0000"/>
                  </a:solidFill>
                  <a:ea typeface="阿里巴巴普惠体" panose="00020600040101010101"/>
                </a:rPr>
                <a:t>3.</a:t>
              </a:r>
              <a:r>
                <a:rPr lang="zh-CN" altLang="en-US" sz="1400" b="1" dirty="0">
                  <a:solidFill>
                    <a:srgbClr val="FF0000"/>
                  </a:solidFill>
                  <a:ea typeface="阿里巴巴普惠体" panose="00020600040101010101"/>
                </a:rPr>
                <a:t>先有对象还是先有静态</a:t>
              </a:r>
              <a:endParaRPr lang="en-US" sz="1400" b="1" dirty="0">
                <a:solidFill>
                  <a:srgbClr val="FF0000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6883475" y="3503889"/>
            <a:ext cx="563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必须</a:t>
            </a:r>
            <a:r>
              <a:rPr lang="zh-CN" altLang="en-US" sz="1400" b="1" dirty="0">
                <a:solidFill>
                  <a:srgbClr val="00B050"/>
                </a:solidFill>
                <a:ea typeface="阿里巴巴普惠体" panose="00020600040101010101"/>
              </a:rPr>
              <a:t>先完成类的加载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同时加载</a:t>
            </a:r>
            <a:r>
              <a:rPr lang="zh-CN" altLang="en-US" sz="1400" b="1" dirty="0">
                <a:solidFill>
                  <a:srgbClr val="00B050"/>
                </a:solidFill>
                <a:ea typeface="阿里巴巴普惠体" panose="00020600040101010101"/>
              </a:rPr>
              <a:t>静态信息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),</a:t>
            </a:r>
            <a:r>
              <a:rPr lang="zh-CN" altLang="en-US" sz="1400" b="1" dirty="0">
                <a:solidFill>
                  <a:srgbClr val="00B050"/>
                </a:solidFill>
                <a:ea typeface="阿里巴巴普惠体" panose="00020600040101010101"/>
              </a:rPr>
              <a:t>之后才能创建对象</a:t>
            </a:r>
            <a:endParaRPr lang="en-US" altLang="zh-CN" sz="1400" b="1" dirty="0">
              <a:solidFill>
                <a:srgbClr val="00B050"/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先有静态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后有对象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那</a:t>
            </a:r>
            <a:r>
              <a:rPr lang="zh-CN" altLang="en-US" sz="1400" b="1" dirty="0">
                <a:solidFill>
                  <a:srgbClr val="00B050"/>
                </a:solidFill>
                <a:ea typeface="阿里巴巴普惠体" panose="00020600040101010101"/>
              </a:rPr>
              <a:t>静态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中就</a:t>
            </a:r>
            <a:r>
              <a:rPr lang="zh-CN" altLang="en-US" sz="1400" b="1" dirty="0">
                <a:solidFill>
                  <a:srgbClr val="00B050"/>
                </a:solidFill>
                <a:ea typeface="阿里巴巴普惠体" panose="00020600040101010101"/>
              </a:rPr>
              <a:t>不能使用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对象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(</a:t>
            </a:r>
            <a:r>
              <a:rPr lang="zh-CN" altLang="en-US" sz="1400" b="1" dirty="0">
                <a:solidFill>
                  <a:srgbClr val="00B050"/>
                </a:solidFill>
                <a:ea typeface="阿里巴巴普惠体" panose="00020600040101010101"/>
              </a:rPr>
              <a:t>非静态</a:t>
            </a:r>
            <a:r>
              <a:rPr lang="en-US" altLang="zh-CN" sz="1400" b="1" dirty="0">
                <a:solidFill>
                  <a:srgbClr val="C00000"/>
                </a:solidFill>
                <a:ea typeface="阿里巴巴普惠体" panose="00020600040101010101"/>
              </a:rPr>
              <a:t>)</a:t>
            </a:r>
            <a:r>
              <a:rPr lang="zh-CN" altLang="en-US" sz="1400" b="1" dirty="0">
                <a:solidFill>
                  <a:srgbClr val="C00000"/>
                </a:solidFill>
                <a:ea typeface="阿里巴巴普惠体" panose="00020600040101010101"/>
              </a:rPr>
              <a:t>中的内容</a:t>
            </a:r>
            <a:endParaRPr lang="en-US" altLang="zh-CN" sz="14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_</a:t>
            </a:r>
            <a:r>
              <a:rPr lang="zh-CN" altLang="en-US" dirty="0"/>
              <a:t>概述和特点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323975"/>
            <a:ext cx="10157460" cy="421957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  被</a:t>
            </a:r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修饰的成员</a:t>
            </a:r>
            <a:r>
              <a:rPr lang="en-US" altLang="zh-CN" dirty="0">
                <a:solidFill>
                  <a:srgbClr val="C00000"/>
                </a:solidFill>
              </a:rPr>
              <a:t>-&gt;</a:t>
            </a:r>
            <a:r>
              <a:rPr lang="zh-CN" altLang="en-US" dirty="0">
                <a:solidFill>
                  <a:srgbClr val="C00000"/>
                </a:solidFill>
              </a:rPr>
              <a:t>属于类成员</a:t>
            </a:r>
            <a:r>
              <a:rPr lang="en-US" altLang="zh-CN" dirty="0">
                <a:solidFill>
                  <a:srgbClr val="C00000"/>
                </a:solidFill>
              </a:rPr>
              <a:t>-&gt;</a:t>
            </a:r>
            <a:r>
              <a:rPr lang="zh-CN" altLang="en-US" dirty="0">
                <a:solidFill>
                  <a:srgbClr val="C00000"/>
                </a:solidFill>
              </a:rPr>
              <a:t>不属于对象</a:t>
            </a: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被</a:t>
            </a:r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修饰的成员会跟着类的加载而加载</a:t>
            </a: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由于对象必须等着类加载到内存中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才能够</a:t>
            </a:r>
            <a:r>
              <a:rPr lang="en-US" altLang="zh-CN" dirty="0">
                <a:solidFill>
                  <a:srgbClr val="C00000"/>
                </a:solidFill>
              </a:rPr>
              <a:t>new,</a:t>
            </a:r>
            <a:r>
              <a:rPr lang="zh-CN" altLang="en-US" dirty="0">
                <a:solidFill>
                  <a:srgbClr val="C00000"/>
                </a:solidFill>
              </a:rPr>
              <a:t>而</a:t>
            </a:r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随着类走的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所以</a:t>
            </a:r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的成员优先于对象存在</a:t>
            </a: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只要是根据</a:t>
            </a:r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所在类创建出来的对象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都可以共享这个</a:t>
            </a:r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修饰的成员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_</a:t>
            </a:r>
            <a:r>
              <a:rPr lang="zh-CN" altLang="en-US" dirty="0"/>
              <a:t>定义和使用格式</a:t>
            </a:r>
          </a:p>
        </p:txBody>
      </p:sp>
      <p:sp>
        <p:nvSpPr>
          <p:cNvPr id="4" name="文本占位符 4"/>
          <p:cNvSpPr txBox="1"/>
          <p:nvPr/>
        </p:nvSpPr>
        <p:spPr>
          <a:xfrm>
            <a:off x="838200" y="878406"/>
            <a:ext cx="6411689" cy="266256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1.static</a:t>
            </a:r>
            <a:r>
              <a:rPr lang="zh-CN" altLang="en-US" dirty="0">
                <a:solidFill>
                  <a:srgbClr val="C00000"/>
                </a:solidFill>
              </a:rPr>
              <a:t>修饰成员变量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类变量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依赖于类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与对象无关</a:t>
            </a:r>
            <a:r>
              <a:rPr lang="en-US" altLang="zh-CN" dirty="0">
                <a:solidFill>
                  <a:srgbClr val="C00000"/>
                </a:solidFill>
              </a:rPr>
              <a:t>):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	static </a:t>
            </a:r>
            <a:r>
              <a:rPr lang="zh-CN" altLang="en-US" dirty="0">
                <a:solidFill>
                  <a:schemeClr val="tx1"/>
                </a:solidFill>
              </a:rPr>
              <a:t>数据类型 变量名称 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zh-CN" altLang="en-US" dirty="0">
                <a:solidFill>
                  <a:schemeClr val="tx1"/>
                </a:solidFill>
              </a:rPr>
              <a:t>数据值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使用格式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	</a:t>
            </a:r>
            <a:r>
              <a:rPr lang="zh-CN" altLang="en-US" dirty="0">
                <a:solidFill>
                  <a:srgbClr val="C00000"/>
                </a:solidFill>
              </a:rPr>
              <a:t>类名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静态成员变量名称</a:t>
            </a:r>
            <a:r>
              <a:rPr lang="en-US" altLang="zh-CN" dirty="0">
                <a:solidFill>
                  <a:srgbClr val="C00000"/>
                </a:solidFill>
              </a:rPr>
              <a:t>;        </a:t>
            </a:r>
            <a:r>
              <a:rPr lang="zh-CN" altLang="en-US" dirty="0">
                <a:solidFill>
                  <a:srgbClr val="C00000"/>
                </a:solidFill>
              </a:rPr>
              <a:t>推荐使用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对象名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静态成员变量名称</a:t>
            </a:r>
            <a:r>
              <a:rPr lang="en-US" altLang="zh-CN" dirty="0">
                <a:solidFill>
                  <a:schemeClr val="tx1"/>
                </a:solidFill>
              </a:rPr>
              <a:t>;      </a:t>
            </a:r>
            <a:r>
              <a:rPr lang="zh-CN" altLang="en-US" dirty="0">
                <a:solidFill>
                  <a:schemeClr val="tx1"/>
                </a:solidFill>
              </a:rPr>
              <a:t>不推荐使用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3" y="3902721"/>
            <a:ext cx="5166808" cy="93734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74" y="878406"/>
            <a:ext cx="5410669" cy="543353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38200" y="533326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3.注意: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00B050"/>
                </a:solidFill>
                <a:ea typeface="阿里巴巴普惠体" panose="00020600040101010101" pitchFamily="18" charset="-122"/>
              </a:rPr>
              <a:t>静态成员变量也有默认初始化值</a:t>
            </a:r>
            <a:endParaRPr lang="en-US" b="1" dirty="0">
              <a:solidFill>
                <a:srgbClr val="00B050"/>
              </a:solidFill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_</a:t>
            </a:r>
            <a:r>
              <a:rPr lang="zh-CN" altLang="en-US" dirty="0"/>
              <a:t>定义和使用格式</a:t>
            </a:r>
          </a:p>
        </p:txBody>
      </p:sp>
      <p:sp>
        <p:nvSpPr>
          <p:cNvPr id="7" name="文本占位符 4"/>
          <p:cNvSpPr txBox="1"/>
          <p:nvPr/>
        </p:nvSpPr>
        <p:spPr>
          <a:xfrm>
            <a:off x="838200" y="753980"/>
            <a:ext cx="9350829" cy="266256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1.static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修饰成员方法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类方法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: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依赖于类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,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与对象无关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	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public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static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返回值类型 方法名称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参数列表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...)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使用格式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:</a:t>
            </a:r>
          </a:p>
          <a:p>
            <a:pPr lvl="0"/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    	</a:t>
            </a:r>
            <a:r>
              <a:rPr lang="zh-CN" altLang="en-US" dirty="0">
                <a:solidFill>
                  <a:srgbClr val="C00000"/>
                </a:solidFill>
              </a:rPr>
              <a:t>类名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静态成员方法名称</a:t>
            </a:r>
            <a:r>
              <a:rPr lang="en-US" altLang="zh-CN" dirty="0">
                <a:solidFill>
                  <a:srgbClr val="C00000"/>
                </a:solidFill>
              </a:rPr>
              <a:t>(...)        </a:t>
            </a:r>
            <a:r>
              <a:rPr lang="zh-CN" altLang="en-US" dirty="0">
                <a:solidFill>
                  <a:srgbClr val="C00000"/>
                </a:solidFill>
              </a:rPr>
              <a:t>推荐使用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对象名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静态成员方法名称</a:t>
            </a:r>
            <a:r>
              <a:rPr lang="en-US" altLang="zh-CN" dirty="0">
                <a:solidFill>
                  <a:schemeClr val="tx1"/>
                </a:solidFill>
              </a:rPr>
              <a:t>(...)      </a:t>
            </a:r>
            <a:r>
              <a:rPr lang="zh-CN" altLang="en-US" dirty="0">
                <a:solidFill>
                  <a:schemeClr val="tx1"/>
                </a:solidFill>
              </a:rPr>
              <a:t>不推荐使用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94" y="3572299"/>
            <a:ext cx="5136325" cy="18594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77" y="2085260"/>
            <a:ext cx="4640982" cy="4077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_</a:t>
            </a:r>
            <a:r>
              <a:rPr lang="zh-CN" altLang="en-US" dirty="0"/>
              <a:t>注意事项</a:t>
            </a:r>
          </a:p>
        </p:txBody>
      </p:sp>
      <p:sp>
        <p:nvSpPr>
          <p:cNvPr id="7" name="文本占位符 4"/>
          <p:cNvSpPr txBox="1"/>
          <p:nvPr/>
        </p:nvSpPr>
        <p:spPr>
          <a:xfrm>
            <a:off x="838200" y="753980"/>
            <a:ext cx="9350829" cy="5544183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rgbClr val="FF0000"/>
                </a:solidFill>
              </a:rPr>
              <a:t>静态的内容只能使用静态的内容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不能使用非静态的内容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解释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	(1)</a:t>
            </a:r>
            <a:r>
              <a:rPr lang="zh-CN" altLang="en-US" dirty="0">
                <a:solidFill>
                  <a:schemeClr val="tx1"/>
                </a:solidFill>
              </a:rPr>
              <a:t>静态当中不能使用非静态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静态的内容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是最先被加载到内存方法区中的静态区中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并完成初始化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</a:rPr>
              <a:t>但是此时没有对象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非静态的内容存在于对象中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既然没有对象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</a:rPr>
              <a:t>就不能使用非静态的内容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(3)</a:t>
            </a:r>
            <a:r>
              <a:rPr lang="zh-CN" altLang="en-US" dirty="0">
                <a:solidFill>
                  <a:schemeClr val="tx1"/>
                </a:solidFill>
              </a:rPr>
              <a:t>静态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先人</a:t>
            </a:r>
            <a:r>
              <a:rPr lang="en-US" altLang="zh-CN" dirty="0">
                <a:solidFill>
                  <a:schemeClr val="tx1"/>
                </a:solidFill>
              </a:rPr>
              <a:t>),</a:t>
            </a:r>
            <a:r>
              <a:rPr lang="zh-CN" altLang="en-US" dirty="0">
                <a:solidFill>
                  <a:schemeClr val="tx1"/>
                </a:solidFill>
              </a:rPr>
              <a:t>非静态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后人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lvl="0"/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静态的注意事项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静态方法可以直接访问静态变量和静态方法。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静态方法不能直接访问非静态成员变量或成员方法。</a:t>
            </a:r>
            <a:endParaRPr lang="en-US" altLang="zh-CN" dirty="0">
              <a:solidFill>
                <a:schemeClr val="tx1"/>
              </a:solidFill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	(3)</a:t>
            </a:r>
            <a:r>
              <a:rPr lang="zh-CN" altLang="en-US" dirty="0">
                <a:solidFill>
                  <a:schemeClr val="tx1"/>
                </a:solidFill>
              </a:rPr>
              <a:t>反之，成员方法可以直接访问静态变量或静态方法。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(4)</a:t>
            </a:r>
            <a:r>
              <a:rPr lang="zh-CN" altLang="en-US" dirty="0">
                <a:solidFill>
                  <a:schemeClr val="tx1"/>
                </a:solidFill>
              </a:rPr>
              <a:t>静态方法中，不能使用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关键字。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4809" y="406800"/>
            <a:ext cx="5630484" cy="5966291"/>
          </a:xfrm>
        </p:spPr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final</a:t>
            </a:r>
            <a:r>
              <a:rPr lang="zh-CN" altLang="en-US" dirty="0"/>
              <a:t>修饰的类的特点</a:t>
            </a:r>
            <a:endParaRPr lang="en-US" altLang="zh-CN" dirty="0"/>
          </a:p>
          <a:p>
            <a:r>
              <a:rPr lang="zh-CN" altLang="en-US" dirty="0"/>
              <a:t>描述</a:t>
            </a:r>
            <a:r>
              <a:rPr lang="en-US" altLang="zh-CN" dirty="0"/>
              <a:t>final</a:t>
            </a:r>
            <a:r>
              <a:rPr lang="zh-CN" altLang="en-US" dirty="0"/>
              <a:t>修饰的方法的特点</a:t>
            </a:r>
            <a:endParaRPr lang="en-US" altLang="zh-CN" dirty="0"/>
          </a:p>
          <a:p>
            <a:r>
              <a:rPr lang="zh-CN" altLang="en-US" dirty="0"/>
              <a:t>描述</a:t>
            </a:r>
            <a:r>
              <a:rPr lang="en-US" altLang="zh-CN" dirty="0"/>
              <a:t>final</a:t>
            </a:r>
            <a:r>
              <a:rPr lang="zh-CN" altLang="en-US" dirty="0"/>
              <a:t>修饰的变量的特点</a:t>
            </a:r>
            <a:endParaRPr lang="en-US" altLang="zh-CN" dirty="0"/>
          </a:p>
          <a:p>
            <a:r>
              <a:rPr lang="zh-CN" altLang="en-US" dirty="0"/>
              <a:t>能够掌握</a:t>
            </a:r>
            <a:r>
              <a:rPr lang="en-US" altLang="zh-CN" dirty="0"/>
              <a:t>static</a:t>
            </a:r>
            <a:r>
              <a:rPr lang="zh-CN" altLang="en-US" dirty="0"/>
              <a:t>关键字修饰的变量调用方式</a:t>
            </a:r>
            <a:endParaRPr lang="en-US" altLang="zh-CN" dirty="0"/>
          </a:p>
          <a:p>
            <a:r>
              <a:rPr lang="zh-CN" altLang="en-US" dirty="0"/>
              <a:t>能够掌握</a:t>
            </a:r>
            <a:r>
              <a:rPr lang="en-US" altLang="zh-CN" dirty="0"/>
              <a:t>static</a:t>
            </a:r>
            <a:r>
              <a:rPr lang="zh-CN" altLang="en-US" dirty="0"/>
              <a:t>关键字修饰的方法调用方式</a:t>
            </a:r>
            <a:endParaRPr lang="en-US" altLang="zh-CN" dirty="0"/>
          </a:p>
          <a:p>
            <a:r>
              <a:rPr lang="zh-CN" altLang="en-US" dirty="0"/>
              <a:t>能够写出静态代码块的格式</a:t>
            </a:r>
            <a:endParaRPr lang="en-US" altLang="zh-CN" dirty="0"/>
          </a:p>
          <a:p>
            <a:r>
              <a:rPr lang="zh-CN" altLang="en-US" dirty="0"/>
              <a:t>能够说出权限修饰符作用范围</a:t>
            </a:r>
            <a:endParaRPr lang="en-US" altLang="zh-CN" dirty="0"/>
          </a:p>
          <a:p>
            <a:r>
              <a:rPr lang="zh-CN" altLang="en-US" dirty="0"/>
              <a:t>能够说出内部类概念</a:t>
            </a:r>
            <a:endParaRPr lang="en-US" altLang="zh-CN" dirty="0"/>
          </a:p>
          <a:p>
            <a:r>
              <a:rPr lang="zh-CN" altLang="en-US" dirty="0"/>
              <a:t>能够理解匿名内部类的编写格式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_</a:t>
            </a:r>
            <a:r>
              <a:rPr lang="zh-CN" altLang="en-US" dirty="0"/>
              <a:t>静态代码</a:t>
            </a:r>
          </a:p>
        </p:txBody>
      </p:sp>
      <p:sp>
        <p:nvSpPr>
          <p:cNvPr id="7" name="文本占位符 4"/>
          <p:cNvSpPr txBox="1"/>
          <p:nvPr/>
        </p:nvSpPr>
        <p:spPr>
          <a:xfrm>
            <a:off x="838200" y="753980"/>
            <a:ext cx="9350829" cy="3426134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静态代码块格式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:</a:t>
            </a:r>
          </a:p>
          <a:p>
            <a:pPr lvl="0"/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{}</a:t>
            </a:r>
            <a:r>
              <a:rPr lang="zh-CN" altLang="en-US" dirty="0">
                <a:solidFill>
                  <a:schemeClr val="tx1"/>
                </a:solidFill>
              </a:rPr>
              <a:t>括起来的叫做代码块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加上</a:t>
            </a:r>
            <a:r>
              <a:rPr lang="en-US" altLang="zh-CN" dirty="0">
                <a:solidFill>
                  <a:schemeClr val="tx1"/>
                </a:solidFill>
              </a:rPr>
              <a:t>static</a:t>
            </a:r>
            <a:r>
              <a:rPr lang="zh-CN" altLang="en-US" dirty="0">
                <a:solidFill>
                  <a:schemeClr val="tx1"/>
                </a:solidFill>
              </a:rPr>
              <a:t>叫做静态代码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	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	static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特点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:</a:t>
            </a:r>
          </a:p>
          <a:p>
            <a:pPr lvl="0"/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假如只创建对象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静态代码块会优先于构造方法执行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唯一执行一次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	(2)</a:t>
            </a:r>
            <a:r>
              <a:rPr lang="zh-CN" altLang="en-US" dirty="0">
                <a:solidFill>
                  <a:schemeClr val="tx1"/>
                </a:solidFill>
              </a:rPr>
              <a:t>静态代码块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随着类的加载而加载并唯一执行一次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	(3)</a:t>
            </a:r>
            <a:r>
              <a:rPr lang="zh-CN" altLang="en-US" dirty="0">
                <a:solidFill>
                  <a:schemeClr val="tx1"/>
                </a:solidFill>
              </a:rPr>
              <a:t>完成静态成员变量的赋值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	(4)</a:t>
            </a:r>
            <a:r>
              <a:rPr lang="zh-CN" altLang="en-US" dirty="0">
                <a:solidFill>
                  <a:schemeClr val="tx1"/>
                </a:solidFill>
              </a:rPr>
              <a:t>静态代码块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仍然属于静态内容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内部</a:t>
            </a:r>
            <a:r>
              <a:rPr lang="zh-CN" altLang="en-US" dirty="0">
                <a:solidFill>
                  <a:srgbClr val="C00000"/>
                </a:solidFill>
              </a:rPr>
              <a:t>不能使用非静态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	(5)</a:t>
            </a:r>
            <a:r>
              <a:rPr lang="zh-CN" altLang="en-US" dirty="0">
                <a:solidFill>
                  <a:schemeClr val="tx1"/>
                </a:solidFill>
              </a:rPr>
              <a:t>完成项目的初始化工作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0114"/>
            <a:ext cx="6622354" cy="21795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918" y="4337652"/>
            <a:ext cx="3764606" cy="1653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关键字思考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027086" y="1589876"/>
            <a:ext cx="5760538" cy="3196039"/>
          </a:xfrm>
        </p:spPr>
        <p:txBody>
          <a:bodyPr/>
          <a:lstStyle/>
          <a:p>
            <a:r>
              <a:rPr lang="zh-CN" altLang="en-US" dirty="0"/>
              <a:t>静态的能直接访问非静态吗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不能</a:t>
            </a:r>
            <a:r>
              <a:rPr lang="en-US" altLang="zh-CN" dirty="0"/>
              <a:t>,</a:t>
            </a:r>
            <a:r>
              <a:rPr lang="zh-CN" altLang="en-US" dirty="0"/>
              <a:t>因为静态的属于类</a:t>
            </a:r>
            <a:r>
              <a:rPr lang="en-US" altLang="zh-CN" dirty="0"/>
              <a:t>,</a:t>
            </a:r>
            <a:r>
              <a:rPr lang="zh-CN" altLang="en-US" dirty="0"/>
              <a:t>非静态的属于对象</a:t>
            </a:r>
            <a:r>
              <a:rPr lang="en-US" altLang="zh-CN" dirty="0"/>
              <a:t>,</a:t>
            </a:r>
            <a:r>
              <a:rPr lang="zh-CN" altLang="en-US" dirty="0"/>
              <a:t>所以当静态的成员加载到内存是</a:t>
            </a:r>
            <a:r>
              <a:rPr lang="en-US" altLang="zh-CN" dirty="0"/>
              <a:t>,</a:t>
            </a:r>
            <a:r>
              <a:rPr lang="zh-CN" altLang="en-US" dirty="0"/>
              <a:t>非静态成员还没有产生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非静态的能直接访问静态成员吗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能</a:t>
            </a:r>
            <a:r>
              <a:rPr lang="en-US" altLang="zh-CN" dirty="0"/>
              <a:t>,</a:t>
            </a:r>
            <a:r>
              <a:rPr lang="zh-CN" altLang="en-US" dirty="0"/>
              <a:t>因为静态的属于类</a:t>
            </a:r>
            <a:r>
              <a:rPr lang="en-US" altLang="zh-CN" dirty="0"/>
              <a:t>,</a:t>
            </a:r>
            <a:r>
              <a:rPr lang="zh-CN" altLang="en-US" dirty="0"/>
              <a:t>非静态的属于对象</a:t>
            </a:r>
            <a:r>
              <a:rPr lang="en-US" altLang="zh-CN" dirty="0"/>
              <a:t>,</a:t>
            </a:r>
            <a:r>
              <a:rPr lang="zh-CN" altLang="en-US" dirty="0"/>
              <a:t>所以当非静态成员加载到内存时</a:t>
            </a:r>
            <a:r>
              <a:rPr lang="en-US" altLang="zh-CN" dirty="0"/>
              <a:t>,</a:t>
            </a:r>
            <a:r>
              <a:rPr lang="zh-CN" altLang="en-US" dirty="0"/>
              <a:t>静态成员已经存在了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980905" y="1369438"/>
            <a:ext cx="5760538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1.static</a:t>
            </a:r>
            <a:r>
              <a:rPr lang="zh-CN" altLang="en-US" sz="1400" dirty="0"/>
              <a:t>的成员特点</a:t>
            </a:r>
            <a:r>
              <a:rPr lang="en-US" altLang="zh-CN" sz="1400" dirty="0"/>
              <a:t>:</a:t>
            </a:r>
          </a:p>
          <a:p>
            <a:pPr>
              <a:buFont typeface="+mj-lt"/>
              <a:buAutoNum type="alphaLcPeriod"/>
            </a:pPr>
            <a:r>
              <a:rPr lang="zh-CN" altLang="en-US" sz="1400" dirty="0"/>
              <a:t>被</a:t>
            </a:r>
            <a:r>
              <a:rPr lang="en-US" altLang="zh-CN" sz="1400" dirty="0"/>
              <a:t>static</a:t>
            </a:r>
            <a:r>
              <a:rPr lang="zh-CN" altLang="en-US" sz="1400" dirty="0"/>
              <a:t>修饰的成员</a:t>
            </a:r>
            <a:r>
              <a:rPr lang="en-US" altLang="zh-CN" sz="1400" dirty="0"/>
              <a:t>-&gt;</a:t>
            </a:r>
            <a:r>
              <a:rPr lang="zh-CN" altLang="en-US" sz="1400" dirty="0"/>
              <a:t>属于类成员</a:t>
            </a:r>
            <a:r>
              <a:rPr lang="en-US" altLang="zh-CN" sz="1400" dirty="0"/>
              <a:t>-&gt;</a:t>
            </a:r>
            <a:r>
              <a:rPr lang="zh-CN" altLang="en-US" sz="1400" dirty="0"/>
              <a:t>不属于对象</a:t>
            </a:r>
          </a:p>
          <a:p>
            <a:pPr>
              <a:buFont typeface="+mj-lt"/>
              <a:buAutoNum type="alphaLcPeriod"/>
            </a:pPr>
            <a:r>
              <a:rPr lang="zh-CN" altLang="en-US" sz="1400" dirty="0"/>
              <a:t>被</a:t>
            </a:r>
            <a:r>
              <a:rPr lang="en-US" altLang="zh-CN" sz="1400" dirty="0"/>
              <a:t>static</a:t>
            </a:r>
            <a:r>
              <a:rPr lang="zh-CN" altLang="en-US" sz="1400" dirty="0"/>
              <a:t>修饰的成员会跟着类的加载而加载</a:t>
            </a:r>
          </a:p>
          <a:p>
            <a:pPr>
              <a:buFont typeface="+mj-lt"/>
              <a:buAutoNum type="alphaLcPeriod"/>
            </a:pPr>
            <a:r>
              <a:rPr lang="zh-CN" altLang="en-US" sz="1400" dirty="0"/>
              <a:t>由于对象必须等着类加载到内存中</a:t>
            </a:r>
            <a:r>
              <a:rPr lang="en-US" altLang="zh-CN" sz="1400" dirty="0"/>
              <a:t>,</a:t>
            </a:r>
            <a:r>
              <a:rPr lang="zh-CN" altLang="en-US" sz="1400" dirty="0"/>
              <a:t>才能够</a:t>
            </a:r>
            <a:r>
              <a:rPr lang="en-US" altLang="zh-CN" sz="1400" dirty="0"/>
              <a:t>new,</a:t>
            </a:r>
            <a:r>
              <a:rPr lang="zh-CN" altLang="en-US" sz="1400" dirty="0"/>
              <a:t>而</a:t>
            </a:r>
            <a:r>
              <a:rPr lang="en-US" altLang="zh-CN" sz="1400" dirty="0"/>
              <a:t>static</a:t>
            </a:r>
            <a:r>
              <a:rPr lang="zh-CN" altLang="en-US" sz="1400" dirty="0"/>
              <a:t>随着类走的</a:t>
            </a:r>
          </a:p>
          <a:p>
            <a:pPr>
              <a:buFont typeface="+mj-lt"/>
              <a:buAutoNum type="alphaLcPeriod"/>
            </a:pPr>
            <a:r>
              <a:rPr lang="zh-CN" altLang="en-US" sz="1400" dirty="0"/>
              <a:t>所以</a:t>
            </a:r>
            <a:r>
              <a:rPr lang="en-US" altLang="zh-CN" sz="1400" dirty="0"/>
              <a:t>,static</a:t>
            </a:r>
            <a:r>
              <a:rPr lang="zh-CN" altLang="en-US" sz="1400" dirty="0"/>
              <a:t>的成员优先于对象存在</a:t>
            </a:r>
          </a:p>
          <a:p>
            <a:pPr>
              <a:buFont typeface="+mj-lt"/>
              <a:buAutoNum type="alphaLcPeriod"/>
            </a:pPr>
            <a:r>
              <a:rPr lang="zh-CN" altLang="en-US" sz="1400" dirty="0"/>
              <a:t>只要是根据</a:t>
            </a:r>
            <a:r>
              <a:rPr lang="en-US" altLang="zh-CN" sz="1400" dirty="0"/>
              <a:t>static</a:t>
            </a:r>
            <a:r>
              <a:rPr lang="zh-CN" altLang="en-US" sz="1400" dirty="0"/>
              <a:t>所在类创建出来的对象</a:t>
            </a:r>
            <a:r>
              <a:rPr lang="en-US" altLang="zh-CN" sz="1400" dirty="0"/>
              <a:t>,</a:t>
            </a:r>
            <a:r>
              <a:rPr lang="zh-CN" altLang="en-US" sz="1400" dirty="0"/>
              <a:t>都可以共享这个</a:t>
            </a:r>
            <a:r>
              <a:rPr lang="en-US" altLang="zh-CN" sz="1400" dirty="0"/>
              <a:t>static</a:t>
            </a:r>
            <a:r>
              <a:rPr lang="zh-CN" altLang="en-US" sz="1400" dirty="0"/>
              <a:t>修饰的成员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2.static</a:t>
            </a:r>
            <a:r>
              <a:rPr lang="zh-CN" altLang="en-US" sz="1400" dirty="0"/>
              <a:t>的成员访问方式</a:t>
            </a:r>
            <a:r>
              <a:rPr lang="en-US" altLang="zh-CN" sz="1400" dirty="0"/>
              <a:t>:</a:t>
            </a:r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zh-CN" altLang="en-US" sz="1400" dirty="0"/>
              <a:t>类名直接调用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90481" y="2412871"/>
            <a:ext cx="6874683" cy="3196039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权限修饰符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访问能力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特点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,</a:t>
            </a:r>
            <a:r>
              <a:rPr lang="zh-CN" altLang="en-US" dirty="0"/>
              <a:t>静态代码块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内部类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成员内部类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匿名内部类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6" name="文本占位符 4"/>
          <p:cNvSpPr txBox="1"/>
          <p:nvPr/>
        </p:nvSpPr>
        <p:spPr>
          <a:xfrm>
            <a:off x="838200" y="327025"/>
            <a:ext cx="10162540" cy="653034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内部类概念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将一个类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定义在另一个类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里面，里面的那个类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就称为内部类，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则称为外部类。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在描述事物时，若一个事物内部还包含其他事物，就可以使用内部类这种结构。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	举例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</a:rPr>
              <a:t>汽车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外部类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内部有个发动机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内部类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		</a:t>
            </a:r>
            <a:r>
              <a:rPr lang="zh-CN" altLang="en-US" dirty="0">
                <a:solidFill>
                  <a:schemeClr val="tx1"/>
                </a:solidFill>
              </a:rPr>
              <a:t>人体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外部类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内部有心肝脾肺肾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内部类</a:t>
            </a:r>
            <a:r>
              <a:rPr lang="en-US" altLang="zh-CN" dirty="0">
                <a:solidFill>
                  <a:schemeClr val="tx1"/>
                </a:solidFill>
              </a:rPr>
              <a:t>)   </a:t>
            </a:r>
            <a:r>
              <a:rPr lang="en-US" altLang="zh-CN" dirty="0">
                <a:solidFill>
                  <a:srgbClr val="C00000"/>
                </a:solidFill>
              </a:rPr>
              <a:t>     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总结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定义一个类来描述一个事物时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该类的内部又定义了一个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多个类来描述其内部的事物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一个东西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外部类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内部包含另外一个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多个东西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 分类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rgbClr val="FF0000"/>
                </a:solidFill>
              </a:rPr>
              <a:t>成员内部类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定义在外部类的成员位置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和成员变量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成员方法 地位相同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		</a:t>
            </a:r>
            <a:r>
              <a:rPr lang="zh-CN" altLang="en-US" dirty="0">
                <a:solidFill>
                  <a:schemeClr val="tx1"/>
                </a:solidFill>
              </a:rPr>
              <a:t>可以使用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>
                <a:solidFill>
                  <a:srgbClr val="FF0000"/>
                </a:solidFill>
              </a:rPr>
              <a:t>public/private/static</a:t>
            </a:r>
            <a:r>
              <a:rPr lang="zh-CN" altLang="en-US" dirty="0">
                <a:solidFill>
                  <a:schemeClr val="tx1"/>
                </a:solidFill>
              </a:rPr>
              <a:t>进行修饰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	(2)</a:t>
            </a:r>
            <a:r>
              <a:rPr lang="zh-CN" altLang="en-US" dirty="0">
                <a:solidFill>
                  <a:srgbClr val="FF0000"/>
                </a:solidFill>
              </a:rPr>
              <a:t>局部内部类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定义在外部类的方法内部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该内部类出了方法就没有用了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337" y="2099271"/>
            <a:ext cx="1978090" cy="13253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12" y="2099271"/>
            <a:ext cx="1978090" cy="132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_</a:t>
            </a:r>
            <a:r>
              <a:rPr lang="zh-CN" altLang="en-US" dirty="0"/>
              <a:t>成员内部定义和使用</a:t>
            </a:r>
          </a:p>
        </p:txBody>
      </p:sp>
      <p:sp>
        <p:nvSpPr>
          <p:cNvPr id="6" name="文本占位符 4"/>
          <p:cNvSpPr txBox="1"/>
          <p:nvPr/>
        </p:nvSpPr>
        <p:spPr>
          <a:xfrm>
            <a:off x="838200" y="753981"/>
            <a:ext cx="11926078" cy="576811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C00000"/>
                </a:solidFill>
              </a:rPr>
              <a:t>1.</a:t>
            </a:r>
            <a:r>
              <a:rPr lang="zh-CN" altLang="en-US" sz="1600" dirty="0">
                <a:solidFill>
                  <a:srgbClr val="C00000"/>
                </a:solidFill>
              </a:rPr>
              <a:t>成员内部类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和成员变量</a:t>
            </a: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zh-CN" altLang="en-US" sz="1600" dirty="0">
                <a:solidFill>
                  <a:srgbClr val="C00000"/>
                </a:solidFill>
              </a:rPr>
              <a:t>成员方法 处于同一位置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zh-CN" altLang="en-US" sz="1600" dirty="0">
                <a:solidFill>
                  <a:srgbClr val="C00000"/>
                </a:solidFill>
              </a:rPr>
              <a:t>定义格式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public class </a:t>
            </a:r>
            <a:r>
              <a:rPr lang="zh-CN" altLang="en-US" sz="1600" dirty="0">
                <a:solidFill>
                  <a:schemeClr val="tx1"/>
                </a:solidFill>
              </a:rPr>
              <a:t>外部类名 </a:t>
            </a:r>
            <a:r>
              <a:rPr lang="en-US" altLang="zh-CN" sz="1600" dirty="0">
                <a:solidFill>
                  <a:schemeClr val="tx1"/>
                </a:solidFill>
              </a:rPr>
              <a:t>{//</a:t>
            </a:r>
            <a:r>
              <a:rPr lang="zh-CN" altLang="en-US" sz="1600" dirty="0">
                <a:solidFill>
                  <a:schemeClr val="tx1"/>
                </a:solidFill>
              </a:rPr>
              <a:t>外部类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//</a:t>
            </a:r>
            <a:r>
              <a:rPr lang="zh-CN" altLang="en-US" sz="1600" dirty="0">
                <a:solidFill>
                  <a:schemeClr val="tx1"/>
                </a:solidFill>
              </a:rPr>
              <a:t>外部类成员变量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成员方法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构造方法        </a:t>
            </a: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public class </a:t>
            </a:r>
            <a:r>
              <a:rPr lang="zh-CN" altLang="en-US" sz="1600" dirty="0">
                <a:solidFill>
                  <a:srgbClr val="FF0000"/>
                </a:solidFill>
              </a:rPr>
              <a:t>内部类名 </a:t>
            </a:r>
            <a:r>
              <a:rPr lang="en-US" altLang="zh-CN" sz="1600" dirty="0">
                <a:solidFill>
                  <a:srgbClr val="FF0000"/>
                </a:solidFill>
              </a:rPr>
              <a:t>{//</a:t>
            </a:r>
            <a:r>
              <a:rPr lang="zh-CN" altLang="en-US" sz="1600" dirty="0">
                <a:solidFill>
                  <a:srgbClr val="FF0000"/>
                </a:solidFill>
              </a:rPr>
              <a:t>成员内部类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			//</a:t>
            </a:r>
            <a:r>
              <a:rPr lang="zh-CN" altLang="en-US" sz="1600" dirty="0">
                <a:solidFill>
                  <a:srgbClr val="FF0000"/>
                </a:solidFill>
              </a:rPr>
              <a:t>内部类成员变量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成员方法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构造方法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	}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2.</a:t>
            </a:r>
            <a:r>
              <a:rPr lang="zh-CN" altLang="en-US" sz="1600" dirty="0">
                <a:solidFill>
                  <a:srgbClr val="C00000"/>
                </a:solidFill>
              </a:rPr>
              <a:t>成员内部类的使用格式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</a:rPr>
              <a:t>外部类要访问内部类的成员，必须要建立内部类的对象。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zh-CN" altLang="en-US" sz="1600" dirty="0">
                <a:solidFill>
                  <a:schemeClr val="tx1"/>
                </a:solidFill>
              </a:rPr>
              <a:t>外部类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zh-CN" altLang="en-US" sz="1600" dirty="0">
                <a:solidFill>
                  <a:schemeClr val="tx1"/>
                </a:solidFill>
              </a:rPr>
              <a:t>内部类 对象名 </a:t>
            </a:r>
            <a:r>
              <a:rPr lang="en-US" altLang="zh-CN" sz="1600" dirty="0">
                <a:solidFill>
                  <a:schemeClr val="tx1"/>
                </a:solidFill>
              </a:rPr>
              <a:t>= </a:t>
            </a:r>
            <a:r>
              <a:rPr lang="zh-CN" altLang="en-US" sz="1600" dirty="0">
                <a:solidFill>
                  <a:schemeClr val="tx1"/>
                </a:solidFill>
              </a:rPr>
              <a:t>外部类对象</a:t>
            </a:r>
            <a:r>
              <a:rPr lang="en-US" altLang="zh-CN" sz="1600" dirty="0">
                <a:solidFill>
                  <a:schemeClr val="tx1"/>
                </a:solidFill>
              </a:rPr>
              <a:t>.new </a:t>
            </a:r>
            <a:r>
              <a:rPr lang="zh-CN" altLang="en-US" sz="1600" dirty="0">
                <a:solidFill>
                  <a:schemeClr val="tx1"/>
                </a:solidFill>
              </a:rPr>
              <a:t>内部类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zh-CN" altLang="en-US" sz="1600" dirty="0">
                <a:solidFill>
                  <a:schemeClr val="tx1"/>
                </a:solidFill>
              </a:rPr>
              <a:t>外部类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zh-CN" altLang="en-US" sz="1600" dirty="0">
                <a:solidFill>
                  <a:schemeClr val="tx1"/>
                </a:solidFill>
              </a:rPr>
              <a:t>内部类 对象名 </a:t>
            </a:r>
            <a:r>
              <a:rPr lang="en-US" altLang="zh-CN" sz="1600" dirty="0">
                <a:solidFill>
                  <a:schemeClr val="tx1"/>
                </a:solidFill>
              </a:rPr>
              <a:t>= new </a:t>
            </a:r>
            <a:r>
              <a:rPr lang="zh-CN" altLang="en-US" sz="1600" dirty="0">
                <a:solidFill>
                  <a:schemeClr val="tx1"/>
                </a:solidFill>
              </a:rPr>
              <a:t>外部类</a:t>
            </a:r>
            <a:r>
              <a:rPr lang="en-US" altLang="zh-CN" sz="1600" dirty="0">
                <a:solidFill>
                  <a:schemeClr val="tx1"/>
                </a:solidFill>
              </a:rPr>
              <a:t>().new </a:t>
            </a:r>
            <a:r>
              <a:rPr lang="zh-CN" altLang="en-US" sz="1600" dirty="0">
                <a:solidFill>
                  <a:schemeClr val="tx1"/>
                </a:solidFill>
              </a:rPr>
              <a:t>内部类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</a:rPr>
              <a:t>简单来讲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zh-CN" altLang="en-US" sz="1600" dirty="0">
                <a:solidFill>
                  <a:srgbClr val="FF0000"/>
                </a:solidFill>
              </a:rPr>
              <a:t>外</a:t>
            </a:r>
            <a:r>
              <a:rPr lang="en-US" altLang="zh-CN" sz="1600" dirty="0">
                <a:solidFill>
                  <a:srgbClr val="FF0000"/>
                </a:solidFill>
              </a:rPr>
              <a:t>.</a:t>
            </a:r>
            <a:r>
              <a:rPr lang="zh-CN" altLang="en-US" sz="1600" dirty="0">
                <a:solidFill>
                  <a:srgbClr val="FF0000"/>
                </a:solidFill>
              </a:rPr>
              <a:t>内 对象名 </a:t>
            </a:r>
            <a:r>
              <a:rPr lang="en-US" altLang="zh-CN" sz="1600" dirty="0">
                <a:solidFill>
                  <a:srgbClr val="FF0000"/>
                </a:solidFill>
              </a:rPr>
              <a:t>= new </a:t>
            </a:r>
            <a:r>
              <a:rPr lang="zh-CN" altLang="en-US" sz="1600" dirty="0">
                <a:solidFill>
                  <a:srgbClr val="FF0000"/>
                </a:solidFill>
              </a:rPr>
              <a:t>外</a:t>
            </a:r>
            <a:r>
              <a:rPr lang="en-US" altLang="zh-CN" sz="1600" dirty="0">
                <a:solidFill>
                  <a:srgbClr val="FF0000"/>
                </a:solidFill>
              </a:rPr>
              <a:t>().new </a:t>
            </a:r>
            <a:r>
              <a:rPr lang="zh-CN" altLang="en-US" sz="1600" dirty="0">
                <a:solidFill>
                  <a:srgbClr val="FF0000"/>
                </a:solidFill>
              </a:rPr>
              <a:t>内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(2)</a:t>
            </a:r>
            <a:r>
              <a:rPr lang="zh-CN" altLang="en-US" sz="1600" dirty="0">
                <a:solidFill>
                  <a:srgbClr val="FF0000"/>
                </a:solidFill>
              </a:rPr>
              <a:t>内部类可以直接访问外部类的</a:t>
            </a:r>
            <a:r>
              <a:rPr lang="zh-CN" altLang="en-US" sz="1600" dirty="0">
                <a:solidFill>
                  <a:schemeClr val="tx1"/>
                </a:solidFill>
              </a:rPr>
              <a:t>成员，包括</a:t>
            </a:r>
            <a:r>
              <a:rPr lang="zh-CN" altLang="en-US" sz="1600" dirty="0">
                <a:solidFill>
                  <a:srgbClr val="FF0000"/>
                </a:solidFill>
              </a:rPr>
              <a:t>私有成员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3.</a:t>
            </a:r>
            <a:r>
              <a:rPr lang="zh-CN" altLang="en-US" sz="1600" dirty="0">
                <a:solidFill>
                  <a:srgbClr val="C00000"/>
                </a:solidFill>
              </a:rPr>
              <a:t>注意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	</a:t>
            </a:r>
            <a:r>
              <a:rPr lang="en-US" altLang="zh-CN" sz="1600" dirty="0">
                <a:solidFill>
                  <a:schemeClr val="tx1"/>
                </a:solidFill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</a:rPr>
              <a:t>内部类也是类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编译后也有对应的</a:t>
            </a:r>
            <a:r>
              <a:rPr lang="en-US" altLang="zh-CN" sz="1600" dirty="0">
                <a:solidFill>
                  <a:schemeClr val="tx1"/>
                </a:solidFill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r>
              <a:rPr lang="en-US" altLang="zh-CN" sz="1600" dirty="0">
                <a:solidFill>
                  <a:schemeClr val="tx1"/>
                </a:solidFill>
              </a:rPr>
              <a:t>: </a:t>
            </a:r>
            <a:r>
              <a:rPr lang="zh-CN" altLang="en-US" sz="1600" dirty="0">
                <a:solidFill>
                  <a:schemeClr val="tx1"/>
                </a:solidFill>
              </a:rPr>
              <a:t>外部类名</a:t>
            </a:r>
            <a:r>
              <a:rPr lang="en-US" altLang="zh-CN" sz="1600" dirty="0">
                <a:solidFill>
                  <a:schemeClr val="tx1"/>
                </a:solidFill>
              </a:rPr>
              <a:t>$</a:t>
            </a:r>
            <a:r>
              <a:rPr lang="zh-CN" altLang="en-US" sz="1600" dirty="0">
                <a:solidFill>
                  <a:schemeClr val="tx1"/>
                </a:solidFill>
              </a:rPr>
              <a:t>内部类名</a:t>
            </a:r>
            <a:r>
              <a:rPr lang="en-US" altLang="zh-CN" sz="1600" dirty="0">
                <a:solidFill>
                  <a:schemeClr val="tx1"/>
                </a:solidFill>
              </a:rPr>
              <a:t>.class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	(2)</a:t>
            </a:r>
            <a:r>
              <a:rPr lang="zh-CN" altLang="en-US" sz="1600" dirty="0">
                <a:solidFill>
                  <a:schemeClr val="tx1"/>
                </a:solidFill>
              </a:rPr>
              <a:t>内部类可以使用</a:t>
            </a:r>
            <a:r>
              <a:rPr lang="en-US" altLang="zh-CN" sz="1600" dirty="0">
                <a:solidFill>
                  <a:schemeClr val="tx1"/>
                </a:solidFill>
              </a:rPr>
              <a:t>public</a:t>
            </a:r>
            <a:r>
              <a:rPr lang="zh-CN" altLang="en-US" sz="1600" dirty="0">
                <a:solidFill>
                  <a:schemeClr val="tx1"/>
                </a:solidFill>
              </a:rPr>
              <a:t>修饰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也可以使用</a:t>
            </a:r>
            <a:r>
              <a:rPr lang="en-US" altLang="zh-CN" sz="1600" dirty="0">
                <a:solidFill>
                  <a:schemeClr val="tx1"/>
                </a:solidFill>
              </a:rPr>
              <a:t>private</a:t>
            </a:r>
            <a:r>
              <a:rPr lang="zh-CN" altLang="en-US" sz="1600" dirty="0">
                <a:solidFill>
                  <a:schemeClr val="tx1"/>
                </a:solidFill>
              </a:rPr>
              <a:t>修饰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还可以使用</a:t>
            </a:r>
            <a:r>
              <a:rPr lang="en-US" altLang="zh-CN" sz="1600" dirty="0">
                <a:solidFill>
                  <a:schemeClr val="tx1"/>
                </a:solidFill>
              </a:rPr>
              <a:t>static</a:t>
            </a:r>
            <a:r>
              <a:rPr lang="zh-CN" altLang="en-US" sz="1600" dirty="0">
                <a:solidFill>
                  <a:schemeClr val="tx1"/>
                </a:solidFill>
              </a:rPr>
              <a:t>修饰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</a:rPr>
              <a:t>	(3)</a:t>
            </a:r>
            <a:r>
              <a:rPr lang="zh-CN" altLang="en-US" sz="1600" dirty="0">
                <a:solidFill>
                  <a:schemeClr val="tx1"/>
                </a:solidFill>
              </a:rPr>
              <a:t>可以在方法内部定义内部类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局部内部类</a:t>
            </a:r>
            <a:r>
              <a:rPr lang="en-US" altLang="zh-CN" sz="1600" dirty="0">
                <a:solidFill>
                  <a:schemeClr val="tx1"/>
                </a:solidFill>
              </a:rPr>
              <a:t>),</a:t>
            </a:r>
            <a:r>
              <a:rPr lang="zh-CN" altLang="en-US" sz="1600" dirty="0">
                <a:solidFill>
                  <a:schemeClr val="tx1"/>
                </a:solidFill>
              </a:rPr>
              <a:t>出了方法就失效了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必须在方法内部创建内部类的对象并使用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_</a:t>
            </a:r>
            <a:r>
              <a:rPr lang="zh-CN" altLang="en-US" dirty="0"/>
              <a:t>成员内部类</a:t>
            </a:r>
            <a:r>
              <a:rPr lang="en-US" altLang="zh-CN" dirty="0"/>
              <a:t>_</a:t>
            </a:r>
            <a:r>
              <a:rPr lang="zh-CN" altLang="en-US" dirty="0"/>
              <a:t>代码演示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448"/>
            <a:ext cx="4069433" cy="4953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96" y="3045044"/>
            <a:ext cx="5052498" cy="156223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5061527" y="3826162"/>
            <a:ext cx="1145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_</a:t>
            </a:r>
            <a:r>
              <a:rPr lang="zh-CN" altLang="en-US" dirty="0"/>
              <a:t>匿名内部类</a:t>
            </a:r>
          </a:p>
        </p:txBody>
      </p:sp>
      <p:sp>
        <p:nvSpPr>
          <p:cNvPr id="6" name="文本占位符 4"/>
          <p:cNvSpPr txBox="1"/>
          <p:nvPr/>
        </p:nvSpPr>
        <p:spPr>
          <a:xfrm>
            <a:off x="838200" y="896177"/>
            <a:ext cx="10162592" cy="584010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需求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调用一次</a:t>
            </a:r>
            <a:r>
              <a:rPr lang="en-US" altLang="zh-CN" dirty="0" err="1">
                <a:solidFill>
                  <a:schemeClr val="tx1"/>
                </a:solidFill>
              </a:rPr>
              <a:t>FlyAble</a:t>
            </a:r>
            <a:r>
              <a:rPr lang="zh-CN" altLang="en-US" dirty="0">
                <a:solidFill>
                  <a:schemeClr val="tx1"/>
                </a:solidFill>
              </a:rPr>
              <a:t>接口中的抽象方法</a:t>
            </a:r>
            <a:r>
              <a:rPr lang="en-US" altLang="zh-CN" dirty="0">
                <a:solidFill>
                  <a:schemeClr val="tx1"/>
                </a:solidFill>
              </a:rPr>
              <a:t>fly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实现步骤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定义实现类实现</a:t>
            </a:r>
            <a:r>
              <a:rPr lang="en-US" altLang="zh-CN" dirty="0" err="1">
                <a:solidFill>
                  <a:schemeClr val="tx1"/>
                </a:solidFill>
              </a:rPr>
              <a:t>FlyAble</a:t>
            </a:r>
            <a:r>
              <a:rPr lang="zh-CN" altLang="en-US" dirty="0">
                <a:solidFill>
                  <a:schemeClr val="tx1"/>
                </a:solidFill>
              </a:rPr>
              <a:t>接口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(2)</a:t>
            </a:r>
            <a:r>
              <a:rPr lang="zh-CN" altLang="en-US" dirty="0">
                <a:solidFill>
                  <a:schemeClr val="tx1"/>
                </a:solidFill>
              </a:rPr>
              <a:t>实现类覆盖重写</a:t>
            </a:r>
            <a:r>
              <a:rPr lang="en-US" altLang="zh-CN" dirty="0" err="1">
                <a:solidFill>
                  <a:schemeClr val="tx1"/>
                </a:solidFill>
              </a:rPr>
              <a:t>FlyAble</a:t>
            </a:r>
            <a:r>
              <a:rPr lang="zh-CN" altLang="en-US" dirty="0">
                <a:solidFill>
                  <a:schemeClr val="tx1"/>
                </a:solidFill>
              </a:rPr>
              <a:t>接口的所有抽象方法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(3)</a:t>
            </a:r>
            <a:r>
              <a:rPr lang="zh-CN" altLang="en-US" dirty="0">
                <a:solidFill>
                  <a:schemeClr val="tx1"/>
                </a:solidFill>
              </a:rPr>
              <a:t>创建实现类的对象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(4)</a:t>
            </a:r>
            <a:r>
              <a:rPr lang="zh-CN" altLang="en-US" dirty="0">
                <a:solidFill>
                  <a:schemeClr val="tx1"/>
                </a:solidFill>
              </a:rPr>
              <a:t>实现类对象调用</a:t>
            </a:r>
            <a:r>
              <a:rPr lang="en-US" altLang="zh-CN" dirty="0">
                <a:solidFill>
                  <a:schemeClr val="tx1"/>
                </a:solidFill>
              </a:rPr>
              <a:t>fly</a:t>
            </a:r>
            <a:r>
              <a:rPr lang="zh-CN" altLang="en-US" dirty="0">
                <a:solidFill>
                  <a:schemeClr val="tx1"/>
                </a:solidFill>
              </a:rPr>
              <a:t>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 问题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就为了调用一次</a:t>
            </a:r>
            <a:r>
              <a:rPr lang="en-US" altLang="zh-CN" dirty="0" err="1">
                <a:solidFill>
                  <a:schemeClr val="tx1"/>
                </a:solidFill>
              </a:rPr>
              <a:t>FlyAble</a:t>
            </a:r>
            <a:r>
              <a:rPr lang="zh-CN" altLang="en-US" dirty="0">
                <a:solidFill>
                  <a:schemeClr val="tx1"/>
                </a:solidFill>
              </a:rPr>
              <a:t>接口中的</a:t>
            </a:r>
            <a:r>
              <a:rPr lang="en-US" altLang="zh-CN" dirty="0">
                <a:solidFill>
                  <a:schemeClr val="tx1"/>
                </a:solidFill>
              </a:rPr>
              <a:t>fly</a:t>
            </a:r>
            <a:r>
              <a:rPr lang="zh-CN" altLang="en-US" dirty="0">
                <a:solidFill>
                  <a:schemeClr val="tx1"/>
                </a:solidFill>
              </a:rPr>
              <a:t>方法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目前需要</a:t>
            </a:r>
            <a:r>
              <a:rPr lang="zh-CN" altLang="en-US" dirty="0">
                <a:solidFill>
                  <a:srgbClr val="FF0000"/>
                </a:solidFill>
              </a:rPr>
              <a:t>定义实现类</a:t>
            </a:r>
            <a:r>
              <a:rPr lang="zh-CN" altLang="en-US" dirty="0">
                <a:solidFill>
                  <a:schemeClr val="tx1"/>
                </a:solidFill>
              </a:rPr>
              <a:t>实现接口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实现类覆盖</a:t>
            </a:r>
            <a:r>
              <a:rPr lang="zh-CN" altLang="en-US" dirty="0">
                <a:solidFill>
                  <a:srgbClr val="FF0000"/>
                </a:solidFill>
              </a:rPr>
              <a:t>重写</a:t>
            </a:r>
            <a:r>
              <a:rPr lang="zh-CN" altLang="en-US" dirty="0">
                <a:solidFill>
                  <a:schemeClr val="tx1"/>
                </a:solidFill>
              </a:rPr>
              <a:t>接口中</a:t>
            </a:r>
            <a:r>
              <a:rPr lang="zh-CN" altLang="en-US" dirty="0">
                <a:solidFill>
                  <a:srgbClr val="FF0000"/>
                </a:solidFill>
              </a:rPr>
              <a:t>所有的抽象方法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创建</a:t>
            </a:r>
            <a:r>
              <a:rPr lang="zh-CN" altLang="en-US" dirty="0">
                <a:solidFill>
                  <a:schemeClr val="tx1"/>
                </a:solidFill>
              </a:rPr>
              <a:t>实现类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实现类对象</a:t>
            </a:r>
            <a:r>
              <a:rPr lang="zh-CN" altLang="en-US" dirty="0">
                <a:solidFill>
                  <a:srgbClr val="FF0000"/>
                </a:solidFill>
              </a:rPr>
              <a:t>调用方法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总共需要四步完成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太麻烦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 解决方案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匿名内部类对象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765" y="1069890"/>
            <a:ext cx="2724092" cy="11098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65" y="2388313"/>
            <a:ext cx="4541914" cy="121930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395" y="2616933"/>
            <a:ext cx="4206605" cy="76206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765" y="3816227"/>
            <a:ext cx="3802710" cy="147078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417" y="4557096"/>
            <a:ext cx="2080440" cy="396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_</a:t>
            </a:r>
            <a:r>
              <a:rPr lang="zh-CN" altLang="en-US" dirty="0"/>
              <a:t>匿名内部类</a:t>
            </a:r>
          </a:p>
        </p:txBody>
      </p:sp>
      <p:sp>
        <p:nvSpPr>
          <p:cNvPr id="6" name="文本占位符 4"/>
          <p:cNvSpPr txBox="1"/>
          <p:nvPr/>
        </p:nvSpPr>
        <p:spPr>
          <a:xfrm>
            <a:off x="838200" y="753745"/>
            <a:ext cx="12204700" cy="584009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C00000"/>
                </a:solidFill>
              </a:rPr>
              <a:t>1.</a:t>
            </a:r>
            <a:r>
              <a:rPr lang="zh-CN" altLang="en-US" sz="1600" dirty="0">
                <a:solidFill>
                  <a:srgbClr val="C00000"/>
                </a:solidFill>
              </a:rPr>
              <a:t>概念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zh-CN" altLang="en-US" sz="1600" dirty="0">
                <a:solidFill>
                  <a:schemeClr val="tx1"/>
                </a:solidFill>
              </a:rPr>
              <a:t>是内部类的简化写法。它的</a:t>
            </a:r>
            <a:r>
              <a:rPr lang="zh-CN" altLang="en-US" sz="1600" dirty="0">
                <a:solidFill>
                  <a:srgbClr val="FF0000"/>
                </a:solidFill>
              </a:rPr>
              <a:t>本质是一个</a:t>
            </a:r>
            <a:r>
              <a:rPr lang="zh-CN" altLang="en-US" sz="1600" dirty="0">
                <a:solidFill>
                  <a:schemeClr val="tx1"/>
                </a:solidFill>
              </a:rPr>
              <a:t> 带具体实现的 父类或者父接口的 </a:t>
            </a:r>
            <a:r>
              <a:rPr lang="zh-CN" altLang="en-US" sz="1600" dirty="0">
                <a:solidFill>
                  <a:srgbClr val="FF0000"/>
                </a:solidFill>
              </a:rPr>
              <a:t>匿名的 子类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实现类对象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2.</a:t>
            </a:r>
            <a:r>
              <a:rPr lang="zh-CN" altLang="en-US" sz="1600" dirty="0">
                <a:solidFill>
                  <a:srgbClr val="C00000"/>
                </a:solidFill>
              </a:rPr>
              <a:t>作用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(1)</a:t>
            </a:r>
            <a:r>
              <a:rPr lang="zh-CN" altLang="en-US" sz="1600" dirty="0">
                <a:solidFill>
                  <a:schemeClr val="tx1"/>
                </a:solidFill>
              </a:rPr>
              <a:t>是一种</a:t>
            </a:r>
            <a:r>
              <a:rPr lang="zh-CN" altLang="en-US" sz="1600" dirty="0">
                <a:solidFill>
                  <a:srgbClr val="FF0000"/>
                </a:solidFill>
              </a:rPr>
              <a:t>创建接口实现类对象</a:t>
            </a:r>
            <a:r>
              <a:rPr lang="zh-CN" altLang="en-US" sz="1600" dirty="0">
                <a:solidFill>
                  <a:schemeClr val="tx1"/>
                </a:solidFill>
              </a:rPr>
              <a:t>的快捷方式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zh-CN" altLang="en-US" sz="1600" dirty="0">
                <a:solidFill>
                  <a:schemeClr val="tx1"/>
                </a:solidFill>
              </a:rPr>
              <a:t>把创建实现类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覆盖重写抽象方法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创建实现类对象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实现类对象调用方法这四步合成</a:t>
            </a:r>
            <a:r>
              <a:rPr lang="zh-CN" altLang="en-US" sz="1600" dirty="0">
                <a:solidFill>
                  <a:srgbClr val="FF0000"/>
                </a:solidFill>
              </a:rPr>
              <a:t>一步完成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	(2)</a:t>
            </a:r>
            <a:r>
              <a:rPr lang="zh-CN" altLang="en-US" sz="1600" dirty="0">
                <a:solidFill>
                  <a:schemeClr val="tx1"/>
                </a:solidFill>
              </a:rPr>
              <a:t>是一种</a:t>
            </a:r>
            <a:r>
              <a:rPr lang="zh-CN" altLang="en-US" sz="1600" dirty="0">
                <a:solidFill>
                  <a:srgbClr val="FF0000"/>
                </a:solidFill>
              </a:rPr>
              <a:t>创建抽象父类的子类对象</a:t>
            </a:r>
            <a:r>
              <a:rPr lang="zh-CN" altLang="en-US" sz="1600" dirty="0">
                <a:solidFill>
                  <a:schemeClr val="tx1"/>
                </a:solidFill>
              </a:rPr>
              <a:t>的快捷方式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zh-CN" altLang="en-US" sz="1600" dirty="0">
                <a:solidFill>
                  <a:schemeClr val="tx1"/>
                </a:solidFill>
              </a:rPr>
              <a:t>把创建子类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覆盖重写抽象方法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创建子类对象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子类对象调用方法这四步合成</a:t>
            </a:r>
            <a:r>
              <a:rPr lang="zh-CN" altLang="en-US" sz="1600" dirty="0">
                <a:solidFill>
                  <a:srgbClr val="FF0000"/>
                </a:solidFill>
              </a:rPr>
              <a:t>一步完成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3.</a:t>
            </a:r>
            <a:r>
              <a:rPr lang="zh-CN" altLang="en-US" sz="1600" dirty="0">
                <a:solidFill>
                  <a:srgbClr val="C00000"/>
                </a:solidFill>
              </a:rPr>
              <a:t>匿名内部类对象创建格式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	new </a:t>
            </a:r>
            <a:r>
              <a:rPr lang="zh-CN" altLang="en-US" sz="1600" dirty="0">
                <a:solidFill>
                  <a:schemeClr val="tx1"/>
                </a:solidFill>
              </a:rPr>
              <a:t>抽象父类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接口</a:t>
            </a:r>
            <a:r>
              <a:rPr lang="en-US" altLang="zh-CN" sz="1600" dirty="0">
                <a:solidFill>
                  <a:schemeClr val="tx1"/>
                </a:solidFill>
              </a:rPr>
              <a:t>();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错误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zh-CN" altLang="en-US" sz="1600" dirty="0">
                <a:solidFill>
                  <a:srgbClr val="FF0000"/>
                </a:solidFill>
              </a:rPr>
              <a:t>不能直接</a:t>
            </a:r>
            <a:r>
              <a:rPr lang="en-US" altLang="zh-CN" sz="1600" dirty="0">
                <a:solidFill>
                  <a:srgbClr val="FF0000"/>
                </a:solidFill>
              </a:rPr>
              <a:t>new</a:t>
            </a:r>
            <a:r>
              <a:rPr lang="zh-CN" altLang="en-US" sz="1600" dirty="0">
                <a:solidFill>
                  <a:srgbClr val="FF0000"/>
                </a:solidFill>
              </a:rPr>
              <a:t>抽象父类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接口的对象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	new </a:t>
            </a:r>
            <a:r>
              <a:rPr lang="zh-CN" altLang="en-US" sz="1600" dirty="0">
                <a:solidFill>
                  <a:schemeClr val="tx1"/>
                </a:solidFill>
              </a:rPr>
              <a:t>抽象父类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接口</a:t>
            </a:r>
            <a:r>
              <a:rPr lang="en-US" altLang="zh-CN" sz="1600" dirty="0">
                <a:solidFill>
                  <a:schemeClr val="tx1"/>
                </a:solidFill>
              </a:rPr>
              <a:t>() </a:t>
            </a:r>
            <a:r>
              <a:rPr lang="en-US" altLang="zh-CN" sz="16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		</a:t>
            </a:r>
            <a:r>
              <a:rPr lang="zh-CN" altLang="en-US" sz="1600" dirty="0">
                <a:solidFill>
                  <a:srgbClr val="FF0000"/>
                </a:solidFill>
              </a:rPr>
              <a:t>覆盖重写所有的抽象方法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	}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4.</a:t>
            </a:r>
            <a:r>
              <a:rPr lang="zh-CN" altLang="en-US" sz="1600" dirty="0">
                <a:solidFill>
                  <a:srgbClr val="C00000"/>
                </a:solidFill>
              </a:rPr>
              <a:t>注意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(1)</a:t>
            </a:r>
            <a:r>
              <a:rPr lang="zh-CN" altLang="en-US" sz="1600" dirty="0">
                <a:solidFill>
                  <a:schemeClr val="tx1"/>
                </a:solidFill>
              </a:rPr>
              <a:t>上面只是创建了一个抽象父类的子类对象或者接口的实现类对象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(2)</a:t>
            </a:r>
            <a:r>
              <a:rPr lang="zh-CN" altLang="en-US" sz="1600" dirty="0">
                <a:solidFill>
                  <a:schemeClr val="tx1"/>
                </a:solidFill>
              </a:rPr>
              <a:t>该对象目前没有名字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(3)</a:t>
            </a:r>
            <a:r>
              <a:rPr lang="zh-CN" altLang="en-US" sz="1600" dirty="0">
                <a:solidFill>
                  <a:schemeClr val="tx1"/>
                </a:solidFill>
              </a:rPr>
              <a:t>该对象所属的类是没有名字的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注意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r>
              <a:rPr lang="zh-CN" altLang="en-US" sz="1600" dirty="0">
                <a:solidFill>
                  <a:schemeClr val="tx1"/>
                </a:solidFill>
              </a:rPr>
              <a:t>其实有名字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外部类名</a:t>
            </a:r>
            <a:r>
              <a:rPr lang="en-US" altLang="zh-CN" sz="1600" dirty="0">
                <a:solidFill>
                  <a:schemeClr val="tx1"/>
                </a:solidFill>
              </a:rPr>
              <a:t>$1.class),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zh-CN" altLang="en-US" sz="1600" dirty="0">
                <a:solidFill>
                  <a:schemeClr val="tx1"/>
                </a:solidFill>
              </a:rPr>
              <a:t>只是该名字不是我们起的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</a:rPr>
              <a:t>JVM</a:t>
            </a:r>
            <a:r>
              <a:rPr lang="zh-CN" altLang="en-US" sz="1600" dirty="0">
                <a:solidFill>
                  <a:schemeClr val="tx1"/>
                </a:solidFill>
              </a:rPr>
              <a:t>帮助我们起的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899" y="3209717"/>
            <a:ext cx="3721113" cy="16468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474" y="4915347"/>
            <a:ext cx="1592718" cy="2209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474" y="5139946"/>
            <a:ext cx="3721114" cy="15165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40571" y="4856570"/>
            <a:ext cx="211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7030A0"/>
                </a:solidFill>
              </a:rPr>
              <a:t>编译后多出</a:t>
            </a:r>
            <a:r>
              <a:rPr lang="en-US" altLang="zh-CN" sz="1600" b="1" dirty="0">
                <a:solidFill>
                  <a:srgbClr val="7030A0"/>
                </a:solidFill>
              </a:rPr>
              <a:t>class</a:t>
            </a:r>
            <a:r>
              <a:rPr lang="zh-CN" altLang="en-US" sz="1600" b="1" dirty="0">
                <a:solidFill>
                  <a:srgbClr val="7030A0"/>
                </a:solidFill>
              </a:rPr>
              <a:t>文件</a:t>
            </a:r>
            <a:endParaRPr lang="en-US" sz="1600" b="1" dirty="0">
              <a:solidFill>
                <a:srgbClr val="7030A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_</a:t>
            </a:r>
            <a:r>
              <a:rPr lang="zh-CN" altLang="en-US" dirty="0"/>
              <a:t>匿名内部类分析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427"/>
            <a:ext cx="2751058" cy="1036410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1783734" y="2861987"/>
            <a:ext cx="513184" cy="858416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130358" y="295264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创建匿名内部类对象</a:t>
            </a:r>
            <a:endParaRPr 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4" y="4140020"/>
            <a:ext cx="5372566" cy="2065199"/>
          </a:xfrm>
          <a:prstGeom prst="rect">
            <a:avLst/>
          </a:prstGeom>
        </p:spPr>
      </p:pic>
      <p:sp>
        <p:nvSpPr>
          <p:cNvPr id="14" name="对话气泡: 椭圆形 13"/>
          <p:cNvSpPr/>
          <p:nvPr/>
        </p:nvSpPr>
        <p:spPr>
          <a:xfrm>
            <a:off x="3756498" y="679943"/>
            <a:ext cx="7597302" cy="2918298"/>
          </a:xfrm>
          <a:prstGeom prst="wedgeEllipseCallout">
            <a:avLst>
              <a:gd name="adj1" fmla="val -67301"/>
              <a:gd name="adj2" fmla="val 85780"/>
            </a:avLst>
          </a:prstGeom>
          <a:solidFill>
            <a:schemeClr val="accent5">
              <a:lumMod val="40000"/>
              <a:lumOff val="6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964210" y="812543"/>
            <a:ext cx="5914420" cy="2593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7030A0"/>
                </a:solidFill>
              </a:rPr>
              <a:t>1.</a:t>
            </a:r>
            <a:r>
              <a:rPr lang="zh-CN" altLang="en-US" sz="1200" dirty="0">
                <a:solidFill>
                  <a:srgbClr val="7030A0"/>
                </a:solidFill>
              </a:rPr>
              <a:t>这里创建的是</a:t>
            </a:r>
            <a:r>
              <a:rPr lang="en-US" altLang="zh-CN" sz="1200" dirty="0" err="1">
                <a:solidFill>
                  <a:srgbClr val="7030A0"/>
                </a:solidFill>
              </a:rPr>
              <a:t>FlyAble</a:t>
            </a:r>
            <a:r>
              <a:rPr lang="zh-CN" altLang="en-US" sz="1200" dirty="0">
                <a:solidFill>
                  <a:srgbClr val="7030A0"/>
                </a:solidFill>
              </a:rPr>
              <a:t>接口的实现类对象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/>
                </a:solidFill>
              </a:rPr>
              <a:t>2.new</a:t>
            </a:r>
            <a:r>
              <a:rPr lang="zh-CN" altLang="en-US" sz="1200" dirty="0">
                <a:solidFill>
                  <a:schemeClr val="accent2"/>
                </a:solidFill>
              </a:rPr>
              <a:t>的后面没有写具体的类名</a:t>
            </a:r>
            <a:r>
              <a:rPr lang="en-US" altLang="zh-CN" sz="1200" dirty="0">
                <a:solidFill>
                  <a:schemeClr val="accent2"/>
                </a:solidFill>
              </a:rPr>
              <a:t>,</a:t>
            </a:r>
            <a:r>
              <a:rPr lang="zh-CN" altLang="en-US" sz="1200" dirty="0">
                <a:solidFill>
                  <a:schemeClr val="accent2"/>
                </a:solidFill>
              </a:rPr>
              <a:t>写的是接口名称</a:t>
            </a:r>
            <a:r>
              <a:rPr lang="en-US" altLang="zh-CN" sz="1200" dirty="0">
                <a:solidFill>
                  <a:schemeClr val="accent2"/>
                </a:solidFill>
              </a:rPr>
              <a:t>,</a:t>
            </a:r>
            <a:r>
              <a:rPr lang="zh-CN" altLang="en-US" sz="1200" dirty="0">
                <a:solidFill>
                  <a:schemeClr val="accent2"/>
                </a:solidFill>
              </a:rPr>
              <a:t>而且在接口名称后面跟了</a:t>
            </a:r>
            <a:r>
              <a:rPr lang="en-US" altLang="zh-CN" sz="1200" dirty="0">
                <a:solidFill>
                  <a:schemeClr val="accent2"/>
                </a:solidFill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2"/>
                </a:solidFill>
              </a:rPr>
              <a:t>3.</a:t>
            </a:r>
            <a:r>
              <a:rPr lang="zh-CN" altLang="en-US" sz="1200" dirty="0">
                <a:solidFill>
                  <a:schemeClr val="tx2"/>
                </a:solidFill>
              </a:rPr>
              <a:t>在</a:t>
            </a:r>
            <a:r>
              <a:rPr lang="en-US" altLang="zh-CN" sz="1200" dirty="0">
                <a:solidFill>
                  <a:schemeClr val="tx2"/>
                </a:solidFill>
              </a:rPr>
              <a:t>{}</a:t>
            </a:r>
            <a:r>
              <a:rPr lang="zh-CN" altLang="en-US" sz="1200" dirty="0">
                <a:solidFill>
                  <a:schemeClr val="tx2"/>
                </a:solidFill>
              </a:rPr>
              <a:t>中覆盖重写了抽象方法</a:t>
            </a:r>
            <a:r>
              <a:rPr lang="en-US" altLang="zh-CN" sz="1200" dirty="0">
                <a:solidFill>
                  <a:schemeClr val="tx2"/>
                </a:solidFill>
              </a:rPr>
              <a:t>,JVM</a:t>
            </a:r>
            <a:r>
              <a:rPr lang="zh-CN" altLang="en-US" sz="1200" dirty="0">
                <a:solidFill>
                  <a:schemeClr val="tx2"/>
                </a:solidFill>
              </a:rPr>
              <a:t>在看到我们的这种书写形式后</a:t>
            </a:r>
            <a:r>
              <a:rPr lang="en-US" altLang="zh-CN" sz="1200" dirty="0">
                <a:solidFill>
                  <a:schemeClr val="tx2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2"/>
                </a:solidFill>
              </a:rPr>
              <a:t>       </a:t>
            </a:r>
            <a:r>
              <a:rPr lang="zh-CN" altLang="en-US" sz="1200" dirty="0">
                <a:solidFill>
                  <a:schemeClr val="tx2"/>
                </a:solidFill>
              </a:rPr>
              <a:t>会根据接口帮助我们创建一个实现类</a:t>
            </a:r>
            <a:r>
              <a:rPr lang="en-US" altLang="zh-CN" sz="1200" dirty="0">
                <a:solidFill>
                  <a:schemeClr val="tx2"/>
                </a:solidFill>
              </a:rPr>
              <a:t>,</a:t>
            </a:r>
            <a:r>
              <a:rPr lang="zh-CN" altLang="en-US" sz="1200" dirty="0">
                <a:solidFill>
                  <a:schemeClr val="tx2"/>
                </a:solidFill>
              </a:rPr>
              <a:t>只是该实现类的名字我们看不见</a:t>
            </a:r>
            <a:r>
              <a:rPr lang="en-US" altLang="zh-CN" sz="1200" dirty="0">
                <a:solidFill>
                  <a:schemeClr val="tx2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       而且该实现类也是有构造方法的</a:t>
            </a:r>
            <a:r>
              <a:rPr lang="en-US" altLang="zh-CN" sz="1200" dirty="0">
                <a:solidFill>
                  <a:schemeClr val="tx2"/>
                </a:solidFill>
              </a:rPr>
              <a:t>,</a:t>
            </a:r>
            <a:r>
              <a:rPr lang="zh-CN" altLang="en-US" sz="1200" dirty="0">
                <a:solidFill>
                  <a:schemeClr val="tx2"/>
                </a:solidFill>
              </a:rPr>
              <a:t>我们也不能直接调用该构造方法</a:t>
            </a:r>
            <a:r>
              <a:rPr lang="en-US" altLang="zh-CN" sz="1200" dirty="0">
                <a:solidFill>
                  <a:schemeClr val="tx2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       然后因为前面有</a:t>
            </a:r>
            <a:r>
              <a:rPr lang="en-US" altLang="zh-CN" sz="1200" dirty="0">
                <a:solidFill>
                  <a:schemeClr val="tx2"/>
                </a:solidFill>
              </a:rPr>
              <a:t>new</a:t>
            </a:r>
            <a:r>
              <a:rPr lang="zh-CN" altLang="en-US" sz="1200" dirty="0">
                <a:solidFill>
                  <a:schemeClr val="tx2"/>
                </a:solidFill>
              </a:rPr>
              <a:t>关键字</a:t>
            </a:r>
            <a:r>
              <a:rPr lang="en-US" altLang="zh-CN" sz="1200" dirty="0">
                <a:solidFill>
                  <a:schemeClr val="tx2"/>
                </a:solidFill>
              </a:rPr>
              <a:t>,JVM</a:t>
            </a:r>
            <a:r>
              <a:rPr lang="zh-CN" altLang="en-US" sz="1200" dirty="0">
                <a:solidFill>
                  <a:schemeClr val="tx2"/>
                </a:solidFill>
              </a:rPr>
              <a:t>再帮助我们创建该接口的实现类对象</a:t>
            </a:r>
            <a:endParaRPr lang="en-US" altLang="zh-CN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2"/>
                </a:solidFill>
              </a:rPr>
              <a:t>      (JVM</a:t>
            </a:r>
            <a:r>
              <a:rPr lang="zh-CN" altLang="en-US" sz="1200" dirty="0">
                <a:solidFill>
                  <a:schemeClr val="tx2"/>
                </a:solidFill>
              </a:rPr>
              <a:t>来调用构造方法</a:t>
            </a:r>
            <a:r>
              <a:rPr lang="en-US" altLang="zh-CN" sz="1200" dirty="0">
                <a:solidFill>
                  <a:schemeClr val="tx2"/>
                </a:solidFill>
              </a:rPr>
              <a:t>)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6" name="箭头: 右 15"/>
          <p:cNvSpPr/>
          <p:nvPr/>
        </p:nvSpPr>
        <p:spPr>
          <a:xfrm>
            <a:off x="6211389" y="5100911"/>
            <a:ext cx="1119673" cy="51318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96000" y="4577427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编译后多出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r>
              <a:rPr lang="en-US" altLang="zh-CN" sz="1600" b="1" dirty="0">
                <a:solidFill>
                  <a:srgbClr val="C00000"/>
                </a:solidFill>
              </a:rPr>
              <a:t>class</a:t>
            </a:r>
            <a:r>
              <a:rPr lang="zh-CN" altLang="en-US" sz="1600" b="1" dirty="0">
                <a:solidFill>
                  <a:srgbClr val="C00000"/>
                </a:solidFill>
              </a:rPr>
              <a:t>文件</a:t>
            </a:r>
            <a:endParaRPr lang="en-US" sz="1600" b="1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2" name="思想气泡: 云 21"/>
          <p:cNvSpPr/>
          <p:nvPr/>
        </p:nvSpPr>
        <p:spPr>
          <a:xfrm>
            <a:off x="8577596" y="3538343"/>
            <a:ext cx="1692413" cy="983905"/>
          </a:xfrm>
          <a:prstGeom prst="cloudCallout">
            <a:avLst/>
          </a:prstGeom>
          <a:solidFill>
            <a:srgbClr val="FFC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生成的类名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738" y="4634274"/>
            <a:ext cx="4717189" cy="1760373"/>
          </a:xfrm>
          <a:prstGeom prst="rect">
            <a:avLst/>
          </a:prstGeom>
        </p:spPr>
      </p:pic>
      <p:sp>
        <p:nvSpPr>
          <p:cNvPr id="26" name="矩形: 圆角 25"/>
          <p:cNvSpPr/>
          <p:nvPr/>
        </p:nvSpPr>
        <p:spPr>
          <a:xfrm>
            <a:off x="7651102" y="4973216"/>
            <a:ext cx="1856792" cy="572038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/>
          <p:cNvSpPr txBox="1"/>
          <p:nvPr/>
        </p:nvSpPr>
        <p:spPr>
          <a:xfrm>
            <a:off x="9579198" y="5081515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00000"/>
                </a:solidFill>
              </a:rPr>
              <a:t>JVM</a:t>
            </a:r>
            <a:r>
              <a:rPr lang="zh-CN" altLang="en-US" sz="1600" b="1" dirty="0">
                <a:solidFill>
                  <a:srgbClr val="C00000"/>
                </a:solidFill>
              </a:rPr>
              <a:t>生成的构造方法</a:t>
            </a:r>
            <a:endParaRPr 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7651102" y="5614095"/>
            <a:ext cx="4352830" cy="591124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69574" y="5895036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我们自己重写的方法</a:t>
            </a:r>
            <a:endParaRPr 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4" grpId="0" animBg="1"/>
      <p:bldP spid="16" grpId="0" animBg="1"/>
      <p:bldP spid="17" grpId="0"/>
      <p:bldP spid="22" grpId="0" animBg="1"/>
      <p:bldP spid="26" grpId="0" animBg="1"/>
      <p:bldP spid="27" grpId="0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  <a:r>
              <a:rPr lang="en-US" altLang="zh-CN" dirty="0"/>
              <a:t>_</a:t>
            </a:r>
            <a:r>
              <a:rPr lang="zh-CN" altLang="en-US" dirty="0"/>
              <a:t>概述和特点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9" y="1196279"/>
            <a:ext cx="9845675" cy="1173695"/>
          </a:xfrm>
        </p:spPr>
        <p:txBody>
          <a:bodyPr/>
          <a:lstStyle/>
          <a:p>
            <a:r>
              <a:rPr lang="zh-CN" altLang="en-US" dirty="0"/>
              <a:t>   学习了继承后，我们知道，子类可以在父类的基础上改写父类内容，比如，方法重写。那么我们能不能随意的继承</a:t>
            </a:r>
            <a:r>
              <a:rPr lang="en-US" altLang="zh-CN" dirty="0"/>
              <a:t>API</a:t>
            </a:r>
            <a:r>
              <a:rPr lang="zh-CN" altLang="en-US" dirty="0"/>
              <a:t>中提供的类，改写其内容呢？显然这是不合适的。为了避免这种随意改写的情况，</a:t>
            </a:r>
            <a:r>
              <a:rPr lang="en-US" altLang="zh-CN" dirty="0"/>
              <a:t>Java</a:t>
            </a:r>
            <a:r>
              <a:rPr lang="zh-CN" altLang="en-US" dirty="0"/>
              <a:t>提供了</a:t>
            </a:r>
            <a:r>
              <a:rPr lang="en-US" altLang="zh-CN" dirty="0">
                <a:solidFill>
                  <a:srgbClr val="C00000"/>
                </a:solidFill>
              </a:rPr>
              <a:t>final </a:t>
            </a:r>
            <a:r>
              <a:rPr lang="zh-CN" altLang="en-US" dirty="0">
                <a:solidFill>
                  <a:srgbClr val="C00000"/>
                </a:solidFill>
              </a:rPr>
              <a:t>关键字，用于修饰不可改变内容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9" y="2638425"/>
            <a:ext cx="9845675" cy="4219575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1.</a:t>
            </a:r>
            <a:r>
              <a:rPr lang="zh-CN" altLang="en-US" b="1" dirty="0">
                <a:solidFill>
                  <a:schemeClr val="tx1"/>
                </a:solidFill>
              </a:rPr>
              <a:t>概述：</a:t>
            </a:r>
            <a:r>
              <a:rPr lang="en-US" altLang="zh-CN" b="1" dirty="0">
                <a:solidFill>
                  <a:srgbClr val="C00000"/>
                </a:solidFill>
              </a:rPr>
              <a:t>final</a:t>
            </a:r>
            <a:r>
              <a:rPr lang="zh-CN" altLang="en-US" b="1" dirty="0">
                <a:solidFill>
                  <a:srgbClr val="C00000"/>
                </a:solidFill>
              </a:rPr>
              <a:t>代表不可改变。可以用于修饰类、方法和变量。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2.</a:t>
            </a:r>
            <a:r>
              <a:rPr lang="zh-CN" altLang="en-US" b="1" dirty="0">
                <a:solidFill>
                  <a:schemeClr val="tx1"/>
                </a:solidFill>
              </a:rPr>
              <a:t>特点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     (1)</a:t>
            </a:r>
            <a:r>
              <a:rPr lang="zh-CN" altLang="en-US" b="1" dirty="0">
                <a:solidFill>
                  <a:srgbClr val="00B050"/>
                </a:solidFill>
              </a:rPr>
              <a:t>类：被修饰的类，不能被继承。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  </a:t>
            </a:r>
            <a:r>
              <a:rPr lang="en-US" altLang="zh-CN" b="1" dirty="0">
                <a:solidFill>
                  <a:srgbClr val="0070C0"/>
                </a:solidFill>
              </a:rPr>
              <a:t>(2)</a:t>
            </a:r>
            <a:r>
              <a:rPr lang="zh-CN" altLang="en-US" b="1" dirty="0">
                <a:solidFill>
                  <a:srgbClr val="0070C0"/>
                </a:solidFill>
              </a:rPr>
              <a:t>方法：被修饰的方法，不能被重写。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  </a:t>
            </a:r>
            <a:r>
              <a:rPr lang="en-US" altLang="zh-CN" b="1" dirty="0">
                <a:solidFill>
                  <a:srgbClr val="7030A0"/>
                </a:solidFill>
              </a:rPr>
              <a:t>(3)</a:t>
            </a:r>
            <a:r>
              <a:rPr lang="zh-CN" altLang="en-US" b="1" dirty="0">
                <a:solidFill>
                  <a:srgbClr val="7030A0"/>
                </a:solidFill>
              </a:rPr>
              <a:t>变量：被修饰的变量，不能被重新赋值。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962432" y="2080638"/>
            <a:ext cx="6490659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1.</a:t>
            </a:r>
            <a:r>
              <a:rPr lang="zh-CN" altLang="en-US" sz="1400" dirty="0"/>
              <a:t>成员内部类访问格式</a:t>
            </a:r>
            <a:r>
              <a:rPr lang="en-US" altLang="zh-CN" sz="1400" dirty="0"/>
              <a:t>:</a:t>
            </a:r>
          </a:p>
          <a:p>
            <a:pPr marL="0" indent="0">
              <a:buNone/>
            </a:pPr>
            <a:r>
              <a:rPr lang="zh-CN" altLang="en-US" sz="1400" dirty="0"/>
              <a:t>  外部类名</a:t>
            </a:r>
            <a:r>
              <a:rPr lang="en-US" altLang="zh-CN" sz="1400" dirty="0"/>
              <a:t>.</a:t>
            </a:r>
            <a:r>
              <a:rPr lang="zh-CN" altLang="en-US" sz="1400" dirty="0"/>
              <a:t>内部类名 对象名 </a:t>
            </a:r>
            <a:r>
              <a:rPr lang="en-US" altLang="zh-CN" sz="1400" dirty="0"/>
              <a:t>= new </a:t>
            </a:r>
            <a:r>
              <a:rPr lang="zh-CN" altLang="en-US" sz="1400" dirty="0"/>
              <a:t>外部类型</a:t>
            </a:r>
            <a:r>
              <a:rPr lang="en-US" altLang="zh-CN" sz="1400" dirty="0"/>
              <a:t>().new </a:t>
            </a:r>
            <a:r>
              <a:rPr lang="zh-CN" altLang="en-US" sz="1400" dirty="0"/>
              <a:t>内部类型</a:t>
            </a:r>
            <a:r>
              <a:rPr lang="en-US" altLang="zh-CN" sz="1400" dirty="0"/>
              <a:t>()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2.</a:t>
            </a:r>
            <a:r>
              <a:rPr lang="zh-CN" altLang="en-US" sz="1400" dirty="0"/>
              <a:t>匿名内部类定义格式</a:t>
            </a:r>
            <a:r>
              <a:rPr lang="en-US" altLang="zh-CN" sz="1400" dirty="0"/>
              <a:t>:</a:t>
            </a:r>
          </a:p>
          <a:p>
            <a:pPr marL="0" indent="0">
              <a:buNone/>
            </a:pPr>
            <a:r>
              <a:rPr lang="en-US" altLang="zh-CN" sz="1400" dirty="0"/>
              <a:t>  new </a:t>
            </a:r>
            <a:r>
              <a:rPr lang="zh-CN" altLang="en-US" sz="1400" dirty="0"/>
              <a:t>抽象父类</a:t>
            </a:r>
            <a:r>
              <a:rPr lang="en-US" altLang="zh-CN" sz="1400" dirty="0"/>
              <a:t>/</a:t>
            </a:r>
            <a:r>
              <a:rPr lang="zh-CN" altLang="en-US" sz="1400" dirty="0"/>
              <a:t>接口</a:t>
            </a:r>
            <a:r>
              <a:rPr lang="en-US" altLang="zh-CN" sz="1400" dirty="0"/>
              <a:t>(){</a:t>
            </a:r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重写方法</a:t>
            </a:r>
            <a:r>
              <a:rPr lang="en-US" altLang="zh-CN" sz="1400" dirty="0"/>
              <a:t>()</a:t>
            </a:r>
          </a:p>
          <a:p>
            <a:pPr marL="0" indent="0">
              <a:buNone/>
            </a:pPr>
            <a:r>
              <a:rPr lang="en-US" altLang="zh-CN" sz="1400" dirty="0"/>
              <a:t>  }.</a:t>
            </a:r>
            <a:r>
              <a:rPr lang="zh-CN" altLang="en-US" sz="1400" dirty="0"/>
              <a:t>重写方法名</a:t>
            </a:r>
            <a:r>
              <a:rPr lang="en-US" altLang="zh-CN" sz="1400" dirty="0"/>
              <a:t>()</a:t>
            </a:r>
          </a:p>
          <a:p>
            <a:pPr marL="0" indent="0">
              <a:buNone/>
            </a:pPr>
            <a:r>
              <a:rPr lang="en-US" altLang="zh-CN" sz="1400" dirty="0"/>
              <a:t>  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7" y="4245429"/>
            <a:ext cx="9845675" cy="354449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代码如下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38197" y="1246967"/>
            <a:ext cx="9845675" cy="2391972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格式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en-US" altLang="zh-CN" dirty="0">
                <a:solidFill>
                  <a:srgbClr val="C00000"/>
                </a:solidFill>
              </a:rPr>
              <a:t>final</a:t>
            </a:r>
            <a:r>
              <a:rPr lang="en-US" altLang="zh-CN" dirty="0">
                <a:solidFill>
                  <a:schemeClr val="tx1"/>
                </a:solidFill>
              </a:rPr>
              <a:t> class </a:t>
            </a:r>
            <a:r>
              <a:rPr lang="zh-CN" altLang="en-US" dirty="0">
                <a:solidFill>
                  <a:schemeClr val="tx1"/>
                </a:solidFill>
              </a:rPr>
              <a:t>类名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//….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被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修饰的类</a:t>
            </a:r>
            <a:r>
              <a:rPr lang="zh-CN" altLang="en-US" dirty="0">
                <a:solidFill>
                  <a:srgbClr val="C00000"/>
                </a:solidFill>
              </a:rPr>
              <a:t>不能被继承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4679154"/>
            <a:ext cx="5499559" cy="1513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9" y="4713126"/>
            <a:ext cx="9845675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代码如下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38200" y="1057177"/>
            <a:ext cx="9845675" cy="365594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格式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修饰符 </a:t>
            </a:r>
            <a:r>
              <a:rPr lang="en-US" altLang="zh-CN" dirty="0">
                <a:solidFill>
                  <a:srgbClr val="C00000"/>
                </a:solidFill>
              </a:rPr>
              <a:t>final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返回值类型 方法名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	</a:t>
            </a:r>
            <a:r>
              <a:rPr lang="zh-CN" altLang="en-US" dirty="0">
                <a:solidFill>
                  <a:schemeClr val="tx1"/>
                </a:solidFill>
              </a:rPr>
              <a:t>方法体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	return</a:t>
            </a:r>
            <a:r>
              <a:rPr lang="zh-CN" altLang="en-US" dirty="0">
                <a:solidFill>
                  <a:schemeClr val="tx1"/>
                </a:solidFill>
              </a:rPr>
              <a:t>结果数据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	}</a:t>
            </a:r>
          </a:p>
          <a:p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被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修饰的方法</a:t>
            </a:r>
            <a:r>
              <a:rPr lang="zh-CN" altLang="en-US" dirty="0">
                <a:solidFill>
                  <a:srgbClr val="C00000"/>
                </a:solidFill>
              </a:rPr>
              <a:t>不能被重写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sz="1000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注意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abstract</a:t>
            </a:r>
            <a:r>
              <a:rPr lang="zh-CN" altLang="en-US" dirty="0">
                <a:solidFill>
                  <a:schemeClr val="tx1"/>
                </a:solidFill>
              </a:rPr>
              <a:t>不能一起修饰方法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127561"/>
            <a:ext cx="7620660" cy="1493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关键字修饰基本类型局部变量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5" y="4282751"/>
            <a:ext cx="9845675" cy="1990618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代码如下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38195" y="970385"/>
            <a:ext cx="9845675" cy="331236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格式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修饰符 返回值类型 方法名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final </a:t>
            </a:r>
            <a:r>
              <a:rPr lang="zh-CN" altLang="en-US" dirty="0">
                <a:solidFill>
                  <a:schemeClr val="tx1"/>
                </a:solidFill>
              </a:rPr>
              <a:t>基本数据类型 参数名称</a:t>
            </a:r>
            <a:r>
              <a:rPr lang="en-US" altLang="zh-CN" dirty="0">
                <a:solidFill>
                  <a:schemeClr val="tx1"/>
                </a:solidFill>
              </a:rPr>
              <a:t>1){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	</a:t>
            </a:r>
            <a:r>
              <a:rPr lang="en-US" altLang="zh-CN" dirty="0">
                <a:solidFill>
                  <a:srgbClr val="C00000"/>
                </a:solidFill>
              </a:rPr>
              <a:t>final  </a:t>
            </a:r>
            <a:r>
              <a:rPr lang="zh-CN" altLang="en-US" dirty="0">
                <a:solidFill>
                  <a:schemeClr val="tx1"/>
                </a:solidFill>
              </a:rPr>
              <a:t>基本数据类型  变量名称</a:t>
            </a:r>
            <a:r>
              <a:rPr lang="en-US" altLang="zh-CN" dirty="0">
                <a:solidFill>
                  <a:schemeClr val="tx1"/>
                </a:solidFill>
              </a:rPr>
              <a:t>2;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>
                <a:solidFill>
                  <a:srgbClr val="C00000"/>
                </a:solidFill>
              </a:rPr>
              <a:t>final  </a:t>
            </a:r>
            <a:r>
              <a:rPr lang="zh-CN" altLang="en-US" dirty="0">
                <a:solidFill>
                  <a:schemeClr val="tx1"/>
                </a:solidFill>
              </a:rPr>
              <a:t>基本数据类型  变量名称</a:t>
            </a:r>
            <a:r>
              <a:rPr lang="en-US" altLang="zh-CN" dirty="0">
                <a:solidFill>
                  <a:schemeClr val="tx1"/>
                </a:solidFill>
              </a:rPr>
              <a:t>3 = </a:t>
            </a:r>
            <a:r>
              <a:rPr lang="zh-CN" altLang="en-US" dirty="0">
                <a:solidFill>
                  <a:schemeClr val="tx1"/>
                </a:solidFill>
              </a:rPr>
              <a:t>数据值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	return </a:t>
            </a:r>
            <a:r>
              <a:rPr lang="zh-CN" altLang="en-US" dirty="0">
                <a:solidFill>
                  <a:schemeClr val="tx1"/>
                </a:solidFill>
              </a:rPr>
              <a:t>结果数据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	}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方法参数上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修饰的</a:t>
            </a:r>
            <a:r>
              <a:rPr lang="zh-CN" altLang="en-US" dirty="0"/>
              <a:t>基本类型</a:t>
            </a:r>
            <a:r>
              <a:rPr lang="zh-CN" altLang="en-US" dirty="0">
                <a:solidFill>
                  <a:schemeClr val="tx1"/>
                </a:solidFill>
              </a:rPr>
              <a:t>局部变量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方法内部</a:t>
            </a:r>
            <a:r>
              <a:rPr lang="zh-CN" altLang="en-US" dirty="0">
                <a:solidFill>
                  <a:srgbClr val="C00000"/>
                </a:solidFill>
              </a:rPr>
              <a:t>不能进行再次赋值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修改值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(2)</a:t>
            </a:r>
            <a:r>
              <a:rPr lang="zh-CN" altLang="en-US" dirty="0">
                <a:solidFill>
                  <a:schemeClr val="tx1"/>
                </a:solidFill>
              </a:rPr>
              <a:t>方法内部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修饰的</a:t>
            </a:r>
            <a:r>
              <a:rPr lang="zh-CN" altLang="en-US" dirty="0"/>
              <a:t>基本类型</a:t>
            </a:r>
            <a:r>
              <a:rPr lang="zh-CN" altLang="en-US" dirty="0">
                <a:solidFill>
                  <a:schemeClr val="tx1"/>
                </a:solidFill>
              </a:rPr>
              <a:t>局部变量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不能进行第二次赋值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5" y="4674240"/>
            <a:ext cx="5185628" cy="1438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关键字修饰引用类型局部变量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5" y="4282751"/>
            <a:ext cx="9845675" cy="1990618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代码如下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38195" y="970385"/>
            <a:ext cx="9845675" cy="331236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格式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修饰符 返回值类型 方法名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final</a:t>
            </a:r>
            <a:r>
              <a:rPr lang="zh-CN" altLang="en-US" dirty="0"/>
              <a:t>引用</a:t>
            </a:r>
            <a:r>
              <a:rPr lang="zh-CN" altLang="en-US" dirty="0">
                <a:solidFill>
                  <a:schemeClr val="tx1"/>
                </a:solidFill>
              </a:rPr>
              <a:t>数据类型 参数名称</a:t>
            </a:r>
            <a:r>
              <a:rPr lang="en-US" altLang="zh-CN" dirty="0">
                <a:solidFill>
                  <a:schemeClr val="tx1"/>
                </a:solidFill>
              </a:rPr>
              <a:t>1){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	</a:t>
            </a:r>
            <a:r>
              <a:rPr lang="en-US" altLang="zh-CN" dirty="0">
                <a:solidFill>
                  <a:srgbClr val="C00000"/>
                </a:solidFill>
              </a:rPr>
              <a:t>final  </a:t>
            </a:r>
            <a:r>
              <a:rPr lang="zh-CN" altLang="en-US" dirty="0"/>
              <a:t>引用</a:t>
            </a:r>
            <a:r>
              <a:rPr lang="zh-CN" altLang="en-US" dirty="0">
                <a:solidFill>
                  <a:schemeClr val="tx1"/>
                </a:solidFill>
              </a:rPr>
              <a:t>数据类型  变量名称</a:t>
            </a:r>
            <a:r>
              <a:rPr lang="en-US" altLang="zh-CN" dirty="0">
                <a:solidFill>
                  <a:schemeClr val="tx1"/>
                </a:solidFill>
              </a:rPr>
              <a:t>2;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>
                <a:solidFill>
                  <a:srgbClr val="C00000"/>
                </a:solidFill>
              </a:rPr>
              <a:t>final  </a:t>
            </a:r>
            <a:r>
              <a:rPr lang="zh-CN" altLang="en-US" dirty="0"/>
              <a:t>引用</a:t>
            </a:r>
            <a:r>
              <a:rPr lang="zh-CN" altLang="en-US" dirty="0">
                <a:solidFill>
                  <a:schemeClr val="tx1"/>
                </a:solidFill>
              </a:rPr>
              <a:t>数据类型  变量名称</a:t>
            </a:r>
            <a:r>
              <a:rPr lang="en-US" altLang="zh-CN" dirty="0">
                <a:solidFill>
                  <a:schemeClr val="tx1"/>
                </a:solidFill>
              </a:rPr>
              <a:t>3 = 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	return  </a:t>
            </a:r>
            <a:r>
              <a:rPr lang="zh-CN" altLang="en-US" dirty="0">
                <a:solidFill>
                  <a:schemeClr val="tx1"/>
                </a:solidFill>
              </a:rPr>
              <a:t>结果数据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	}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(1)final</a:t>
            </a:r>
            <a:r>
              <a:rPr lang="zh-CN" altLang="en-US" dirty="0">
                <a:solidFill>
                  <a:schemeClr val="tx1"/>
                </a:solidFill>
              </a:rPr>
              <a:t>修饰的引用变量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地址不能改变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即不能再指向其它对象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(2)</a:t>
            </a:r>
            <a:r>
              <a:rPr lang="zh-CN" altLang="en-US" dirty="0">
                <a:solidFill>
                  <a:schemeClr val="tx1"/>
                </a:solidFill>
              </a:rPr>
              <a:t>但是通过引用变量是</a:t>
            </a:r>
            <a:r>
              <a:rPr lang="zh-CN" altLang="en-US" dirty="0">
                <a:solidFill>
                  <a:srgbClr val="C00000"/>
                </a:solidFill>
              </a:rPr>
              <a:t>可以修改内容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5" y="4767251"/>
            <a:ext cx="5608806" cy="16155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02" y="4563265"/>
            <a:ext cx="5281118" cy="1905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关键字修饰成员变量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38200" y="681134"/>
            <a:ext cx="9845675" cy="492656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格式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zh-CN" altLang="en-US" dirty="0">
                <a:solidFill>
                  <a:schemeClr val="tx1"/>
                </a:solidFill>
              </a:rPr>
              <a:t>类名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>
                <a:solidFill>
                  <a:srgbClr val="C00000"/>
                </a:solidFill>
              </a:rPr>
              <a:t>final  </a:t>
            </a:r>
            <a:r>
              <a:rPr lang="zh-CN" altLang="en-US" dirty="0">
                <a:solidFill>
                  <a:schemeClr val="tx1"/>
                </a:solidFill>
              </a:rPr>
              <a:t>基本数据类型  变量名称</a:t>
            </a:r>
            <a:r>
              <a:rPr lang="en-US" altLang="zh-CN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>
                <a:solidFill>
                  <a:srgbClr val="C00000"/>
                </a:solidFill>
              </a:rPr>
              <a:t>final  </a:t>
            </a:r>
            <a:r>
              <a:rPr lang="zh-CN" altLang="en-US" dirty="0">
                <a:solidFill>
                  <a:schemeClr val="tx1"/>
                </a:solidFill>
              </a:rPr>
              <a:t>基本数据类型  变量名称</a:t>
            </a:r>
            <a:r>
              <a:rPr lang="en-US" altLang="zh-CN" dirty="0">
                <a:solidFill>
                  <a:schemeClr val="tx1"/>
                </a:solidFill>
              </a:rPr>
              <a:t>2 = </a:t>
            </a:r>
            <a:r>
              <a:rPr lang="zh-CN" altLang="en-US" dirty="0">
                <a:solidFill>
                  <a:schemeClr val="tx1"/>
                </a:solidFill>
              </a:rPr>
              <a:t>数据值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>
                <a:solidFill>
                  <a:srgbClr val="C00000"/>
                </a:solidFill>
              </a:rPr>
              <a:t>final  </a:t>
            </a:r>
            <a:r>
              <a:rPr lang="zh-CN" altLang="en-US" dirty="0"/>
              <a:t>引用</a:t>
            </a:r>
            <a:r>
              <a:rPr lang="zh-CN" altLang="en-US" dirty="0">
                <a:solidFill>
                  <a:schemeClr val="tx1"/>
                </a:solidFill>
              </a:rPr>
              <a:t>数据类型  变量名称</a:t>
            </a:r>
            <a:r>
              <a:rPr lang="en-US" altLang="zh-CN" dirty="0">
                <a:solidFill>
                  <a:schemeClr val="tx1"/>
                </a:solidFill>
              </a:rPr>
              <a:t>3;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>
                <a:solidFill>
                  <a:srgbClr val="C00000"/>
                </a:solidFill>
              </a:rPr>
              <a:t>final  </a:t>
            </a:r>
            <a:r>
              <a:rPr lang="zh-CN" altLang="en-US" dirty="0"/>
              <a:t>引用</a:t>
            </a:r>
            <a:r>
              <a:rPr lang="zh-CN" altLang="en-US" dirty="0">
                <a:solidFill>
                  <a:schemeClr val="tx1"/>
                </a:solidFill>
              </a:rPr>
              <a:t>数据类型  变量名称</a:t>
            </a:r>
            <a:r>
              <a:rPr lang="en-US" altLang="zh-CN" dirty="0">
                <a:solidFill>
                  <a:schemeClr val="tx1"/>
                </a:solidFill>
              </a:rPr>
              <a:t>4 = 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 定义未赋值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a.</a:t>
            </a:r>
            <a:r>
              <a:rPr lang="zh-CN" altLang="en-US" dirty="0">
                <a:solidFill>
                  <a:schemeClr val="tx1"/>
                </a:solidFill>
              </a:rPr>
              <a:t> 所有构造方法中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必须完成对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修饰的变量的赋值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b.</a:t>
            </a:r>
            <a:r>
              <a:rPr lang="zh-CN" altLang="en-US" dirty="0">
                <a:solidFill>
                  <a:schemeClr val="tx1"/>
                </a:solidFill>
              </a:rPr>
              <a:t> 所有成员方法中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不能修改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修饰的变量的值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 定义并赋值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a.</a:t>
            </a:r>
            <a:r>
              <a:rPr lang="zh-CN" altLang="en-US" dirty="0">
                <a:solidFill>
                  <a:schemeClr val="tx1"/>
                </a:solidFill>
              </a:rPr>
              <a:t> 所有构造方法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成员方法中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不能修改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修饰的变量的值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017850" y="501220"/>
            <a:ext cx="5760538" cy="62074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b="1" dirty="0"/>
              <a:t>  </a:t>
            </a:r>
            <a:r>
              <a:rPr lang="en-US" altLang="zh-CN" sz="1400" b="1" dirty="0"/>
              <a:t>1.final</a:t>
            </a:r>
            <a:r>
              <a:rPr lang="zh-CN" altLang="en-US" sz="1400" b="1" dirty="0"/>
              <a:t>修饰类</a:t>
            </a:r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zh-CN" altLang="en-US" sz="1400" b="1" dirty="0">
                <a:solidFill>
                  <a:srgbClr val="C00000"/>
                </a:solidFill>
              </a:rPr>
              <a:t>不能被继承</a:t>
            </a:r>
          </a:p>
          <a:p>
            <a:pPr marL="0" indent="0">
              <a:buNone/>
            </a:pPr>
            <a:r>
              <a:rPr lang="zh-CN" altLang="en-US" sz="1400" b="1" dirty="0"/>
              <a:t>  </a:t>
            </a:r>
            <a:r>
              <a:rPr lang="en-US" altLang="zh-CN" sz="1400" b="1" dirty="0"/>
              <a:t>2.final</a:t>
            </a:r>
            <a:r>
              <a:rPr lang="zh-CN" altLang="en-US" sz="1400" b="1" dirty="0"/>
              <a:t>修饰方法</a:t>
            </a:r>
          </a:p>
          <a:p>
            <a:pPr marL="0" indent="0">
              <a:buNone/>
            </a:pPr>
            <a:r>
              <a:rPr lang="zh-CN" altLang="en-US" sz="1400" b="1" dirty="0"/>
              <a:t>    </a:t>
            </a:r>
            <a:r>
              <a:rPr lang="en-US" altLang="zh-CN" sz="1400" b="1" dirty="0"/>
              <a:t>	</a:t>
            </a:r>
            <a:r>
              <a:rPr lang="en-US" altLang="zh-CN" sz="1400" b="1" dirty="0">
                <a:solidFill>
                  <a:srgbClr val="7030A0"/>
                </a:solidFill>
              </a:rPr>
              <a:t>(1)</a:t>
            </a:r>
            <a:r>
              <a:rPr lang="zh-CN" altLang="en-US" sz="1400" b="1" dirty="0">
                <a:solidFill>
                  <a:srgbClr val="7030A0"/>
                </a:solidFill>
              </a:rPr>
              <a:t>不能被重写</a:t>
            </a:r>
          </a:p>
          <a:p>
            <a:pPr marL="0" indent="0">
              <a:buNone/>
            </a:pPr>
            <a:r>
              <a:rPr lang="zh-CN" altLang="en-US" sz="1400" b="1" dirty="0">
                <a:solidFill>
                  <a:srgbClr val="7030A0"/>
                </a:solidFill>
              </a:rPr>
              <a:t>    </a:t>
            </a:r>
            <a:r>
              <a:rPr lang="en-US" altLang="zh-CN" sz="1400" b="1" dirty="0">
                <a:solidFill>
                  <a:srgbClr val="7030A0"/>
                </a:solidFill>
              </a:rPr>
              <a:t>	(2)abstract</a:t>
            </a:r>
            <a:r>
              <a:rPr lang="zh-CN" altLang="en-US" sz="1400" b="1" dirty="0">
                <a:solidFill>
                  <a:srgbClr val="7030A0"/>
                </a:solidFill>
              </a:rPr>
              <a:t>合起来使用</a:t>
            </a:r>
          </a:p>
          <a:p>
            <a:pPr marL="0" indent="0">
              <a:buNone/>
            </a:pPr>
            <a:r>
              <a:rPr lang="zh-CN" altLang="en-US" sz="1400" b="1" dirty="0"/>
              <a:t>  </a:t>
            </a:r>
            <a:r>
              <a:rPr lang="en-US" altLang="zh-CN" sz="1400" b="1" dirty="0"/>
              <a:t>3.final</a:t>
            </a:r>
            <a:r>
              <a:rPr lang="zh-CN" altLang="en-US" sz="1400" b="1" dirty="0"/>
              <a:t>修饰基本类型局部变量</a:t>
            </a:r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不能被二次赋值</a:t>
            </a:r>
          </a:p>
          <a:p>
            <a:pPr marL="0" indent="0">
              <a:buNone/>
            </a:pPr>
            <a:r>
              <a:rPr lang="zh-CN" altLang="en-US" sz="1400" b="1" dirty="0"/>
              <a:t>  </a:t>
            </a:r>
            <a:r>
              <a:rPr lang="en-US" altLang="zh-CN" sz="1400" b="1" dirty="0"/>
              <a:t>4.final</a:t>
            </a:r>
            <a:r>
              <a:rPr lang="zh-CN" altLang="en-US" sz="1400" b="1" dirty="0"/>
              <a:t>修饰引用类型局部变量</a:t>
            </a:r>
          </a:p>
          <a:p>
            <a:pPr marL="0" indent="0">
              <a:buNone/>
            </a:pPr>
            <a:r>
              <a:rPr lang="zh-CN" altLang="en-US" sz="1400" b="1" dirty="0"/>
              <a:t>    </a:t>
            </a:r>
            <a:r>
              <a:rPr lang="en-US" altLang="zh-CN" sz="1400" b="1" dirty="0"/>
              <a:t>	</a:t>
            </a:r>
            <a:r>
              <a:rPr lang="en-US" altLang="zh-CN" sz="1400" b="1" dirty="0">
                <a:solidFill>
                  <a:srgbClr val="00B050"/>
                </a:solidFill>
              </a:rPr>
              <a:t>(1)</a:t>
            </a:r>
            <a:r>
              <a:rPr lang="zh-CN" altLang="en-US" sz="1400" b="1" dirty="0">
                <a:solidFill>
                  <a:srgbClr val="00B050"/>
                </a:solidFill>
              </a:rPr>
              <a:t>地址值不能改变</a:t>
            </a:r>
          </a:p>
          <a:p>
            <a:pPr marL="0" indent="0">
              <a:buNone/>
            </a:pPr>
            <a:r>
              <a:rPr lang="zh-CN" altLang="en-US" sz="1400" b="1" dirty="0">
                <a:solidFill>
                  <a:srgbClr val="00B050"/>
                </a:solidFill>
              </a:rPr>
              <a:t>    </a:t>
            </a:r>
            <a:r>
              <a:rPr lang="en-US" altLang="zh-CN" sz="1400" b="1" dirty="0">
                <a:solidFill>
                  <a:srgbClr val="00B050"/>
                </a:solidFill>
              </a:rPr>
              <a:t>	(2)</a:t>
            </a:r>
            <a:r>
              <a:rPr lang="zh-CN" altLang="en-US" sz="1400" b="1" dirty="0">
                <a:solidFill>
                  <a:srgbClr val="00B050"/>
                </a:solidFill>
              </a:rPr>
              <a:t>内容</a:t>
            </a:r>
            <a:r>
              <a:rPr lang="en-US" altLang="zh-CN" sz="1400" b="1" dirty="0">
                <a:solidFill>
                  <a:srgbClr val="00B050"/>
                </a:solidFill>
              </a:rPr>
              <a:t>(</a:t>
            </a:r>
            <a:r>
              <a:rPr lang="zh-CN" altLang="en-US" sz="1400" b="1" dirty="0">
                <a:solidFill>
                  <a:srgbClr val="00B050"/>
                </a:solidFill>
              </a:rPr>
              <a:t>属性</a:t>
            </a:r>
            <a:r>
              <a:rPr lang="en-US" altLang="zh-CN" sz="1400" b="1" dirty="0">
                <a:solidFill>
                  <a:srgbClr val="00B050"/>
                </a:solidFill>
              </a:rPr>
              <a:t>)</a:t>
            </a:r>
            <a:r>
              <a:rPr lang="zh-CN" altLang="en-US" sz="1400" b="1" dirty="0">
                <a:solidFill>
                  <a:srgbClr val="00B050"/>
                </a:solidFill>
              </a:rPr>
              <a:t>可以改变</a:t>
            </a:r>
          </a:p>
          <a:p>
            <a:pPr marL="0" indent="0">
              <a:buNone/>
            </a:pPr>
            <a:r>
              <a:rPr lang="zh-CN" altLang="en-US" sz="1400" b="1" dirty="0"/>
              <a:t>  </a:t>
            </a:r>
            <a:r>
              <a:rPr lang="en-US" altLang="zh-CN" sz="1400" b="1" dirty="0"/>
              <a:t>5.final</a:t>
            </a:r>
            <a:r>
              <a:rPr lang="zh-CN" altLang="en-US" sz="1400" b="1" dirty="0"/>
              <a:t>修饰成员变量</a:t>
            </a:r>
          </a:p>
          <a:p>
            <a:pPr marL="0" indent="0">
              <a:buNone/>
            </a:pPr>
            <a:r>
              <a:rPr lang="zh-CN" altLang="en-US" sz="1400" b="1" dirty="0"/>
              <a:t>    </a:t>
            </a:r>
            <a:r>
              <a:rPr lang="en-US" altLang="zh-CN" sz="1400" b="1" dirty="0"/>
              <a:t>	</a:t>
            </a:r>
            <a:r>
              <a:rPr lang="en-US" altLang="zh-CN" sz="1400" b="1" dirty="0">
                <a:solidFill>
                  <a:srgbClr val="92D050"/>
                </a:solidFill>
              </a:rPr>
              <a:t>(1)</a:t>
            </a:r>
            <a:r>
              <a:rPr lang="zh-CN" altLang="en-US" sz="1400" b="1" dirty="0">
                <a:solidFill>
                  <a:srgbClr val="92D050"/>
                </a:solidFill>
              </a:rPr>
              <a:t>不能被二次赋值</a:t>
            </a:r>
          </a:p>
          <a:p>
            <a:pPr marL="0" indent="0">
              <a:buNone/>
            </a:pPr>
            <a:r>
              <a:rPr lang="zh-CN" altLang="en-US" sz="1400" b="1" dirty="0">
                <a:solidFill>
                  <a:srgbClr val="92D050"/>
                </a:solidFill>
              </a:rPr>
              <a:t>    </a:t>
            </a:r>
            <a:r>
              <a:rPr lang="en-US" altLang="zh-CN" sz="1400" b="1" dirty="0">
                <a:solidFill>
                  <a:srgbClr val="92D050"/>
                </a:solidFill>
              </a:rPr>
              <a:t>	(2)</a:t>
            </a:r>
            <a:r>
              <a:rPr lang="zh-CN" altLang="en-US" sz="1400" b="1" dirty="0">
                <a:solidFill>
                  <a:srgbClr val="92D050"/>
                </a:solidFill>
              </a:rPr>
              <a:t>需要手动赋值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3406</Words>
  <Application>Microsoft Office PowerPoint</Application>
  <PresentationFormat>宽屏</PresentationFormat>
  <Paragraphs>413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Alibaba PuHuiTi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修饰符_内部类</vt:lpstr>
      <vt:lpstr>PowerPoint 演示文稿</vt:lpstr>
      <vt:lpstr>final关键字_概述和特点</vt:lpstr>
      <vt:lpstr>final关键字修饰类</vt:lpstr>
      <vt:lpstr>final关键字修饰方法</vt:lpstr>
      <vt:lpstr>final关键字修饰基本类型局部变量</vt:lpstr>
      <vt:lpstr>final关键字修饰引用类型局部变量</vt:lpstr>
      <vt:lpstr>final关键字修饰成员变量</vt:lpstr>
      <vt:lpstr>final关键字总结</vt:lpstr>
      <vt:lpstr>PowerPoint 演示文稿</vt:lpstr>
      <vt:lpstr>权限修饰符_概述</vt:lpstr>
      <vt:lpstr>权限修饰符_访问能力</vt:lpstr>
      <vt:lpstr>PowerPoint 演示文稿</vt:lpstr>
      <vt:lpstr>static关键字_概述和特点</vt:lpstr>
      <vt:lpstr>static关键字_概述和特点</vt:lpstr>
      <vt:lpstr>static关键字_概述和特点</vt:lpstr>
      <vt:lpstr>static关键字_定义和使用格式</vt:lpstr>
      <vt:lpstr>static关键字_定义和使用格式</vt:lpstr>
      <vt:lpstr>static关键字_注意事项</vt:lpstr>
      <vt:lpstr>static关键字_静态代码</vt:lpstr>
      <vt:lpstr>static关键字思考</vt:lpstr>
      <vt:lpstr>final关键字总结</vt:lpstr>
      <vt:lpstr>PowerPoint 演示文稿</vt:lpstr>
      <vt:lpstr>内部类_介绍</vt:lpstr>
      <vt:lpstr>内部类_成员内部定义和使用</vt:lpstr>
      <vt:lpstr>内部类_成员内部类_代码演示</vt:lpstr>
      <vt:lpstr>内部类_匿名内部类</vt:lpstr>
      <vt:lpstr>内部类_匿名内部类</vt:lpstr>
      <vt:lpstr>内部类_匿名内部类分析</vt:lpstr>
      <vt:lpstr>内部类总结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265</cp:revision>
  <dcterms:created xsi:type="dcterms:W3CDTF">2020-03-31T02:23:00Z</dcterms:created>
  <dcterms:modified xsi:type="dcterms:W3CDTF">2022-06-07T09:31:38Z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B2087121DB654878998F13F11557362E</vt:lpwstr>
  </property>
  <property fmtid="{D5CDD505-2E9C-101B-9397-08002B2CF9AE}" pid="3" name="KSOProductBuildVer">
    <vt:lpwstr>2052-11.1.0.11365</vt:lpwstr>
  </property>
</Properties>
</file>