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66" r:id="rId5"/>
    <p:sldMasterId id="2147483668" r:id="rId6"/>
  </p:sldMasterIdLst>
  <p:notesMasterIdLst>
    <p:notesMasterId r:id="rId56"/>
  </p:notesMasterIdLst>
  <p:sldIdLst>
    <p:sldId id="260" r:id="rId7"/>
    <p:sldId id="424" r:id="rId8"/>
    <p:sldId id="594" r:id="rId9"/>
    <p:sldId id="1297" r:id="rId10"/>
    <p:sldId id="1298" r:id="rId11"/>
    <p:sldId id="1308" r:id="rId12"/>
    <p:sldId id="1306" r:id="rId13"/>
    <p:sldId id="1299" r:id="rId14"/>
    <p:sldId id="1309" r:id="rId15"/>
    <p:sldId id="266" r:id="rId16"/>
    <p:sldId id="1307" r:id="rId17"/>
    <p:sldId id="432" r:id="rId18"/>
    <p:sldId id="433" r:id="rId19"/>
    <p:sldId id="434" r:id="rId20"/>
    <p:sldId id="435" r:id="rId21"/>
    <p:sldId id="436" r:id="rId22"/>
    <p:sldId id="616" r:id="rId23"/>
    <p:sldId id="437" r:id="rId24"/>
    <p:sldId id="438" r:id="rId25"/>
    <p:sldId id="439" r:id="rId26"/>
    <p:sldId id="440" r:id="rId27"/>
    <p:sldId id="617" r:id="rId28"/>
    <p:sldId id="441" r:id="rId29"/>
    <p:sldId id="442" r:id="rId30"/>
    <p:sldId id="443" r:id="rId31"/>
    <p:sldId id="444" r:id="rId32"/>
    <p:sldId id="445" r:id="rId33"/>
    <p:sldId id="446" r:id="rId34"/>
    <p:sldId id="447" r:id="rId35"/>
    <p:sldId id="618" r:id="rId36"/>
    <p:sldId id="450" r:id="rId37"/>
    <p:sldId id="448" r:id="rId38"/>
    <p:sldId id="449" r:id="rId39"/>
    <p:sldId id="619" r:id="rId40"/>
    <p:sldId id="451" r:id="rId41"/>
    <p:sldId id="578" r:id="rId42"/>
    <p:sldId id="625" r:id="rId43"/>
    <p:sldId id="595" r:id="rId44"/>
    <p:sldId id="620" r:id="rId45"/>
    <p:sldId id="596" r:id="rId46"/>
    <p:sldId id="626" r:id="rId47"/>
    <p:sldId id="610" r:id="rId48"/>
    <p:sldId id="611" r:id="rId49"/>
    <p:sldId id="621" r:id="rId50"/>
    <p:sldId id="612" r:id="rId51"/>
    <p:sldId id="614" r:id="rId52"/>
    <p:sldId id="615" r:id="rId53"/>
    <p:sldId id="622" r:id="rId54"/>
    <p:sldId id="264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000C4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78" autoAdjust="0"/>
    <p:restoredTop sz="95320" autoAdjust="0"/>
  </p:normalViewPr>
  <p:slideViewPr>
    <p:cSldViewPr snapToGrid="0">
      <p:cViewPr varScale="1">
        <p:scale>
          <a:sx n="85" d="100"/>
          <a:sy n="85" d="100"/>
        </p:scale>
        <p:origin x="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theme" Target="theme/theme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presProps" Target="presProps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40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7DB7309-F69D-41E6-B9FF-374D39762B84}" type="slidenum">
              <a:rPr lang="zh-CN" altLang="en-US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40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7DB7309-F69D-41E6-B9FF-374D39762B84}" type="slidenum">
              <a:rPr lang="zh-CN" altLang="en-US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>
            <a:extLst>
              <a:ext uri="{FF2B5EF4-FFF2-40B4-BE49-F238E27FC236}">
                <a16:creationId xmlns:a16="http://schemas.microsoft.com/office/drawing/2014/main" id="{3BBECC77-AC2D-48F1-B20C-54361C5669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备注占位符 2">
            <a:extLst>
              <a:ext uri="{FF2B5EF4-FFF2-40B4-BE49-F238E27FC236}">
                <a16:creationId xmlns:a16="http://schemas.microsoft.com/office/drawing/2014/main" id="{89D6D744-6CE7-405F-AED3-0E923FAF903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332" name="灯片编号占位符 3">
            <a:extLst>
              <a:ext uri="{FF2B5EF4-FFF2-40B4-BE49-F238E27FC236}">
                <a16:creationId xmlns:a16="http://schemas.microsoft.com/office/drawing/2014/main" id="{1FC12CA6-2ABF-443E-88C2-38F84ACA76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C19EEBE-BC7E-4740-A5DB-759B0AAF1C0A}" type="slidenum">
              <a:rPr lang="zh-CN" altLang="en-US"/>
              <a:pPr>
                <a:spcBef>
                  <a:spcPct val="0"/>
                </a:spcBef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245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46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337A4058-E3B2-47D6-950B-A61F5D955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E498ED5-CEAA-4CB9-AB0A-42A040AD3A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FAA42A4E-207D-4BBA-8DEC-6A6A0ECA3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FF8181-36FB-453D-BB7A-7CBA702883DF}" type="slidenum">
              <a:rPr lang="zh-CN" altLang="en-US"/>
              <a:pPr>
                <a:spcBef>
                  <a:spcPct val="0"/>
                </a:spcBef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836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一种排序的方式，对要进行排序的数据中相邻的数据进行两两比较，将较大的数据放在后面，小的放前面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/>
              <a:t>首先</a:t>
            </a:r>
            <a:r>
              <a:rPr lang="en-US" altLang="zh-CN" dirty="0"/>
              <a:t>0</a:t>
            </a:r>
            <a:r>
              <a:rPr lang="zh-CN" altLang="en-US" dirty="0"/>
              <a:t>索引跟</a:t>
            </a:r>
            <a:r>
              <a:rPr lang="en-US" altLang="zh-CN" dirty="0"/>
              <a:t>1</a:t>
            </a:r>
            <a:r>
              <a:rPr lang="zh-CN" altLang="en-US" dirty="0"/>
              <a:t>索引比，然后</a:t>
            </a:r>
            <a:r>
              <a:rPr lang="en-US" altLang="zh-CN" dirty="0"/>
              <a:t>1</a:t>
            </a:r>
            <a:r>
              <a:rPr lang="zh-CN" altLang="en-US" dirty="0"/>
              <a:t>索引跟</a:t>
            </a:r>
            <a:r>
              <a:rPr lang="en-US" altLang="zh-CN" dirty="0"/>
              <a:t>2</a:t>
            </a:r>
            <a:r>
              <a:rPr lang="zh-CN" altLang="en-US" dirty="0"/>
              <a:t>索引比，一直比到最大索引为止。</a:t>
            </a:r>
          </a:p>
        </p:txBody>
      </p:sp>
      <p:sp>
        <p:nvSpPr>
          <p:cNvPr id="141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27CE12-C6E4-4B70-B1F3-9B5996D02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/>
          </a:p>
        </p:txBody>
      </p:sp>
      <p:sp>
        <p:nvSpPr>
          <p:cNvPr id="142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4BCC4D-232C-4B17-BAD6-566289345F7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57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FC5CDB-21E8-4467-8653-C16B89A240A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38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那你有没有想过，如果我这个数组长度</a:t>
            </a:r>
            <a:r>
              <a:rPr lang="en-US" altLang="zh-CN"/>
              <a:t>100</a:t>
            </a:r>
            <a:r>
              <a:rPr lang="zh-CN" altLang="en-US"/>
              <a:t>，要查找的元素在最后一个，是不是就要循环</a:t>
            </a:r>
            <a:r>
              <a:rPr lang="en-US" altLang="zh-CN"/>
              <a:t>100</a:t>
            </a:r>
            <a:r>
              <a:rPr lang="zh-CN" altLang="en-US"/>
              <a:t>次。</a:t>
            </a:r>
          </a:p>
        </p:txBody>
      </p:sp>
      <p:sp>
        <p:nvSpPr>
          <p:cNvPr id="1280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53CC1E6-FD99-4022-8AF2-2344241BDFB3}" type="slidenum">
              <a:rPr lang="zh-CN" altLang="en-US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2"/>
          <p:cNvSpPr>
            <a:spLocks noGrp="1"/>
          </p:cNvSpPr>
          <p:nvPr>
            <p:ph type="title" hasCustomPrompt="1"/>
          </p:nvPr>
        </p:nvSpPr>
        <p:spPr>
          <a:xfrm>
            <a:off x="2889584" y="3023414"/>
            <a:ext cx="6412832" cy="811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请输入课程标题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>
              <a:buAutoNum type="arabicPeriod"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177925" indent="-457200">
              <a:buAutoNum type="arabicPeriod"/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marL="360045" lvl="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/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/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1258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/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8701" y="1940037"/>
            <a:ext cx="5630484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  <a:defRPr lang="zh-CN" altLang="en-US" sz="16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19455" indent="-358775">
              <a:buFont typeface="Wingdings" panose="05000000000000000000" pitchFamily="2" charset="2"/>
              <a:buChar char="p"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>
              <a:buFont typeface="Wingdings" panose="05000000000000000000" pitchFamily="2" charset="2"/>
              <a:buChar char="p"/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90" indent="-360045">
              <a:buFont typeface="+mj-lt"/>
              <a:buAutoNum type="arabicPeriod"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>
              <a:buFont typeface="+mj-lt"/>
              <a:buAutoNum type="arabicPeriod"/>
              <a:defRPr sz="1600" b="0">
                <a:solidFill>
                  <a:srgbClr val="404040"/>
                </a:solidFill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171575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marL="360045" lvl="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theme" Target="../theme/them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19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2" y="855134"/>
            <a:ext cx="4169833" cy="4586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518" y="1420285"/>
            <a:ext cx="2933700" cy="327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 userDrawn="1"/>
        </p:nvSpPr>
        <p:spPr bwMode="auto">
          <a:xfrm>
            <a:off x="8509000" y="1845733"/>
            <a:ext cx="618067" cy="6180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3268134" y="2332567"/>
            <a:ext cx="245533" cy="245533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6987118" y="5249334"/>
            <a:ext cx="292100" cy="292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4353985" y="2586567"/>
            <a:ext cx="171449" cy="1735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2" y="2108201"/>
            <a:ext cx="2899833" cy="79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218" y="1947334"/>
            <a:ext cx="283633" cy="38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4" name="组合 43"/>
          <p:cNvGrpSpPr/>
          <p:nvPr userDrawn="1"/>
        </p:nvGrpSpPr>
        <p:grpSpPr bwMode="auto">
          <a:xfrm>
            <a:off x="8134351" y="2334685"/>
            <a:ext cx="173567" cy="171449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94" y="1772988"/>
              <a:ext cx="84329" cy="84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1" y="5325534"/>
            <a:ext cx="1566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6" name="组合 41"/>
          <p:cNvGrpSpPr/>
          <p:nvPr userDrawn="1"/>
        </p:nvGrpSpPr>
        <p:grpSpPr bwMode="auto">
          <a:xfrm>
            <a:off x="4053418" y="728134"/>
            <a:ext cx="300567" cy="300567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75" y="600432"/>
              <a:ext cx="143438" cy="110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7" name="组合 37"/>
          <p:cNvGrpSpPr/>
          <p:nvPr userDrawn="1"/>
        </p:nvGrpSpPr>
        <p:grpSpPr bwMode="auto">
          <a:xfrm>
            <a:off x="3448052" y="4030133"/>
            <a:ext cx="247649" cy="247651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85" y="2633134"/>
            <a:ext cx="95249" cy="103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椭圆 22"/>
          <p:cNvSpPr/>
          <p:nvPr userDrawn="1"/>
        </p:nvSpPr>
        <p:spPr bwMode="auto">
          <a:xfrm>
            <a:off x="9484785" y="3507318"/>
            <a:ext cx="334433" cy="332316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333" y="3587752"/>
            <a:ext cx="177800" cy="17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1" name="组合 46"/>
          <p:cNvGrpSpPr/>
          <p:nvPr userDrawn="1"/>
        </p:nvGrpSpPr>
        <p:grpSpPr bwMode="auto">
          <a:xfrm>
            <a:off x="3103034" y="4514851"/>
            <a:ext cx="345017" cy="345016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039" y="3616294"/>
              <a:ext cx="173184" cy="85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2" name="组合 38"/>
          <p:cNvGrpSpPr/>
          <p:nvPr userDrawn="1"/>
        </p:nvGrpSpPr>
        <p:grpSpPr bwMode="auto">
          <a:xfrm>
            <a:off x="1301752" y="1394885"/>
            <a:ext cx="400049" cy="400049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06" y="856341"/>
              <a:ext cx="203362" cy="116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3" name="组合 42"/>
          <p:cNvGrpSpPr/>
          <p:nvPr userDrawn="1"/>
        </p:nvGrpSpPr>
        <p:grpSpPr bwMode="auto">
          <a:xfrm>
            <a:off x="2351618" y="5854700"/>
            <a:ext cx="400049" cy="400051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4" name="组合 1"/>
          <p:cNvGrpSpPr/>
          <p:nvPr userDrawn="1"/>
        </p:nvGrpSpPr>
        <p:grpSpPr bwMode="auto">
          <a:xfrm>
            <a:off x="1559985" y="3492500"/>
            <a:ext cx="400049" cy="400051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531" y="2690308"/>
              <a:ext cx="211536" cy="181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5" name="组合 49"/>
          <p:cNvGrpSpPr/>
          <p:nvPr userDrawn="1"/>
        </p:nvGrpSpPr>
        <p:grpSpPr bwMode="auto">
          <a:xfrm>
            <a:off x="10375901" y="5395385"/>
            <a:ext cx="427567" cy="427567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542" y="4486356"/>
              <a:ext cx="237154" cy="184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34" y="2364318"/>
            <a:ext cx="1693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7" name="组合 45"/>
          <p:cNvGrpSpPr/>
          <p:nvPr userDrawn="1"/>
        </p:nvGrpSpPr>
        <p:grpSpPr bwMode="auto">
          <a:xfrm>
            <a:off x="8818034" y="4578351"/>
            <a:ext cx="345017" cy="345016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841" y="4263524"/>
              <a:ext cx="145353" cy="144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8" name="组合 44"/>
          <p:cNvGrpSpPr/>
          <p:nvPr userDrawn="1"/>
        </p:nvGrpSpPr>
        <p:grpSpPr bwMode="auto">
          <a:xfrm>
            <a:off x="9745134" y="1217084"/>
            <a:ext cx="429684" cy="429683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38" y="989568"/>
              <a:ext cx="203200" cy="16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MH_Others_1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611967" y="2556933"/>
            <a:ext cx="859367" cy="352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40" tIns="45720" rIns="91440" bIns="4572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Contents</a:t>
            </a:r>
          </a:p>
        </p:txBody>
      </p:sp>
      <p:sp>
        <p:nvSpPr>
          <p:cNvPr id="21" name="MH_Others_2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264834" y="1221318"/>
            <a:ext cx="1248833" cy="1246716"/>
          </a:xfrm>
          <a:prstGeom prst="ellipse">
            <a:avLst/>
          </a:prstGeom>
          <a:solidFill>
            <a:srgbClr val="404040"/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91440" tIns="45720" rIns="91440" bIns="180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9335"/>
              </a:lnSpc>
              <a:spcBef>
                <a:spcPct val="0"/>
              </a:spcBef>
              <a:buNone/>
              <a:defRPr/>
            </a:pPr>
            <a:r>
              <a:rPr lang="zh-CN" altLang="en-US" sz="5400" b="1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</a:t>
            </a:r>
          </a:p>
        </p:txBody>
      </p:sp>
      <p:sp>
        <p:nvSpPr>
          <p:cNvPr id="23" name="MH_Others_3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775520" y="2346261"/>
            <a:ext cx="979155" cy="979155"/>
          </a:xfrm>
          <a:prstGeom prst="ellipse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5400" b="1" dirty="0">
                <a:ln w="3175">
                  <a:solidFill>
                    <a:srgbClr val="FFFFFF"/>
                  </a:solidFill>
                </a:ln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464051" y="1845734"/>
            <a:ext cx="0" cy="32639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 userDrawn="1"/>
        </p:nvSpPr>
        <p:spPr>
          <a:xfrm>
            <a:off x="4415367" y="1797052"/>
            <a:ext cx="97367" cy="952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2" name="椭圆 11"/>
          <p:cNvSpPr/>
          <p:nvPr userDrawn="1"/>
        </p:nvSpPr>
        <p:spPr>
          <a:xfrm>
            <a:off x="4415367" y="5109633"/>
            <a:ext cx="97367" cy="952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4" name="标题占位符 1"/>
          <p:cNvSpPr txBox="1">
            <a:spLocks noChangeArrowheads="1"/>
          </p:cNvSpPr>
          <p:nvPr userDrawn="1"/>
        </p:nvSpPr>
        <p:spPr bwMode="auto">
          <a:xfrm>
            <a:off x="1390651" y="2565401"/>
            <a:ext cx="229446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265" b="1" kern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4265" b="1" kern="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占位符 1"/>
          <p:cNvSpPr txBox="1">
            <a:spLocks noChangeArrowheads="1"/>
          </p:cNvSpPr>
          <p:nvPr userDrawn="1"/>
        </p:nvSpPr>
        <p:spPr bwMode="auto">
          <a:xfrm>
            <a:off x="1678518" y="3431118"/>
            <a:ext cx="2821516" cy="68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32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7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2592918" y="2423584"/>
            <a:ext cx="6864349" cy="1049867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/>
          <p:cNvSpPr/>
          <p:nvPr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52" name="圆角矩形 3"/>
          <p:cNvSpPr/>
          <p:nvPr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147483647 w 1180531"/>
              <a:gd name="T1" fmla="*/ 0 h 577560"/>
              <a:gd name="T2" fmla="*/ 2147483647 w 1180531"/>
              <a:gd name="T3" fmla="*/ 1721617408 h 577560"/>
              <a:gd name="T4" fmla="*/ 2147483647 w 1180531"/>
              <a:gd name="T5" fmla="*/ 2147483647 h 577560"/>
              <a:gd name="T6" fmla="*/ 410394594 w 1180531"/>
              <a:gd name="T7" fmla="*/ 2147483647 h 577560"/>
              <a:gd name="T8" fmla="*/ 0 w 1180531"/>
              <a:gd name="T9" fmla="*/ 1721617408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native</a:t>
            </a:r>
            <a:r>
              <a:rPr lang="zh-CN" altLang="en-US" dirty="0"/>
              <a:t>本地方法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Object</a:t>
            </a:r>
            <a:r>
              <a:rPr lang="zh-CN" altLang="en-US" dirty="0"/>
              <a:t>类的源码中定义了</a:t>
            </a:r>
            <a:r>
              <a:rPr lang="en-US" altLang="zh-CN" dirty="0"/>
              <a:t>native</a:t>
            </a:r>
            <a:r>
              <a:rPr lang="zh-CN" altLang="en-US" dirty="0"/>
              <a:t>修饰的方法，</a:t>
            </a:r>
            <a:r>
              <a:rPr lang="en-US" altLang="zh-CN" dirty="0"/>
              <a:t>native</a:t>
            </a:r>
            <a:r>
              <a:rPr lang="zh-CN" altLang="en-US" dirty="0"/>
              <a:t>修饰的方法称为本地方法。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38199" y="2247756"/>
            <a:ext cx="9845675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ea typeface="阿里巴巴普惠体" panose="00020600040101010101"/>
              </a:rPr>
              <a:t>本地方法的特点</a:t>
            </a:r>
            <a:r>
              <a:rPr lang="en-US" altLang="zh-CN" dirty="0">
                <a:ea typeface="阿里巴巴普惠体" panose="00020600040101010101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ea typeface="阿里巴巴普惠体" panose="00020600040101010101"/>
              </a:rPr>
              <a:t>被</a:t>
            </a:r>
            <a:r>
              <a:rPr lang="en-US" altLang="zh-CN" dirty="0">
                <a:ea typeface="阿里巴巴普惠体" panose="00020600040101010101"/>
              </a:rPr>
              <a:t>native</a:t>
            </a:r>
            <a:r>
              <a:rPr lang="zh-CN" altLang="en-US" dirty="0">
                <a:ea typeface="阿里巴巴普惠体" panose="00020600040101010101"/>
              </a:rPr>
              <a:t>修饰的方法，非</a:t>
            </a:r>
            <a:r>
              <a:rPr lang="en-US" altLang="zh-CN" dirty="0">
                <a:ea typeface="阿里巴巴普惠体" panose="00020600040101010101"/>
              </a:rPr>
              <a:t>Java</a:t>
            </a:r>
            <a:r>
              <a:rPr lang="zh-CN" altLang="en-US" dirty="0">
                <a:ea typeface="阿里巴巴普惠体" panose="00020600040101010101"/>
              </a:rPr>
              <a:t>语言编写，是由</a:t>
            </a:r>
            <a:r>
              <a:rPr lang="en-US" altLang="zh-CN" dirty="0">
                <a:ea typeface="阿里巴巴普惠体" panose="00020600040101010101"/>
              </a:rPr>
              <a:t>C++</a:t>
            </a:r>
            <a:r>
              <a:rPr lang="zh-CN" altLang="en-US" dirty="0">
                <a:ea typeface="阿里巴巴普惠体" panose="00020600040101010101"/>
              </a:rPr>
              <a:t>语言编写。</a:t>
            </a:r>
            <a:endParaRPr lang="en-US" altLang="zh-CN" dirty="0">
              <a:ea typeface="阿里巴巴普惠体" panose="00020600040101010101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ea typeface="阿里巴巴普惠体" panose="00020600040101010101"/>
              </a:rPr>
              <a:t>本地方法在运行时期进入本地方法栈内存，本地方法栈是一块独立内存的区域。</a:t>
            </a:r>
            <a:endParaRPr lang="en-US" altLang="zh-CN" dirty="0">
              <a:ea typeface="阿里巴巴普惠体" panose="00020600040101010101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ea typeface="阿里巴巴普惠体" panose="00020600040101010101"/>
              </a:rPr>
              <a:t>本地方法的意义是和操作系统进行交互。</a:t>
            </a:r>
            <a:endParaRPr lang="en-US" altLang="zh-CN" dirty="0">
              <a:ea typeface="阿里巴巴普惠体" panose="00020600040101010101"/>
            </a:endParaRPr>
          </a:p>
          <a:p>
            <a:pPr marL="0" indent="0">
              <a:buNone/>
            </a:pPr>
            <a:r>
              <a:rPr lang="zh-CN" altLang="en-US" dirty="0">
                <a:ea typeface="阿里巴巴普惠体" panose="00020600040101010101"/>
              </a:rPr>
              <a:t>比如</a:t>
            </a:r>
            <a:r>
              <a:rPr lang="en-US" altLang="zh-CN" dirty="0">
                <a:ea typeface="阿里巴巴普惠体" panose="00020600040101010101"/>
              </a:rPr>
              <a:t>:</a:t>
            </a:r>
          </a:p>
          <a:p>
            <a:pPr marL="0" indent="0">
              <a:buNone/>
            </a:pPr>
            <a:endParaRPr lang="zh-CN" altLang="en-US" dirty="0">
              <a:ea typeface="阿里巴巴普惠体" panose="00020600040101010101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57" y="4529015"/>
            <a:ext cx="6757458" cy="13360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39727" y="1151068"/>
            <a:ext cx="6702013" cy="3969572"/>
          </a:xfrm>
        </p:spPr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的</a:t>
            </a:r>
            <a:r>
              <a:rPr lang="en-US" altLang="zh-CN" dirty="0"/>
              <a:t>equals</a:t>
            </a:r>
            <a:r>
              <a:rPr lang="zh-CN" altLang="en-US" dirty="0"/>
              <a:t>方法的作用是什么？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默认是与另一个对象比较地址是否一样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让子类重写，以便比较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个子类对象的内容是否相同。</a:t>
            </a:r>
          </a:p>
        </p:txBody>
      </p:sp>
    </p:spTree>
    <p:extLst>
      <p:ext uri="{BB962C8B-B14F-4D97-AF65-F5344CB8AC3E}">
        <p14:creationId xmlns:p14="http://schemas.microsoft.com/office/powerpoint/2010/main" val="406543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578410" y="1092071"/>
            <a:ext cx="7410391" cy="3196039"/>
          </a:xfrm>
        </p:spPr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类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,native</a:t>
            </a:r>
            <a:r>
              <a:rPr lang="zh-CN" altLang="en-US" dirty="0"/>
              <a:t>本地方法</a:t>
            </a:r>
            <a:r>
              <a:rPr lang="en-US" altLang="zh-CN" dirty="0"/>
              <a:t>,</a:t>
            </a:r>
            <a:r>
              <a:rPr lang="en-US" altLang="zh-CN" dirty="0" err="1"/>
              <a:t>toString</a:t>
            </a:r>
            <a:r>
              <a:rPr lang="en-US" altLang="zh-CN" dirty="0"/>
              <a:t>(),equals())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Date</a:t>
            </a:r>
            <a:r>
              <a:rPr lang="zh-CN" altLang="en-US" dirty="0">
                <a:solidFill>
                  <a:srgbClr val="C00000"/>
                </a:solidFill>
              </a:rPr>
              <a:t>日期类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介绍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构造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常用方法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日期对象和毫秒值互换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r>
              <a:rPr lang="en-US" altLang="zh-CN" dirty="0" err="1"/>
              <a:t>DateFormat</a:t>
            </a:r>
            <a:r>
              <a:rPr lang="zh-CN" altLang="en-US" dirty="0"/>
              <a:t>日期格式化类</a:t>
            </a:r>
            <a:r>
              <a:rPr lang="en-US" altLang="zh-CN" dirty="0"/>
              <a:t>(</a:t>
            </a:r>
            <a:r>
              <a:rPr lang="zh-CN" altLang="en-US" dirty="0"/>
              <a:t>构造方法</a:t>
            </a:r>
            <a:r>
              <a:rPr lang="en-US" altLang="zh-CN" dirty="0"/>
              <a:t>,</a:t>
            </a:r>
            <a:r>
              <a:rPr lang="zh-CN" altLang="en-US" dirty="0"/>
              <a:t>转换方法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Calendar</a:t>
            </a:r>
            <a:r>
              <a:rPr lang="zh-CN" altLang="en-US" dirty="0"/>
              <a:t>日历类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对象获取</a:t>
            </a:r>
            <a:r>
              <a:rPr lang="en-US" altLang="zh-CN" dirty="0"/>
              <a:t>,</a:t>
            </a:r>
            <a:r>
              <a:rPr lang="zh-CN" altLang="en-US" dirty="0"/>
              <a:t>常用方法</a:t>
            </a:r>
            <a:r>
              <a:rPr lang="en-US" altLang="zh-CN" dirty="0"/>
              <a:t>,</a:t>
            </a:r>
            <a:r>
              <a:rPr lang="zh-CN" altLang="en-US" dirty="0"/>
              <a:t>练习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System</a:t>
            </a:r>
            <a:r>
              <a:rPr lang="zh-CN" altLang="en-US" dirty="0"/>
              <a:t>系统相关类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方法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冒泡排序</a:t>
            </a:r>
            <a:r>
              <a:rPr lang="en-US" altLang="zh-CN" dirty="0"/>
              <a:t>(</a:t>
            </a:r>
            <a:r>
              <a:rPr lang="zh-CN" altLang="en-US" dirty="0"/>
              <a:t>分析</a:t>
            </a:r>
            <a:r>
              <a:rPr lang="en-US" altLang="zh-CN" dirty="0"/>
              <a:t>,</a:t>
            </a:r>
            <a:r>
              <a:rPr lang="zh-CN" altLang="en-US" dirty="0"/>
              <a:t>代码实现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二分查找</a:t>
            </a:r>
            <a:r>
              <a:rPr lang="en-US" altLang="zh-CN" dirty="0"/>
              <a:t>(</a:t>
            </a:r>
            <a:r>
              <a:rPr lang="zh-CN" altLang="en-US" dirty="0"/>
              <a:t>分析</a:t>
            </a:r>
            <a:r>
              <a:rPr lang="en-US" altLang="zh-CN" dirty="0"/>
              <a:t>,</a:t>
            </a:r>
            <a:r>
              <a:rPr lang="zh-CN" altLang="en-US" dirty="0"/>
              <a:t>代码实现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Arrays(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常用方法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Date_</a:t>
            </a:r>
            <a:r>
              <a:rPr lang="zh-CN" altLang="en-US" dirty="0"/>
              <a:t>日期类介绍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概述</a:t>
            </a:r>
            <a:r>
              <a:rPr lang="en-US" altLang="zh-CN" dirty="0"/>
              <a:t>:</a:t>
            </a:r>
            <a:r>
              <a:rPr lang="en-US" altLang="zh-CN" dirty="0" err="1"/>
              <a:t>java.util.Date</a:t>
            </a:r>
            <a:r>
              <a:rPr lang="zh-CN" altLang="en-US" dirty="0"/>
              <a:t>类 表示特定的瞬间，精确到毫秒。</a:t>
            </a:r>
            <a:r>
              <a:rPr lang="en-US" altLang="zh-CN" dirty="0"/>
              <a:t>1000</a:t>
            </a:r>
            <a:r>
              <a:rPr lang="zh-CN" altLang="en-US" dirty="0"/>
              <a:t>毫秒等于</a:t>
            </a:r>
            <a:r>
              <a:rPr lang="en-US" altLang="zh-CN" dirty="0"/>
              <a:t>1</a:t>
            </a:r>
            <a:r>
              <a:rPr lang="zh-CN" altLang="en-US" dirty="0"/>
              <a:t>秒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38199" y="2638425"/>
            <a:ext cx="9845675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ea typeface="阿里巴巴普惠体" panose="00020600040101010101"/>
              </a:rPr>
              <a:t>地理小知识</a:t>
            </a:r>
            <a:r>
              <a:rPr lang="en-US" altLang="zh-CN" dirty="0">
                <a:ea typeface="阿里巴巴普惠体" panose="00020600040101010101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ea typeface="阿里巴巴普惠体" panose="00020600040101010101"/>
              </a:rPr>
              <a:t> 时间原点就是在</a:t>
            </a:r>
            <a:r>
              <a:rPr lang="en-US" altLang="zh-CN" dirty="0">
                <a:ea typeface="阿里巴巴普惠体" panose="00020600040101010101"/>
              </a:rPr>
              <a:t>0</a:t>
            </a:r>
            <a:r>
              <a:rPr lang="zh-CN" altLang="en-US" dirty="0">
                <a:ea typeface="阿里巴巴普惠体" panose="00020600040101010101"/>
              </a:rPr>
              <a:t>度经线上</a:t>
            </a:r>
            <a:r>
              <a:rPr lang="en-US" altLang="zh-CN" dirty="0">
                <a:ea typeface="阿里巴巴普惠体" panose="00020600040101010101"/>
              </a:rPr>
              <a:t>(</a:t>
            </a:r>
            <a:r>
              <a:rPr lang="zh-CN" altLang="en-US" dirty="0">
                <a:ea typeface="阿里巴巴普惠体" panose="00020600040101010101"/>
              </a:rPr>
              <a:t>本初子午线</a:t>
            </a:r>
            <a:r>
              <a:rPr lang="en-US" altLang="zh-CN" dirty="0">
                <a:ea typeface="阿里巴巴普惠体" panose="00020600040101010101"/>
              </a:rPr>
              <a:t>),</a:t>
            </a:r>
            <a:r>
              <a:rPr lang="zh-CN" altLang="en-US" dirty="0">
                <a:ea typeface="阿里巴巴普惠体" panose="00020600040101010101"/>
              </a:rPr>
              <a:t>为</a:t>
            </a:r>
            <a:r>
              <a:rPr lang="en-US" altLang="zh-CN" dirty="0">
                <a:ea typeface="阿里巴巴普惠体" panose="00020600040101010101"/>
              </a:rPr>
              <a:t>1970</a:t>
            </a:r>
            <a:r>
              <a:rPr lang="zh-CN" altLang="en-US" dirty="0">
                <a:ea typeface="阿里巴巴普惠体" panose="00020600040101010101"/>
              </a:rPr>
              <a:t>年</a:t>
            </a:r>
            <a:r>
              <a:rPr lang="en-US" altLang="zh-CN" dirty="0">
                <a:ea typeface="阿里巴巴普惠体" panose="00020600040101010101"/>
              </a:rPr>
              <a:t>1</a:t>
            </a:r>
            <a:r>
              <a:rPr lang="zh-CN" altLang="en-US" dirty="0">
                <a:ea typeface="阿里巴巴普惠体" panose="00020600040101010101"/>
              </a:rPr>
              <a:t>月</a:t>
            </a:r>
            <a:r>
              <a:rPr lang="en-US" altLang="zh-CN" dirty="0">
                <a:ea typeface="阿里巴巴普惠体" panose="00020600040101010101"/>
              </a:rPr>
              <a:t>1</a:t>
            </a:r>
            <a:r>
              <a:rPr lang="zh-CN" altLang="en-US" dirty="0">
                <a:ea typeface="阿里巴巴普惠体" panose="00020600040101010101"/>
              </a:rPr>
              <a:t>日</a:t>
            </a:r>
            <a:r>
              <a:rPr lang="en-US" altLang="zh-CN" dirty="0">
                <a:ea typeface="阿里巴巴普惠体" panose="00020600040101010101"/>
              </a:rPr>
              <a:t>0</a:t>
            </a:r>
            <a:r>
              <a:rPr lang="zh-CN" altLang="en-US" dirty="0">
                <a:ea typeface="阿里巴巴普惠体" panose="00020600040101010101"/>
              </a:rPr>
              <a:t>时</a:t>
            </a:r>
            <a:r>
              <a:rPr lang="en-US" altLang="zh-CN" dirty="0">
                <a:ea typeface="阿里巴巴普惠体" panose="00020600040101010101"/>
              </a:rPr>
              <a:t>0</a:t>
            </a:r>
            <a:r>
              <a:rPr lang="zh-CN" altLang="en-US" dirty="0">
                <a:ea typeface="阿里巴巴普惠体" panose="00020600040101010101"/>
              </a:rPr>
              <a:t>分</a:t>
            </a:r>
            <a:r>
              <a:rPr lang="en-US" altLang="zh-CN" dirty="0">
                <a:ea typeface="阿里巴巴普惠体" panose="00020600040101010101"/>
              </a:rPr>
              <a:t>0</a:t>
            </a:r>
            <a:r>
              <a:rPr lang="zh-CN" altLang="en-US" dirty="0">
                <a:ea typeface="阿里巴巴普惠体" panose="00020600040101010101"/>
              </a:rPr>
              <a:t>秒</a:t>
            </a:r>
            <a:endParaRPr lang="en-US" altLang="zh-CN" dirty="0">
              <a:ea typeface="阿里巴巴普惠体" panose="00020600040101010101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ea typeface="阿里巴巴普惠体" panose="00020600040101010101"/>
              </a:rPr>
              <a:t>  </a:t>
            </a:r>
            <a:r>
              <a:rPr lang="zh-CN" altLang="en-US" dirty="0">
                <a:ea typeface="阿里巴巴普惠体" panose="00020600040101010101"/>
              </a:rPr>
              <a:t>一个时区代表</a:t>
            </a:r>
            <a:r>
              <a:rPr lang="en-US" altLang="zh-CN" dirty="0">
                <a:ea typeface="阿里巴巴普惠体" panose="00020600040101010101"/>
              </a:rPr>
              <a:t>1</a:t>
            </a:r>
            <a:r>
              <a:rPr lang="zh-CN" altLang="en-US" dirty="0">
                <a:ea typeface="阿里巴巴普惠体" panose="00020600040101010101"/>
              </a:rPr>
              <a:t>个小时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ea typeface="阿里巴巴普惠体" panose="00020600040101010101"/>
              </a:rPr>
              <a:t>  中国</a:t>
            </a:r>
            <a:r>
              <a:rPr lang="en-US" altLang="zh-CN" dirty="0">
                <a:ea typeface="阿里巴巴普惠体" panose="00020600040101010101"/>
              </a:rPr>
              <a:t>:</a:t>
            </a:r>
            <a:r>
              <a:rPr lang="zh-CN" altLang="en-US" dirty="0">
                <a:ea typeface="阿里巴巴普惠体" panose="00020600040101010101"/>
              </a:rPr>
              <a:t>东</a:t>
            </a:r>
            <a:r>
              <a:rPr lang="en-US" altLang="zh-CN" dirty="0">
                <a:ea typeface="阿里巴巴普惠体" panose="00020600040101010101"/>
              </a:rPr>
              <a:t>8</a:t>
            </a:r>
            <a:r>
              <a:rPr lang="zh-CN" altLang="en-US" dirty="0">
                <a:ea typeface="阿里巴巴普惠体" panose="00020600040101010101"/>
              </a:rPr>
              <a:t>区  </a:t>
            </a:r>
            <a:r>
              <a:rPr lang="en-US" altLang="zh-CN" dirty="0">
                <a:ea typeface="阿里巴巴普惠体" panose="00020600040101010101"/>
              </a:rPr>
              <a:t>-&gt;  </a:t>
            </a:r>
            <a:r>
              <a:rPr lang="zh-CN" altLang="en-US" dirty="0">
                <a:ea typeface="阿里巴巴普惠体" panose="00020600040101010101"/>
              </a:rPr>
              <a:t>比本初子午线上的时间晚</a:t>
            </a:r>
            <a:r>
              <a:rPr lang="en-US" altLang="zh-CN" dirty="0">
                <a:ea typeface="阿里巴巴普惠体" panose="00020600040101010101"/>
              </a:rPr>
              <a:t>8</a:t>
            </a:r>
            <a:r>
              <a:rPr lang="zh-CN" altLang="en-US" dirty="0">
                <a:ea typeface="阿里巴巴普惠体" panose="00020600040101010101"/>
              </a:rPr>
              <a:t>个小时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ea typeface="阿里巴巴普惠体" panose="00020600040101010101"/>
              </a:rPr>
              <a:t>  北京</a:t>
            </a:r>
            <a:r>
              <a:rPr lang="en-US" altLang="zh-CN" dirty="0">
                <a:ea typeface="阿里巴巴普惠体" panose="00020600040101010101"/>
              </a:rPr>
              <a:t>:</a:t>
            </a:r>
            <a:r>
              <a:rPr lang="zh-CN" altLang="en-US" dirty="0">
                <a:ea typeface="阿里巴巴普惠体" panose="00020600040101010101"/>
              </a:rPr>
              <a:t>东经</a:t>
            </a:r>
            <a:r>
              <a:rPr lang="en-US" altLang="zh-CN" dirty="0">
                <a:ea typeface="阿里巴巴普惠体" panose="00020600040101010101"/>
              </a:rPr>
              <a:t>116  </a:t>
            </a:r>
            <a:r>
              <a:rPr lang="zh-CN" altLang="en-US" dirty="0">
                <a:ea typeface="阿里巴巴普惠体" panose="00020600040101010101"/>
              </a:rPr>
              <a:t>北纬</a:t>
            </a:r>
            <a:r>
              <a:rPr lang="en-US" altLang="zh-CN" dirty="0">
                <a:ea typeface="阿里巴巴普惠体" panose="00020600040101010101"/>
              </a:rPr>
              <a:t>39.9</a:t>
            </a:r>
            <a:endParaRPr lang="zh-CN" altLang="en-US" dirty="0">
              <a:ea typeface="阿里巴巴普惠体" panose="00020600040101010101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Date</a:t>
            </a:r>
            <a:r>
              <a:rPr lang="zh-CN" altLang="en-US" dirty="0"/>
              <a:t>类</a:t>
            </a:r>
            <a:r>
              <a:rPr lang="en-US" altLang="zh-CN" dirty="0"/>
              <a:t>_</a:t>
            </a:r>
            <a:r>
              <a:rPr lang="zh-CN" altLang="en-US" dirty="0"/>
              <a:t>构造方法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8200" y="2446193"/>
            <a:ext cx="9845675" cy="517190"/>
          </a:xfrm>
        </p:spPr>
        <p:txBody>
          <a:bodyPr/>
          <a:lstStyle/>
          <a:p>
            <a:r>
              <a:rPr lang="en-US" altLang="zh-CN" dirty="0"/>
              <a:t>1.public Date()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/>
              <a:t>从运行程序的此时此刻到时间原点经历的毫秒值</a:t>
            </a:r>
            <a:r>
              <a:rPr lang="en-US" altLang="zh-CN" dirty="0"/>
              <a:t>,</a:t>
            </a:r>
            <a:r>
              <a:rPr lang="zh-CN" altLang="en-US" dirty="0"/>
              <a:t>转换成</a:t>
            </a:r>
            <a:r>
              <a:rPr lang="en-US" altLang="zh-CN" dirty="0"/>
              <a:t>Date</a:t>
            </a:r>
            <a:r>
              <a:rPr lang="zh-CN" altLang="en-US" dirty="0"/>
              <a:t>对象，分配</a:t>
            </a:r>
            <a:r>
              <a:rPr lang="en-US" altLang="zh-CN" dirty="0"/>
              <a:t>Date</a:t>
            </a:r>
            <a:r>
              <a:rPr lang="zh-CN" altLang="en-US" dirty="0"/>
              <a:t>对象并初始化    此对象，以表示分配它的时间（精确到毫秒）。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2.public Date(long date)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/>
              <a:t>将指定参数的毫秒值</a:t>
            </a:r>
            <a:r>
              <a:rPr lang="en-US" altLang="zh-CN" dirty="0"/>
              <a:t>date,</a:t>
            </a:r>
            <a:r>
              <a:rPr lang="zh-CN" altLang="en-US" dirty="0"/>
              <a:t>转换成</a:t>
            </a:r>
            <a:r>
              <a:rPr lang="en-US" altLang="zh-CN" dirty="0"/>
              <a:t>Date</a:t>
            </a:r>
            <a:r>
              <a:rPr lang="zh-CN" altLang="en-US" dirty="0"/>
              <a:t>对象，分配</a:t>
            </a:r>
            <a:r>
              <a:rPr lang="en-US" altLang="zh-CN" dirty="0"/>
              <a:t>Date</a:t>
            </a:r>
            <a:r>
              <a:rPr lang="zh-CN" altLang="en-US" dirty="0"/>
              <a:t>对象并初始化此对象，以表示自从标准基准时间（称为“历元（</a:t>
            </a:r>
            <a:r>
              <a:rPr lang="en-US" altLang="zh-CN" dirty="0"/>
              <a:t>epoch</a:t>
            </a:r>
            <a:r>
              <a:rPr lang="zh-CN" altLang="en-US" dirty="0"/>
              <a:t>）”，即</a:t>
            </a:r>
            <a:r>
              <a:rPr lang="en-US" altLang="zh-CN" dirty="0"/>
              <a:t>1970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</a:t>
            </a:r>
            <a:r>
              <a:rPr lang="en-US" altLang="zh-CN" dirty="0"/>
              <a:t>00:00:00 GMT</a:t>
            </a:r>
            <a:r>
              <a:rPr lang="zh-CN" altLang="en-US" dirty="0"/>
              <a:t>）以来的指定毫秒数。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55596"/>
            <a:ext cx="9018382" cy="1994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Date</a:t>
            </a:r>
            <a:r>
              <a:rPr lang="zh-CN" altLang="en-US" dirty="0"/>
              <a:t>类</a:t>
            </a:r>
            <a:r>
              <a:rPr lang="en-US" altLang="zh-CN" dirty="0"/>
              <a:t>_</a:t>
            </a:r>
            <a:r>
              <a:rPr lang="zh-CN" altLang="en-US" dirty="0"/>
              <a:t>常用方法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66" y="3465810"/>
            <a:ext cx="9568541" cy="3156486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76766" y="1058335"/>
          <a:ext cx="81280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public long </a:t>
                      </a:r>
                      <a:r>
                        <a:rPr lang="en-US" altLang="zh-CN" dirty="0" err="1"/>
                        <a:t>getTime</a:t>
                      </a:r>
                      <a:r>
                        <a:rPr lang="en-US" altLang="zh-CN" dirty="0"/>
                        <a:t>()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把日期对象转换成对应的时间毫秒值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public void </a:t>
                      </a:r>
                      <a:r>
                        <a:rPr lang="en-US" altLang="zh-CN" dirty="0" err="1"/>
                        <a:t>setTime</a:t>
                      </a:r>
                      <a:r>
                        <a:rPr lang="en-US" altLang="zh-CN" dirty="0"/>
                        <a:t>(long time)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把方法参数给定的毫秒值设置给日期对象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Date</a:t>
            </a:r>
            <a:r>
              <a:rPr lang="zh-CN" altLang="en-US" dirty="0"/>
              <a:t>类</a:t>
            </a:r>
            <a:r>
              <a:rPr lang="en-US" altLang="zh-CN" dirty="0"/>
              <a:t>_</a:t>
            </a:r>
            <a:r>
              <a:rPr lang="zh-CN" altLang="en-US" dirty="0"/>
              <a:t>日期对象和毫秒值的互相转换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838200" y="3277464"/>
            <a:ext cx="9845675" cy="517190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日期对象转成毫秒值：  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a.Date</a:t>
            </a:r>
            <a:r>
              <a:rPr lang="en-US" altLang="zh-CN" dirty="0"/>
              <a:t> date = new Date(); </a:t>
            </a:r>
          </a:p>
          <a:p>
            <a:r>
              <a:rPr lang="en-US" altLang="zh-CN" dirty="0"/>
              <a:t>     long time = </a:t>
            </a:r>
            <a:r>
              <a:rPr lang="en-US" altLang="zh-CN" dirty="0" err="1"/>
              <a:t>date.getTime</a:t>
            </a:r>
            <a:r>
              <a:rPr lang="en-US" altLang="zh-CN" dirty="0"/>
              <a:t>() 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b.long</a:t>
            </a:r>
            <a:r>
              <a:rPr lang="en-US" altLang="zh-CN" dirty="0"/>
              <a:t> time = </a:t>
            </a:r>
            <a:r>
              <a:rPr lang="en-US" altLang="zh-CN" dirty="0" err="1"/>
              <a:t>System.currentTimeMillis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毫秒值转成日期对象： 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a.Date</a:t>
            </a:r>
            <a:r>
              <a:rPr lang="en-US" altLang="zh-CN" dirty="0"/>
              <a:t> date = new Date(long </a:t>
            </a:r>
            <a:r>
              <a:rPr lang="zh-CN" altLang="en-US" dirty="0"/>
              <a:t>毫秒值</a:t>
            </a:r>
            <a:r>
              <a:rPr lang="en-US" altLang="zh-CN" dirty="0"/>
              <a:t>) 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b.Date</a:t>
            </a:r>
            <a:r>
              <a:rPr lang="en-US" altLang="zh-CN" dirty="0"/>
              <a:t> date = new Date();   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date.setTime</a:t>
            </a:r>
            <a:r>
              <a:rPr lang="en-US" altLang="zh-CN" dirty="0"/>
              <a:t>(long </a:t>
            </a:r>
            <a:r>
              <a:rPr lang="zh-CN" altLang="en-US" dirty="0"/>
              <a:t>毫秒值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Date</a:t>
            </a:r>
            <a:r>
              <a:rPr lang="zh-CN" altLang="en-US" dirty="0"/>
              <a:t>类总结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879305" y="2725948"/>
            <a:ext cx="5760538" cy="319603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getTime</a:t>
            </a:r>
            <a:r>
              <a:rPr lang="en-US" altLang="zh-CN" dirty="0"/>
              <a:t>():</a:t>
            </a:r>
            <a:r>
              <a:rPr lang="zh-CN" altLang="en-US" dirty="0"/>
              <a:t>将</a:t>
            </a:r>
            <a:r>
              <a:rPr lang="en-US" altLang="zh-CN" dirty="0"/>
              <a:t>Date</a:t>
            </a:r>
            <a:r>
              <a:rPr lang="zh-CN" altLang="en-US" dirty="0"/>
              <a:t>转成毫秒值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setTime</a:t>
            </a:r>
            <a:r>
              <a:rPr lang="en-US" altLang="zh-CN" dirty="0"/>
              <a:t>(long time):</a:t>
            </a:r>
            <a:r>
              <a:rPr lang="zh-CN" altLang="en-US" dirty="0"/>
              <a:t>将毫秒值转成</a:t>
            </a:r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578410" y="1092071"/>
            <a:ext cx="7410391" cy="3196039"/>
          </a:xfrm>
        </p:spPr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类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,native</a:t>
            </a:r>
            <a:r>
              <a:rPr lang="zh-CN" altLang="en-US" dirty="0"/>
              <a:t>本地方法</a:t>
            </a:r>
            <a:r>
              <a:rPr lang="en-US" altLang="zh-CN" dirty="0"/>
              <a:t>,</a:t>
            </a:r>
            <a:r>
              <a:rPr lang="en-US" altLang="zh-CN" dirty="0" err="1"/>
              <a:t>toString</a:t>
            </a:r>
            <a:r>
              <a:rPr lang="en-US" altLang="zh-CN" dirty="0"/>
              <a:t>(),equals())</a:t>
            </a:r>
          </a:p>
          <a:p>
            <a:r>
              <a:rPr lang="en-US" altLang="zh-CN" dirty="0"/>
              <a:t>Date</a:t>
            </a:r>
            <a:r>
              <a:rPr lang="zh-CN" altLang="en-US" dirty="0"/>
              <a:t>日期类</a:t>
            </a:r>
            <a:r>
              <a:rPr lang="en-US" altLang="zh-CN" dirty="0"/>
              <a:t>(</a:t>
            </a:r>
            <a:r>
              <a:rPr lang="zh-CN" altLang="en-US" dirty="0"/>
              <a:t>介绍</a:t>
            </a:r>
            <a:r>
              <a:rPr lang="en-US" altLang="zh-CN" dirty="0"/>
              <a:t>,</a:t>
            </a:r>
            <a:r>
              <a:rPr lang="zh-CN" altLang="en-US" dirty="0"/>
              <a:t>构造</a:t>
            </a:r>
            <a:r>
              <a:rPr lang="en-US" altLang="zh-CN" dirty="0"/>
              <a:t>,</a:t>
            </a:r>
            <a:r>
              <a:rPr lang="zh-CN" altLang="en-US" dirty="0"/>
              <a:t>常用方法</a:t>
            </a:r>
            <a:r>
              <a:rPr lang="en-US" altLang="zh-CN" dirty="0"/>
              <a:t>,</a:t>
            </a:r>
            <a:r>
              <a:rPr lang="zh-CN" altLang="en-US" dirty="0"/>
              <a:t>日期对象和毫秒值互换</a:t>
            </a:r>
            <a:r>
              <a:rPr lang="en-US" altLang="zh-CN" dirty="0"/>
              <a:t>)</a:t>
            </a:r>
          </a:p>
          <a:p>
            <a:r>
              <a:rPr lang="en-US" altLang="zh-CN" dirty="0" err="1">
                <a:solidFill>
                  <a:srgbClr val="C00000"/>
                </a:solidFill>
              </a:rPr>
              <a:t>DateFormat</a:t>
            </a:r>
            <a:r>
              <a:rPr lang="zh-CN" altLang="en-US" dirty="0">
                <a:solidFill>
                  <a:srgbClr val="C00000"/>
                </a:solidFill>
              </a:rPr>
              <a:t>日期格式化类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构造方法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转换方法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r>
              <a:rPr lang="en-US" altLang="zh-CN" dirty="0"/>
              <a:t>Calendar</a:t>
            </a:r>
            <a:r>
              <a:rPr lang="zh-CN" altLang="en-US" dirty="0"/>
              <a:t>日历类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对象获取</a:t>
            </a:r>
            <a:r>
              <a:rPr lang="en-US" altLang="zh-CN" dirty="0"/>
              <a:t>,</a:t>
            </a:r>
            <a:r>
              <a:rPr lang="zh-CN" altLang="en-US" dirty="0"/>
              <a:t>常用方法</a:t>
            </a:r>
            <a:r>
              <a:rPr lang="en-US" altLang="zh-CN" dirty="0"/>
              <a:t>,</a:t>
            </a:r>
            <a:r>
              <a:rPr lang="zh-CN" altLang="en-US" dirty="0"/>
              <a:t>练习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System</a:t>
            </a:r>
            <a:r>
              <a:rPr lang="zh-CN" altLang="en-US" dirty="0"/>
              <a:t>系统相关类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方法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冒泡排序</a:t>
            </a:r>
            <a:r>
              <a:rPr lang="en-US" altLang="zh-CN" dirty="0"/>
              <a:t>(</a:t>
            </a:r>
            <a:r>
              <a:rPr lang="zh-CN" altLang="en-US" dirty="0"/>
              <a:t>分析</a:t>
            </a:r>
            <a:r>
              <a:rPr lang="en-US" altLang="zh-CN" dirty="0"/>
              <a:t>,</a:t>
            </a:r>
            <a:r>
              <a:rPr lang="zh-CN" altLang="en-US" dirty="0"/>
              <a:t>代码实现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二分查找</a:t>
            </a:r>
            <a:r>
              <a:rPr lang="en-US" altLang="zh-CN" dirty="0"/>
              <a:t>(</a:t>
            </a:r>
            <a:r>
              <a:rPr lang="zh-CN" altLang="en-US" dirty="0"/>
              <a:t>分析</a:t>
            </a:r>
            <a:r>
              <a:rPr lang="en-US" altLang="zh-CN" dirty="0"/>
              <a:t>,</a:t>
            </a:r>
            <a:r>
              <a:rPr lang="zh-CN" altLang="en-US" dirty="0"/>
              <a:t>代码实现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Arrays(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常用方法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DateFormat</a:t>
            </a:r>
            <a:r>
              <a:rPr lang="zh-CN" altLang="en-US" dirty="0"/>
              <a:t>类</a:t>
            </a:r>
            <a:r>
              <a:rPr lang="en-US" altLang="zh-CN" dirty="0"/>
              <a:t>_</a:t>
            </a:r>
            <a:r>
              <a:rPr lang="zh-CN" altLang="en-US" dirty="0"/>
              <a:t>介绍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2419927"/>
            <a:ext cx="80633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1.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概述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java.text.DateFormat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是日期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/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时间格式化子类的抽象类，我们通过这个类可以帮我们完成 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日期和文本之间的转换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,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也就是可以在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Date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对象与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String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对象之间进行来回转换。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2.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作用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a.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格式化：按照指定的格式，把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Date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对象转换为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String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对象。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b.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解析：按照指定的格式，把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String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对象转换为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Date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对象。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556700" y="1062583"/>
            <a:ext cx="5630484" cy="3196039"/>
          </a:xfrm>
        </p:spPr>
        <p:txBody>
          <a:bodyPr/>
          <a:lstStyle/>
          <a:p>
            <a:r>
              <a:rPr lang="zh-CN" altLang="en-US" sz="1600" dirty="0"/>
              <a:t>能够重写</a:t>
            </a:r>
            <a:r>
              <a:rPr lang="en-US" altLang="zh-CN" sz="1600" dirty="0"/>
              <a:t>Object</a:t>
            </a:r>
            <a:r>
              <a:rPr lang="zh-CN" altLang="en-US" sz="1600" dirty="0"/>
              <a:t>类的</a:t>
            </a:r>
            <a:r>
              <a:rPr lang="en-US" altLang="zh-CN" sz="1600" dirty="0" err="1"/>
              <a:t>toString</a:t>
            </a:r>
            <a:r>
              <a:rPr lang="zh-CN" altLang="en-US" sz="1600" dirty="0"/>
              <a:t>方法</a:t>
            </a:r>
            <a:endParaRPr lang="en-US" altLang="zh-CN" sz="1600" dirty="0"/>
          </a:p>
          <a:p>
            <a:r>
              <a:rPr lang="zh-CN" altLang="en-US" sz="1600" dirty="0"/>
              <a:t>能够重写</a:t>
            </a:r>
            <a:r>
              <a:rPr lang="en-US" altLang="zh-CN" sz="1600" dirty="0"/>
              <a:t>Object</a:t>
            </a:r>
            <a:r>
              <a:rPr lang="zh-CN" altLang="en-US" sz="1600" dirty="0"/>
              <a:t>类的</a:t>
            </a:r>
            <a:r>
              <a:rPr lang="en-US" altLang="zh-CN" sz="1600" dirty="0"/>
              <a:t>equals</a:t>
            </a:r>
            <a:r>
              <a:rPr lang="zh-CN" altLang="en-US" sz="1600" dirty="0"/>
              <a:t>方法</a:t>
            </a:r>
            <a:endParaRPr lang="en-US" altLang="zh-CN" sz="1600" dirty="0"/>
          </a:p>
          <a:p>
            <a:r>
              <a:rPr lang="zh-CN" altLang="en-US" sz="1600" dirty="0"/>
              <a:t>能够使用将日期格式化为字符串的方法</a:t>
            </a:r>
            <a:endParaRPr lang="en-US" altLang="zh-CN" sz="1600" dirty="0"/>
          </a:p>
          <a:p>
            <a:r>
              <a:rPr lang="zh-CN" altLang="en-US" sz="1600" dirty="0"/>
              <a:t>能够使用将字符串转换成日期的方法</a:t>
            </a:r>
            <a:endParaRPr lang="en-US" altLang="zh-CN" sz="1600" dirty="0"/>
          </a:p>
          <a:p>
            <a:r>
              <a:rPr lang="zh-CN" altLang="en-US" sz="1600" dirty="0"/>
              <a:t>能够使用日历对象的方法</a:t>
            </a:r>
            <a:endParaRPr lang="en-US" altLang="zh-CN" sz="1600" dirty="0"/>
          </a:p>
          <a:p>
            <a:r>
              <a:rPr lang="zh-CN" altLang="en-US" sz="1600" dirty="0"/>
              <a:t>能够使用</a:t>
            </a:r>
            <a:r>
              <a:rPr lang="en-US" altLang="zh-CN" sz="1600" dirty="0"/>
              <a:t>Math</a:t>
            </a:r>
            <a:r>
              <a:rPr lang="zh-CN" altLang="en-US" sz="1600" dirty="0"/>
              <a:t>类的方法</a:t>
            </a:r>
            <a:endParaRPr lang="en-US" altLang="zh-CN" sz="1600" dirty="0"/>
          </a:p>
          <a:p>
            <a:r>
              <a:rPr lang="zh-CN" altLang="en-US" sz="1600" dirty="0"/>
              <a:t>能够使用</a:t>
            </a:r>
            <a:r>
              <a:rPr lang="en-US" altLang="zh-CN" sz="1600" dirty="0"/>
              <a:t>System</a:t>
            </a:r>
            <a:r>
              <a:rPr lang="zh-CN" altLang="en-US" sz="1600" dirty="0"/>
              <a:t>类获取当前系统毫秒值以及数组复制</a:t>
            </a:r>
            <a:endParaRPr lang="en-US" altLang="zh-CN" sz="1600" dirty="0"/>
          </a:p>
          <a:p>
            <a:r>
              <a:rPr lang="zh-CN" altLang="en-US" sz="1600" dirty="0"/>
              <a:t>能够说出数组冒泡排序的原理</a:t>
            </a:r>
            <a:endParaRPr lang="en-US" altLang="zh-CN" sz="1600" dirty="0"/>
          </a:p>
          <a:p>
            <a:r>
              <a:rPr lang="zh-CN" altLang="en-US" sz="1600" dirty="0"/>
              <a:t>能够说出数组二分查找法的原理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DateFormat</a:t>
            </a:r>
            <a:r>
              <a:rPr lang="zh-CN" altLang="en-US" dirty="0"/>
              <a:t>类</a:t>
            </a:r>
            <a:r>
              <a:rPr lang="en-US" altLang="zh-CN" dirty="0"/>
              <a:t>_</a:t>
            </a:r>
            <a:r>
              <a:rPr lang="zh-CN" altLang="en-US" dirty="0"/>
              <a:t>构造方法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8200" y="1114300"/>
            <a:ext cx="9845675" cy="517190"/>
          </a:xfrm>
        </p:spPr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 err="1"/>
              <a:t>DateFormat</a:t>
            </a:r>
            <a:r>
              <a:rPr lang="zh-CN" altLang="en-US" dirty="0"/>
              <a:t>类是一个抽象类</a:t>
            </a:r>
            <a:r>
              <a:rPr lang="en-US" altLang="zh-CN" dirty="0"/>
              <a:t>,</a:t>
            </a:r>
            <a:r>
              <a:rPr lang="zh-CN" altLang="en-US" dirty="0"/>
              <a:t>所以我们使用的时候需要使用子类</a:t>
            </a:r>
            <a:r>
              <a:rPr lang="en-US" altLang="zh-CN" dirty="0"/>
              <a:t>-</a:t>
            </a:r>
            <a:r>
              <a:rPr lang="en-US" altLang="zh-CN" dirty="0" err="1"/>
              <a:t>SimpleDateFormat</a:t>
            </a:r>
            <a:r>
              <a:rPr lang="zh-CN" altLang="en-US" dirty="0"/>
              <a:t>类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2087418"/>
            <a:ext cx="93841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1.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构造方法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SimpleDateFormat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(String pattern)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2.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参数介绍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: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patternpattern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: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可以指明我们日期可以转成的格式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,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比如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: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年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-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-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日 时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: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分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: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秒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3.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注意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: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格式中的符号可以随意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,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但是字母不行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4.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常用格式规则如下图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654" y="4143446"/>
            <a:ext cx="7791945" cy="2564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DateFormat</a:t>
            </a:r>
            <a:r>
              <a:rPr lang="zh-CN" altLang="en-US" dirty="0"/>
              <a:t>类</a:t>
            </a:r>
            <a:r>
              <a:rPr lang="en-US" altLang="zh-CN" dirty="0"/>
              <a:t>_</a:t>
            </a:r>
            <a:r>
              <a:rPr lang="zh-CN" altLang="en-US" dirty="0"/>
              <a:t>常用方法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1245"/>
            <a:ext cx="8666018" cy="4032026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38200" y="800792"/>
          <a:ext cx="866601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 format(Date date)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传递日期对象，返回格式化后的字符串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Date parse(String </a:t>
                      </a:r>
                      <a:r>
                        <a:rPr lang="en-US" altLang="zh-CN" dirty="0" err="1"/>
                        <a:t>str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传递字符串，返回日期对象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DateFormat</a:t>
            </a:r>
            <a:r>
              <a:rPr lang="zh-CN" altLang="en-US" dirty="0"/>
              <a:t>类总结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457700" y="2725948"/>
            <a:ext cx="7734299" cy="319603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格式化方法</a:t>
            </a:r>
            <a:r>
              <a:rPr lang="en-US" altLang="zh-CN" dirty="0"/>
              <a:t>:format(Date date)</a:t>
            </a:r>
            <a:r>
              <a:rPr lang="zh-CN" altLang="en-US" dirty="0"/>
              <a:t>将</a:t>
            </a:r>
            <a:r>
              <a:rPr lang="en-US" altLang="zh-CN" dirty="0"/>
              <a:t>Date</a:t>
            </a:r>
            <a:r>
              <a:rPr lang="zh-CN" altLang="en-US" dirty="0"/>
              <a:t>对象按照指定格式变成</a:t>
            </a:r>
            <a:r>
              <a:rPr lang="en-US" altLang="zh-CN" dirty="0"/>
              <a:t>String</a:t>
            </a:r>
          </a:p>
          <a:p>
            <a:pPr marL="0" indent="0">
              <a:buNone/>
            </a:pPr>
            <a:r>
              <a:rPr lang="zh-CN" altLang="en-US" dirty="0"/>
              <a:t>解析方法</a:t>
            </a:r>
            <a:r>
              <a:rPr lang="en-US" altLang="zh-CN" dirty="0"/>
              <a:t>:parse(String date)</a:t>
            </a:r>
            <a:r>
              <a:rPr lang="zh-CN" altLang="en-US" dirty="0"/>
              <a:t>将符合规则的</a:t>
            </a:r>
            <a:r>
              <a:rPr lang="en-US" altLang="zh-CN" dirty="0"/>
              <a:t>String</a:t>
            </a:r>
            <a:r>
              <a:rPr lang="zh-CN" altLang="en-US" dirty="0"/>
              <a:t>转成</a:t>
            </a:r>
            <a:r>
              <a:rPr lang="en-US" altLang="zh-CN" dirty="0"/>
              <a:t>Date</a:t>
            </a:r>
            <a:r>
              <a:rPr lang="zh-CN" altLang="en-US" dirty="0"/>
              <a:t>对象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578410" y="1092071"/>
            <a:ext cx="7410391" cy="3196039"/>
          </a:xfrm>
        </p:spPr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类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,native</a:t>
            </a:r>
            <a:r>
              <a:rPr lang="zh-CN" altLang="en-US" dirty="0"/>
              <a:t>本地方法</a:t>
            </a:r>
            <a:r>
              <a:rPr lang="en-US" altLang="zh-CN" dirty="0"/>
              <a:t>,</a:t>
            </a:r>
            <a:r>
              <a:rPr lang="en-US" altLang="zh-CN" dirty="0" err="1"/>
              <a:t>toString</a:t>
            </a:r>
            <a:r>
              <a:rPr lang="en-US" altLang="zh-CN" dirty="0"/>
              <a:t>(),equals())</a:t>
            </a:r>
          </a:p>
          <a:p>
            <a:r>
              <a:rPr lang="en-US" altLang="zh-CN" dirty="0"/>
              <a:t>Date</a:t>
            </a:r>
            <a:r>
              <a:rPr lang="zh-CN" altLang="en-US" dirty="0"/>
              <a:t>日期类</a:t>
            </a:r>
            <a:r>
              <a:rPr lang="en-US" altLang="zh-CN" dirty="0"/>
              <a:t>(</a:t>
            </a:r>
            <a:r>
              <a:rPr lang="zh-CN" altLang="en-US" dirty="0"/>
              <a:t>介绍</a:t>
            </a:r>
            <a:r>
              <a:rPr lang="en-US" altLang="zh-CN" dirty="0"/>
              <a:t>,</a:t>
            </a:r>
            <a:r>
              <a:rPr lang="zh-CN" altLang="en-US" dirty="0"/>
              <a:t>构造</a:t>
            </a:r>
            <a:r>
              <a:rPr lang="en-US" altLang="zh-CN" dirty="0"/>
              <a:t>,</a:t>
            </a:r>
            <a:r>
              <a:rPr lang="zh-CN" altLang="en-US" dirty="0"/>
              <a:t>常用方法</a:t>
            </a:r>
            <a:r>
              <a:rPr lang="en-US" altLang="zh-CN" dirty="0"/>
              <a:t>,</a:t>
            </a:r>
            <a:r>
              <a:rPr lang="zh-CN" altLang="en-US" dirty="0"/>
              <a:t>日期对象和毫秒值互换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DateFormat</a:t>
            </a:r>
            <a:r>
              <a:rPr lang="zh-CN" altLang="en-US" dirty="0"/>
              <a:t>日期格式化类</a:t>
            </a:r>
            <a:r>
              <a:rPr lang="en-US" altLang="zh-CN" dirty="0"/>
              <a:t>(</a:t>
            </a:r>
            <a:r>
              <a:rPr lang="zh-CN" altLang="en-US" dirty="0"/>
              <a:t>构造方法</a:t>
            </a:r>
            <a:r>
              <a:rPr lang="en-US" altLang="zh-CN" dirty="0"/>
              <a:t>,</a:t>
            </a:r>
            <a:r>
              <a:rPr lang="zh-CN" altLang="en-US" dirty="0"/>
              <a:t>转换方法</a:t>
            </a:r>
            <a:r>
              <a:rPr lang="en-US" altLang="zh-CN" dirty="0"/>
              <a:t>)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Calendar</a:t>
            </a:r>
            <a:r>
              <a:rPr lang="zh-CN" altLang="en-US" dirty="0">
                <a:solidFill>
                  <a:srgbClr val="C00000"/>
                </a:solidFill>
              </a:rPr>
              <a:t>日历类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概述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对象获取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常用方法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练习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r>
              <a:rPr lang="en-US" altLang="zh-CN" dirty="0"/>
              <a:t>System</a:t>
            </a:r>
            <a:r>
              <a:rPr lang="zh-CN" altLang="en-US" dirty="0"/>
              <a:t>系统相关类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方法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冒泡排序</a:t>
            </a:r>
            <a:r>
              <a:rPr lang="en-US" altLang="zh-CN" dirty="0"/>
              <a:t>(</a:t>
            </a:r>
            <a:r>
              <a:rPr lang="zh-CN" altLang="en-US" dirty="0"/>
              <a:t>分析</a:t>
            </a:r>
            <a:r>
              <a:rPr lang="en-US" altLang="zh-CN" dirty="0"/>
              <a:t>,</a:t>
            </a:r>
            <a:r>
              <a:rPr lang="zh-CN" altLang="en-US" dirty="0"/>
              <a:t>代码实现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二分查找</a:t>
            </a:r>
            <a:r>
              <a:rPr lang="en-US" altLang="zh-CN" dirty="0"/>
              <a:t>(</a:t>
            </a:r>
            <a:r>
              <a:rPr lang="zh-CN" altLang="en-US" dirty="0"/>
              <a:t>分析</a:t>
            </a:r>
            <a:r>
              <a:rPr lang="en-US" altLang="zh-CN" dirty="0"/>
              <a:t>,</a:t>
            </a:r>
            <a:r>
              <a:rPr lang="zh-CN" altLang="en-US" dirty="0"/>
              <a:t>代码实现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Arrays(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常用方法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Calendar</a:t>
            </a:r>
            <a:r>
              <a:rPr lang="zh-CN" altLang="en-US" dirty="0"/>
              <a:t>类</a:t>
            </a:r>
            <a:r>
              <a:rPr lang="en-US" altLang="zh-CN" dirty="0"/>
              <a:t>_</a:t>
            </a:r>
            <a:r>
              <a:rPr lang="zh-CN" altLang="en-US" dirty="0"/>
              <a:t>日历类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59" y="1335754"/>
            <a:ext cx="4856795" cy="488536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Calendar</a:t>
            </a:r>
            <a:r>
              <a:rPr lang="zh-CN" altLang="en-US" dirty="0"/>
              <a:t>日历类</a:t>
            </a:r>
            <a:r>
              <a:rPr lang="en-US" altLang="zh-CN" dirty="0"/>
              <a:t>_</a:t>
            </a:r>
            <a:r>
              <a:rPr lang="zh-CN" altLang="en-US" dirty="0"/>
              <a:t>介绍和获取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8200" y="2131978"/>
            <a:ext cx="9845675" cy="51719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介绍</a:t>
            </a:r>
            <a:r>
              <a:rPr lang="en-US" altLang="zh-CN" dirty="0"/>
              <a:t>:</a:t>
            </a:r>
            <a:r>
              <a:rPr lang="en-US" altLang="zh-CN" dirty="0" err="1"/>
              <a:t>java.util.Calendar</a:t>
            </a:r>
            <a:r>
              <a:rPr lang="zh-CN" altLang="en-US" dirty="0"/>
              <a:t>是日历类，并且是一个抽象类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作用</a:t>
            </a:r>
            <a:r>
              <a:rPr lang="en-US" altLang="zh-CN" dirty="0"/>
              <a:t>:</a:t>
            </a:r>
            <a:r>
              <a:rPr lang="zh-CN" altLang="en-US" dirty="0"/>
              <a:t>在</a:t>
            </a:r>
            <a:r>
              <a:rPr lang="en-US" altLang="zh-CN" dirty="0"/>
              <a:t>Date</a:t>
            </a:r>
            <a:r>
              <a:rPr lang="zh-CN" altLang="en-US" dirty="0"/>
              <a:t>后出现，替换掉了许多</a:t>
            </a:r>
            <a:r>
              <a:rPr lang="en-US" altLang="zh-CN" dirty="0"/>
              <a:t>Date</a:t>
            </a:r>
            <a:r>
              <a:rPr lang="zh-CN" altLang="en-US" dirty="0"/>
              <a:t>的方法。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特点</a:t>
            </a:r>
            <a:r>
              <a:rPr lang="en-US" altLang="zh-CN" dirty="0"/>
              <a:t>:</a:t>
            </a:r>
            <a:r>
              <a:rPr lang="zh-CN" altLang="en-US" dirty="0"/>
              <a:t>该类将所有可能用到的时间信息封装为静态成员变量，方便获取。日历类就是方便获取各个时间属性的。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获取</a:t>
            </a:r>
            <a:r>
              <a:rPr lang="en-US" altLang="zh-CN" dirty="0"/>
              <a:t>:</a:t>
            </a:r>
            <a:r>
              <a:rPr lang="zh-CN" altLang="en-US" dirty="0"/>
              <a:t>使用</a:t>
            </a:r>
            <a:r>
              <a:rPr lang="en-US" altLang="zh-CN" dirty="0"/>
              <a:t>Calendar</a:t>
            </a:r>
            <a:r>
              <a:rPr lang="zh-CN" altLang="en-US" dirty="0"/>
              <a:t>类中的静态方法</a:t>
            </a:r>
            <a:r>
              <a:rPr lang="en-US" altLang="zh-CN" dirty="0"/>
              <a:t>: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067" y="5175020"/>
            <a:ext cx="8659811" cy="835210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267067" y="3689619"/>
          <a:ext cx="931007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5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5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public static Calendar </a:t>
                      </a:r>
                      <a:r>
                        <a:rPr lang="en-US" altLang="zh-CN" sz="2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getInstance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使用默认时区和语言环境获得一个日历。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Calendar</a:t>
            </a:r>
            <a:r>
              <a:rPr lang="zh-CN" altLang="en-US" dirty="0"/>
              <a:t>日历类</a:t>
            </a:r>
            <a:r>
              <a:rPr lang="en-US" altLang="zh-CN" dirty="0"/>
              <a:t>_</a:t>
            </a:r>
            <a:r>
              <a:rPr lang="zh-CN" altLang="en-US" dirty="0"/>
              <a:t>常用方法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38200" y="2028855"/>
          <a:ext cx="10717824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public </a:t>
                      </a:r>
                      <a:r>
                        <a:rPr lang="en-US" altLang="zh-CN" sz="2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int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 get(</a:t>
                      </a:r>
                      <a:r>
                        <a:rPr lang="en-US" altLang="zh-CN" sz="2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int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 field)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返回给定日历字段的值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public void set(</a:t>
                      </a:r>
                      <a:r>
                        <a:rPr lang="en-US" altLang="zh-CN" sz="2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int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 field, </a:t>
                      </a:r>
                      <a:r>
                        <a:rPr lang="en-US" altLang="zh-CN" sz="2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int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 value)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将给定的日历字段设置为给定值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public abstract void add(</a:t>
                      </a:r>
                      <a:r>
                        <a:rPr lang="en-US" altLang="zh-CN" sz="2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int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 field, </a:t>
                      </a:r>
                      <a:r>
                        <a:rPr lang="en-US" altLang="zh-CN" sz="2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int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 amount)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根据日历的规则，为给定的日历字段添加或减去指定的时间量。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public Date </a:t>
                      </a:r>
                      <a:r>
                        <a:rPr lang="en-US" altLang="zh-CN" sz="2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getTime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返回一个表示此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Calendar</a:t>
                      </a:r>
                      <a:r>
                        <a:rPr lang="zh-CN" alt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时间值（从历元到现在的毫秒偏移量）的</a:t>
                      </a:r>
                      <a:r>
                        <a:rPr lang="en-US" altLang="zh-CN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Date</a:t>
                      </a:r>
                      <a:r>
                        <a:rPr lang="zh-CN" alt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/>
                        </a:rPr>
                        <a:t>对象。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Calendar</a:t>
            </a:r>
            <a:r>
              <a:rPr lang="zh-CN" altLang="en-US" dirty="0"/>
              <a:t>日历类</a:t>
            </a:r>
            <a:r>
              <a:rPr lang="en-US" altLang="zh-CN" dirty="0"/>
              <a:t>_</a:t>
            </a:r>
            <a:r>
              <a:rPr lang="zh-CN" altLang="en-US" dirty="0"/>
              <a:t>日历字段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8200" y="1134450"/>
            <a:ext cx="9845675" cy="517190"/>
          </a:xfrm>
        </p:spPr>
        <p:txBody>
          <a:bodyPr/>
          <a:lstStyle/>
          <a:p>
            <a:r>
              <a:rPr lang="zh-CN" altLang="en-US" dirty="0"/>
              <a:t>通过观察常用方法的参数</a:t>
            </a:r>
            <a:r>
              <a:rPr lang="en-US" altLang="zh-CN" dirty="0"/>
              <a:t>,</a:t>
            </a:r>
            <a:r>
              <a:rPr lang="zh-CN" altLang="en-US" dirty="0"/>
              <a:t>我们发现了一个共同点</a:t>
            </a:r>
            <a:r>
              <a:rPr lang="en-US" altLang="zh-CN" dirty="0"/>
              <a:t>:</a:t>
            </a:r>
            <a:r>
              <a:rPr lang="zh-CN" altLang="en-US" dirty="0"/>
              <a:t>就是每一个方法的参数中都有一个日历字段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838200" y="2136016"/>
            <a:ext cx="8074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Calendar</a:t>
            </a:r>
            <a:r>
              <a:rPr lang="zh-CN" altLang="en-US" dirty="0"/>
              <a:t>类中提供很多静态成员，直接类名调用，代表给定的日历字段：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46" y="3205189"/>
            <a:ext cx="7797800" cy="34634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Calendar</a:t>
            </a:r>
            <a:r>
              <a:rPr lang="zh-CN" altLang="en-US" dirty="0"/>
              <a:t>日历类</a:t>
            </a:r>
            <a:r>
              <a:rPr lang="en-US" altLang="zh-CN" dirty="0"/>
              <a:t>_</a:t>
            </a:r>
            <a:r>
              <a:rPr lang="zh-CN" altLang="en-US" dirty="0"/>
              <a:t>方法的使用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28" y="1465938"/>
            <a:ext cx="10899797" cy="449151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Calendar</a:t>
            </a:r>
            <a:r>
              <a:rPr lang="zh-CN" altLang="en-US" dirty="0"/>
              <a:t>日历类</a:t>
            </a:r>
            <a:r>
              <a:rPr lang="en-US" altLang="zh-CN" dirty="0"/>
              <a:t>_</a:t>
            </a:r>
            <a:r>
              <a:rPr lang="zh-CN" altLang="en-US" dirty="0"/>
              <a:t>练习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38200" y="886691"/>
            <a:ext cx="92086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案例需求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   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获取任意一年的二月有多少天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2.  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案例分析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    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a.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可以将日历设置到任意年的三月一日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     b.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向前偏移一天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     c.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获取偏移后的日历即可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3.   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代码实现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: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190" y="3327726"/>
            <a:ext cx="6206210" cy="33845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61D593-0B89-42E4-B29C-D44C6C39FD8D}"/>
              </a:ext>
            </a:extLst>
          </p:cNvPr>
          <p:cNvSpPr txBox="1"/>
          <p:nvPr/>
        </p:nvSpPr>
        <p:spPr>
          <a:xfrm>
            <a:off x="838201" y="1251519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什么是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API?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4C1029-ECB9-4884-8EAE-A8EE82EDE1BF}"/>
              </a:ext>
            </a:extLst>
          </p:cNvPr>
          <p:cNvSpPr txBox="1"/>
          <p:nvPr/>
        </p:nvSpPr>
        <p:spPr>
          <a:xfrm>
            <a:off x="838201" y="1807862"/>
            <a:ext cx="8813800" cy="10118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API(Application Programming interface)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应用程序编程接口。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简单来说：就是</a:t>
            </a:r>
            <a:r>
              <a:rPr lang="en-US" altLang="zh-CN" sz="1600" b="1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b="1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帮我们已经写好的一些方法，我们直接拿过来用就可以了。</a:t>
            </a:r>
            <a:endParaRPr lang="en-US" altLang="zh-CN" sz="1600" b="1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7339AF8-68A5-48FD-AE24-494E04EAE592}"/>
              </a:ext>
            </a:extLst>
          </p:cNvPr>
          <p:cNvSpPr txBox="1">
            <a:spLocks/>
          </p:cNvSpPr>
          <p:nvPr/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 dirty="0"/>
              <a:t>Object</a:t>
            </a:r>
            <a:r>
              <a:rPr lang="zh-CN" altLang="en-US" dirty="0"/>
              <a:t>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190BBB-A78E-40A4-8E9D-B956DCD37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07110"/>
            <a:ext cx="8291278" cy="3481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Calendar</a:t>
            </a:r>
            <a:r>
              <a:rPr lang="zh-CN" altLang="en-US" dirty="0"/>
              <a:t>类总结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536831" y="1934640"/>
            <a:ext cx="7734299" cy="3196039"/>
          </a:xfrm>
        </p:spPr>
        <p:txBody>
          <a:bodyPr/>
          <a:lstStyle/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阿里巴巴普惠体" panose="00020600040101010101"/>
                <a:cs typeface="+mn-cs"/>
              </a:rPr>
              <a:t>public </a:t>
            </a: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阿里巴巴普惠体" panose="00020600040101010101"/>
                <a:cs typeface="+mn-cs"/>
              </a:rPr>
              <a:t>int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阿里巴巴普惠体" panose="00020600040101010101"/>
                <a:cs typeface="+mn-cs"/>
              </a:rPr>
              <a:t> get(</a:t>
            </a: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阿里巴巴普惠体" panose="00020600040101010101"/>
                <a:cs typeface="+mn-cs"/>
              </a:rPr>
              <a:t>int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阿里巴巴普惠体" panose="00020600040101010101"/>
                <a:cs typeface="+mn-cs"/>
              </a:rPr>
              <a:t> field)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阿里巴巴普惠体" panose="00020600040101010101"/>
                <a:cs typeface="+mn-cs"/>
              </a:rPr>
              <a:t>：返回给定日历字段的值。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ea typeface="阿里巴巴普惠体" panose="00020600040101010101"/>
              <a:cs typeface="+mn-cs"/>
            </a:endParaRPr>
          </a:p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ea typeface="阿里巴巴普惠体" panose="00020600040101010101"/>
              <a:cs typeface="+mn-cs"/>
            </a:endParaRPr>
          </a:p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阿里巴巴普惠体" panose="00020600040101010101"/>
                <a:cs typeface="+mn-cs"/>
              </a:rPr>
              <a:t>public void set(</a:t>
            </a: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阿里巴巴普惠体" panose="00020600040101010101"/>
                <a:cs typeface="+mn-cs"/>
              </a:rPr>
              <a:t>int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阿里巴巴普惠体" panose="00020600040101010101"/>
                <a:cs typeface="+mn-cs"/>
              </a:rPr>
              <a:t> field, </a:t>
            </a: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阿里巴巴普惠体" panose="00020600040101010101"/>
                <a:cs typeface="+mn-cs"/>
              </a:rPr>
              <a:t>int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阿里巴巴普惠体" panose="00020600040101010101"/>
                <a:cs typeface="+mn-cs"/>
              </a:rPr>
              <a:t> value)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阿里巴巴普惠体" panose="00020600040101010101"/>
                <a:cs typeface="+mn-cs"/>
              </a:rPr>
              <a:t>：将给定的日历字段设置为给定值。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ea typeface="阿里巴巴普惠体" panose="00020600040101010101"/>
              <a:cs typeface="+mn-cs"/>
            </a:endParaRPr>
          </a:p>
          <a:p>
            <a:pPr marL="0" lv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ea typeface="阿里巴巴普惠体" panose="00020600040101010101"/>
              <a:cs typeface="+mn-cs"/>
            </a:endParaRPr>
          </a:p>
          <a:p>
            <a:pPr marL="0" lv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阿里巴巴普惠体" panose="00020600040101010101"/>
                <a:cs typeface="+mn-cs"/>
              </a:rPr>
              <a:t>3.    public abstract void add(</a:t>
            </a: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阿里巴巴普惠体" panose="00020600040101010101"/>
                <a:cs typeface="+mn-cs"/>
              </a:rPr>
              <a:t>int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阿里巴巴普惠体" panose="00020600040101010101"/>
                <a:cs typeface="+mn-cs"/>
              </a:rPr>
              <a:t> field, </a:t>
            </a: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阿里巴巴普惠体" panose="00020600040101010101"/>
                <a:cs typeface="+mn-cs"/>
              </a:rPr>
              <a:t>int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阿里巴巴普惠体" panose="00020600040101010101"/>
                <a:cs typeface="+mn-cs"/>
              </a:rPr>
              <a:t> amount)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阿里巴巴普惠体" panose="00020600040101010101"/>
                <a:cs typeface="+mn-cs"/>
              </a:rPr>
              <a:t>：根据日历的规则，为给定的日历字段添加或减去指定的时间量。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ea typeface="阿里巴巴普惠体" panose="00020600040101010101"/>
              <a:cs typeface="+mn-cs"/>
            </a:endParaRPr>
          </a:p>
          <a:p>
            <a:pPr marL="0" lv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ea typeface="阿里巴巴普惠体" panose="00020600040101010101"/>
              <a:cs typeface="+mn-cs"/>
            </a:endParaRPr>
          </a:p>
          <a:p>
            <a:pPr marL="0" lvl="0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阿里巴巴普惠体" panose="00020600040101010101"/>
                <a:cs typeface="+mn-cs"/>
              </a:rPr>
              <a:t>4.    public Date </a:t>
            </a:r>
            <a:r>
              <a:rPr lang="en-US" altLang="zh-CN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阿里巴巴普惠体" panose="00020600040101010101"/>
                <a:cs typeface="+mn-cs"/>
              </a:rPr>
              <a:t>getTime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阿里巴巴普惠体" panose="00020600040101010101"/>
                <a:cs typeface="+mn-cs"/>
              </a:rPr>
              <a:t>()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阿里巴巴普惠体" panose="00020600040101010101"/>
                <a:cs typeface="+mn-cs"/>
              </a:rPr>
              <a:t>：返回一个表示此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阿里巴巴普惠体" panose="00020600040101010101"/>
                <a:cs typeface="+mn-cs"/>
              </a:rPr>
              <a:t>Calendar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阿里巴巴普惠体" panose="00020600040101010101"/>
                <a:cs typeface="+mn-cs"/>
              </a:rPr>
              <a:t>时间值（从历元到现在的毫秒偏移量）的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阿里巴巴普惠体" panose="00020600040101010101"/>
                <a:cs typeface="+mn-cs"/>
              </a:rPr>
              <a:t>Date</a:t>
            </a: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阿里巴巴普惠体" panose="00020600040101010101"/>
                <a:cs typeface="+mn-cs"/>
              </a:rPr>
              <a:t>对象。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578410" y="1092071"/>
            <a:ext cx="7410391" cy="3196039"/>
          </a:xfrm>
        </p:spPr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类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,native</a:t>
            </a:r>
            <a:r>
              <a:rPr lang="zh-CN" altLang="en-US" dirty="0"/>
              <a:t>本地方法</a:t>
            </a:r>
            <a:r>
              <a:rPr lang="en-US" altLang="zh-CN" dirty="0"/>
              <a:t>,</a:t>
            </a:r>
            <a:r>
              <a:rPr lang="en-US" altLang="zh-CN" dirty="0" err="1"/>
              <a:t>toString</a:t>
            </a:r>
            <a:r>
              <a:rPr lang="en-US" altLang="zh-CN" dirty="0"/>
              <a:t>(),equals())</a:t>
            </a:r>
          </a:p>
          <a:p>
            <a:r>
              <a:rPr lang="en-US" altLang="zh-CN" dirty="0"/>
              <a:t>Date</a:t>
            </a:r>
            <a:r>
              <a:rPr lang="zh-CN" altLang="en-US" dirty="0"/>
              <a:t>日期类</a:t>
            </a:r>
            <a:r>
              <a:rPr lang="en-US" altLang="zh-CN" dirty="0"/>
              <a:t>(</a:t>
            </a:r>
            <a:r>
              <a:rPr lang="zh-CN" altLang="en-US" dirty="0"/>
              <a:t>介绍</a:t>
            </a:r>
            <a:r>
              <a:rPr lang="en-US" altLang="zh-CN" dirty="0"/>
              <a:t>,</a:t>
            </a:r>
            <a:r>
              <a:rPr lang="zh-CN" altLang="en-US" dirty="0"/>
              <a:t>构造</a:t>
            </a:r>
            <a:r>
              <a:rPr lang="en-US" altLang="zh-CN" dirty="0"/>
              <a:t>,</a:t>
            </a:r>
            <a:r>
              <a:rPr lang="zh-CN" altLang="en-US" dirty="0"/>
              <a:t>常用方法</a:t>
            </a:r>
            <a:r>
              <a:rPr lang="en-US" altLang="zh-CN" dirty="0"/>
              <a:t>,</a:t>
            </a:r>
            <a:r>
              <a:rPr lang="zh-CN" altLang="en-US" dirty="0"/>
              <a:t>日期对象和毫秒值互换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DateFormat</a:t>
            </a:r>
            <a:r>
              <a:rPr lang="zh-CN" altLang="en-US" dirty="0"/>
              <a:t>日期格式化类</a:t>
            </a:r>
            <a:r>
              <a:rPr lang="en-US" altLang="zh-CN" dirty="0"/>
              <a:t>(</a:t>
            </a:r>
            <a:r>
              <a:rPr lang="zh-CN" altLang="en-US" dirty="0"/>
              <a:t>构造方法</a:t>
            </a:r>
            <a:r>
              <a:rPr lang="en-US" altLang="zh-CN" dirty="0"/>
              <a:t>,</a:t>
            </a:r>
            <a:r>
              <a:rPr lang="zh-CN" altLang="en-US" dirty="0"/>
              <a:t>转换方法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Calendar</a:t>
            </a:r>
            <a:r>
              <a:rPr lang="zh-CN" altLang="en-US" dirty="0"/>
              <a:t>日历类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对象获取</a:t>
            </a:r>
            <a:r>
              <a:rPr lang="en-US" altLang="zh-CN" dirty="0"/>
              <a:t>,</a:t>
            </a:r>
            <a:r>
              <a:rPr lang="zh-CN" altLang="en-US" dirty="0"/>
              <a:t>常用方法</a:t>
            </a:r>
            <a:r>
              <a:rPr lang="en-US" altLang="zh-CN" dirty="0"/>
              <a:t>,</a:t>
            </a:r>
            <a:r>
              <a:rPr lang="zh-CN" altLang="en-US" dirty="0"/>
              <a:t>练习</a:t>
            </a:r>
            <a:r>
              <a:rPr lang="en-US" altLang="zh-CN" dirty="0"/>
              <a:t>)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System</a:t>
            </a:r>
            <a:r>
              <a:rPr lang="zh-CN" altLang="en-US" dirty="0">
                <a:solidFill>
                  <a:srgbClr val="C00000"/>
                </a:solidFill>
              </a:rPr>
              <a:t>系统相关类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概述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方法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r>
              <a:rPr lang="zh-CN" altLang="en-US" dirty="0"/>
              <a:t>冒泡排序</a:t>
            </a:r>
            <a:r>
              <a:rPr lang="en-US" altLang="zh-CN" dirty="0"/>
              <a:t>(</a:t>
            </a:r>
            <a:r>
              <a:rPr lang="zh-CN" altLang="en-US" dirty="0"/>
              <a:t>分析</a:t>
            </a:r>
            <a:r>
              <a:rPr lang="en-US" altLang="zh-CN" dirty="0"/>
              <a:t>,</a:t>
            </a:r>
            <a:r>
              <a:rPr lang="zh-CN" altLang="en-US" dirty="0"/>
              <a:t>代码实现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二分查找</a:t>
            </a:r>
            <a:r>
              <a:rPr lang="en-US" altLang="zh-CN" dirty="0"/>
              <a:t>(</a:t>
            </a:r>
            <a:r>
              <a:rPr lang="zh-CN" altLang="en-US" dirty="0"/>
              <a:t>分析</a:t>
            </a:r>
            <a:r>
              <a:rPr lang="en-US" altLang="zh-CN" dirty="0"/>
              <a:t>,</a:t>
            </a:r>
            <a:r>
              <a:rPr lang="zh-CN" altLang="en-US" dirty="0"/>
              <a:t>代码实现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Arrays(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常用方法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</a:t>
            </a:r>
            <a:r>
              <a:rPr lang="zh-CN" altLang="en-US" dirty="0"/>
              <a:t>类</a:t>
            </a:r>
            <a:r>
              <a:rPr lang="en-US" altLang="zh-CN" dirty="0"/>
              <a:t>_</a:t>
            </a:r>
            <a:r>
              <a:rPr lang="zh-CN" altLang="en-US" dirty="0"/>
              <a:t>介绍和常用方法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8200" y="2067590"/>
            <a:ext cx="9845675" cy="517190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概述</a:t>
            </a:r>
            <a:r>
              <a:rPr lang="en-US" altLang="zh-CN" dirty="0"/>
              <a:t>:java</a:t>
            </a:r>
            <a:r>
              <a:rPr lang="zh-CN" altLang="en-US" dirty="0"/>
              <a:t>自带的类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成员特点</a:t>
            </a:r>
            <a:r>
              <a:rPr lang="en-US" altLang="zh-CN" dirty="0"/>
              <a:t>:</a:t>
            </a:r>
            <a:r>
              <a:rPr lang="zh-CN" altLang="en-US" dirty="0"/>
              <a:t>都是</a:t>
            </a:r>
            <a:r>
              <a:rPr lang="en-US" altLang="zh-CN" dirty="0"/>
              <a:t>static</a:t>
            </a:r>
            <a:r>
              <a:rPr lang="zh-CN" altLang="en-US" dirty="0"/>
              <a:t>的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3.</a:t>
            </a:r>
            <a:r>
              <a:rPr lang="zh-CN" altLang="en-US" dirty="0"/>
              <a:t>使用</a:t>
            </a:r>
            <a:r>
              <a:rPr lang="en-US" altLang="zh-CN" dirty="0"/>
              <a:t>:</a:t>
            </a:r>
            <a:r>
              <a:rPr lang="zh-CN" altLang="en-US" dirty="0"/>
              <a:t>类名直接调用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4.</a:t>
            </a:r>
            <a:r>
              <a:rPr lang="zh-CN" altLang="en-US" dirty="0"/>
              <a:t>方法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78169" y="3382694"/>
          <a:ext cx="10258302" cy="3343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9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9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055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055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public static void exit(</a:t>
                      </a:r>
                      <a:r>
                        <a:rPr lang="en-US" altLang="zh-CN" sz="1800" dirty="0" err="1"/>
                        <a:t>int</a:t>
                      </a:r>
                      <a:r>
                        <a:rPr lang="en-US" altLang="zh-CN" sz="1800" dirty="0"/>
                        <a:t> status)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/>
                        <a:t>status</a:t>
                      </a:r>
                      <a:r>
                        <a:rPr lang="zh-CN" altLang="en-US" sz="1800" dirty="0"/>
                        <a:t>填写</a:t>
                      </a:r>
                      <a:r>
                        <a:rPr lang="en-US" altLang="zh-CN" sz="1800" dirty="0"/>
                        <a:t>0</a:t>
                      </a:r>
                      <a:r>
                        <a:rPr lang="zh-CN" altLang="en-US" sz="1800" dirty="0"/>
                        <a:t>即可</a:t>
                      </a:r>
                      <a:r>
                        <a:rPr lang="en-US" altLang="zh-CN" sz="1800" dirty="0"/>
                        <a:t>-&gt;</a:t>
                      </a:r>
                      <a:r>
                        <a:rPr lang="zh-CN" altLang="en-US" sz="1800" dirty="0"/>
                        <a:t>退出</a:t>
                      </a:r>
                      <a:r>
                        <a:rPr lang="en-US" altLang="zh-CN" sz="1800" dirty="0" err="1"/>
                        <a:t>jvm</a:t>
                      </a:r>
                      <a:endParaRPr lang="en-US" altLang="zh-C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055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public static long </a:t>
                      </a:r>
                      <a:r>
                        <a:rPr lang="en-US" altLang="zh-CN" sz="1800" dirty="0" err="1"/>
                        <a:t>currentTimeMillis</a:t>
                      </a:r>
                      <a:r>
                        <a:rPr lang="en-US" altLang="zh-CN" sz="1800" dirty="0"/>
                        <a:t>()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/>
                        <a:t>获取当前系统时间毫秒值</a:t>
                      </a:r>
                      <a:r>
                        <a:rPr lang="en-US" altLang="zh-CN" sz="1800" dirty="0"/>
                        <a:t>,</a:t>
                      </a:r>
                      <a:r>
                        <a:rPr lang="zh-CN" altLang="en-US" sz="1800" dirty="0"/>
                        <a:t>可以用来测效率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346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public static void </a:t>
                      </a:r>
                      <a:r>
                        <a:rPr lang="en-US" altLang="zh-CN" sz="1800" dirty="0" err="1"/>
                        <a:t>arrayCopy</a:t>
                      </a:r>
                      <a:r>
                        <a:rPr lang="en-US" altLang="zh-CN" sz="1800" dirty="0"/>
                        <a:t>(Object </a:t>
                      </a:r>
                      <a:r>
                        <a:rPr lang="en-US" altLang="zh-CN" sz="1800" dirty="0" err="1"/>
                        <a:t>src</a:t>
                      </a:r>
                      <a:r>
                        <a:rPr lang="en-US" altLang="zh-CN" sz="1800" dirty="0"/>
                        <a:t>, </a:t>
                      </a:r>
                      <a:r>
                        <a:rPr lang="en-US" altLang="zh-CN" sz="1800" dirty="0" err="1"/>
                        <a:t>int</a:t>
                      </a:r>
                      <a:r>
                        <a:rPr lang="en-US" altLang="zh-CN" sz="1800" dirty="0"/>
                        <a:t> </a:t>
                      </a:r>
                      <a:r>
                        <a:rPr lang="en-US" altLang="zh-CN" sz="1800" dirty="0" err="1"/>
                        <a:t>srcPos</a:t>
                      </a:r>
                      <a:r>
                        <a:rPr lang="en-US" altLang="zh-CN" sz="1800" dirty="0"/>
                        <a:t>, Object </a:t>
                      </a:r>
                      <a:r>
                        <a:rPr lang="en-US" altLang="zh-CN" sz="1800" dirty="0" err="1"/>
                        <a:t>dest</a:t>
                      </a:r>
                      <a:r>
                        <a:rPr lang="en-US" altLang="zh-CN" sz="1800" dirty="0"/>
                        <a:t>, </a:t>
                      </a:r>
                      <a:r>
                        <a:rPr lang="en-US" altLang="zh-CN" sz="1800" dirty="0" err="1"/>
                        <a:t>int</a:t>
                      </a:r>
                      <a:r>
                        <a:rPr lang="en-US" altLang="zh-CN" sz="1800" dirty="0"/>
                        <a:t> </a:t>
                      </a:r>
                      <a:r>
                        <a:rPr lang="en-US" altLang="zh-CN" sz="1800" dirty="0" err="1"/>
                        <a:t>destPos</a:t>
                      </a:r>
                      <a:r>
                        <a:rPr lang="en-US" altLang="zh-CN" sz="1800" dirty="0"/>
                        <a:t>, </a:t>
                      </a:r>
                      <a:r>
                        <a:rPr lang="en-US" altLang="zh-CN" sz="1800" dirty="0" err="1"/>
                        <a:t>int</a:t>
                      </a:r>
                      <a:r>
                        <a:rPr lang="en-US" altLang="zh-CN" sz="1800" dirty="0"/>
                        <a:t> length)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/>
                        <a:t>数组复制</a:t>
                      </a:r>
                      <a:endParaRPr lang="en-US" altLang="zh-CN" sz="1800" dirty="0"/>
                    </a:p>
                    <a:p>
                      <a:r>
                        <a:rPr lang="en-US" altLang="zh-CN" sz="1800" dirty="0"/>
                        <a:t>   </a:t>
                      </a:r>
                      <a:r>
                        <a:rPr lang="en-US" altLang="zh-CN" sz="1800" dirty="0" err="1"/>
                        <a:t>src</a:t>
                      </a:r>
                      <a:r>
                        <a:rPr lang="en-US" altLang="zh-CN" sz="1800" dirty="0"/>
                        <a:t>:</a:t>
                      </a:r>
                      <a:r>
                        <a:rPr lang="zh-CN" altLang="en-US" sz="1800" dirty="0"/>
                        <a:t>源数组</a:t>
                      </a:r>
                    </a:p>
                    <a:p>
                      <a:r>
                        <a:rPr lang="zh-CN" altLang="en-US" sz="1800" dirty="0"/>
                        <a:t>   </a:t>
                      </a:r>
                      <a:r>
                        <a:rPr lang="en-US" altLang="zh-CN" sz="1800" dirty="0" err="1"/>
                        <a:t>srcPos</a:t>
                      </a:r>
                      <a:r>
                        <a:rPr lang="en-US" altLang="zh-CN" sz="1800" dirty="0"/>
                        <a:t>:</a:t>
                      </a:r>
                      <a:r>
                        <a:rPr lang="zh-CN" altLang="en-US" sz="1800" dirty="0"/>
                        <a:t>从源数组的哪个索引开始复制</a:t>
                      </a:r>
                    </a:p>
                    <a:p>
                      <a:r>
                        <a:rPr lang="zh-CN" altLang="en-US" sz="1800" dirty="0"/>
                        <a:t>   </a:t>
                      </a:r>
                      <a:r>
                        <a:rPr lang="en-US" altLang="zh-CN" sz="1800" dirty="0" err="1"/>
                        <a:t>dest</a:t>
                      </a:r>
                      <a:r>
                        <a:rPr lang="en-US" altLang="zh-CN" sz="1800" dirty="0"/>
                        <a:t>:</a:t>
                      </a:r>
                      <a:r>
                        <a:rPr lang="zh-CN" altLang="en-US" sz="1800" dirty="0"/>
                        <a:t>目标数组</a:t>
                      </a:r>
                    </a:p>
                    <a:p>
                      <a:r>
                        <a:rPr lang="zh-CN" altLang="en-US" sz="1800" dirty="0"/>
                        <a:t>   </a:t>
                      </a:r>
                      <a:r>
                        <a:rPr lang="en-US" altLang="zh-CN" sz="1800" dirty="0" err="1"/>
                        <a:t>destPos</a:t>
                      </a:r>
                      <a:r>
                        <a:rPr lang="en-US" altLang="zh-CN" sz="1800" dirty="0"/>
                        <a:t>:</a:t>
                      </a:r>
                      <a:r>
                        <a:rPr lang="zh-CN" altLang="en-US" sz="1800" dirty="0"/>
                        <a:t>从目标数组的哪个索引开始粘贴</a:t>
                      </a:r>
                    </a:p>
                    <a:p>
                      <a:r>
                        <a:rPr lang="zh-CN" altLang="en-US" sz="1800" dirty="0"/>
                        <a:t>   </a:t>
                      </a:r>
                      <a:r>
                        <a:rPr lang="en-US" altLang="zh-CN" sz="1800" dirty="0"/>
                        <a:t>length:</a:t>
                      </a:r>
                      <a:r>
                        <a:rPr lang="zh-CN" altLang="en-US" sz="1800" dirty="0"/>
                        <a:t>复制粘贴多少个元素</a:t>
                      </a:r>
                      <a:endParaRPr lang="en-US" altLang="zh-CN" sz="1800" dirty="0"/>
                    </a:p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</a:t>
            </a:r>
            <a:r>
              <a:rPr lang="zh-CN" altLang="en-US" dirty="0"/>
              <a:t>类</a:t>
            </a:r>
            <a:r>
              <a:rPr lang="en-US" altLang="zh-CN" dirty="0"/>
              <a:t>_</a:t>
            </a:r>
            <a:r>
              <a:rPr lang="zh-CN" altLang="en-US" dirty="0"/>
              <a:t>介绍和常用方法</a:t>
            </a:r>
            <a:r>
              <a:rPr lang="en-US" altLang="zh-CN" dirty="0"/>
              <a:t>_</a:t>
            </a:r>
            <a:r>
              <a:rPr lang="zh-CN" altLang="en-US" dirty="0"/>
              <a:t>代码演示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218" y="753980"/>
            <a:ext cx="6334352" cy="593283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</a:t>
            </a:r>
            <a:r>
              <a:rPr lang="zh-CN" altLang="en-US" dirty="0"/>
              <a:t>类总结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39055" y="1178501"/>
            <a:ext cx="7734299" cy="319603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1.exit(</a:t>
            </a:r>
            <a:r>
              <a:rPr lang="en-US" altLang="zh-CN" dirty="0" err="1"/>
              <a:t>int</a:t>
            </a:r>
            <a:r>
              <a:rPr lang="en-US" altLang="zh-CN" dirty="0"/>
              <a:t> status):</a:t>
            </a:r>
            <a:r>
              <a:rPr lang="zh-CN" altLang="en-US" dirty="0"/>
              <a:t>退出</a:t>
            </a:r>
            <a:r>
              <a:rPr lang="en-US" altLang="zh-CN" dirty="0" err="1"/>
              <a:t>jvm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2.currentTimeMills():</a:t>
            </a:r>
            <a:r>
              <a:rPr lang="zh-CN" altLang="en-US" dirty="0"/>
              <a:t>获取当前系统时间毫秒值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fr-FR" altLang="zh-CN" dirty="0"/>
              <a:t> arrayCopy(Object src, int srcPos, Object dest, int destPos, int length)</a:t>
            </a:r>
            <a:r>
              <a:rPr lang="en-US" altLang="zh-CN" dirty="0"/>
              <a:t>-&gt;</a:t>
            </a:r>
            <a:r>
              <a:rPr lang="zh-CN" altLang="en-US" dirty="0"/>
              <a:t>数组复制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src</a:t>
            </a:r>
            <a:r>
              <a:rPr lang="en-US" altLang="zh-CN" dirty="0"/>
              <a:t>:</a:t>
            </a:r>
            <a:r>
              <a:rPr lang="zh-CN" altLang="en-US" dirty="0"/>
              <a:t>源数组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srcPos</a:t>
            </a:r>
            <a:r>
              <a:rPr lang="en-US" altLang="zh-CN" dirty="0"/>
              <a:t>:</a:t>
            </a:r>
            <a:r>
              <a:rPr lang="zh-CN" altLang="en-US" dirty="0"/>
              <a:t>从源数组的哪个索引开始复制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dest</a:t>
            </a:r>
            <a:r>
              <a:rPr lang="en-US" altLang="zh-CN" dirty="0"/>
              <a:t>:</a:t>
            </a:r>
            <a:r>
              <a:rPr lang="zh-CN" altLang="en-US" dirty="0"/>
              <a:t>目标数组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destPos</a:t>
            </a:r>
            <a:r>
              <a:rPr lang="en-US" altLang="zh-CN" dirty="0"/>
              <a:t>:</a:t>
            </a:r>
            <a:r>
              <a:rPr lang="zh-CN" altLang="en-US" dirty="0"/>
              <a:t>从目标数组的哪个索引开始粘贴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length:</a:t>
            </a:r>
            <a:r>
              <a:rPr lang="zh-CN" altLang="en-US" dirty="0"/>
              <a:t>复制粘贴多少个元素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578350" y="1092200"/>
            <a:ext cx="7410450" cy="5335270"/>
          </a:xfrm>
        </p:spPr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类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,native</a:t>
            </a:r>
            <a:r>
              <a:rPr lang="zh-CN" altLang="en-US" dirty="0"/>
              <a:t>本地方法</a:t>
            </a:r>
            <a:r>
              <a:rPr lang="en-US" altLang="zh-CN" dirty="0"/>
              <a:t>,</a:t>
            </a:r>
            <a:r>
              <a:rPr lang="en-US" altLang="zh-CN" dirty="0" err="1"/>
              <a:t>toString</a:t>
            </a:r>
            <a:r>
              <a:rPr lang="en-US" altLang="zh-CN" dirty="0"/>
              <a:t>(),equals())</a:t>
            </a:r>
          </a:p>
          <a:p>
            <a:r>
              <a:rPr lang="en-US" altLang="zh-CN" dirty="0"/>
              <a:t>Date</a:t>
            </a:r>
            <a:r>
              <a:rPr lang="zh-CN" altLang="en-US" dirty="0"/>
              <a:t>日期类</a:t>
            </a:r>
            <a:r>
              <a:rPr lang="en-US" altLang="zh-CN" dirty="0"/>
              <a:t>(</a:t>
            </a:r>
            <a:r>
              <a:rPr lang="zh-CN" altLang="en-US" dirty="0"/>
              <a:t>介绍</a:t>
            </a:r>
            <a:r>
              <a:rPr lang="en-US" altLang="zh-CN" dirty="0"/>
              <a:t>,</a:t>
            </a:r>
            <a:r>
              <a:rPr lang="zh-CN" altLang="en-US" dirty="0"/>
              <a:t>构造</a:t>
            </a:r>
            <a:r>
              <a:rPr lang="en-US" altLang="zh-CN" dirty="0"/>
              <a:t>,</a:t>
            </a:r>
            <a:r>
              <a:rPr lang="zh-CN" altLang="en-US" dirty="0"/>
              <a:t>常用方法</a:t>
            </a:r>
            <a:r>
              <a:rPr lang="en-US" altLang="zh-CN" dirty="0"/>
              <a:t>,</a:t>
            </a:r>
            <a:r>
              <a:rPr lang="zh-CN" altLang="en-US" dirty="0"/>
              <a:t>日期对象和毫秒值互换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DateFormat</a:t>
            </a:r>
            <a:r>
              <a:rPr lang="zh-CN" altLang="en-US" dirty="0"/>
              <a:t>日期格式化类</a:t>
            </a:r>
            <a:r>
              <a:rPr lang="en-US" altLang="zh-CN" dirty="0"/>
              <a:t>(</a:t>
            </a:r>
            <a:r>
              <a:rPr lang="zh-CN" altLang="en-US" dirty="0"/>
              <a:t>构造方法</a:t>
            </a:r>
            <a:r>
              <a:rPr lang="en-US" altLang="zh-CN" dirty="0"/>
              <a:t>,</a:t>
            </a:r>
            <a:r>
              <a:rPr lang="zh-CN" altLang="en-US" dirty="0"/>
              <a:t>转换方法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Calendar</a:t>
            </a:r>
            <a:r>
              <a:rPr lang="zh-CN" altLang="en-US" dirty="0"/>
              <a:t>日历类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对象获取</a:t>
            </a:r>
            <a:r>
              <a:rPr lang="en-US" altLang="zh-CN" dirty="0"/>
              <a:t>,</a:t>
            </a:r>
            <a:r>
              <a:rPr lang="zh-CN" altLang="en-US" dirty="0"/>
              <a:t>常用方法</a:t>
            </a:r>
            <a:r>
              <a:rPr lang="en-US" altLang="zh-CN" dirty="0"/>
              <a:t>,</a:t>
            </a:r>
            <a:r>
              <a:rPr lang="zh-CN" altLang="en-US" dirty="0"/>
              <a:t>练习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System</a:t>
            </a:r>
            <a:r>
              <a:rPr lang="zh-CN" altLang="en-US" dirty="0"/>
              <a:t>系统相关类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方法</a:t>
            </a:r>
            <a:r>
              <a:rPr lang="en-US" altLang="zh-CN" dirty="0"/>
              <a:t>)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冒泡排序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分析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代码实现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r>
              <a:rPr lang="zh-CN" altLang="en-US" dirty="0"/>
              <a:t>二分查找</a:t>
            </a:r>
            <a:r>
              <a:rPr lang="en-US" altLang="zh-CN" dirty="0"/>
              <a:t>(</a:t>
            </a:r>
            <a:r>
              <a:rPr lang="zh-CN" altLang="en-US" dirty="0"/>
              <a:t>分析</a:t>
            </a:r>
            <a:r>
              <a:rPr lang="en-US" altLang="zh-CN" dirty="0"/>
              <a:t>,</a:t>
            </a:r>
            <a:r>
              <a:rPr lang="zh-CN" altLang="en-US" dirty="0"/>
              <a:t>代码实现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Arrays(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常用方法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906295" y="0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defTabSz="1219200" eaLnBrk="0" hangingPunct="0">
              <a:defRPr/>
            </a:pPr>
            <a:r>
              <a:rPr lang="zh-CN" altLang="en-US" sz="32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冒泡排序</a:t>
            </a:r>
            <a:endParaRPr lang="zh-TW" altLang="zh-CN" sz="3200" b="1" kern="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1834" y="1509185"/>
            <a:ext cx="46863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200" eaLnBrk="0" hangingPunct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冒泡排序</a:t>
            </a:r>
          </a:p>
        </p:txBody>
      </p:sp>
      <p:sp>
        <p:nvSpPr>
          <p:cNvPr id="16" name="TextBox 6"/>
          <p:cNvSpPr txBox="1"/>
          <p:nvPr/>
        </p:nvSpPr>
        <p:spPr>
          <a:xfrm>
            <a:off x="1488018" y="2277534"/>
            <a:ext cx="9199033" cy="10618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200" eaLnBrk="0" hangingPunct="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排序：将一组数据按照固定的规则进行排列</a:t>
            </a:r>
            <a:endParaRPr lang="en-US" altLang="zh-CN" sz="14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 eaLnBrk="0" hangingPunct="0">
              <a:lnSpc>
                <a:spcPct val="150000"/>
              </a:lnSpc>
              <a:defRPr/>
            </a:pPr>
            <a:endParaRPr lang="en-US" altLang="zh-CN" sz="14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200" eaLnBrk="0" hangingPunct="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冒泡排序：相邻的数据两两比较，小的放前面，大的放后面。</a:t>
            </a:r>
            <a:endParaRPr lang="en-US" altLang="zh-CN" sz="14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 build="allAtOnce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1219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冒泡排序</a:t>
            </a:r>
            <a:endParaRPr kumimoji="0" lang="zh-TW" altLang="zh-CN" sz="32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86755" y="1890936"/>
            <a:ext cx="3862178" cy="1007369"/>
            <a:chOff x="1296140" y="1260607"/>
            <a:chExt cx="3862178" cy="1007369"/>
          </a:xfrm>
        </p:grpSpPr>
        <p:sp>
          <p:nvSpPr>
            <p:cNvPr id="2" name="矩形 1"/>
            <p:cNvSpPr/>
            <p:nvPr/>
          </p:nvSpPr>
          <p:spPr>
            <a:xfrm>
              <a:off x="1296140" y="1260629"/>
              <a:ext cx="701336" cy="514905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黑体" panose="02010609060101010101" pitchFamily="49" charset="-122"/>
                  <a:cs typeface="+mn-cs"/>
                </a:rPr>
                <a:t>7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1997476" y="1260607"/>
              <a:ext cx="701336" cy="514905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黑体" panose="02010609060101010101" pitchFamily="49" charset="-122"/>
                  <a:cs typeface="+mn-cs"/>
                </a:rPr>
                <a:t>6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2698812" y="1260628"/>
              <a:ext cx="701336" cy="514905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黑体" panose="02010609060101010101" pitchFamily="49" charset="-122"/>
                  <a:cs typeface="+mn-cs"/>
                </a:rPr>
                <a:t>5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3400148" y="1261067"/>
              <a:ext cx="701336" cy="514905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黑体" panose="02010609060101010101" pitchFamily="49" charset="-122"/>
                  <a:cs typeface="+mn-cs"/>
                </a:rPr>
                <a:t>4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4101484" y="1261006"/>
              <a:ext cx="701336" cy="514905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黑体" panose="02010609060101010101" pitchFamily="49" charset="-122"/>
                  <a:cs typeface="+mn-cs"/>
                </a:rPr>
                <a:t>3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489998" y="1775533"/>
              <a:ext cx="366832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黑体" panose="02010609060101010101" pitchFamily="49" charset="-122"/>
                  <a:cs typeface="+mn-cs"/>
                </a:rPr>
                <a:t>[0]            [1]            [2]             [3]             [4]           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黑体" panose="02010609060101010101" pitchFamily="49" charset="-122"/>
                  <a:cs typeface="+mn-cs"/>
                </a:rPr>
                <a:t>	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686755" y="2990500"/>
            <a:ext cx="3862178" cy="1007369"/>
            <a:chOff x="1296140" y="1260607"/>
            <a:chExt cx="3862178" cy="1007369"/>
          </a:xfrm>
        </p:grpSpPr>
        <p:sp>
          <p:nvSpPr>
            <p:cNvPr id="47" name="矩形 46"/>
            <p:cNvSpPr/>
            <p:nvPr/>
          </p:nvSpPr>
          <p:spPr>
            <a:xfrm>
              <a:off x="1296140" y="1260629"/>
              <a:ext cx="701336" cy="514905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黑体" panose="02010609060101010101" pitchFamily="49" charset="-122"/>
                  <a:cs typeface="+mn-cs"/>
                </a:rPr>
                <a:t>7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1997476" y="1260607"/>
              <a:ext cx="701336" cy="514905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黑体" panose="02010609060101010101" pitchFamily="49" charset="-122"/>
                  <a:cs typeface="+mn-cs"/>
                </a:rPr>
                <a:t>6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2698812" y="1260628"/>
              <a:ext cx="701336" cy="514905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黑体" panose="02010609060101010101" pitchFamily="49" charset="-122"/>
                  <a:cs typeface="+mn-cs"/>
                </a:rPr>
                <a:t>5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3400148" y="1261067"/>
              <a:ext cx="701336" cy="514905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黑体" panose="02010609060101010101" pitchFamily="49" charset="-122"/>
                  <a:cs typeface="+mn-cs"/>
                </a:rPr>
                <a:t>4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4101484" y="1261006"/>
              <a:ext cx="701336" cy="514905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黑体" panose="02010609060101010101" pitchFamily="49" charset="-122"/>
                  <a:cs typeface="+mn-cs"/>
                </a:rPr>
                <a:t>3</a:t>
              </a: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489998" y="1775533"/>
              <a:ext cx="366832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黑体" panose="02010609060101010101" pitchFamily="49" charset="-122"/>
                  <a:cs typeface="+mn-cs"/>
                </a:rPr>
                <a:t>[0]            [1]            [2]             [3]             [4]           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黑体" panose="02010609060101010101" pitchFamily="49" charset="-122"/>
                  <a:cs typeface="+mn-cs"/>
                </a:rPr>
                <a:t>	</a:t>
              </a:r>
            </a:p>
          </p:txBody>
        </p:sp>
      </p:grpSp>
      <p:sp>
        <p:nvSpPr>
          <p:cNvPr id="17" name="箭头: 下弧形 16"/>
          <p:cNvSpPr/>
          <p:nvPr/>
        </p:nvSpPr>
        <p:spPr>
          <a:xfrm>
            <a:off x="2055179" y="3808534"/>
            <a:ext cx="701336" cy="189335"/>
          </a:xfrm>
          <a:prstGeom prst="curvedUpArrow">
            <a:avLst/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839303" y="3053253"/>
            <a:ext cx="396240" cy="38939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558395" y="3044954"/>
            <a:ext cx="396240" cy="38939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680905" y="2991181"/>
            <a:ext cx="701336" cy="51490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6</a:t>
            </a:r>
          </a:p>
        </p:txBody>
      </p:sp>
      <p:sp>
        <p:nvSpPr>
          <p:cNvPr id="70" name="矩形 69"/>
          <p:cNvSpPr/>
          <p:nvPr/>
        </p:nvSpPr>
        <p:spPr>
          <a:xfrm>
            <a:off x="2390881" y="2994081"/>
            <a:ext cx="701336" cy="50774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7</a:t>
            </a:r>
          </a:p>
        </p:txBody>
      </p:sp>
      <p:sp>
        <p:nvSpPr>
          <p:cNvPr id="79" name="箭头: 下弧形 78"/>
          <p:cNvSpPr/>
          <p:nvPr/>
        </p:nvSpPr>
        <p:spPr>
          <a:xfrm>
            <a:off x="2756515" y="3808534"/>
            <a:ext cx="701336" cy="189335"/>
          </a:xfrm>
          <a:prstGeom prst="curvedUpArrow">
            <a:avLst/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565840" y="3044954"/>
            <a:ext cx="1075613" cy="397695"/>
            <a:chOff x="2157469" y="2618813"/>
            <a:chExt cx="1075613" cy="397695"/>
          </a:xfrm>
        </p:grpSpPr>
        <p:sp>
          <p:nvSpPr>
            <p:cNvPr id="80" name="矩形 79"/>
            <p:cNvSpPr/>
            <p:nvPr/>
          </p:nvSpPr>
          <p:spPr>
            <a:xfrm>
              <a:off x="2157469" y="2618813"/>
              <a:ext cx="396240" cy="38939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2836842" y="2627111"/>
              <a:ext cx="396240" cy="38939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386051" y="2990061"/>
            <a:ext cx="1410292" cy="517676"/>
            <a:chOff x="1977680" y="2569635"/>
            <a:chExt cx="1410292" cy="517676"/>
          </a:xfrm>
        </p:grpSpPr>
        <p:sp>
          <p:nvSpPr>
            <p:cNvPr id="85" name="矩形 84"/>
            <p:cNvSpPr/>
            <p:nvPr/>
          </p:nvSpPr>
          <p:spPr>
            <a:xfrm>
              <a:off x="1977680" y="2569635"/>
              <a:ext cx="701336" cy="514905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黑体" panose="02010609060101010101" pitchFamily="49" charset="-122"/>
                  <a:cs typeface="+mn-cs"/>
                </a:rPr>
                <a:t>5</a:t>
              </a:r>
            </a:p>
          </p:txBody>
        </p:sp>
        <p:sp>
          <p:nvSpPr>
            <p:cNvPr id="78" name="矩形 77"/>
            <p:cNvSpPr/>
            <p:nvPr/>
          </p:nvSpPr>
          <p:spPr>
            <a:xfrm>
              <a:off x="2686636" y="2572406"/>
              <a:ext cx="701336" cy="514905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黑体" panose="02010609060101010101" pitchFamily="49" charset="-122"/>
                  <a:cs typeface="+mn-cs"/>
                </a:rPr>
                <a:t>7</a:t>
              </a:r>
            </a:p>
          </p:txBody>
        </p:sp>
      </p:grpSp>
      <p:sp>
        <p:nvSpPr>
          <p:cNvPr id="38" name="箭头: 下弧形 37"/>
          <p:cNvSpPr/>
          <p:nvPr/>
        </p:nvSpPr>
        <p:spPr>
          <a:xfrm>
            <a:off x="3457851" y="3808534"/>
            <a:ext cx="701336" cy="189335"/>
          </a:xfrm>
          <a:prstGeom prst="curvedUpArrow">
            <a:avLst/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3293123" y="3059282"/>
            <a:ext cx="1075613" cy="397695"/>
            <a:chOff x="2157469" y="2618813"/>
            <a:chExt cx="1075613" cy="397695"/>
          </a:xfrm>
        </p:grpSpPr>
        <p:sp>
          <p:nvSpPr>
            <p:cNvPr id="45" name="矩形 44"/>
            <p:cNvSpPr/>
            <p:nvPr/>
          </p:nvSpPr>
          <p:spPr>
            <a:xfrm>
              <a:off x="2157469" y="2618813"/>
              <a:ext cx="396240" cy="38939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836842" y="2627111"/>
              <a:ext cx="396240" cy="38939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087345" y="2991287"/>
            <a:ext cx="1403654" cy="518180"/>
            <a:chOff x="2678974" y="2568956"/>
            <a:chExt cx="1403654" cy="518180"/>
          </a:xfrm>
        </p:grpSpPr>
        <p:sp>
          <p:nvSpPr>
            <p:cNvPr id="52" name="矩形 51"/>
            <p:cNvSpPr/>
            <p:nvPr/>
          </p:nvSpPr>
          <p:spPr>
            <a:xfrm>
              <a:off x="2678974" y="2572231"/>
              <a:ext cx="701336" cy="514905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黑体" panose="02010609060101010101" pitchFamily="49" charset="-122"/>
                  <a:cs typeface="+mn-cs"/>
                </a:rPr>
                <a:t>4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3381292" y="2568956"/>
              <a:ext cx="701336" cy="514905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黑体" panose="02010609060101010101" pitchFamily="49" charset="-122"/>
                  <a:cs typeface="+mn-cs"/>
                </a:rPr>
                <a:t>7</a:t>
              </a:r>
            </a:p>
          </p:txBody>
        </p:sp>
      </p:grpSp>
      <p:sp>
        <p:nvSpPr>
          <p:cNvPr id="54" name="箭头: 下弧形 53"/>
          <p:cNvSpPr/>
          <p:nvPr/>
        </p:nvSpPr>
        <p:spPr>
          <a:xfrm>
            <a:off x="4192811" y="3808534"/>
            <a:ext cx="701336" cy="189335"/>
          </a:xfrm>
          <a:prstGeom prst="curvedUpArrow">
            <a:avLst/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3962544" y="3040804"/>
            <a:ext cx="1075613" cy="397695"/>
            <a:chOff x="2157469" y="2618813"/>
            <a:chExt cx="1075613" cy="397695"/>
          </a:xfrm>
        </p:grpSpPr>
        <p:sp>
          <p:nvSpPr>
            <p:cNvPr id="58" name="矩形 57"/>
            <p:cNvSpPr/>
            <p:nvPr/>
          </p:nvSpPr>
          <p:spPr>
            <a:xfrm>
              <a:off x="2157469" y="2618813"/>
              <a:ext cx="396240" cy="38939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836842" y="2627111"/>
              <a:ext cx="396240" cy="38939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795513" y="2995784"/>
            <a:ext cx="1404374" cy="514966"/>
            <a:chOff x="3387142" y="2571548"/>
            <a:chExt cx="1404374" cy="514966"/>
          </a:xfrm>
        </p:grpSpPr>
        <p:sp>
          <p:nvSpPr>
            <p:cNvPr id="60" name="矩形 59"/>
            <p:cNvSpPr/>
            <p:nvPr/>
          </p:nvSpPr>
          <p:spPr>
            <a:xfrm>
              <a:off x="3387142" y="2571609"/>
              <a:ext cx="701336" cy="514905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黑体" panose="02010609060101010101" pitchFamily="49" charset="-122"/>
                  <a:cs typeface="+mn-cs"/>
                </a:rPr>
                <a:t>3</a:t>
              </a:r>
            </a:p>
          </p:txBody>
        </p:sp>
        <p:sp>
          <p:nvSpPr>
            <p:cNvPr id="61" name="矩形 60"/>
            <p:cNvSpPr/>
            <p:nvPr/>
          </p:nvSpPr>
          <p:spPr>
            <a:xfrm>
              <a:off x="4090180" y="2571548"/>
              <a:ext cx="701336" cy="514905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黑体" panose="02010609060101010101" pitchFamily="49" charset="-122"/>
                  <a:cs typeface="+mn-cs"/>
                </a:rPr>
                <a:t>7</a:t>
              </a: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056441" y="1555467"/>
            <a:ext cx="998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原数组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056441" y="2380391"/>
            <a:ext cx="998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索引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056441" y="2657291"/>
            <a:ext cx="1535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阿里巴巴普惠体" panose="00020600040101010101"/>
                <a:ea typeface="黑体" panose="02010609060101010101" pitchFamily="49" charset="-122"/>
              </a:rPr>
              <a:t>第一趟排序后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阿里巴巴普惠体" panose="00020600040101010101"/>
              <a:ea typeface="黑体" panose="02010609060101010101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689545" y="4248894"/>
            <a:ext cx="3816362" cy="985329"/>
            <a:chOff x="1281174" y="3822753"/>
            <a:chExt cx="3816362" cy="985329"/>
          </a:xfrm>
        </p:grpSpPr>
        <p:grpSp>
          <p:nvGrpSpPr>
            <p:cNvPr id="8" name="组合 7"/>
            <p:cNvGrpSpPr/>
            <p:nvPr/>
          </p:nvGrpSpPr>
          <p:grpSpPr>
            <a:xfrm>
              <a:off x="1281174" y="3822753"/>
              <a:ext cx="3499762" cy="516008"/>
              <a:chOff x="1281174" y="3822753"/>
              <a:chExt cx="3499762" cy="516008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1281174" y="3823856"/>
                <a:ext cx="701336" cy="51490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黑体" panose="02010609060101010101" pitchFamily="49" charset="-122"/>
                    <a:cs typeface="+mn-cs"/>
                  </a:rPr>
                  <a:t>6</a:t>
                </a: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1976422" y="3823856"/>
                <a:ext cx="701336" cy="51490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黑体" panose="02010609060101010101" pitchFamily="49" charset="-122"/>
                    <a:cs typeface="+mn-cs"/>
                  </a:rPr>
                  <a:t>5</a:t>
                </a: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2676928" y="3822753"/>
                <a:ext cx="701336" cy="51490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黑体" panose="02010609060101010101" pitchFamily="49" charset="-122"/>
                    <a:cs typeface="+mn-cs"/>
                  </a:rPr>
                  <a:t>4</a:t>
                </a: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3380310" y="3823855"/>
                <a:ext cx="701336" cy="51490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黑体" panose="02010609060101010101" pitchFamily="49" charset="-122"/>
                    <a:cs typeface="+mn-cs"/>
                  </a:rPr>
                  <a:t>3</a:t>
                </a: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4079600" y="3823855"/>
                <a:ext cx="701336" cy="51490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黑体" panose="02010609060101010101" pitchFamily="49" charset="-122"/>
                    <a:cs typeface="+mn-cs"/>
                  </a:rPr>
                  <a:t>7</a:t>
                </a:r>
              </a:p>
            </p:txBody>
          </p:sp>
        </p:grpSp>
        <p:sp>
          <p:nvSpPr>
            <p:cNvPr id="72" name="文本框 71"/>
            <p:cNvSpPr txBox="1"/>
            <p:nvPr/>
          </p:nvSpPr>
          <p:spPr>
            <a:xfrm>
              <a:off x="1429216" y="4315639"/>
              <a:ext cx="366832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黑体" panose="02010609060101010101" pitchFamily="49" charset="-122"/>
                  <a:cs typeface="+mn-cs"/>
                </a:rPr>
                <a:t>[0]            [1]            [2]             [3]             [4]           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黑体" panose="02010609060101010101" pitchFamily="49" charset="-122"/>
                  <a:cs typeface="+mn-cs"/>
                </a:rPr>
                <a:t>	</a:t>
              </a:r>
            </a:p>
          </p:txBody>
        </p:sp>
      </p:grpSp>
      <p:sp>
        <p:nvSpPr>
          <p:cNvPr id="73" name="箭头: 下弧形 72"/>
          <p:cNvSpPr/>
          <p:nvPr/>
        </p:nvSpPr>
        <p:spPr>
          <a:xfrm>
            <a:off x="2025477" y="5021498"/>
            <a:ext cx="701336" cy="189335"/>
          </a:xfrm>
          <a:prstGeom prst="curvedUpArrow">
            <a:avLst/>
          </a:prstGeom>
          <a:solidFill>
            <a:schemeClr val="accent5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1886467" y="4320695"/>
            <a:ext cx="1075613" cy="397695"/>
            <a:chOff x="2157469" y="2618813"/>
            <a:chExt cx="1075613" cy="397695"/>
          </a:xfrm>
        </p:grpSpPr>
        <p:sp>
          <p:nvSpPr>
            <p:cNvPr id="75" name="矩形 74"/>
            <p:cNvSpPr/>
            <p:nvPr/>
          </p:nvSpPr>
          <p:spPr>
            <a:xfrm>
              <a:off x="2157469" y="2618813"/>
              <a:ext cx="396240" cy="38939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2836842" y="2627111"/>
              <a:ext cx="396240" cy="38939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689545" y="4248029"/>
            <a:ext cx="1387936" cy="515769"/>
            <a:chOff x="1281174" y="3821888"/>
            <a:chExt cx="1387936" cy="515769"/>
          </a:xfrm>
        </p:grpSpPr>
        <p:sp>
          <p:nvSpPr>
            <p:cNvPr id="87" name="矩形 86"/>
            <p:cNvSpPr/>
            <p:nvPr/>
          </p:nvSpPr>
          <p:spPr>
            <a:xfrm>
              <a:off x="1281174" y="3822752"/>
              <a:ext cx="701336" cy="514905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黑体" panose="02010609060101010101" pitchFamily="49" charset="-122"/>
                  <a:cs typeface="+mn-cs"/>
                </a:rPr>
                <a:t>5</a:t>
              </a:r>
            </a:p>
          </p:txBody>
        </p:sp>
        <p:sp>
          <p:nvSpPr>
            <p:cNvPr id="88" name="矩形 87"/>
            <p:cNvSpPr/>
            <p:nvPr/>
          </p:nvSpPr>
          <p:spPr>
            <a:xfrm>
              <a:off x="1967774" y="3821888"/>
              <a:ext cx="701336" cy="514905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黑体" panose="02010609060101010101" pitchFamily="49" charset="-122"/>
                  <a:cs typeface="+mn-cs"/>
                </a:rPr>
                <a:t>6</a:t>
              </a:r>
            </a:p>
          </p:txBody>
        </p:sp>
      </p:grpSp>
      <p:sp>
        <p:nvSpPr>
          <p:cNvPr id="89" name="箭头: 下弧形 88"/>
          <p:cNvSpPr/>
          <p:nvPr/>
        </p:nvSpPr>
        <p:spPr>
          <a:xfrm>
            <a:off x="2741997" y="5021498"/>
            <a:ext cx="701336" cy="189335"/>
          </a:xfrm>
          <a:prstGeom prst="curvedUpArrow">
            <a:avLst/>
          </a:prstGeom>
          <a:solidFill>
            <a:schemeClr val="accent5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2557722" y="4313160"/>
            <a:ext cx="1075613" cy="397695"/>
            <a:chOff x="2157469" y="2618813"/>
            <a:chExt cx="1075613" cy="397695"/>
          </a:xfrm>
        </p:grpSpPr>
        <p:sp>
          <p:nvSpPr>
            <p:cNvPr id="91" name="矩形 90"/>
            <p:cNvSpPr/>
            <p:nvPr/>
          </p:nvSpPr>
          <p:spPr>
            <a:xfrm>
              <a:off x="2157469" y="2618813"/>
              <a:ext cx="396240" cy="38939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2836842" y="2627111"/>
              <a:ext cx="396240" cy="38939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381917" y="4250262"/>
            <a:ext cx="1414023" cy="515033"/>
            <a:chOff x="1973546" y="3824121"/>
            <a:chExt cx="1414023" cy="515033"/>
          </a:xfrm>
        </p:grpSpPr>
        <p:sp>
          <p:nvSpPr>
            <p:cNvPr id="93" name="矩形 92"/>
            <p:cNvSpPr/>
            <p:nvPr/>
          </p:nvSpPr>
          <p:spPr>
            <a:xfrm>
              <a:off x="1973546" y="3824121"/>
              <a:ext cx="701336" cy="514905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黑体" panose="02010609060101010101" pitchFamily="49" charset="-122"/>
                  <a:cs typeface="+mn-cs"/>
                </a:rPr>
                <a:t>4</a:t>
              </a:r>
            </a:p>
          </p:txBody>
        </p:sp>
        <p:sp>
          <p:nvSpPr>
            <p:cNvPr id="94" name="矩形 93"/>
            <p:cNvSpPr/>
            <p:nvPr/>
          </p:nvSpPr>
          <p:spPr>
            <a:xfrm>
              <a:off x="2686233" y="3824249"/>
              <a:ext cx="701336" cy="514905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黑体" panose="02010609060101010101" pitchFamily="49" charset="-122"/>
                  <a:cs typeface="+mn-cs"/>
                </a:rPr>
                <a:t>6</a:t>
              </a:r>
            </a:p>
          </p:txBody>
        </p:sp>
      </p:grpSp>
      <p:sp>
        <p:nvSpPr>
          <p:cNvPr id="95" name="箭头: 下弧形 94"/>
          <p:cNvSpPr/>
          <p:nvPr/>
        </p:nvSpPr>
        <p:spPr>
          <a:xfrm>
            <a:off x="3447494" y="5021498"/>
            <a:ext cx="701336" cy="189335"/>
          </a:xfrm>
          <a:prstGeom prst="curvedUpArrow">
            <a:avLst/>
          </a:prstGeom>
          <a:solidFill>
            <a:schemeClr val="accent5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3278199" y="4319900"/>
            <a:ext cx="1075613" cy="397695"/>
            <a:chOff x="2157469" y="2618813"/>
            <a:chExt cx="1075613" cy="397695"/>
          </a:xfrm>
        </p:grpSpPr>
        <p:sp>
          <p:nvSpPr>
            <p:cNvPr id="97" name="矩形 96"/>
            <p:cNvSpPr/>
            <p:nvPr/>
          </p:nvSpPr>
          <p:spPr>
            <a:xfrm>
              <a:off x="2157469" y="2618813"/>
              <a:ext cx="396240" cy="38939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2836842" y="2627111"/>
              <a:ext cx="396240" cy="38939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090975" y="4248029"/>
            <a:ext cx="1403934" cy="516351"/>
            <a:chOff x="2682604" y="3821888"/>
            <a:chExt cx="1403934" cy="516351"/>
          </a:xfrm>
        </p:grpSpPr>
        <p:sp>
          <p:nvSpPr>
            <p:cNvPr id="99" name="矩形 98"/>
            <p:cNvSpPr/>
            <p:nvPr/>
          </p:nvSpPr>
          <p:spPr>
            <a:xfrm>
              <a:off x="2682604" y="3821888"/>
              <a:ext cx="701336" cy="514905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黑体" panose="02010609060101010101" pitchFamily="49" charset="-122"/>
                  <a:cs typeface="+mn-cs"/>
                </a:rPr>
                <a:t>3</a:t>
              </a:r>
            </a:p>
          </p:txBody>
        </p:sp>
        <p:sp>
          <p:nvSpPr>
            <p:cNvPr id="100" name="矩形 99"/>
            <p:cNvSpPr/>
            <p:nvPr/>
          </p:nvSpPr>
          <p:spPr>
            <a:xfrm>
              <a:off x="3385202" y="3823334"/>
              <a:ext cx="701336" cy="514905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黑体" panose="02010609060101010101" pitchFamily="49" charset="-122"/>
                  <a:cs typeface="+mn-cs"/>
                </a:rPr>
                <a:t>6</a:t>
              </a:r>
            </a:p>
          </p:txBody>
        </p:sp>
      </p:grpSp>
      <p:sp>
        <p:nvSpPr>
          <p:cNvPr id="105" name="文本框 104"/>
          <p:cNvSpPr txBox="1"/>
          <p:nvPr/>
        </p:nvSpPr>
        <p:spPr>
          <a:xfrm>
            <a:off x="1056441" y="3942776"/>
            <a:ext cx="1535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第二趟排序后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674809" y="5506845"/>
            <a:ext cx="3831098" cy="1007786"/>
            <a:chOff x="1266438" y="5080704"/>
            <a:chExt cx="3831098" cy="1007786"/>
          </a:xfrm>
        </p:grpSpPr>
        <p:grpSp>
          <p:nvGrpSpPr>
            <p:cNvPr id="13" name="组合 12"/>
            <p:cNvGrpSpPr/>
            <p:nvPr/>
          </p:nvGrpSpPr>
          <p:grpSpPr>
            <a:xfrm>
              <a:off x="1266438" y="5080704"/>
              <a:ext cx="3490754" cy="516146"/>
              <a:chOff x="1266438" y="5080704"/>
              <a:chExt cx="3490754" cy="516146"/>
            </a:xfrm>
          </p:grpSpPr>
          <p:sp>
            <p:nvSpPr>
              <p:cNvPr id="106" name="矩形 105"/>
              <p:cNvSpPr/>
              <p:nvPr/>
            </p:nvSpPr>
            <p:spPr>
              <a:xfrm>
                <a:off x="1266438" y="5080704"/>
                <a:ext cx="701336" cy="51490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黑体" panose="02010609060101010101" pitchFamily="49" charset="-122"/>
                    <a:cs typeface="+mn-cs"/>
                  </a:rPr>
                  <a:t>5</a:t>
                </a: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963727" y="5080704"/>
                <a:ext cx="701336" cy="51490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黑体" panose="02010609060101010101" pitchFamily="49" charset="-122"/>
                    <a:cs typeface="+mn-cs"/>
                  </a:rPr>
                  <a:t>4</a:t>
                </a: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2652852" y="5081945"/>
                <a:ext cx="701336" cy="51490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黑体" panose="02010609060101010101" pitchFamily="49" charset="-122"/>
                    <a:cs typeface="+mn-cs"/>
                  </a:rPr>
                  <a:t>3</a:t>
                </a:r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3354520" y="5080704"/>
                <a:ext cx="701336" cy="51490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黑体" panose="02010609060101010101" pitchFamily="49" charset="-122"/>
                    <a:cs typeface="+mn-cs"/>
                  </a:rPr>
                  <a:t>6</a:t>
                </a:r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4055856" y="5081456"/>
                <a:ext cx="701336" cy="51490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黑体" panose="02010609060101010101" pitchFamily="49" charset="-122"/>
                    <a:cs typeface="+mn-cs"/>
                  </a:rPr>
                  <a:t>7</a:t>
                </a:r>
              </a:p>
            </p:txBody>
          </p:sp>
        </p:grpSp>
        <p:sp>
          <p:nvSpPr>
            <p:cNvPr id="111" name="文本框 110"/>
            <p:cNvSpPr txBox="1"/>
            <p:nvPr/>
          </p:nvSpPr>
          <p:spPr>
            <a:xfrm>
              <a:off x="1429216" y="5596047"/>
              <a:ext cx="366832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黑体" panose="02010609060101010101" pitchFamily="49" charset="-122"/>
                  <a:cs typeface="+mn-cs"/>
                </a:rPr>
                <a:t>[0]            [1]            [2]             [3]             [4]           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黑体" panose="02010609060101010101" pitchFamily="49" charset="-122"/>
                  <a:cs typeface="+mn-cs"/>
                </a:rPr>
                <a:t>	</a:t>
              </a:r>
            </a:p>
          </p:txBody>
        </p:sp>
      </p:grpSp>
      <p:sp>
        <p:nvSpPr>
          <p:cNvPr id="112" name="箭头: 下弧形 111"/>
          <p:cNvSpPr/>
          <p:nvPr/>
        </p:nvSpPr>
        <p:spPr>
          <a:xfrm>
            <a:off x="7136177" y="2907175"/>
            <a:ext cx="701336" cy="189335"/>
          </a:xfrm>
          <a:prstGeom prst="curvedUpArrow">
            <a:avLst/>
          </a:prstGeom>
          <a:solidFill>
            <a:srgbClr val="0000C4"/>
          </a:solidFill>
          <a:ln w="12700">
            <a:solidFill>
              <a:srgbClr val="0000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3" name="箭头: 下弧形 112"/>
          <p:cNvSpPr/>
          <p:nvPr/>
        </p:nvSpPr>
        <p:spPr>
          <a:xfrm>
            <a:off x="2025477" y="6289578"/>
            <a:ext cx="701336" cy="189335"/>
          </a:xfrm>
          <a:prstGeom prst="curvedUp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1853074" y="5568157"/>
            <a:ext cx="1075613" cy="397695"/>
            <a:chOff x="2157469" y="2618813"/>
            <a:chExt cx="1075613" cy="397695"/>
          </a:xfrm>
        </p:grpSpPr>
        <p:sp>
          <p:nvSpPr>
            <p:cNvPr id="115" name="矩形 114"/>
            <p:cNvSpPr/>
            <p:nvPr/>
          </p:nvSpPr>
          <p:spPr>
            <a:xfrm>
              <a:off x="2157469" y="2618813"/>
              <a:ext cx="396240" cy="38939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2836842" y="2627111"/>
              <a:ext cx="396240" cy="38939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672786" y="5505402"/>
            <a:ext cx="1398761" cy="516348"/>
            <a:chOff x="1264415" y="5079261"/>
            <a:chExt cx="1398761" cy="516348"/>
          </a:xfrm>
        </p:grpSpPr>
        <p:sp>
          <p:nvSpPr>
            <p:cNvPr id="117" name="矩形 116"/>
            <p:cNvSpPr/>
            <p:nvPr/>
          </p:nvSpPr>
          <p:spPr>
            <a:xfrm>
              <a:off x="1264415" y="5080704"/>
              <a:ext cx="701336" cy="514905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黑体" panose="02010609060101010101" pitchFamily="49" charset="-122"/>
                  <a:cs typeface="+mn-cs"/>
                </a:rPr>
                <a:t>4</a:t>
              </a:r>
            </a:p>
          </p:txBody>
        </p:sp>
        <p:sp>
          <p:nvSpPr>
            <p:cNvPr id="118" name="矩形 117"/>
            <p:cNvSpPr/>
            <p:nvPr/>
          </p:nvSpPr>
          <p:spPr>
            <a:xfrm>
              <a:off x="1961840" y="5079261"/>
              <a:ext cx="701336" cy="514905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黑体" panose="02010609060101010101" pitchFamily="49" charset="-122"/>
                  <a:cs typeface="+mn-cs"/>
                </a:rPr>
                <a:t>5</a:t>
              </a:r>
            </a:p>
          </p:txBody>
        </p:sp>
      </p:grpSp>
      <p:sp>
        <p:nvSpPr>
          <p:cNvPr id="119" name="箭头: 下弧形 118"/>
          <p:cNvSpPr/>
          <p:nvPr/>
        </p:nvSpPr>
        <p:spPr>
          <a:xfrm>
            <a:off x="2720879" y="6287475"/>
            <a:ext cx="701336" cy="189335"/>
          </a:xfrm>
          <a:prstGeom prst="curvedUp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2521393" y="5564286"/>
            <a:ext cx="1075613" cy="397695"/>
            <a:chOff x="2157469" y="2618813"/>
            <a:chExt cx="1075613" cy="397695"/>
          </a:xfrm>
        </p:grpSpPr>
        <p:sp>
          <p:nvSpPr>
            <p:cNvPr id="121" name="矩形 120"/>
            <p:cNvSpPr/>
            <p:nvPr/>
          </p:nvSpPr>
          <p:spPr>
            <a:xfrm>
              <a:off x="2157469" y="2618813"/>
              <a:ext cx="396240" cy="38939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2836842" y="2627111"/>
              <a:ext cx="396240" cy="38939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378903" y="5505966"/>
            <a:ext cx="1384211" cy="515019"/>
            <a:chOff x="1970532" y="5079825"/>
            <a:chExt cx="1384211" cy="515019"/>
          </a:xfrm>
        </p:grpSpPr>
        <p:sp>
          <p:nvSpPr>
            <p:cNvPr id="123" name="矩形 122"/>
            <p:cNvSpPr/>
            <p:nvPr/>
          </p:nvSpPr>
          <p:spPr>
            <a:xfrm>
              <a:off x="2653407" y="5079939"/>
              <a:ext cx="701336" cy="514905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黑体" panose="02010609060101010101" pitchFamily="49" charset="-122"/>
                  <a:cs typeface="+mn-cs"/>
                </a:rPr>
                <a:t>5</a:t>
              </a:r>
            </a:p>
          </p:txBody>
        </p:sp>
        <p:sp>
          <p:nvSpPr>
            <p:cNvPr id="124" name="矩形 123"/>
            <p:cNvSpPr/>
            <p:nvPr/>
          </p:nvSpPr>
          <p:spPr>
            <a:xfrm>
              <a:off x="1970532" y="5079825"/>
              <a:ext cx="701336" cy="514905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黑体" panose="02010609060101010101" pitchFamily="49" charset="-122"/>
                  <a:cs typeface="+mn-cs"/>
                </a:rPr>
                <a:t>3</a:t>
              </a:r>
            </a:p>
          </p:txBody>
        </p:sp>
      </p:grpSp>
      <p:sp>
        <p:nvSpPr>
          <p:cNvPr id="125" name="文本框 124"/>
          <p:cNvSpPr txBox="1"/>
          <p:nvPr/>
        </p:nvSpPr>
        <p:spPr>
          <a:xfrm>
            <a:off x="1056441" y="5184537"/>
            <a:ext cx="1535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第三趟排序后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785509" y="2099200"/>
            <a:ext cx="3847070" cy="998424"/>
            <a:chOff x="5871108" y="2569704"/>
            <a:chExt cx="3847070" cy="998424"/>
          </a:xfrm>
        </p:grpSpPr>
        <p:grpSp>
          <p:nvGrpSpPr>
            <p:cNvPr id="18" name="组合 17"/>
            <p:cNvGrpSpPr/>
            <p:nvPr/>
          </p:nvGrpSpPr>
          <p:grpSpPr>
            <a:xfrm>
              <a:off x="5871108" y="2569704"/>
              <a:ext cx="3500756" cy="516637"/>
              <a:chOff x="5841898" y="2561609"/>
              <a:chExt cx="3500756" cy="516637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8641318" y="2561609"/>
                <a:ext cx="701336" cy="51490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黑体" panose="02010609060101010101" pitchFamily="49" charset="-122"/>
                    <a:cs typeface="+mn-cs"/>
                  </a:rPr>
                  <a:t>7</a:t>
                </a: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7940326" y="2561610"/>
                <a:ext cx="701336" cy="51490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黑体" panose="02010609060101010101" pitchFamily="49" charset="-122"/>
                    <a:cs typeface="+mn-cs"/>
                  </a:rPr>
                  <a:t>6</a:t>
                </a: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841898" y="2562084"/>
                <a:ext cx="701336" cy="51490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黑体" panose="02010609060101010101" pitchFamily="49" charset="-122"/>
                    <a:cs typeface="+mn-cs"/>
                  </a:rPr>
                  <a:t>4</a:t>
                </a: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6543234" y="2563341"/>
                <a:ext cx="701336" cy="51490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黑体" panose="02010609060101010101" pitchFamily="49" charset="-122"/>
                    <a:cs typeface="+mn-cs"/>
                  </a:rPr>
                  <a:t>3</a:t>
                </a: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7244226" y="2563341"/>
                <a:ext cx="701336" cy="51490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黑体" panose="02010609060101010101" pitchFamily="49" charset="-122"/>
                    <a:cs typeface="+mn-cs"/>
                  </a:rPr>
                  <a:t>5</a:t>
                </a:r>
              </a:p>
            </p:txBody>
          </p:sp>
        </p:grpSp>
        <p:sp>
          <p:nvSpPr>
            <p:cNvPr id="127" name="文本框 126"/>
            <p:cNvSpPr txBox="1"/>
            <p:nvPr/>
          </p:nvSpPr>
          <p:spPr>
            <a:xfrm>
              <a:off x="6049858" y="3075685"/>
              <a:ext cx="366832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黑体" panose="02010609060101010101" pitchFamily="49" charset="-122"/>
                  <a:cs typeface="+mn-cs"/>
                </a:rPr>
                <a:t>[0]            [1]            [2]             [3]             [4]           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黑体" panose="02010609060101010101" pitchFamily="49" charset="-122"/>
                  <a:cs typeface="+mn-cs"/>
                </a:rPr>
                <a:t>	</a:t>
              </a: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6951485" y="2152457"/>
            <a:ext cx="1075613" cy="397695"/>
            <a:chOff x="2157469" y="2618813"/>
            <a:chExt cx="1075613" cy="397695"/>
          </a:xfrm>
        </p:grpSpPr>
        <p:sp>
          <p:nvSpPr>
            <p:cNvPr id="83" name="矩形 82"/>
            <p:cNvSpPr/>
            <p:nvPr/>
          </p:nvSpPr>
          <p:spPr>
            <a:xfrm>
              <a:off x="2157469" y="2618813"/>
              <a:ext cx="396240" cy="38939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2836842" y="2627111"/>
              <a:ext cx="396240" cy="38939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781471" y="2099200"/>
            <a:ext cx="1399882" cy="516162"/>
            <a:chOff x="5867070" y="2569704"/>
            <a:chExt cx="1399882" cy="516162"/>
          </a:xfrm>
        </p:grpSpPr>
        <p:sp>
          <p:nvSpPr>
            <p:cNvPr id="128" name="矩形 127"/>
            <p:cNvSpPr/>
            <p:nvPr/>
          </p:nvSpPr>
          <p:spPr>
            <a:xfrm>
              <a:off x="5867070" y="2570961"/>
              <a:ext cx="701336" cy="514905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黑体" panose="02010609060101010101" pitchFamily="49" charset="-122"/>
                  <a:cs typeface="+mn-cs"/>
                </a:rPr>
                <a:t>3</a:t>
              </a:r>
            </a:p>
          </p:txBody>
        </p:sp>
        <p:sp>
          <p:nvSpPr>
            <p:cNvPr id="129" name="矩形 128"/>
            <p:cNvSpPr/>
            <p:nvPr/>
          </p:nvSpPr>
          <p:spPr>
            <a:xfrm>
              <a:off x="6565616" y="2569704"/>
              <a:ext cx="701336" cy="514905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黑体" panose="02010609060101010101" pitchFamily="49" charset="-122"/>
                  <a:cs typeface="+mn-cs"/>
                </a:rPr>
                <a:t>4</a:t>
              </a:r>
            </a:p>
          </p:txBody>
        </p:sp>
      </p:grpSp>
      <p:sp>
        <p:nvSpPr>
          <p:cNvPr id="130" name="文本框 129"/>
          <p:cNvSpPr txBox="1"/>
          <p:nvPr/>
        </p:nvSpPr>
        <p:spPr>
          <a:xfrm>
            <a:off x="6134257" y="1750576"/>
            <a:ext cx="1535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第四趟排序后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56440" y="781235"/>
            <a:ext cx="6356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FF0000"/>
                </a:solidFill>
              </a:rPr>
              <a:t>原理</a:t>
            </a:r>
            <a:r>
              <a:rPr lang="en-US" altLang="zh-CN" sz="1600" b="1" dirty="0">
                <a:solidFill>
                  <a:srgbClr val="FF0000"/>
                </a:solidFill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/>
              <a:t>        </a:t>
            </a:r>
            <a:r>
              <a:rPr lang="zh-CN" altLang="en-US" sz="1600" b="1" dirty="0">
                <a:solidFill>
                  <a:srgbClr val="00B0F0"/>
                </a:solidFill>
              </a:rPr>
              <a:t>每次都是从第一个元素开始向后两两进行比较</a:t>
            </a:r>
            <a:r>
              <a:rPr lang="en-US" altLang="zh-CN" sz="1600" b="1" dirty="0">
                <a:solidFill>
                  <a:srgbClr val="00B0F0"/>
                </a:solidFill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00B0F0"/>
                </a:solidFill>
              </a:rPr>
              <a:t>        </a:t>
            </a:r>
            <a:r>
              <a:rPr lang="zh-CN" altLang="en-US" sz="1600" b="1" dirty="0">
                <a:solidFill>
                  <a:srgbClr val="00B0F0"/>
                </a:solidFill>
              </a:rPr>
              <a:t>只要后面的元素小于前面的元素</a:t>
            </a:r>
            <a:r>
              <a:rPr lang="en-US" altLang="zh-CN" sz="1600" b="1" dirty="0">
                <a:solidFill>
                  <a:srgbClr val="00B0F0"/>
                </a:solidFill>
              </a:rPr>
              <a:t>,</a:t>
            </a:r>
            <a:r>
              <a:rPr lang="zh-CN" altLang="en-US" sz="1600" b="1" dirty="0">
                <a:solidFill>
                  <a:srgbClr val="00B0F0"/>
                </a:solidFill>
              </a:rPr>
              <a:t>就交换这两个元素</a:t>
            </a:r>
            <a:r>
              <a:rPr lang="en-US" altLang="zh-CN" sz="1600" b="1" dirty="0">
                <a:solidFill>
                  <a:srgbClr val="00B0F0"/>
                </a:solidFill>
              </a:rPr>
              <a:t>(</a:t>
            </a:r>
            <a:r>
              <a:rPr lang="zh-CN" altLang="en-US" sz="1600" b="1" dirty="0">
                <a:solidFill>
                  <a:srgbClr val="00B0F0"/>
                </a:solidFill>
              </a:rPr>
              <a:t>从小到大</a:t>
            </a:r>
            <a:r>
              <a:rPr lang="en-US" altLang="zh-CN" sz="1600" b="1" dirty="0">
                <a:solidFill>
                  <a:srgbClr val="00B0F0"/>
                </a:solidFill>
              </a:rPr>
              <a:t>)</a:t>
            </a:r>
            <a:endParaRPr lang="en-US" sz="1600" b="1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6134257" y="3262278"/>
            <a:ext cx="618794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1.</a:t>
            </a:r>
            <a:r>
              <a:rPr lang="zh-CN" altLang="en-US" b="1" dirty="0">
                <a:solidFill>
                  <a:srgbClr val="FF0000"/>
                </a:solidFill>
              </a:rPr>
              <a:t>总结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C00000"/>
                </a:solidFill>
              </a:rPr>
              <a:t>        (1)</a:t>
            </a:r>
            <a:r>
              <a:rPr lang="zh-CN" altLang="en-US" b="1" dirty="0">
                <a:solidFill>
                  <a:srgbClr val="C00000"/>
                </a:solidFill>
              </a:rPr>
              <a:t>有</a:t>
            </a:r>
            <a:r>
              <a:rPr lang="en-US" altLang="zh-CN" b="1" dirty="0">
                <a:solidFill>
                  <a:srgbClr val="C00000"/>
                </a:solidFill>
              </a:rPr>
              <a:t>5</a:t>
            </a:r>
            <a:r>
              <a:rPr lang="zh-CN" altLang="en-US" b="1" dirty="0">
                <a:solidFill>
                  <a:srgbClr val="C00000"/>
                </a:solidFill>
              </a:rPr>
              <a:t>个数需要排</a:t>
            </a:r>
            <a:r>
              <a:rPr lang="en-US" altLang="zh-CN" b="1" dirty="0">
                <a:solidFill>
                  <a:srgbClr val="C00000"/>
                </a:solidFill>
              </a:rPr>
              <a:t>4</a:t>
            </a:r>
            <a:r>
              <a:rPr lang="zh-CN" altLang="en-US" b="1" dirty="0">
                <a:solidFill>
                  <a:srgbClr val="C00000"/>
                </a:solidFill>
              </a:rPr>
              <a:t>趟</a:t>
            </a:r>
            <a:r>
              <a:rPr lang="en-US" altLang="zh-CN" b="1" dirty="0">
                <a:solidFill>
                  <a:srgbClr val="C00000"/>
                </a:solidFill>
              </a:rPr>
              <a:t>,</a:t>
            </a:r>
            <a:r>
              <a:rPr lang="zh-CN" altLang="en-US" b="1" dirty="0">
                <a:solidFill>
                  <a:srgbClr val="C00000"/>
                </a:solidFill>
              </a:rPr>
              <a:t>有</a:t>
            </a:r>
            <a:r>
              <a:rPr lang="en-US" altLang="zh-CN" b="1" dirty="0">
                <a:solidFill>
                  <a:srgbClr val="C00000"/>
                </a:solidFill>
              </a:rPr>
              <a:t>n</a:t>
            </a:r>
            <a:r>
              <a:rPr lang="zh-CN" altLang="en-US" b="1" dirty="0">
                <a:solidFill>
                  <a:srgbClr val="C00000"/>
                </a:solidFill>
              </a:rPr>
              <a:t>个数需要</a:t>
            </a:r>
            <a:r>
              <a:rPr lang="en-US" altLang="zh-CN" b="1" dirty="0">
                <a:solidFill>
                  <a:srgbClr val="C00000"/>
                </a:solidFill>
              </a:rPr>
              <a:t>n-1</a:t>
            </a:r>
            <a:r>
              <a:rPr lang="zh-CN" altLang="en-US" b="1" dirty="0">
                <a:solidFill>
                  <a:srgbClr val="C00000"/>
                </a:solidFill>
              </a:rPr>
              <a:t>趟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C00000"/>
                </a:solidFill>
              </a:rPr>
              <a:t>        </a:t>
            </a:r>
            <a:r>
              <a:rPr lang="en-US" altLang="zh-CN" b="1" dirty="0">
                <a:solidFill>
                  <a:srgbClr val="C00000"/>
                </a:solidFill>
              </a:rPr>
              <a:t>(2)</a:t>
            </a:r>
            <a:r>
              <a:rPr lang="zh-CN" altLang="en-US" b="1" dirty="0">
                <a:solidFill>
                  <a:srgbClr val="C00000"/>
                </a:solidFill>
              </a:rPr>
              <a:t>每趟排序的次数都比前面一趟少</a:t>
            </a:r>
            <a:r>
              <a:rPr lang="en-US" altLang="zh-CN" b="1" dirty="0">
                <a:solidFill>
                  <a:srgbClr val="C00000"/>
                </a:solidFill>
              </a:rPr>
              <a:t>1</a:t>
            </a:r>
            <a:r>
              <a:rPr lang="zh-CN" altLang="en-US" b="1" dirty="0">
                <a:solidFill>
                  <a:srgbClr val="C00000"/>
                </a:solidFill>
              </a:rPr>
              <a:t>次</a:t>
            </a:r>
            <a:endParaRPr lang="en-US" altLang="zh-CN" b="1" dirty="0">
              <a:solidFill>
                <a:srgbClr val="C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600" b="1" dirty="0">
              <a:solidFill>
                <a:srgbClr val="00B0F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2.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规律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B0F0"/>
                </a:solidFill>
                <a:latin typeface="+mn-lt"/>
                <a:ea typeface="+mn-ea"/>
              </a:rPr>
              <a:t>            </a:t>
            </a:r>
            <a:r>
              <a:rPr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第一趟</a:t>
            </a:r>
            <a:r>
              <a:rPr lang="zh-CN" altLang="en-US" b="1" dirty="0">
                <a:solidFill>
                  <a:srgbClr val="00B0F0"/>
                </a:solidFill>
                <a:latin typeface="+mn-lt"/>
                <a:ea typeface="+mn-ea"/>
              </a:rPr>
              <a:t>           </a:t>
            </a:r>
            <a:r>
              <a:rPr lang="zh-CN" altLang="en-US" b="1" dirty="0">
                <a:solidFill>
                  <a:srgbClr val="00B050"/>
                </a:solidFill>
                <a:latin typeface="+mn-lt"/>
                <a:ea typeface="+mn-ea"/>
              </a:rPr>
              <a:t>第二趟</a:t>
            </a:r>
            <a:r>
              <a:rPr lang="zh-CN" altLang="en-US" b="1" dirty="0">
                <a:solidFill>
                  <a:srgbClr val="00B0F0"/>
                </a:solidFill>
                <a:latin typeface="+mn-lt"/>
                <a:ea typeface="+mn-ea"/>
              </a:rPr>
              <a:t>	        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第三趟</a:t>
            </a:r>
            <a:r>
              <a:rPr lang="zh-CN" altLang="en-US" b="1" dirty="0">
                <a:solidFill>
                  <a:srgbClr val="00B0F0"/>
                </a:solidFill>
              </a:rPr>
              <a:t>          </a:t>
            </a:r>
            <a:r>
              <a:rPr lang="zh-CN" altLang="en-US" b="1" dirty="0">
                <a:solidFill>
                  <a:srgbClr val="00B0F0"/>
                </a:solidFill>
                <a:latin typeface="+mn-lt"/>
                <a:ea typeface="+mn-ea"/>
              </a:rPr>
              <a:t> </a:t>
            </a:r>
            <a:r>
              <a:rPr lang="zh-CN" altLang="en-US" b="1" dirty="0">
                <a:solidFill>
                  <a:srgbClr val="0000C4"/>
                </a:solidFill>
                <a:latin typeface="+mn-lt"/>
                <a:ea typeface="+mn-ea"/>
              </a:rPr>
              <a:t>第四趟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00B0F0"/>
                </a:solidFill>
                <a:latin typeface="+mn-lt"/>
                <a:ea typeface="+mn-ea"/>
              </a:rPr>
              <a:t>            </a:t>
            </a:r>
            <a:r>
              <a:rPr lang="en-US" altLang="zh-CN" b="1" dirty="0">
                <a:solidFill>
                  <a:srgbClr val="C00000"/>
                </a:solidFill>
              </a:rPr>
              <a:t>[0] </a:t>
            </a:r>
            <a:r>
              <a:rPr lang="en-US" b="1" dirty="0">
                <a:solidFill>
                  <a:srgbClr val="C00000"/>
                </a:solidFill>
              </a:rPr>
              <a:t>VS [1]</a:t>
            </a:r>
            <a:r>
              <a:rPr lang="en-US" b="1" dirty="0">
                <a:solidFill>
                  <a:srgbClr val="00B0F0"/>
                </a:solidFill>
                <a:latin typeface="+mn-lt"/>
                <a:ea typeface="+mn-ea"/>
              </a:rPr>
              <a:t>        </a:t>
            </a:r>
            <a:r>
              <a:rPr lang="en-US" b="1" dirty="0">
                <a:solidFill>
                  <a:srgbClr val="00B050"/>
                </a:solidFill>
              </a:rPr>
              <a:t>[0] VS [1]    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[0] VS [1]       </a:t>
            </a:r>
            <a:r>
              <a:rPr lang="en-US" b="1" dirty="0">
                <a:solidFill>
                  <a:srgbClr val="0000C4"/>
                </a:solidFill>
              </a:rPr>
              <a:t>[0] VS [1]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C00000"/>
                </a:solidFill>
              </a:rPr>
              <a:t>            [1] VS [2]        </a:t>
            </a:r>
            <a:r>
              <a:rPr lang="en-US" b="1" dirty="0">
                <a:solidFill>
                  <a:srgbClr val="00B050"/>
                </a:solidFill>
              </a:rPr>
              <a:t>[1] VS [2]    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[1] VS [2]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C00000"/>
                </a:solidFill>
              </a:rPr>
              <a:t>            [2] VS [3]        </a:t>
            </a:r>
            <a:r>
              <a:rPr lang="en-US" b="1" dirty="0">
                <a:solidFill>
                  <a:srgbClr val="00B050"/>
                </a:solidFill>
              </a:rPr>
              <a:t>[2] VS [3]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B0F0"/>
                </a:solidFill>
                <a:latin typeface="+mn-lt"/>
                <a:ea typeface="+mn-ea"/>
              </a:rPr>
              <a:t>            </a:t>
            </a:r>
            <a:r>
              <a:rPr lang="en-US" b="1" dirty="0">
                <a:solidFill>
                  <a:srgbClr val="C00000"/>
                </a:solidFill>
              </a:rPr>
              <a:t>[3] VS [4]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6" grpId="0" animBg="1"/>
      <p:bldP spid="77" grpId="0" animBg="1"/>
      <p:bldP spid="65" grpId="0" animBg="1"/>
      <p:bldP spid="70" grpId="0" animBg="1"/>
      <p:bldP spid="79" grpId="0" animBg="1"/>
      <p:bldP spid="38" grpId="0" animBg="1"/>
      <p:bldP spid="54" grpId="0" animBg="1"/>
      <p:bldP spid="63" grpId="0"/>
      <p:bldP spid="73" grpId="0" animBg="1"/>
      <p:bldP spid="89" grpId="0" animBg="1"/>
      <p:bldP spid="95" grpId="0" animBg="1"/>
      <p:bldP spid="105" grpId="0"/>
      <p:bldP spid="112" grpId="0" animBg="1"/>
      <p:bldP spid="113" grpId="0" animBg="1"/>
      <p:bldP spid="119" grpId="0" animBg="1"/>
      <p:bldP spid="125" grpId="0"/>
      <p:bldP spid="13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1" y="1145911"/>
            <a:ext cx="4686300" cy="5810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200" eaLnBrk="0" hangingPunct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</a:p>
        </p:txBody>
      </p:sp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838201" y="0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defTabSz="1219200" eaLnBrk="0" hangingPunct="0">
              <a:defRPr/>
            </a:pPr>
            <a:r>
              <a:rPr lang="zh-CN" altLang="en-US" sz="32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冒泡排序</a:t>
            </a:r>
            <a:endParaRPr lang="zh-TW" altLang="zh-CN" sz="3200" b="1" kern="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849" y="1126645"/>
            <a:ext cx="6523285" cy="5448772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2725617" y="1436439"/>
            <a:ext cx="196068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冒泡排序总结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844562" y="2998509"/>
            <a:ext cx="7734299" cy="319603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数组中的元素</a:t>
            </a:r>
            <a:r>
              <a:rPr lang="en-US" altLang="zh-CN" dirty="0"/>
              <a:t>,</a:t>
            </a:r>
            <a:r>
              <a:rPr lang="zh-CN" altLang="en-US" dirty="0"/>
              <a:t>相邻的两个元素比较</a:t>
            </a:r>
            <a:r>
              <a:rPr lang="en-US" altLang="zh-CN" dirty="0"/>
              <a:t>,</a:t>
            </a:r>
            <a:r>
              <a:rPr lang="zh-CN" altLang="en-US" dirty="0"/>
              <a:t>大的往后走</a:t>
            </a:r>
            <a:r>
              <a:rPr lang="en-US" altLang="zh-CN" dirty="0"/>
              <a:t>,</a:t>
            </a:r>
            <a:r>
              <a:rPr lang="zh-CN" altLang="en-US" dirty="0"/>
              <a:t>小的往前走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AAC7E335-801D-492F-A2F8-90E77B1EAB09}"/>
              </a:ext>
            </a:extLst>
          </p:cNvPr>
          <p:cNvSpPr txBox="1"/>
          <p:nvPr/>
        </p:nvSpPr>
        <p:spPr>
          <a:xfrm>
            <a:off x="764061" y="1670741"/>
            <a:ext cx="11033760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一个类要么默认继承了Object类，要么间接继承了Object类，Object类是Java中的祖宗类。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Object类的方法是一切子类都可以直接使用的，所以我们要学习Object类的方法。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B5294E3F-54C8-49B9-9677-D0B8BCABF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77898"/>
              </p:ext>
            </p:extLst>
          </p:nvPr>
        </p:nvGraphicFramePr>
        <p:xfrm>
          <a:off x="807875" y="3849647"/>
          <a:ext cx="10946131" cy="1823335"/>
        </p:xfrm>
        <a:graphic>
          <a:graphicData uri="http://schemas.openxmlformats.org/drawingml/2006/table">
            <a:tbl>
              <a:tblPr/>
              <a:tblGrid>
                <a:gridCol w="3249931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769620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188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939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b="0" dirty="0">
                          <a:solidFill>
                            <a:srgbClr val="49504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String </a:t>
                      </a:r>
                      <a:r>
                        <a:rPr lang="en-US" altLang="zh-CN" sz="1400" b="0" dirty="0" err="1">
                          <a:solidFill>
                            <a:srgbClr val="49504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toString</a:t>
                      </a:r>
                      <a:r>
                        <a:rPr lang="en-US" altLang="zh-CN" sz="1400" b="0" dirty="0">
                          <a:solidFill>
                            <a:srgbClr val="49504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默认是返回当前对象在堆内存中的地址信息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: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类的全限名@内存地址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6105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b="0" dirty="0">
                          <a:solidFill>
                            <a:srgbClr val="49504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400" b="0" dirty="0" err="1">
                          <a:solidFill>
                            <a:srgbClr val="49504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boolean</a:t>
                      </a:r>
                      <a:r>
                        <a:rPr lang="en-US" altLang="zh-CN" sz="1400" b="0" dirty="0">
                          <a:solidFill>
                            <a:srgbClr val="49504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equals(Object o)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默认是比较当前对象与另一个对象的地址是否相同，相同返回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，不同返回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false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764061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Object类的常用方法：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E5E2F7-63A0-416A-AF2B-720F771504B3}"/>
              </a:ext>
            </a:extLst>
          </p:cNvPr>
          <p:cNvSpPr txBox="1"/>
          <p:nvPr/>
        </p:nvSpPr>
        <p:spPr>
          <a:xfrm>
            <a:off x="764061" y="1103375"/>
            <a:ext cx="6097904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Object类的作用：</a:t>
            </a:r>
            <a:endParaRPr lang="en-US" altLang="zh-CN" b="1" dirty="0"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7C86527-D9C2-4C54-8736-1DDD1154BD7C}"/>
              </a:ext>
            </a:extLst>
          </p:cNvPr>
          <p:cNvSpPr txBox="1">
            <a:spLocks/>
          </p:cNvSpPr>
          <p:nvPr/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 dirty="0"/>
              <a:t>Object</a:t>
            </a:r>
            <a:r>
              <a:rPr lang="zh-CN" altLang="en-US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1517253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578410" y="1092071"/>
            <a:ext cx="7410391" cy="3196039"/>
          </a:xfrm>
        </p:spPr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类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,native</a:t>
            </a:r>
            <a:r>
              <a:rPr lang="zh-CN" altLang="en-US" dirty="0"/>
              <a:t>本地方法</a:t>
            </a:r>
            <a:r>
              <a:rPr lang="en-US" altLang="zh-CN" dirty="0"/>
              <a:t>,</a:t>
            </a:r>
            <a:r>
              <a:rPr lang="en-US" altLang="zh-CN" dirty="0" err="1"/>
              <a:t>toString</a:t>
            </a:r>
            <a:r>
              <a:rPr lang="en-US" altLang="zh-CN" dirty="0"/>
              <a:t>(),equals())</a:t>
            </a:r>
          </a:p>
          <a:p>
            <a:r>
              <a:rPr lang="en-US" altLang="zh-CN" dirty="0"/>
              <a:t>Date</a:t>
            </a:r>
            <a:r>
              <a:rPr lang="zh-CN" altLang="en-US" dirty="0"/>
              <a:t>日期类</a:t>
            </a:r>
            <a:r>
              <a:rPr lang="en-US" altLang="zh-CN" dirty="0"/>
              <a:t>(</a:t>
            </a:r>
            <a:r>
              <a:rPr lang="zh-CN" altLang="en-US" dirty="0"/>
              <a:t>介绍</a:t>
            </a:r>
            <a:r>
              <a:rPr lang="en-US" altLang="zh-CN" dirty="0"/>
              <a:t>,</a:t>
            </a:r>
            <a:r>
              <a:rPr lang="zh-CN" altLang="en-US" dirty="0"/>
              <a:t>构造</a:t>
            </a:r>
            <a:r>
              <a:rPr lang="en-US" altLang="zh-CN" dirty="0"/>
              <a:t>,</a:t>
            </a:r>
            <a:r>
              <a:rPr lang="zh-CN" altLang="en-US" dirty="0"/>
              <a:t>常用方法</a:t>
            </a:r>
            <a:r>
              <a:rPr lang="en-US" altLang="zh-CN" dirty="0"/>
              <a:t>,</a:t>
            </a:r>
            <a:r>
              <a:rPr lang="zh-CN" altLang="en-US" dirty="0"/>
              <a:t>日期对象和毫秒值互换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DateFormat</a:t>
            </a:r>
            <a:r>
              <a:rPr lang="zh-CN" altLang="en-US" dirty="0"/>
              <a:t>日期格式化类</a:t>
            </a:r>
            <a:r>
              <a:rPr lang="en-US" altLang="zh-CN" dirty="0"/>
              <a:t>(</a:t>
            </a:r>
            <a:r>
              <a:rPr lang="zh-CN" altLang="en-US" dirty="0"/>
              <a:t>构造方法</a:t>
            </a:r>
            <a:r>
              <a:rPr lang="en-US" altLang="zh-CN" dirty="0"/>
              <a:t>,</a:t>
            </a:r>
            <a:r>
              <a:rPr lang="zh-CN" altLang="en-US" dirty="0"/>
              <a:t>转换方法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Calendar</a:t>
            </a:r>
            <a:r>
              <a:rPr lang="zh-CN" altLang="en-US" dirty="0"/>
              <a:t>日历类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对象获取</a:t>
            </a:r>
            <a:r>
              <a:rPr lang="en-US" altLang="zh-CN" dirty="0"/>
              <a:t>,</a:t>
            </a:r>
            <a:r>
              <a:rPr lang="zh-CN" altLang="en-US" dirty="0"/>
              <a:t>常用方法</a:t>
            </a:r>
            <a:r>
              <a:rPr lang="en-US" altLang="zh-CN" dirty="0"/>
              <a:t>,</a:t>
            </a:r>
            <a:r>
              <a:rPr lang="zh-CN" altLang="en-US" dirty="0"/>
              <a:t>练习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System</a:t>
            </a:r>
            <a:r>
              <a:rPr lang="zh-CN" altLang="en-US" dirty="0"/>
              <a:t>系统相关类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方法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冒泡排序</a:t>
            </a:r>
            <a:r>
              <a:rPr lang="en-US" altLang="zh-CN" dirty="0"/>
              <a:t>(</a:t>
            </a:r>
            <a:r>
              <a:rPr lang="zh-CN" altLang="en-US" dirty="0"/>
              <a:t>分析</a:t>
            </a:r>
            <a:r>
              <a:rPr lang="en-US" altLang="zh-CN" dirty="0"/>
              <a:t>,</a:t>
            </a:r>
            <a:r>
              <a:rPr lang="zh-CN" altLang="en-US" dirty="0"/>
              <a:t>代码实现</a:t>
            </a:r>
            <a:r>
              <a:rPr lang="en-US" altLang="zh-CN" dirty="0"/>
              <a:t>)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二分查找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分析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代码实现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r>
              <a:rPr lang="en-US" altLang="zh-CN" dirty="0"/>
              <a:t>Arrays(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常用方法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二分查找</a:t>
            </a:r>
            <a:endParaRPr lang="zh-TW" altLang="zh-CN" sz="32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91" y="1959774"/>
            <a:ext cx="4732430" cy="693480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838201" y="765995"/>
            <a:ext cx="8191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取数组中间的元素和被查找的元素进行比较，如果被查找元素大于数组中间元素，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就舍去数组元素左的一半，对另一半继续进行查找。</a:t>
            </a:r>
            <a:endParaRPr lang="en-US" sz="12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38201" y="1313443"/>
            <a:ext cx="8191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前提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数组必须要保证是有序的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数组元素不能重复</a:t>
            </a:r>
            <a:endParaRPr lang="en-US" sz="1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7700722" y="5083920"/>
            <a:ext cx="579120" cy="561598"/>
            <a:chOff x="6990941" y="2046326"/>
            <a:chExt cx="579120" cy="561598"/>
          </a:xfrm>
        </p:grpSpPr>
        <p:sp>
          <p:nvSpPr>
            <p:cNvPr id="51" name="箭头: 上 50"/>
            <p:cNvSpPr/>
            <p:nvPr/>
          </p:nvSpPr>
          <p:spPr>
            <a:xfrm>
              <a:off x="7105241" y="2046326"/>
              <a:ext cx="160020" cy="367215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990941" y="2354008"/>
              <a:ext cx="5791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50" b="1" dirty="0">
                  <a:solidFill>
                    <a:srgbClr val="C00000"/>
                  </a:solidFill>
                  <a:latin typeface="+mn-lt"/>
                  <a:ea typeface="+mn-ea"/>
                </a:rPr>
                <a:t>mid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184131" y="3159151"/>
            <a:ext cx="579120" cy="571565"/>
            <a:chOff x="6411821" y="2037166"/>
            <a:chExt cx="579120" cy="571565"/>
          </a:xfrm>
        </p:grpSpPr>
        <p:sp>
          <p:nvSpPr>
            <p:cNvPr id="60" name="箭头: 上 59"/>
            <p:cNvSpPr/>
            <p:nvPr/>
          </p:nvSpPr>
          <p:spPr>
            <a:xfrm>
              <a:off x="6541361" y="2037166"/>
              <a:ext cx="160020" cy="367215"/>
            </a:xfrm>
            <a:prstGeom prst="up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6411821" y="2354815"/>
              <a:ext cx="5791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50" b="1" dirty="0">
                  <a:solidFill>
                    <a:srgbClr val="7030A0"/>
                  </a:solidFill>
                  <a:latin typeface="+mn-lt"/>
                  <a:ea typeface="+mn-ea"/>
                </a:rPr>
                <a:t>start</a:t>
              </a:r>
            </a:p>
          </p:txBody>
        </p: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915" y="2618084"/>
            <a:ext cx="4686706" cy="541067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1108857" y="3710977"/>
            <a:ext cx="58144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.s</a:t>
            </a:r>
            <a:r>
              <a:rPr 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tart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记录开始索引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0,end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记录结束索引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计算中间索引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mid=(</a:t>
            </a:r>
            <a:r>
              <a:rPr lang="en-US" altLang="zh-CN" sz="1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start+end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)/2=(0+10)/2=5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计算中间索引对应的元素值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array[mid]=array[5]=56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中间索引对应的元素值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56 &gt; 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要找的值 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 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56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的左侧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舍掉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右侧的值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end=mid-1=5-1=4</a:t>
            </a:r>
            <a:endParaRPr 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5165692" y="3159528"/>
            <a:ext cx="579120" cy="565485"/>
            <a:chOff x="7570061" y="2031086"/>
            <a:chExt cx="579120" cy="565485"/>
          </a:xfrm>
        </p:grpSpPr>
        <p:sp>
          <p:nvSpPr>
            <p:cNvPr id="66" name="箭头: 上 65"/>
            <p:cNvSpPr/>
            <p:nvPr/>
          </p:nvSpPr>
          <p:spPr>
            <a:xfrm>
              <a:off x="7669121" y="2031086"/>
              <a:ext cx="160020" cy="367215"/>
            </a:xfrm>
            <a:prstGeom prst="up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7570061" y="2342655"/>
              <a:ext cx="5791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50" b="1" dirty="0">
                  <a:solidFill>
                    <a:schemeClr val="accent5"/>
                  </a:solidFill>
                  <a:latin typeface="+mn-lt"/>
                  <a:ea typeface="+mn-ea"/>
                </a:rPr>
                <a:t>end</a:t>
              </a: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207406" y="3154265"/>
            <a:ext cx="579120" cy="561598"/>
            <a:chOff x="6990941" y="2046326"/>
            <a:chExt cx="579120" cy="561598"/>
          </a:xfrm>
        </p:grpSpPr>
        <p:sp>
          <p:nvSpPr>
            <p:cNvPr id="70" name="箭头: 上 69"/>
            <p:cNvSpPr/>
            <p:nvPr/>
          </p:nvSpPr>
          <p:spPr>
            <a:xfrm>
              <a:off x="7105241" y="2046326"/>
              <a:ext cx="160020" cy="367215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990941" y="2354008"/>
              <a:ext cx="5791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50" b="1" dirty="0">
                  <a:solidFill>
                    <a:srgbClr val="C00000"/>
                  </a:solidFill>
                  <a:latin typeface="+mn-lt"/>
                  <a:ea typeface="+mn-ea"/>
                </a:rPr>
                <a:t>mid</a:t>
              </a:r>
            </a:p>
          </p:txBody>
        </p:sp>
      </p:grpSp>
      <p:sp>
        <p:nvSpPr>
          <p:cNvPr id="72" name="矩形 71"/>
          <p:cNvSpPr/>
          <p:nvPr/>
        </p:nvSpPr>
        <p:spPr>
          <a:xfrm>
            <a:off x="3164840" y="2844800"/>
            <a:ext cx="406400" cy="269240"/>
          </a:xfrm>
          <a:prstGeom prst="rect">
            <a:avLst/>
          </a:prstGeom>
          <a:solidFill>
            <a:srgbClr val="C00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图形 72" descr="关闭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44215" y="2818589"/>
            <a:ext cx="3451785" cy="312542"/>
          </a:xfrm>
          <a:prstGeom prst="rect">
            <a:avLst/>
          </a:prstGeom>
        </p:spPr>
      </p:pic>
      <p:sp>
        <p:nvSpPr>
          <p:cNvPr id="74" name="矩形 73"/>
          <p:cNvSpPr/>
          <p:nvPr/>
        </p:nvSpPr>
        <p:spPr>
          <a:xfrm>
            <a:off x="5129748" y="3143618"/>
            <a:ext cx="430027" cy="529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2822596" y="3142561"/>
            <a:ext cx="579120" cy="565485"/>
            <a:chOff x="7570061" y="2031086"/>
            <a:chExt cx="579120" cy="565485"/>
          </a:xfrm>
        </p:grpSpPr>
        <p:sp>
          <p:nvSpPr>
            <p:cNvPr id="76" name="箭头: 上 75"/>
            <p:cNvSpPr/>
            <p:nvPr/>
          </p:nvSpPr>
          <p:spPr>
            <a:xfrm>
              <a:off x="7669121" y="2031086"/>
              <a:ext cx="160020" cy="367215"/>
            </a:xfrm>
            <a:prstGeom prst="up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7570061" y="2342655"/>
              <a:ext cx="5791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50" b="1" dirty="0">
                  <a:solidFill>
                    <a:schemeClr val="accent5"/>
                  </a:solidFill>
                  <a:latin typeface="+mn-lt"/>
                  <a:ea typeface="+mn-ea"/>
                </a:rPr>
                <a:t>end</a:t>
              </a:r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1108857" y="5599578"/>
            <a:ext cx="5814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计算中间索引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mid=(</a:t>
            </a:r>
            <a:r>
              <a:rPr lang="en-US" altLang="zh-CN" sz="1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start+end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)/2=(0+4)/2=2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计算中间索引对应的元素值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array[mid]=array[2]=19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中间索引对应的元素值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 &gt; 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要找的值 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 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的左侧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舍掉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右侧的值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end=mid-1=2-1=1</a:t>
            </a:r>
            <a:endParaRPr 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886915" y="4493028"/>
            <a:ext cx="2514801" cy="1112630"/>
            <a:chOff x="886915" y="4493028"/>
            <a:chExt cx="2514801" cy="1112630"/>
          </a:xfrm>
        </p:grpSpPr>
        <p:grpSp>
          <p:nvGrpSpPr>
            <p:cNvPr id="58" name="组合 57"/>
            <p:cNvGrpSpPr/>
            <p:nvPr/>
          </p:nvGrpSpPr>
          <p:grpSpPr>
            <a:xfrm>
              <a:off x="2822596" y="5034093"/>
              <a:ext cx="579120" cy="565485"/>
              <a:chOff x="7570061" y="2031086"/>
              <a:chExt cx="579120" cy="565485"/>
            </a:xfrm>
          </p:grpSpPr>
          <p:sp>
            <p:nvSpPr>
              <p:cNvPr id="52" name="箭头: 上 51"/>
              <p:cNvSpPr/>
              <p:nvPr/>
            </p:nvSpPr>
            <p:spPr>
              <a:xfrm>
                <a:off x="7669121" y="2031086"/>
                <a:ext cx="160020" cy="367215"/>
              </a:xfrm>
              <a:prstGeom prst="upArrow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7570061" y="2342655"/>
                <a:ext cx="57912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b="1" dirty="0">
                    <a:solidFill>
                      <a:schemeClr val="accent5"/>
                    </a:solidFill>
                    <a:latin typeface="+mn-lt"/>
                    <a:ea typeface="+mn-ea"/>
                  </a:rPr>
                  <a:t>end</a:t>
                </a:r>
              </a:p>
            </p:txBody>
          </p:sp>
        </p:grpSp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6915" y="4493028"/>
              <a:ext cx="2347163" cy="518205"/>
            </a:xfrm>
            <a:prstGeom prst="rect">
              <a:avLst/>
            </a:prstGeom>
          </p:spPr>
        </p:pic>
        <p:grpSp>
          <p:nvGrpSpPr>
            <p:cNvPr id="81" name="组合 80"/>
            <p:cNvGrpSpPr/>
            <p:nvPr/>
          </p:nvGrpSpPr>
          <p:grpSpPr>
            <a:xfrm>
              <a:off x="1184131" y="5034093"/>
              <a:ext cx="579120" cy="571565"/>
              <a:chOff x="6411821" y="2037166"/>
              <a:chExt cx="579120" cy="571565"/>
            </a:xfrm>
          </p:grpSpPr>
          <p:sp>
            <p:nvSpPr>
              <p:cNvPr id="82" name="箭头: 上 81"/>
              <p:cNvSpPr/>
              <p:nvPr/>
            </p:nvSpPr>
            <p:spPr>
              <a:xfrm>
                <a:off x="6541361" y="2037166"/>
                <a:ext cx="160020" cy="367215"/>
              </a:xfrm>
              <a:prstGeom prst="upArrow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6411821" y="2354815"/>
                <a:ext cx="57912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b="1" dirty="0">
                    <a:solidFill>
                      <a:srgbClr val="7030A0"/>
                    </a:solidFill>
                    <a:latin typeface="+mn-lt"/>
                    <a:ea typeface="+mn-ea"/>
                  </a:rPr>
                  <a:t>start</a:t>
                </a:r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2037736" y="5034093"/>
            <a:ext cx="579120" cy="561598"/>
            <a:chOff x="6990941" y="2046326"/>
            <a:chExt cx="579120" cy="561598"/>
          </a:xfrm>
        </p:grpSpPr>
        <p:sp>
          <p:nvSpPr>
            <p:cNvPr id="90" name="箭头: 上 89"/>
            <p:cNvSpPr/>
            <p:nvPr/>
          </p:nvSpPr>
          <p:spPr>
            <a:xfrm>
              <a:off x="7105241" y="2046326"/>
              <a:ext cx="160020" cy="367215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990941" y="2354008"/>
              <a:ext cx="5791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50" b="1" dirty="0">
                  <a:solidFill>
                    <a:srgbClr val="C00000"/>
                  </a:solidFill>
                  <a:latin typeface="+mn-lt"/>
                  <a:ea typeface="+mn-ea"/>
                </a:rPr>
                <a:t>mid</a:t>
              </a:r>
            </a:p>
          </p:txBody>
        </p:sp>
      </p:grpSp>
      <p:sp>
        <p:nvSpPr>
          <p:cNvPr id="92" name="矩形 91"/>
          <p:cNvSpPr/>
          <p:nvPr/>
        </p:nvSpPr>
        <p:spPr>
          <a:xfrm>
            <a:off x="2001520" y="4709160"/>
            <a:ext cx="396240" cy="276225"/>
          </a:xfrm>
          <a:prstGeom prst="rect">
            <a:avLst/>
          </a:prstGeom>
          <a:solidFill>
            <a:srgbClr val="C0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图形 92" descr="关闭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03479" y="4705748"/>
            <a:ext cx="1860115" cy="312542"/>
          </a:xfrm>
          <a:prstGeom prst="rect">
            <a:avLst/>
          </a:prstGeom>
        </p:spPr>
      </p:pic>
      <p:sp>
        <p:nvSpPr>
          <p:cNvPr id="94" name="矩形 93"/>
          <p:cNvSpPr/>
          <p:nvPr/>
        </p:nvSpPr>
        <p:spPr>
          <a:xfrm>
            <a:off x="2841624" y="5040842"/>
            <a:ext cx="430027" cy="529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组合 94"/>
          <p:cNvGrpSpPr/>
          <p:nvPr/>
        </p:nvGrpSpPr>
        <p:grpSpPr>
          <a:xfrm>
            <a:off x="1612851" y="5032149"/>
            <a:ext cx="579120" cy="565485"/>
            <a:chOff x="8107128" y="4574289"/>
            <a:chExt cx="579120" cy="565485"/>
          </a:xfrm>
        </p:grpSpPr>
        <p:sp>
          <p:nvSpPr>
            <p:cNvPr id="96" name="箭头: 上 95"/>
            <p:cNvSpPr/>
            <p:nvPr/>
          </p:nvSpPr>
          <p:spPr>
            <a:xfrm>
              <a:off x="8206188" y="4574289"/>
              <a:ext cx="160020" cy="367215"/>
            </a:xfrm>
            <a:prstGeom prst="up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8107128" y="4885858"/>
              <a:ext cx="5791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50" b="1" dirty="0">
                  <a:solidFill>
                    <a:schemeClr val="accent5"/>
                  </a:solidFill>
                  <a:latin typeface="+mn-lt"/>
                  <a:ea typeface="+mn-ea"/>
                </a:rPr>
                <a:t>end</a:t>
              </a: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6982507" y="1190449"/>
            <a:ext cx="1315221" cy="1095291"/>
            <a:chOff x="6982507" y="1190449"/>
            <a:chExt cx="1315221" cy="1095291"/>
          </a:xfrm>
        </p:grpSpPr>
        <p:pic>
          <p:nvPicPr>
            <p:cNvPr id="99" name="图片 9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82507" y="1190449"/>
              <a:ext cx="1173582" cy="533446"/>
            </a:xfrm>
            <a:prstGeom prst="rect">
              <a:avLst/>
            </a:prstGeom>
          </p:spPr>
        </p:pic>
        <p:grpSp>
          <p:nvGrpSpPr>
            <p:cNvPr id="100" name="组合 99"/>
            <p:cNvGrpSpPr/>
            <p:nvPr/>
          </p:nvGrpSpPr>
          <p:grpSpPr>
            <a:xfrm>
              <a:off x="7279738" y="1714175"/>
              <a:ext cx="579120" cy="571565"/>
              <a:chOff x="6411821" y="2037166"/>
              <a:chExt cx="579120" cy="571565"/>
            </a:xfrm>
          </p:grpSpPr>
          <p:sp>
            <p:nvSpPr>
              <p:cNvPr id="101" name="箭头: 上 100"/>
              <p:cNvSpPr/>
              <p:nvPr/>
            </p:nvSpPr>
            <p:spPr>
              <a:xfrm>
                <a:off x="6541361" y="2037166"/>
                <a:ext cx="160020" cy="367215"/>
              </a:xfrm>
              <a:prstGeom prst="upArrow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文本框 101"/>
              <p:cNvSpPr txBox="1"/>
              <p:nvPr/>
            </p:nvSpPr>
            <p:spPr>
              <a:xfrm>
                <a:off x="6411821" y="2354815"/>
                <a:ext cx="57912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b="1" dirty="0">
                    <a:solidFill>
                      <a:srgbClr val="7030A0"/>
                    </a:solidFill>
                    <a:latin typeface="+mn-lt"/>
                    <a:ea typeface="+mn-ea"/>
                  </a:rPr>
                  <a:t>start</a:t>
                </a:r>
              </a:p>
            </p:txBody>
          </p:sp>
        </p:grpSp>
        <p:grpSp>
          <p:nvGrpSpPr>
            <p:cNvPr id="103" name="组合 102"/>
            <p:cNvGrpSpPr/>
            <p:nvPr/>
          </p:nvGrpSpPr>
          <p:grpSpPr>
            <a:xfrm>
              <a:off x="7718608" y="1717852"/>
              <a:ext cx="579120" cy="565485"/>
              <a:chOff x="8107128" y="4574289"/>
              <a:chExt cx="579120" cy="565485"/>
            </a:xfrm>
          </p:grpSpPr>
          <p:sp>
            <p:nvSpPr>
              <p:cNvPr id="104" name="箭头: 上 103"/>
              <p:cNvSpPr/>
              <p:nvPr/>
            </p:nvSpPr>
            <p:spPr>
              <a:xfrm>
                <a:off x="8206188" y="4574289"/>
                <a:ext cx="160020" cy="367215"/>
              </a:xfrm>
              <a:prstGeom prst="upArrow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8107128" y="4885858"/>
                <a:ext cx="57912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b="1" dirty="0">
                    <a:solidFill>
                      <a:schemeClr val="accent5"/>
                    </a:solidFill>
                    <a:latin typeface="+mn-lt"/>
                    <a:ea typeface="+mn-ea"/>
                  </a:rPr>
                  <a:t>end</a:t>
                </a:r>
              </a:p>
            </p:txBody>
          </p:sp>
        </p:grpSp>
      </p:grpSp>
      <p:sp>
        <p:nvSpPr>
          <p:cNvPr id="107" name="文本框 106"/>
          <p:cNvSpPr txBox="1"/>
          <p:nvPr/>
        </p:nvSpPr>
        <p:spPr>
          <a:xfrm>
            <a:off x="6984959" y="2799107"/>
            <a:ext cx="5814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计算中间索引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mid=(</a:t>
            </a:r>
            <a:r>
              <a:rPr lang="en-US" altLang="zh-CN" sz="1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start+end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)/2=(0+1)/2=0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计算中间索引对应的元素值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array[mid]=array[0]=5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中间索引对应的元素值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&lt; 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要找的值 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 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的右侧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舍掉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左侧的值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: start=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mid+1=0+1=1</a:t>
            </a:r>
            <a:endParaRPr 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7312864" y="2225762"/>
            <a:ext cx="579120" cy="561598"/>
            <a:chOff x="6990941" y="2046326"/>
            <a:chExt cx="579120" cy="561598"/>
          </a:xfrm>
        </p:grpSpPr>
        <p:sp>
          <p:nvSpPr>
            <p:cNvPr id="109" name="箭头: 上 108"/>
            <p:cNvSpPr/>
            <p:nvPr/>
          </p:nvSpPr>
          <p:spPr>
            <a:xfrm>
              <a:off x="7105241" y="2046326"/>
              <a:ext cx="160020" cy="367215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6990941" y="2354008"/>
              <a:ext cx="5791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50" b="1" dirty="0">
                  <a:solidFill>
                    <a:srgbClr val="C00000"/>
                  </a:solidFill>
                  <a:latin typeface="+mn-lt"/>
                  <a:ea typeface="+mn-ea"/>
                </a:rPr>
                <a:t>mid</a:t>
              </a:r>
            </a:p>
          </p:txBody>
        </p:sp>
      </p:grpSp>
      <p:sp>
        <p:nvSpPr>
          <p:cNvPr id="111" name="矩形 110"/>
          <p:cNvSpPr/>
          <p:nvPr/>
        </p:nvSpPr>
        <p:spPr>
          <a:xfrm>
            <a:off x="7308133" y="1399565"/>
            <a:ext cx="388067" cy="272103"/>
          </a:xfrm>
          <a:prstGeom prst="rect">
            <a:avLst/>
          </a:prstGeom>
          <a:solidFill>
            <a:srgbClr val="C0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" name="图形 111" descr="关闭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79738" y="1350602"/>
            <a:ext cx="456264" cy="344917"/>
          </a:xfrm>
          <a:prstGeom prst="rect">
            <a:avLst/>
          </a:prstGeom>
        </p:spPr>
      </p:pic>
      <p:sp>
        <p:nvSpPr>
          <p:cNvPr id="113" name="矩形 112"/>
          <p:cNvSpPr/>
          <p:nvPr/>
        </p:nvSpPr>
        <p:spPr>
          <a:xfrm>
            <a:off x="7299951" y="1689990"/>
            <a:ext cx="430027" cy="529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组合 113"/>
          <p:cNvGrpSpPr/>
          <p:nvPr/>
        </p:nvGrpSpPr>
        <p:grpSpPr>
          <a:xfrm>
            <a:off x="7700722" y="2249742"/>
            <a:ext cx="579120" cy="571565"/>
            <a:chOff x="6411821" y="2037166"/>
            <a:chExt cx="579120" cy="571565"/>
          </a:xfrm>
        </p:grpSpPr>
        <p:sp>
          <p:nvSpPr>
            <p:cNvPr id="115" name="箭头: 上 114"/>
            <p:cNvSpPr/>
            <p:nvPr/>
          </p:nvSpPr>
          <p:spPr>
            <a:xfrm>
              <a:off x="6541361" y="2037166"/>
              <a:ext cx="160020" cy="367215"/>
            </a:xfrm>
            <a:prstGeom prst="up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6411821" y="2354815"/>
              <a:ext cx="5791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50" b="1" dirty="0">
                  <a:solidFill>
                    <a:srgbClr val="7030A0"/>
                  </a:solidFill>
                  <a:latin typeface="+mn-lt"/>
                  <a:ea typeface="+mn-ea"/>
                </a:rPr>
                <a:t>start</a:t>
              </a: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6982507" y="3503725"/>
            <a:ext cx="1322871" cy="1634511"/>
            <a:chOff x="6982507" y="3503725"/>
            <a:chExt cx="1322871" cy="1634511"/>
          </a:xfrm>
        </p:grpSpPr>
        <p:grpSp>
          <p:nvGrpSpPr>
            <p:cNvPr id="54" name="组合 53"/>
            <p:cNvGrpSpPr/>
            <p:nvPr/>
          </p:nvGrpSpPr>
          <p:grpSpPr>
            <a:xfrm>
              <a:off x="7688128" y="4029551"/>
              <a:ext cx="579120" cy="571565"/>
              <a:chOff x="6411821" y="2037166"/>
              <a:chExt cx="579120" cy="571565"/>
            </a:xfrm>
          </p:grpSpPr>
          <p:sp>
            <p:nvSpPr>
              <p:cNvPr id="46" name="箭头: 上 45"/>
              <p:cNvSpPr/>
              <p:nvPr/>
            </p:nvSpPr>
            <p:spPr>
              <a:xfrm>
                <a:off x="6541361" y="2037166"/>
                <a:ext cx="160020" cy="367215"/>
              </a:xfrm>
              <a:prstGeom prst="upArrow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6411821" y="2354815"/>
                <a:ext cx="57912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b="1" dirty="0">
                    <a:solidFill>
                      <a:srgbClr val="7030A0"/>
                    </a:solidFill>
                    <a:latin typeface="+mn-lt"/>
                    <a:ea typeface="+mn-ea"/>
                  </a:rPr>
                  <a:t>start</a:t>
                </a: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7726258" y="4572751"/>
              <a:ext cx="579120" cy="565485"/>
              <a:chOff x="8107128" y="4574289"/>
              <a:chExt cx="579120" cy="565485"/>
            </a:xfrm>
          </p:grpSpPr>
          <p:sp>
            <p:nvSpPr>
              <p:cNvPr id="86" name="箭头: 上 85"/>
              <p:cNvSpPr/>
              <p:nvPr/>
            </p:nvSpPr>
            <p:spPr>
              <a:xfrm>
                <a:off x="8206188" y="4574289"/>
                <a:ext cx="160020" cy="367215"/>
              </a:xfrm>
              <a:prstGeom prst="upArrow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8107128" y="4885858"/>
                <a:ext cx="57912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50" b="1" dirty="0">
                    <a:solidFill>
                      <a:schemeClr val="accent5"/>
                    </a:solidFill>
                    <a:latin typeface="+mn-lt"/>
                    <a:ea typeface="+mn-ea"/>
                  </a:rPr>
                  <a:t>end</a:t>
                </a:r>
              </a:p>
            </p:txBody>
          </p:sp>
        </p:grpSp>
        <p:pic>
          <p:nvPicPr>
            <p:cNvPr id="118" name="图片 11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82507" y="3503725"/>
              <a:ext cx="1150720" cy="525826"/>
            </a:xfrm>
            <a:prstGeom prst="rect">
              <a:avLst/>
            </a:prstGeom>
          </p:spPr>
        </p:pic>
      </p:grpSp>
      <p:sp>
        <p:nvSpPr>
          <p:cNvPr id="120" name="文本框 119"/>
          <p:cNvSpPr txBox="1"/>
          <p:nvPr/>
        </p:nvSpPr>
        <p:spPr>
          <a:xfrm>
            <a:off x="7093898" y="5812652"/>
            <a:ext cx="5814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计算中间索引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mid=(</a:t>
            </a:r>
            <a:r>
              <a:rPr lang="en-US" altLang="zh-CN" sz="1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start+end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)/2=(1+1)/2=1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计算中间索引对应的元素值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array[mid]=array[1]=13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中间索引对应的元素值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 == 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要找的值 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 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说明找到了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中间索引</a:t>
            </a:r>
            <a:r>
              <a:rPr lang="en-US" altLang="zh-CN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r>
              <a:rPr lang="en-US" altLang="zh-CN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就是要找的元素</a:t>
            </a:r>
            <a:r>
              <a:rPr lang="en-US" altLang="zh-CN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的索引值</a:t>
            </a:r>
            <a:endParaRPr lang="en-US" sz="1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7696200" y="3715863"/>
            <a:ext cx="392430" cy="250347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矩形 121"/>
          <p:cNvSpPr/>
          <p:nvPr/>
        </p:nvSpPr>
        <p:spPr>
          <a:xfrm>
            <a:off x="7718608" y="5083920"/>
            <a:ext cx="370022" cy="52912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矩形 122"/>
          <p:cNvSpPr/>
          <p:nvPr/>
        </p:nvSpPr>
        <p:spPr>
          <a:xfrm>
            <a:off x="7718608" y="3525925"/>
            <a:ext cx="370022" cy="15705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4" grpId="0" animBg="1"/>
      <p:bldP spid="92" grpId="0" animBg="1"/>
      <p:bldP spid="94" grpId="0" animBg="1"/>
      <p:bldP spid="111" grpId="0" animBg="1"/>
      <p:bldP spid="113" grpId="0" animBg="1"/>
      <p:bldP spid="121" grpId="0" animBg="1"/>
      <p:bldP spid="122" grpId="0" animBg="1"/>
      <p:bldP spid="12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二分查找</a:t>
            </a:r>
            <a:endParaRPr lang="zh-TW" altLang="zh-CN" sz="32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6"/>
          <p:cNvSpPr txBox="1"/>
          <p:nvPr/>
        </p:nvSpPr>
        <p:spPr>
          <a:xfrm>
            <a:off x="1488018" y="2277534"/>
            <a:ext cx="9199033" cy="23544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，定义两个变量，表示要查找的范围。默认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 = 0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 =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最大索引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，循环查找，但是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 &lt;= end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，计算出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，判断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位置的元素是否为要查找的元素，如果是直接返回对应索引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，如果要查找的值在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的左半边，那么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值不变，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 = mid -1.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继续下次循环查找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，如果要查找的值在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的右半边，那么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值不变，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 = mid + 1.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继续下次循环查找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 &gt; max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时，表示要查找的元素在数组中不存在，返回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-1.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1121834" y="1509185"/>
            <a:ext cx="46863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数组的二分查找步骤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zh-CN" alt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二分查找</a:t>
            </a:r>
            <a:endParaRPr lang="zh-TW" altLang="zh-CN" sz="32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838201" y="2039393"/>
            <a:ext cx="4686300" cy="5810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839915" y="2400300"/>
            <a:ext cx="1573823" cy="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871" y="671303"/>
            <a:ext cx="4534293" cy="59060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二分查找总结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651132" y="2717155"/>
            <a:ext cx="7734299" cy="319603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前提</a:t>
            </a:r>
            <a:r>
              <a:rPr lang="en-US" altLang="zh-CN" dirty="0"/>
              <a:t>:</a:t>
            </a:r>
            <a:r>
              <a:rPr lang="zh-CN" altLang="en-US" dirty="0"/>
              <a:t>数组中的元素要是升序</a:t>
            </a: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重点</a:t>
            </a:r>
            <a:r>
              <a:rPr lang="en-US" altLang="zh-CN" dirty="0"/>
              <a:t>:</a:t>
            </a:r>
            <a:r>
              <a:rPr lang="zh-CN" altLang="en-US" dirty="0"/>
              <a:t>找到中间索引</a:t>
            </a:r>
            <a:r>
              <a:rPr lang="en-US" altLang="zh-CN" dirty="0"/>
              <a:t>,</a:t>
            </a:r>
            <a:r>
              <a:rPr lang="zh-CN" altLang="en-US" dirty="0"/>
              <a:t>用中间索引上的元素和要查找的元素做比较</a:t>
            </a:r>
          </a:p>
          <a:p>
            <a:pPr marL="0" indent="0">
              <a:buNone/>
            </a:pPr>
            <a:r>
              <a:rPr lang="zh-CN" altLang="en-US" dirty="0"/>
              <a:t>      如果中间索引上的元素比要查找的元素大</a:t>
            </a:r>
            <a:r>
              <a:rPr lang="en-US" altLang="zh-CN" dirty="0"/>
              <a:t>,mid-1,</a:t>
            </a:r>
            <a:r>
              <a:rPr lang="zh-CN" altLang="en-US" dirty="0"/>
              <a:t>向左移动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如果中间索引上的元素比要查找的元素小</a:t>
            </a:r>
            <a:r>
              <a:rPr lang="en-US" altLang="zh-CN" dirty="0"/>
              <a:t>,mid+1,</a:t>
            </a:r>
            <a:r>
              <a:rPr lang="zh-CN" altLang="en-US" dirty="0"/>
              <a:t>向右移动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578410" y="1092071"/>
            <a:ext cx="7410391" cy="3196039"/>
          </a:xfrm>
        </p:spPr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类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,native</a:t>
            </a:r>
            <a:r>
              <a:rPr lang="zh-CN" altLang="en-US" dirty="0"/>
              <a:t>本地方法</a:t>
            </a:r>
            <a:r>
              <a:rPr lang="en-US" altLang="zh-CN" dirty="0"/>
              <a:t>,</a:t>
            </a:r>
            <a:r>
              <a:rPr lang="en-US" altLang="zh-CN" dirty="0" err="1"/>
              <a:t>toString</a:t>
            </a:r>
            <a:r>
              <a:rPr lang="en-US" altLang="zh-CN" dirty="0"/>
              <a:t>(),equals())</a:t>
            </a:r>
          </a:p>
          <a:p>
            <a:r>
              <a:rPr lang="en-US" altLang="zh-CN" dirty="0"/>
              <a:t>Date</a:t>
            </a:r>
            <a:r>
              <a:rPr lang="zh-CN" altLang="en-US" dirty="0"/>
              <a:t>日期类</a:t>
            </a:r>
            <a:r>
              <a:rPr lang="en-US" altLang="zh-CN" dirty="0"/>
              <a:t>(</a:t>
            </a:r>
            <a:r>
              <a:rPr lang="zh-CN" altLang="en-US" dirty="0"/>
              <a:t>介绍</a:t>
            </a:r>
            <a:r>
              <a:rPr lang="en-US" altLang="zh-CN" dirty="0"/>
              <a:t>,</a:t>
            </a:r>
            <a:r>
              <a:rPr lang="zh-CN" altLang="en-US" dirty="0"/>
              <a:t>构造</a:t>
            </a:r>
            <a:r>
              <a:rPr lang="en-US" altLang="zh-CN" dirty="0"/>
              <a:t>,</a:t>
            </a:r>
            <a:r>
              <a:rPr lang="zh-CN" altLang="en-US" dirty="0"/>
              <a:t>常用方法</a:t>
            </a:r>
            <a:r>
              <a:rPr lang="en-US" altLang="zh-CN" dirty="0"/>
              <a:t>,</a:t>
            </a:r>
            <a:r>
              <a:rPr lang="zh-CN" altLang="en-US" dirty="0"/>
              <a:t>日期对象和毫秒值互换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DateFormat</a:t>
            </a:r>
            <a:r>
              <a:rPr lang="zh-CN" altLang="en-US" dirty="0"/>
              <a:t>日期格式化类</a:t>
            </a:r>
            <a:r>
              <a:rPr lang="en-US" altLang="zh-CN" dirty="0"/>
              <a:t>(</a:t>
            </a:r>
            <a:r>
              <a:rPr lang="zh-CN" altLang="en-US" dirty="0"/>
              <a:t>构造方法</a:t>
            </a:r>
            <a:r>
              <a:rPr lang="en-US" altLang="zh-CN" dirty="0"/>
              <a:t>,</a:t>
            </a:r>
            <a:r>
              <a:rPr lang="zh-CN" altLang="en-US" dirty="0"/>
              <a:t>转换方法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Calendar</a:t>
            </a:r>
            <a:r>
              <a:rPr lang="zh-CN" altLang="en-US" dirty="0"/>
              <a:t>日历类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对象获取</a:t>
            </a:r>
            <a:r>
              <a:rPr lang="en-US" altLang="zh-CN" dirty="0"/>
              <a:t>,</a:t>
            </a:r>
            <a:r>
              <a:rPr lang="zh-CN" altLang="en-US" dirty="0"/>
              <a:t>常用方法</a:t>
            </a:r>
            <a:r>
              <a:rPr lang="en-US" altLang="zh-CN" dirty="0"/>
              <a:t>,</a:t>
            </a:r>
            <a:r>
              <a:rPr lang="zh-CN" altLang="en-US" dirty="0"/>
              <a:t>练习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System</a:t>
            </a:r>
            <a:r>
              <a:rPr lang="zh-CN" altLang="en-US" dirty="0"/>
              <a:t>系统相关类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方法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冒泡排序</a:t>
            </a:r>
            <a:r>
              <a:rPr lang="en-US" altLang="zh-CN" dirty="0"/>
              <a:t>(</a:t>
            </a:r>
            <a:r>
              <a:rPr lang="zh-CN" altLang="en-US" dirty="0"/>
              <a:t>分析</a:t>
            </a:r>
            <a:r>
              <a:rPr lang="en-US" altLang="zh-CN" dirty="0"/>
              <a:t>,</a:t>
            </a:r>
            <a:r>
              <a:rPr lang="zh-CN" altLang="en-US" dirty="0"/>
              <a:t>代码实现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二分查找</a:t>
            </a:r>
            <a:r>
              <a:rPr lang="en-US" altLang="zh-CN" dirty="0"/>
              <a:t>(</a:t>
            </a:r>
            <a:r>
              <a:rPr lang="zh-CN" altLang="en-US" dirty="0"/>
              <a:t>分析</a:t>
            </a:r>
            <a:r>
              <a:rPr lang="en-US" altLang="zh-CN" dirty="0"/>
              <a:t>,</a:t>
            </a:r>
            <a:r>
              <a:rPr lang="zh-CN" altLang="en-US" dirty="0"/>
              <a:t>代码实现</a:t>
            </a:r>
            <a:r>
              <a:rPr lang="en-US" altLang="zh-CN" dirty="0"/>
              <a:t>)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Arrays(</a:t>
            </a:r>
            <a:r>
              <a:rPr lang="zh-CN" altLang="en-US" dirty="0">
                <a:solidFill>
                  <a:srgbClr val="C00000"/>
                </a:solidFill>
              </a:rPr>
              <a:t>概述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常用方法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Arrays</a:t>
            </a:r>
            <a:r>
              <a:rPr lang="zh-CN" altLang="en-US" dirty="0"/>
              <a:t>数组工具类</a:t>
            </a:r>
            <a:r>
              <a:rPr lang="en-US" altLang="zh-CN" dirty="0"/>
              <a:t>_</a:t>
            </a:r>
            <a:r>
              <a:rPr lang="zh-CN" altLang="en-US" dirty="0"/>
              <a:t>介绍和常用方法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8200" y="2137927"/>
            <a:ext cx="9845675" cy="517190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概述</a:t>
            </a:r>
            <a:r>
              <a:rPr lang="en-US" altLang="zh-CN" dirty="0"/>
              <a:t>:java</a:t>
            </a:r>
            <a:r>
              <a:rPr lang="zh-CN" altLang="en-US" dirty="0"/>
              <a:t>自带的类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作用</a:t>
            </a:r>
            <a:r>
              <a:rPr lang="en-US" altLang="zh-CN" dirty="0"/>
              <a:t>:</a:t>
            </a:r>
            <a:r>
              <a:rPr lang="zh-CN" altLang="en-US" dirty="0"/>
              <a:t>专门操作数组的工具类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特点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a.</a:t>
            </a:r>
            <a:r>
              <a:rPr lang="zh-CN" altLang="en-US" dirty="0"/>
              <a:t>成员都是</a:t>
            </a:r>
            <a:r>
              <a:rPr lang="en-US" altLang="zh-CN" dirty="0"/>
              <a:t>static</a:t>
            </a:r>
            <a:r>
              <a:rPr lang="zh-CN" altLang="en-US" dirty="0"/>
              <a:t>的</a:t>
            </a:r>
          </a:p>
          <a:p>
            <a:r>
              <a:rPr lang="zh-CN" altLang="en-US" dirty="0"/>
              <a:t>  </a:t>
            </a:r>
            <a:r>
              <a:rPr lang="en-US" altLang="zh-CN" dirty="0" err="1"/>
              <a:t>b.Arrays</a:t>
            </a:r>
            <a:r>
              <a:rPr lang="zh-CN" altLang="en-US" dirty="0"/>
              <a:t>不能</a:t>
            </a:r>
            <a:r>
              <a:rPr lang="en-US" altLang="zh-CN" dirty="0"/>
              <a:t>new</a:t>
            </a:r>
            <a:r>
              <a:rPr lang="zh-CN" altLang="en-US" dirty="0"/>
              <a:t>对象</a:t>
            </a:r>
            <a:r>
              <a:rPr lang="en-US" altLang="zh-CN" dirty="0"/>
              <a:t>-&gt;</a:t>
            </a:r>
            <a:r>
              <a:rPr lang="zh-CN" altLang="en-US" dirty="0"/>
              <a:t>原因底层实现时</a:t>
            </a:r>
            <a:r>
              <a:rPr lang="en-US" altLang="zh-CN" dirty="0"/>
              <a:t>Arrays</a:t>
            </a:r>
            <a:r>
              <a:rPr lang="zh-CN" altLang="en-US" dirty="0"/>
              <a:t>的构造被</a:t>
            </a:r>
            <a:r>
              <a:rPr lang="en-US" altLang="zh-CN" dirty="0"/>
              <a:t>private</a:t>
            </a:r>
            <a:r>
              <a:rPr lang="zh-CN" altLang="en-US" dirty="0"/>
              <a:t>了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使用</a:t>
            </a:r>
            <a:r>
              <a:rPr lang="en-US" altLang="zh-CN" dirty="0"/>
              <a:t>:</a:t>
            </a:r>
            <a:r>
              <a:rPr lang="zh-CN" altLang="en-US" dirty="0"/>
              <a:t>类名直接调用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常用方法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04546" y="3592138"/>
          <a:ext cx="984738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3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3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public static void sort(</a:t>
                      </a:r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[] 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升序排序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public static </a:t>
                      </a:r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binarySearch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[] </a:t>
                      </a:r>
                      <a:r>
                        <a:rPr lang="en-US" altLang="zh-CN" dirty="0" err="1"/>
                        <a:t>a,int</a:t>
                      </a:r>
                      <a:r>
                        <a:rPr lang="en-US" altLang="zh-CN" dirty="0"/>
                        <a:t> key)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二分查找</a:t>
                      </a:r>
                      <a:r>
                        <a:rPr lang="en-US" altLang="zh-CN" dirty="0"/>
                        <a:t>-&gt;</a:t>
                      </a:r>
                      <a:r>
                        <a:rPr lang="zh-CN" altLang="en-US" dirty="0"/>
                        <a:t>前提升序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public static String </a:t>
                      </a:r>
                      <a:r>
                        <a:rPr lang="en-US" altLang="zh-CN" dirty="0" err="1"/>
                        <a:t>toString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[] 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按照</a:t>
                      </a:r>
                      <a:r>
                        <a:rPr lang="en-US" altLang="zh-CN" dirty="0"/>
                        <a:t>[</a:t>
                      </a:r>
                      <a:r>
                        <a:rPr lang="zh-CN" altLang="en-US" dirty="0"/>
                        <a:t>元素</a:t>
                      </a:r>
                      <a:r>
                        <a:rPr lang="en-US" altLang="zh-CN" dirty="0"/>
                        <a:t>1,</a:t>
                      </a:r>
                      <a:r>
                        <a:rPr lang="zh-CN" altLang="en-US" dirty="0"/>
                        <a:t>元素</a:t>
                      </a:r>
                      <a:r>
                        <a:rPr lang="en-US" altLang="zh-CN" dirty="0"/>
                        <a:t>2...]</a:t>
                      </a:r>
                      <a:r>
                        <a:rPr lang="zh-CN" altLang="en-US" dirty="0"/>
                        <a:t>格式输出数组元素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Arrays</a:t>
            </a:r>
            <a:r>
              <a:rPr lang="zh-CN" altLang="en-US" dirty="0"/>
              <a:t>数组工具类</a:t>
            </a:r>
            <a:r>
              <a:rPr lang="en-US" altLang="zh-CN" dirty="0"/>
              <a:t>_</a:t>
            </a:r>
            <a:r>
              <a:rPr lang="zh-CN" altLang="en-US" dirty="0"/>
              <a:t>代码演示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04" y="1548824"/>
            <a:ext cx="11054806" cy="3814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Arrays</a:t>
            </a:r>
            <a:r>
              <a:rPr lang="zh-CN" altLang="en-US" dirty="0"/>
              <a:t>总结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12678" y="2374255"/>
            <a:ext cx="7734299" cy="319603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1.sort(</a:t>
            </a:r>
            <a:r>
              <a:rPr lang="zh-CN" altLang="en-US" dirty="0"/>
              <a:t>数组</a:t>
            </a:r>
            <a:r>
              <a:rPr lang="en-US" altLang="zh-CN" dirty="0"/>
              <a:t>):</a:t>
            </a:r>
            <a:r>
              <a:rPr lang="zh-CN" altLang="en-US" dirty="0"/>
              <a:t>按照</a:t>
            </a:r>
            <a:r>
              <a:rPr lang="en-US" altLang="zh-CN" dirty="0" err="1"/>
              <a:t>ascii</a:t>
            </a:r>
            <a:r>
              <a:rPr lang="zh-CN" altLang="en-US" dirty="0"/>
              <a:t>码表排序</a:t>
            </a:r>
            <a:r>
              <a:rPr lang="en-US" altLang="zh-CN" dirty="0"/>
              <a:t>(</a:t>
            </a:r>
            <a:r>
              <a:rPr lang="zh-CN" altLang="en-US" dirty="0"/>
              <a:t>升序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2.binarySearch(</a:t>
            </a:r>
            <a:r>
              <a:rPr lang="en-US" altLang="zh-CN" dirty="0" err="1"/>
              <a:t>int</a:t>
            </a:r>
            <a:r>
              <a:rPr lang="en-US" altLang="zh-CN" dirty="0"/>
              <a:t>[] </a:t>
            </a:r>
            <a:r>
              <a:rPr lang="en-US" altLang="zh-CN" dirty="0" err="1"/>
              <a:t>a,int</a:t>
            </a:r>
            <a:r>
              <a:rPr lang="en-US" altLang="zh-CN" dirty="0"/>
              <a:t> key):</a:t>
            </a:r>
            <a:r>
              <a:rPr lang="zh-CN" altLang="en-US" dirty="0"/>
              <a:t>二分查找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3.toString(</a:t>
            </a:r>
            <a:r>
              <a:rPr lang="zh-CN" altLang="en-US" dirty="0"/>
              <a:t>数组</a:t>
            </a:r>
            <a:r>
              <a:rPr lang="en-US" altLang="zh-CN" dirty="0"/>
              <a:t>):</a:t>
            </a:r>
            <a:r>
              <a:rPr lang="zh-CN" altLang="en-US" dirty="0"/>
              <a:t>将数组转成字符串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AAC7E335-801D-492F-A2F8-90E77B1EAB09}"/>
              </a:ext>
            </a:extLst>
          </p:cNvPr>
          <p:cNvSpPr txBox="1"/>
          <p:nvPr/>
        </p:nvSpPr>
        <p:spPr>
          <a:xfrm>
            <a:off x="713165" y="2954806"/>
            <a:ext cx="12336146" cy="3104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问题引出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开发中直接输出对象，默认输出对象的地址其实是毫无意义的。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开发中输出对象变量，更多的时候是希望看到对象的内容数据而不是对象的地址信息。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toString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存在的意义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父类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toString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方法存在的意义就是为了被子类重写，以便返回对象的内容信息，而不是地址信息！！ 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B5294E3F-54C8-49B9-9677-D0B8BCABF5FF}"/>
              </a:ext>
            </a:extLst>
          </p:cNvPr>
          <p:cNvGraphicFramePr>
            <a:graphicFrameLocks noGrp="1"/>
          </p:cNvGraphicFramePr>
          <p:nvPr/>
        </p:nvGraphicFramePr>
        <p:xfrm>
          <a:off x="785238" y="1770266"/>
          <a:ext cx="10946131" cy="1032723"/>
        </p:xfrm>
        <a:graphic>
          <a:graphicData uri="http://schemas.openxmlformats.org/drawingml/2006/table">
            <a:tbl>
              <a:tblPr/>
              <a:tblGrid>
                <a:gridCol w="3249931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769620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582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b="0" dirty="0">
                          <a:solidFill>
                            <a:srgbClr val="49504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String </a:t>
                      </a:r>
                      <a:r>
                        <a:rPr lang="en-US" altLang="zh-CN" sz="1600" b="0" dirty="0" err="1">
                          <a:solidFill>
                            <a:srgbClr val="49504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toString</a:t>
                      </a:r>
                      <a:r>
                        <a:rPr lang="en-US" altLang="zh-CN" sz="1600" b="0" dirty="0">
                          <a:solidFill>
                            <a:srgbClr val="49504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默认是返回当前对象在堆内存中的地址信息</a:t>
                      </a:r>
                      <a:r>
                        <a:rPr lang="en-US" altLang="zh-CN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:</a:t>
                      </a:r>
                      <a:r>
                        <a:rPr lang="zh-CN" altLang="en-US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类的全限名@内存地址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785238" y="1249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toString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方法：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0F59206-D518-41F4-838B-ED0024D9F936}"/>
              </a:ext>
            </a:extLst>
          </p:cNvPr>
          <p:cNvSpPr txBox="1">
            <a:spLocks/>
          </p:cNvSpPr>
          <p:nvPr/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 dirty="0"/>
              <a:t>Object</a:t>
            </a:r>
            <a:r>
              <a:rPr lang="zh-CN" altLang="en-US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146331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类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38199" y="2247756"/>
            <a:ext cx="9845675" cy="42195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ea typeface="阿里巴巴普惠体" panose="00020600040101010101"/>
              </a:rPr>
              <a:t>1.Object</a:t>
            </a:r>
            <a:r>
              <a:rPr lang="zh-CN" altLang="en-US" dirty="0">
                <a:ea typeface="阿里巴巴普惠体" panose="00020600040101010101"/>
              </a:rPr>
              <a:t>类</a:t>
            </a:r>
            <a:r>
              <a:rPr lang="en-US" altLang="zh-CN" dirty="0" err="1">
                <a:ea typeface="阿里巴巴普惠体" panose="00020600040101010101"/>
              </a:rPr>
              <a:t>toString</a:t>
            </a:r>
            <a:r>
              <a:rPr lang="en-US" altLang="zh-CN" dirty="0">
                <a:ea typeface="阿里巴巴普惠体" panose="00020600040101010101"/>
              </a:rPr>
              <a:t>()</a:t>
            </a:r>
            <a:r>
              <a:rPr lang="zh-CN" altLang="en-US" dirty="0">
                <a:ea typeface="阿里巴巴普惠体" panose="00020600040101010101"/>
              </a:rPr>
              <a:t>方法源码：</a:t>
            </a:r>
            <a:endParaRPr lang="en-US" altLang="zh-CN" dirty="0">
              <a:ea typeface="阿里巴巴普惠体" panose="00020600040101010101"/>
            </a:endParaRPr>
          </a:p>
          <a:p>
            <a:pPr marL="0" indent="0">
              <a:buNone/>
            </a:pPr>
            <a:r>
              <a:rPr lang="en-US" altLang="zh-CN" dirty="0">
                <a:ea typeface="阿里巴巴普惠体" panose="00020600040101010101"/>
              </a:rPr>
              <a:t>  public String </a:t>
            </a:r>
            <a:r>
              <a:rPr lang="en-US" altLang="zh-CN" dirty="0" err="1">
                <a:ea typeface="阿里巴巴普惠体" panose="00020600040101010101"/>
              </a:rPr>
              <a:t>toString</a:t>
            </a:r>
            <a:r>
              <a:rPr lang="en-US" altLang="zh-CN" dirty="0">
                <a:ea typeface="阿里巴巴普惠体" panose="00020600040101010101"/>
              </a:rPr>
              <a:t>() {</a:t>
            </a:r>
          </a:p>
          <a:p>
            <a:pPr marL="0" indent="0">
              <a:buNone/>
            </a:pPr>
            <a:r>
              <a:rPr lang="en-US" altLang="zh-CN" dirty="0">
                <a:ea typeface="阿里巴巴普惠体" panose="00020600040101010101"/>
              </a:rPr>
              <a:t>       return </a:t>
            </a:r>
            <a:r>
              <a:rPr lang="en-US" altLang="zh-CN" dirty="0" err="1">
                <a:ea typeface="阿里巴巴普惠体" panose="00020600040101010101"/>
              </a:rPr>
              <a:t>getClass</a:t>
            </a:r>
            <a:r>
              <a:rPr lang="en-US" altLang="zh-CN" dirty="0">
                <a:ea typeface="阿里巴巴普惠体" panose="00020600040101010101"/>
              </a:rPr>
              <a:t>().</a:t>
            </a:r>
            <a:r>
              <a:rPr lang="en-US" altLang="zh-CN" dirty="0" err="1">
                <a:ea typeface="阿里巴巴普惠体" panose="00020600040101010101"/>
              </a:rPr>
              <a:t>getName</a:t>
            </a:r>
            <a:r>
              <a:rPr lang="en-US" altLang="zh-CN" dirty="0">
                <a:ea typeface="阿里巴巴普惠体" panose="00020600040101010101"/>
              </a:rPr>
              <a:t>() + "@" + </a:t>
            </a:r>
            <a:r>
              <a:rPr lang="en-US" altLang="zh-CN" dirty="0" err="1">
                <a:ea typeface="阿里巴巴普惠体" panose="00020600040101010101"/>
              </a:rPr>
              <a:t>Integer.toHexString</a:t>
            </a:r>
            <a:r>
              <a:rPr lang="en-US" altLang="zh-CN" dirty="0">
                <a:ea typeface="阿里巴巴普惠体" panose="00020600040101010101"/>
              </a:rPr>
              <a:t>(</a:t>
            </a:r>
            <a:r>
              <a:rPr lang="en-US" altLang="zh-CN" dirty="0" err="1">
                <a:ea typeface="阿里巴巴普惠体" panose="00020600040101010101"/>
              </a:rPr>
              <a:t>hashCode</a:t>
            </a:r>
            <a:r>
              <a:rPr lang="en-US" altLang="zh-CN" dirty="0">
                <a:ea typeface="阿里巴巴普惠体" panose="00020600040101010101"/>
              </a:rPr>
              <a:t>());</a:t>
            </a:r>
          </a:p>
          <a:p>
            <a:pPr marL="0" indent="0">
              <a:buNone/>
            </a:pPr>
            <a:r>
              <a:rPr lang="en-US" altLang="zh-CN" dirty="0">
                <a:ea typeface="阿里巴巴普惠体" panose="00020600040101010101"/>
              </a:rPr>
              <a:t>  }</a:t>
            </a:r>
          </a:p>
          <a:p>
            <a:pPr marL="0" indent="0">
              <a:buNone/>
            </a:pPr>
            <a:endParaRPr lang="en-US" altLang="zh-CN" dirty="0">
              <a:ea typeface="阿里巴巴普惠体" panose="00020600040101010101"/>
            </a:endParaRPr>
          </a:p>
          <a:p>
            <a:pPr marL="0" indent="0">
              <a:buNone/>
            </a:pPr>
            <a:r>
              <a:rPr lang="en-US" altLang="zh-CN" dirty="0">
                <a:ea typeface="阿里巴巴普惠体" panose="00020600040101010101"/>
              </a:rPr>
              <a:t>2.</a:t>
            </a:r>
            <a:r>
              <a:rPr lang="zh-CN" altLang="en-US" dirty="0">
                <a:ea typeface="阿里巴巴普惠体" panose="00020600040101010101"/>
              </a:rPr>
              <a:t>源码分析</a:t>
            </a:r>
            <a:r>
              <a:rPr lang="en-US" altLang="zh-CN" dirty="0">
                <a:ea typeface="阿里巴巴普惠体" panose="00020600040101010101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>
                <a:ea typeface="阿里巴巴普惠体" panose="00020600040101010101"/>
              </a:rPr>
              <a:t>getClass</a:t>
            </a:r>
            <a:r>
              <a:rPr lang="en-US" altLang="zh-CN" dirty="0">
                <a:ea typeface="阿里巴巴普惠体" panose="00020600040101010101"/>
              </a:rPr>
              <a:t>().</a:t>
            </a:r>
            <a:r>
              <a:rPr lang="en-US" altLang="zh-CN" dirty="0" err="1">
                <a:ea typeface="阿里巴巴普惠体" panose="00020600040101010101"/>
              </a:rPr>
              <a:t>getName</a:t>
            </a:r>
            <a:r>
              <a:rPr lang="en-US" altLang="zh-CN" dirty="0">
                <a:ea typeface="阿里巴巴普惠体" panose="00020600040101010101"/>
              </a:rPr>
              <a:t>()</a:t>
            </a:r>
            <a:r>
              <a:rPr lang="zh-CN" altLang="en-US" dirty="0">
                <a:ea typeface="阿里巴巴普惠体" panose="00020600040101010101"/>
              </a:rPr>
              <a:t>返回类的全限定名字。</a:t>
            </a:r>
            <a:r>
              <a:rPr lang="en-US" altLang="zh-CN" dirty="0">
                <a:ea typeface="阿里巴巴普惠体" panose="00020600040101010101"/>
              </a:rPr>
              <a:t>(</a:t>
            </a:r>
            <a:r>
              <a:rPr lang="zh-CN" altLang="en-US" dirty="0">
                <a:ea typeface="阿里巴巴普惠体" panose="00020600040101010101"/>
              </a:rPr>
              <a:t>包名</a:t>
            </a:r>
            <a:r>
              <a:rPr lang="en-US" altLang="zh-CN" dirty="0">
                <a:ea typeface="阿里巴巴普惠体" panose="00020600040101010101"/>
              </a:rPr>
              <a:t>.</a:t>
            </a:r>
            <a:r>
              <a:rPr lang="zh-CN" altLang="en-US" dirty="0">
                <a:ea typeface="阿里巴巴普惠体" panose="00020600040101010101"/>
              </a:rPr>
              <a:t>类名</a:t>
            </a:r>
            <a:r>
              <a:rPr lang="en-US" altLang="zh-CN" dirty="0">
                <a:ea typeface="阿里巴巴普惠体" panose="00020600040101010101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>
                <a:ea typeface="阿里巴巴普惠体" panose="00020600040101010101"/>
              </a:rPr>
              <a:t>hashCode</a:t>
            </a:r>
            <a:r>
              <a:rPr lang="en-US" altLang="zh-CN" dirty="0">
                <a:ea typeface="阿里巴巴普惠体" panose="00020600040101010101"/>
              </a:rPr>
              <a:t>()</a:t>
            </a:r>
            <a:r>
              <a:rPr lang="zh-CN" altLang="en-US" dirty="0">
                <a:ea typeface="阿里巴巴普惠体" panose="00020600040101010101"/>
              </a:rPr>
              <a:t>方法返回</a:t>
            </a:r>
            <a:r>
              <a:rPr lang="en-US" altLang="zh-CN" dirty="0" err="1">
                <a:ea typeface="阿里巴巴普惠体" panose="00020600040101010101"/>
              </a:rPr>
              <a:t>int</a:t>
            </a:r>
            <a:r>
              <a:rPr lang="zh-CN" altLang="en-US" dirty="0">
                <a:ea typeface="阿里巴巴普惠体" panose="00020600040101010101"/>
              </a:rPr>
              <a:t>值，可以暂时理解为对象的内存地址。</a:t>
            </a:r>
            <a:endParaRPr lang="en-US" altLang="zh-CN" dirty="0">
              <a:ea typeface="阿里巴巴普惠体" panose="00020600040101010101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>
                <a:ea typeface="阿里巴巴普惠体" panose="00020600040101010101"/>
              </a:rPr>
              <a:t>Integer.toHexString</a:t>
            </a:r>
            <a:r>
              <a:rPr lang="en-US" altLang="zh-CN" dirty="0">
                <a:ea typeface="阿里巴巴普惠体" panose="00020600040101010101"/>
              </a:rPr>
              <a:t>()</a:t>
            </a:r>
            <a:r>
              <a:rPr lang="zh-CN" altLang="en-US" dirty="0">
                <a:ea typeface="阿里巴巴普惠体" panose="00020600040101010101"/>
              </a:rPr>
              <a:t>将</a:t>
            </a:r>
            <a:r>
              <a:rPr lang="en-US" altLang="zh-CN" dirty="0" err="1">
                <a:ea typeface="阿里巴巴普惠体" panose="00020600040101010101"/>
              </a:rPr>
              <a:t>int</a:t>
            </a:r>
            <a:r>
              <a:rPr lang="zh-CN" altLang="en-US" dirty="0">
                <a:ea typeface="阿里巴巴普惠体" panose="00020600040101010101"/>
              </a:rPr>
              <a:t>类型的值转成十六进制。</a:t>
            </a:r>
            <a:endParaRPr lang="en-US" altLang="zh-CN" dirty="0">
              <a:ea typeface="阿里巴巴普惠体" panose="00020600040101010101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ea typeface="阿里巴巴普惠体" panose="00020600040101010101"/>
              </a:rPr>
              <a:t>因此调用对象的</a:t>
            </a:r>
            <a:r>
              <a:rPr lang="en-US" altLang="zh-CN" dirty="0" err="1">
                <a:ea typeface="阿里巴巴普惠体" panose="00020600040101010101"/>
              </a:rPr>
              <a:t>toString</a:t>
            </a:r>
            <a:r>
              <a:rPr lang="en-US" altLang="zh-CN" dirty="0">
                <a:ea typeface="阿里巴巴普惠体" panose="00020600040101010101"/>
              </a:rPr>
              <a:t>()</a:t>
            </a:r>
            <a:r>
              <a:rPr lang="zh-CN" altLang="en-US" dirty="0">
                <a:ea typeface="阿里巴巴普惠体" panose="00020600040101010101"/>
              </a:rPr>
              <a:t>方法将看到内存的地址值。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906585" y="936983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public String </a:t>
                      </a:r>
                      <a:r>
                        <a:rPr lang="en-US" altLang="zh-CN" dirty="0" err="1"/>
                        <a:t>toString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返回该对象的字符串表示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19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39727" y="1151068"/>
            <a:ext cx="6702013" cy="3969572"/>
          </a:xfrm>
        </p:spPr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的</a:t>
            </a:r>
            <a:r>
              <a:rPr lang="en-US" altLang="zh-CN" dirty="0" err="1"/>
              <a:t>toString</a:t>
            </a:r>
            <a:r>
              <a:rPr lang="zh-CN" altLang="en-US" dirty="0"/>
              <a:t>方法的作用是什么？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默认是打印当前对象的地址。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让子类重写，以便返回子类对象的内容。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C3AC5F83-971D-4121-986F-B48CDD26BBC5}"/>
              </a:ext>
            </a:extLst>
          </p:cNvPr>
          <p:cNvSpPr txBox="1">
            <a:spLocks/>
          </p:cNvSpPr>
          <p:nvPr/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 dirty="0"/>
              <a:t>Object</a:t>
            </a:r>
            <a:r>
              <a:rPr lang="zh-CN" altLang="en-US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319067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AAC7E335-801D-492F-A2F8-90E77B1EAB09}"/>
              </a:ext>
            </a:extLst>
          </p:cNvPr>
          <p:cNvSpPr txBox="1"/>
          <p:nvPr/>
        </p:nvSpPr>
        <p:spPr>
          <a:xfrm>
            <a:off x="884092" y="2947229"/>
            <a:ext cx="9173210" cy="2673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问题思考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直接比较两个对象的地址是否相同完全可以用“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==”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替代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equals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equals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存在的意义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父类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equals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方法存在的意义就是为了被子类重写，以便子类自己来定制比较规则。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B5294E3F-54C8-49B9-9677-D0B8BCABF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741876"/>
              </p:ext>
            </p:extLst>
          </p:nvPr>
        </p:nvGraphicFramePr>
        <p:xfrm>
          <a:off x="884092" y="1836168"/>
          <a:ext cx="10946131" cy="1032723"/>
        </p:xfrm>
        <a:graphic>
          <a:graphicData uri="http://schemas.openxmlformats.org/drawingml/2006/table">
            <a:tbl>
              <a:tblPr/>
              <a:tblGrid>
                <a:gridCol w="3249931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769620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582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b="0" dirty="0">
                          <a:solidFill>
                            <a:srgbClr val="49504F"/>
                          </a:solidFill>
                          <a:latin typeface="微软雅黑" pitchFamily="34" charset="-122"/>
                          <a:ea typeface="Alibaba PuHuiTi R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altLang="zh-CN" sz="1600" b="0" dirty="0" err="1">
                          <a:solidFill>
                            <a:srgbClr val="49504F"/>
                          </a:solidFill>
                          <a:latin typeface="微软雅黑" pitchFamily="34" charset="-122"/>
                          <a:ea typeface="Alibaba PuHuiTi R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altLang="zh-CN" sz="1600" b="0" dirty="0">
                          <a:solidFill>
                            <a:srgbClr val="49504F"/>
                          </a:solidFill>
                          <a:latin typeface="微软雅黑" pitchFamily="34" charset="-122"/>
                          <a:ea typeface="Alibaba PuHuiTi R"/>
                          <a:cs typeface="Courier New" panose="02070309020205020404" pitchFamily="49" charset="0"/>
                        </a:rPr>
                        <a:t> equals(Object o)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微软雅黑" pitchFamily="34" charset="-122"/>
                        <a:ea typeface="Alibaba PuHuiTi R"/>
                        <a:cs typeface="Courier New" panose="02070309020205020404" pitchFamily="49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默认是比较当前对象与另一个对象的地址是否相同，相同返回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true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，不同返回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false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E0AA3646-FA52-4D7D-B438-7914A520BD07}"/>
              </a:ext>
            </a:extLst>
          </p:cNvPr>
          <p:cNvSpPr txBox="1"/>
          <p:nvPr/>
        </p:nvSpPr>
        <p:spPr>
          <a:xfrm>
            <a:off x="884092" y="13150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equals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方法：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13AA19B-26A9-4254-AE07-837D53636D85}"/>
              </a:ext>
            </a:extLst>
          </p:cNvPr>
          <p:cNvSpPr txBox="1">
            <a:spLocks/>
          </p:cNvSpPr>
          <p:nvPr/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 dirty="0"/>
              <a:t>Object</a:t>
            </a:r>
            <a:r>
              <a:rPr lang="zh-CN" altLang="en-US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27717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类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72832" y="2022546"/>
            <a:ext cx="9845675" cy="42195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ea typeface="阿里巴巴普惠体" panose="00020600040101010101"/>
              </a:rPr>
              <a:t>  1.Object</a:t>
            </a:r>
            <a:r>
              <a:rPr lang="zh-CN" altLang="en-US" dirty="0">
                <a:ea typeface="阿里巴巴普惠体" panose="00020600040101010101"/>
              </a:rPr>
              <a:t>类</a:t>
            </a:r>
            <a:r>
              <a:rPr lang="en-US" altLang="zh-CN" dirty="0">
                <a:ea typeface="阿里巴巴普惠体" panose="00020600040101010101"/>
              </a:rPr>
              <a:t>equals()</a:t>
            </a:r>
            <a:r>
              <a:rPr lang="zh-CN" altLang="en-US" dirty="0">
                <a:ea typeface="阿里巴巴普惠体" panose="00020600040101010101"/>
              </a:rPr>
              <a:t>方法源码：</a:t>
            </a:r>
            <a:endParaRPr lang="en-US" altLang="zh-CN" dirty="0">
              <a:ea typeface="阿里巴巴普惠体" panose="00020600040101010101"/>
            </a:endParaRPr>
          </a:p>
          <a:p>
            <a:pPr marL="0" indent="0">
              <a:buNone/>
            </a:pPr>
            <a:endParaRPr lang="zh-CN" altLang="en-US" dirty="0">
              <a:ea typeface="阿里巴巴普惠体" panose="00020600040101010101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4742"/>
            <a:ext cx="4622069" cy="119140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04109" y="4305981"/>
            <a:ext cx="51256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2.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源码分析：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this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是当前对象，哪个对象调用的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equals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方法就表示哪个对象。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obj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表述传递的参数，参数类型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Object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，可以传递任意类型对象。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this==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obj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比较两个对象的内存地址是否相同</a:t>
            </a: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914399" y="838744"/>
          <a:ext cx="1049801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public </a:t>
                      </a:r>
                      <a:r>
                        <a:rPr lang="en-US" altLang="zh-CN" dirty="0" err="1"/>
                        <a:t>boolean</a:t>
                      </a:r>
                      <a:r>
                        <a:rPr lang="en-US" altLang="zh-CN" dirty="0"/>
                        <a:t> equals(Object </a:t>
                      </a:r>
                      <a:r>
                        <a:rPr lang="en-US" altLang="zh-CN" dirty="0" err="1"/>
                        <a:t>obj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指示其他某个对象是否与此对象相等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62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课程标题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目录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目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3946</Words>
  <Application>Microsoft Office PowerPoint</Application>
  <PresentationFormat>宽屏</PresentationFormat>
  <Paragraphs>461</Paragraphs>
  <Slides>49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49</vt:i4>
      </vt:variant>
    </vt:vector>
  </HeadingPairs>
  <TitlesOfParts>
    <vt:vector size="66" baseType="lpstr">
      <vt:lpstr>Alibaba PuHuiTi</vt:lpstr>
      <vt:lpstr>Alibaba PuHuiTi B</vt:lpstr>
      <vt:lpstr>Alibaba PuHuiTi R</vt:lpstr>
      <vt:lpstr>阿里巴巴普惠体</vt:lpstr>
      <vt:lpstr>等线</vt:lpstr>
      <vt:lpstr>黑体</vt:lpstr>
      <vt:lpstr>微软雅黑</vt:lpstr>
      <vt:lpstr>Arial</vt:lpstr>
      <vt:lpstr>Calibri</vt:lpstr>
      <vt:lpstr>Segoe UI</vt:lpstr>
      <vt:lpstr>Wingdings</vt:lpstr>
      <vt:lpstr>1_课程标题页</vt:lpstr>
      <vt:lpstr>2_目录设计方案</vt:lpstr>
      <vt:lpstr>3_目标设计方案</vt:lpstr>
      <vt:lpstr>4_正文设计方案</vt:lpstr>
      <vt:lpstr>5_结束页设计方案</vt:lpstr>
      <vt:lpstr>自定义设计方案</vt:lpstr>
      <vt:lpstr>API</vt:lpstr>
      <vt:lpstr>PowerPoint 演示文稿</vt:lpstr>
      <vt:lpstr>PowerPoint 演示文稿</vt:lpstr>
      <vt:lpstr>PowerPoint 演示文稿</vt:lpstr>
      <vt:lpstr>PowerPoint 演示文稿</vt:lpstr>
      <vt:lpstr>Object类</vt:lpstr>
      <vt:lpstr>PowerPoint 演示文稿</vt:lpstr>
      <vt:lpstr>PowerPoint 演示文稿</vt:lpstr>
      <vt:lpstr>Object类</vt:lpstr>
      <vt:lpstr>native本地方法</vt:lpstr>
      <vt:lpstr>PowerPoint 演示文稿</vt:lpstr>
      <vt:lpstr>PowerPoint 演示文稿</vt:lpstr>
      <vt:lpstr>Date_日期类介绍</vt:lpstr>
      <vt:lpstr>Date类_构造方法</vt:lpstr>
      <vt:lpstr>Date类_常用方法</vt:lpstr>
      <vt:lpstr>Date类_日期对象和毫秒值的互相转换</vt:lpstr>
      <vt:lpstr>Date类总结</vt:lpstr>
      <vt:lpstr>PowerPoint 演示文稿</vt:lpstr>
      <vt:lpstr>DateFormat类_介绍</vt:lpstr>
      <vt:lpstr>DateFormat类_构造方法</vt:lpstr>
      <vt:lpstr>DateFormat类_常用方法</vt:lpstr>
      <vt:lpstr>DateFormat类总结</vt:lpstr>
      <vt:lpstr>PowerPoint 演示文稿</vt:lpstr>
      <vt:lpstr>Calendar类_日历类</vt:lpstr>
      <vt:lpstr>Calendar日历类_介绍和获取</vt:lpstr>
      <vt:lpstr>Calendar日历类_常用方法</vt:lpstr>
      <vt:lpstr>Calendar日历类_日历字段</vt:lpstr>
      <vt:lpstr>Calendar日历类_方法的使用</vt:lpstr>
      <vt:lpstr>Calendar日历类_练习</vt:lpstr>
      <vt:lpstr>Calendar类总结</vt:lpstr>
      <vt:lpstr>PowerPoint 演示文稿</vt:lpstr>
      <vt:lpstr>System类_介绍和常用方法</vt:lpstr>
      <vt:lpstr>System类_介绍和常用方法_代码演示</vt:lpstr>
      <vt:lpstr>System类总结</vt:lpstr>
      <vt:lpstr>PowerPoint 演示文稿</vt:lpstr>
      <vt:lpstr>PowerPoint 演示文稿</vt:lpstr>
      <vt:lpstr>PowerPoint 演示文稿</vt:lpstr>
      <vt:lpstr>PowerPoint 演示文稿</vt:lpstr>
      <vt:lpstr>冒泡排序总结</vt:lpstr>
      <vt:lpstr>PowerPoint 演示文稿</vt:lpstr>
      <vt:lpstr>PowerPoint 演示文稿</vt:lpstr>
      <vt:lpstr>PowerPoint 演示文稿</vt:lpstr>
      <vt:lpstr>PowerPoint 演示文稿</vt:lpstr>
      <vt:lpstr>二分查找总结</vt:lpstr>
      <vt:lpstr>PowerPoint 演示文稿</vt:lpstr>
      <vt:lpstr>Arrays数组工具类_介绍和常用方法</vt:lpstr>
      <vt:lpstr>Arrays数组工具类_代码演示</vt:lpstr>
      <vt:lpstr>Arrays总结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JX H</cp:lastModifiedBy>
  <cp:revision>272</cp:revision>
  <dcterms:created xsi:type="dcterms:W3CDTF">2020-03-31T02:23:00Z</dcterms:created>
  <dcterms:modified xsi:type="dcterms:W3CDTF">2022-09-02T09:11:56Z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0BD6306F0E5648A1A185211A48E27AF4</vt:lpwstr>
  </property>
  <property fmtid="{D5CDD505-2E9C-101B-9397-08002B2CF9AE}" pid="3" name="KSOProductBuildVer">
    <vt:lpwstr>2052-11.1.0.11365</vt:lpwstr>
  </property>
</Properties>
</file>