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5" r:id="rId5"/>
    <p:sldMasterId id="2147483667" r:id="rId6"/>
  </p:sldMasterIdLst>
  <p:notesMasterIdLst>
    <p:notesMasterId r:id="rId55"/>
  </p:notesMasterIdLst>
  <p:sldIdLst>
    <p:sldId id="260" r:id="rId7"/>
    <p:sldId id="424" r:id="rId8"/>
    <p:sldId id="265" r:id="rId9"/>
    <p:sldId id="266" r:id="rId10"/>
    <p:sldId id="426" r:id="rId11"/>
    <p:sldId id="623" r:id="rId12"/>
    <p:sldId id="427" r:id="rId13"/>
    <p:sldId id="658" r:id="rId14"/>
    <p:sldId id="428" r:id="rId15"/>
    <p:sldId id="429" r:id="rId16"/>
    <p:sldId id="628" r:id="rId17"/>
    <p:sldId id="430" r:id="rId18"/>
    <p:sldId id="431" r:id="rId19"/>
    <p:sldId id="624" r:id="rId20"/>
    <p:sldId id="625" r:id="rId21"/>
    <p:sldId id="653" r:id="rId22"/>
    <p:sldId id="627" r:id="rId23"/>
    <p:sldId id="629" r:id="rId24"/>
    <p:sldId id="630" r:id="rId25"/>
    <p:sldId id="631" r:id="rId26"/>
    <p:sldId id="632" r:id="rId27"/>
    <p:sldId id="633" r:id="rId28"/>
    <p:sldId id="634" r:id="rId29"/>
    <p:sldId id="654" r:id="rId30"/>
    <p:sldId id="635" r:id="rId31"/>
    <p:sldId id="636" r:id="rId32"/>
    <p:sldId id="637" r:id="rId33"/>
    <p:sldId id="638" r:id="rId34"/>
    <p:sldId id="657" r:id="rId35"/>
    <p:sldId id="639" r:id="rId36"/>
    <p:sldId id="640" r:id="rId37"/>
    <p:sldId id="641" r:id="rId38"/>
    <p:sldId id="642" r:id="rId39"/>
    <p:sldId id="643" r:id="rId40"/>
    <p:sldId id="645" r:id="rId41"/>
    <p:sldId id="644" r:id="rId42"/>
    <p:sldId id="646" r:id="rId43"/>
    <p:sldId id="647" r:id="rId44"/>
    <p:sldId id="648" r:id="rId45"/>
    <p:sldId id="649" r:id="rId46"/>
    <p:sldId id="626" r:id="rId47"/>
    <p:sldId id="655" r:id="rId48"/>
    <p:sldId id="656" r:id="rId49"/>
    <p:sldId id="650" r:id="rId50"/>
    <p:sldId id="651" r:id="rId51"/>
    <p:sldId id="652" r:id="rId52"/>
    <p:sldId id="425" r:id="rId53"/>
    <p:sldId id="26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4"/>
    <a:srgbClr val="C00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85080" autoAdjust="0"/>
  </p:normalViewPr>
  <p:slideViewPr>
    <p:cSldViewPr snapToGrid="0">
      <p:cViewPr>
        <p:scale>
          <a:sx n="75" d="100"/>
          <a:sy n="75" d="100"/>
        </p:scale>
        <p:origin x="76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455" indent="-358775"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90" indent="-360045">
              <a:buFont typeface="+mj-lt"/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45" lvl="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147483647 w 1180531"/>
              <a:gd name="T1" fmla="*/ 0 h 577560"/>
              <a:gd name="T2" fmla="*/ 2147483647 w 1180531"/>
              <a:gd name="T3" fmla="*/ 1721617408 h 577560"/>
              <a:gd name="T4" fmla="*/ 2147483647 w 1180531"/>
              <a:gd name="T5" fmla="*/ 2147483647 h 577560"/>
              <a:gd name="T6" fmla="*/ 410394594 w 1180531"/>
              <a:gd name="T7" fmla="*/ 2147483647 h 577560"/>
              <a:gd name="T8" fmla="*/ 0 w 1180531"/>
              <a:gd name="T9" fmla="*/ 1721617408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API_</a:t>
            </a:r>
            <a:r>
              <a:rPr lang="zh-CN" altLang="en-US" dirty="0"/>
              <a:t>异常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BigInteger</a:t>
            </a:r>
            <a:r>
              <a:rPr lang="en-US" altLang="zh-CN" dirty="0"/>
              <a:t>_</a:t>
            </a:r>
            <a:r>
              <a:rPr lang="zh-CN" altLang="en-US" dirty="0"/>
              <a:t>代码演示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532" y="1325461"/>
            <a:ext cx="8694165" cy="4852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BigInteger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BigDecimal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构造方法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常用方法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除法计算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基本类型包装类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包装类</a:t>
            </a:r>
            <a:r>
              <a:rPr lang="en-US" altLang="zh-CN" dirty="0"/>
              <a:t>,Integer</a:t>
            </a:r>
            <a:r>
              <a:rPr lang="zh-CN" altLang="en-US" dirty="0"/>
              <a:t>介绍使用</a:t>
            </a:r>
            <a:r>
              <a:rPr lang="en-US" altLang="zh-CN" dirty="0"/>
              <a:t>,</a:t>
            </a:r>
            <a:r>
              <a:rPr lang="zh-CN" altLang="en-US" dirty="0"/>
              <a:t>基本类型和</a:t>
            </a:r>
            <a:r>
              <a:rPr lang="en-US" altLang="zh-CN" dirty="0"/>
              <a:t>String</a:t>
            </a:r>
            <a:r>
              <a:rPr lang="zh-CN" altLang="en-US" dirty="0"/>
              <a:t>的转换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异常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出现过程</a:t>
            </a:r>
            <a:r>
              <a:rPr lang="en-US" altLang="zh-CN" dirty="0"/>
              <a:t>,</a:t>
            </a:r>
            <a:r>
              <a:rPr lang="zh-CN" altLang="en-US" dirty="0"/>
              <a:t>创建异常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异常的处理方式</a:t>
            </a:r>
            <a:r>
              <a:rPr lang="en-US" altLang="zh-CN" dirty="0"/>
              <a:t>(</a:t>
            </a:r>
            <a:r>
              <a:rPr lang="en-US" altLang="zh-CN" dirty="0" err="1"/>
              <a:t>throws,try</a:t>
            </a:r>
            <a:r>
              <a:rPr lang="en-US" altLang="zh-CN" dirty="0"/>
              <a:t>…</a:t>
            </a:r>
            <a:r>
              <a:rPr lang="en-US" altLang="zh-CN" dirty="0" err="1"/>
              <a:t>catch,finally</a:t>
            </a:r>
            <a:r>
              <a:rPr lang="en-US" altLang="zh-CN" dirty="0"/>
              <a:t>,</a:t>
            </a:r>
            <a:r>
              <a:rPr lang="zh-CN" altLang="en-US" dirty="0"/>
              <a:t>运行时期异常和编译时期异常区别</a:t>
            </a:r>
            <a:r>
              <a:rPr lang="en-US" altLang="zh-CN" dirty="0"/>
              <a:t>,</a:t>
            </a:r>
            <a:r>
              <a:rPr lang="zh-CN" altLang="en-US" dirty="0"/>
              <a:t>注意事项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自定义异常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979825"/>
            <a:ext cx="9845675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概述</a:t>
            </a:r>
            <a:r>
              <a:rPr lang="en-US" altLang="zh-CN" dirty="0"/>
              <a:t>:</a:t>
            </a:r>
            <a:r>
              <a:rPr lang="en-US" altLang="zh-CN" dirty="0" err="1"/>
              <a:t>java.math.BigDecimal</a:t>
            </a:r>
            <a:r>
              <a:rPr lang="zh-CN" altLang="en-US" dirty="0"/>
              <a:t>类，不可变的、任意精度的有符号十进制数。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该类可以实现超大浮点数据的精确运算。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838200" y="1444137"/>
            <a:ext cx="9845675" cy="517190"/>
          </a:xfrm>
        </p:spPr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金额计算不能用</a:t>
            </a:r>
            <a:r>
              <a:rPr lang="en-US" altLang="zh-CN" dirty="0" err="1"/>
              <a:t>doube</a:t>
            </a:r>
            <a:r>
              <a:rPr lang="en-US" altLang="zh-CN" dirty="0"/>
              <a:t>!!!!</a:t>
            </a:r>
          </a:p>
          <a:p>
            <a:r>
              <a:rPr lang="zh-CN" altLang="en-US" dirty="0"/>
              <a:t>金额计算必须用</a:t>
            </a:r>
            <a:r>
              <a:rPr lang="en-US" altLang="zh-CN" dirty="0" err="1"/>
              <a:t>BigDecimal</a:t>
            </a:r>
            <a:r>
              <a:rPr lang="en-US" altLang="zh-CN" dirty="0"/>
              <a:t>,</a:t>
            </a:r>
            <a:r>
              <a:rPr lang="zh-CN" altLang="en-US" dirty="0"/>
              <a:t>下面对比一下用</a:t>
            </a:r>
            <a:r>
              <a:rPr lang="en-US" altLang="zh-CN" dirty="0"/>
              <a:t>double </a:t>
            </a:r>
            <a:r>
              <a:rPr lang="zh-CN" altLang="en-US" dirty="0"/>
              <a:t>跟</a:t>
            </a:r>
            <a:r>
              <a:rPr lang="en-US" altLang="zh-CN" dirty="0" err="1"/>
              <a:t>BigDecimal</a:t>
            </a:r>
            <a:r>
              <a:rPr lang="zh-CN" altLang="en-US" dirty="0"/>
              <a:t>的区别。先看一个小例子：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16" y="2573457"/>
            <a:ext cx="3332121" cy="12972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15" y="2971780"/>
            <a:ext cx="2575783" cy="457240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4633546" y="3222076"/>
            <a:ext cx="1127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1597" y="4325814"/>
            <a:ext cx="101039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No!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结果是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0.009999999999999998!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为什么会这样呢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?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   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因为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float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double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都是浮点数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都有取值范围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都有精度范围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.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浮点数与通常使用的小数不同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使用中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往往难以确定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常见的问题是定义了一个浮点数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经过一系列的计算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它本来应该等于某个确定值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但实际上并不是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!double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相减会转换成二进制，因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double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有效位数为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位这就会出现存储小数位数不够的情况，这种情况下就会出现误差，解决方法就是使用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BigDecimal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，它的有效长度足够长可存储小数位数。因此可代替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double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来进行加减乘除， 金额必须是完全精确的计算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故不能使用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double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或者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float,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而应该采用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java.math.BigDecimal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构造和常用方法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构造方法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23106" y="1649160"/>
          <a:ext cx="8852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BigDecimal</a:t>
                      </a:r>
                      <a:r>
                        <a:rPr lang="en-US" altLang="zh-CN" sz="1800" dirty="0"/>
                        <a:t>(String value)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将 </a:t>
                      </a:r>
                      <a:r>
                        <a:rPr lang="en-US" altLang="zh-CN" sz="1800" dirty="0" err="1"/>
                        <a:t>BigDecimal</a:t>
                      </a:r>
                      <a:r>
                        <a:rPr lang="zh-CN" altLang="en-US" sz="1800" dirty="0"/>
                        <a:t>的十进制字符串表示形式转换为 </a:t>
                      </a:r>
                      <a:r>
                        <a:rPr lang="en-US" altLang="zh-CN" sz="1800" dirty="0" err="1"/>
                        <a:t>BigDecimal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3137665"/>
            <a:ext cx="9845675" cy="5171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常用方法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23106" y="3654855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add(</a:t>
                      </a:r>
                      <a:r>
                        <a:rPr lang="en-US" altLang="zh-CN" sz="1800" dirty="0" err="1"/>
                        <a:t>BigDecimal</a:t>
                      </a:r>
                      <a:r>
                        <a:rPr lang="en-US" altLang="zh-CN" sz="1800" dirty="0"/>
                        <a:t> value)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加法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subtract(</a:t>
                      </a:r>
                      <a:r>
                        <a:rPr lang="en-US" altLang="zh-CN" sz="1800" dirty="0" err="1"/>
                        <a:t>BigDecimal</a:t>
                      </a:r>
                      <a:r>
                        <a:rPr lang="en-US" altLang="zh-CN" sz="1800" dirty="0"/>
                        <a:t> value)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减法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multiply(</a:t>
                      </a:r>
                      <a:r>
                        <a:rPr lang="en-US" altLang="zh-CN" sz="1800" dirty="0" err="1"/>
                        <a:t>BigDecimal</a:t>
                      </a:r>
                      <a:r>
                        <a:rPr lang="en-US" altLang="zh-CN" sz="1800" dirty="0"/>
                        <a:t> value)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乘法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divide(</a:t>
                      </a:r>
                      <a:r>
                        <a:rPr lang="en-US" altLang="zh-CN" sz="1800" dirty="0" err="1"/>
                        <a:t>BigDecimal</a:t>
                      </a:r>
                      <a:r>
                        <a:rPr lang="en-US" altLang="zh-CN" sz="1800" dirty="0"/>
                        <a:t> value)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除法</a:t>
                      </a:r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注意</a:t>
                      </a:r>
                      <a:r>
                        <a:rPr lang="en-US" altLang="zh-CN" sz="1800" dirty="0"/>
                        <a:t>:</a:t>
                      </a:r>
                      <a:r>
                        <a:rPr lang="zh-CN" altLang="en-US" sz="1800" dirty="0"/>
                        <a:t>如果要是除不尽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报异常</a:t>
                      </a:r>
                      <a:r>
                        <a:rPr lang="en-US" altLang="zh-CN" sz="1800" dirty="0" err="1"/>
                        <a:t>ArithmeticException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除法计算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8200" y="2036022"/>
          <a:ext cx="10480432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0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BigDecimal</a:t>
                      </a:r>
                      <a:r>
                        <a:rPr lang="en-US" altLang="zh-CN" sz="1600" dirty="0"/>
                        <a:t> divide(</a:t>
                      </a:r>
                      <a:r>
                        <a:rPr lang="en-US" altLang="zh-CN" sz="1600" dirty="0" err="1"/>
                        <a:t>BigDecimal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 err="1"/>
                        <a:t>divisor,int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 err="1"/>
                        <a:t>scale,int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 err="1"/>
                        <a:t>roundingMode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 err="1"/>
                        <a:t>divesor</a:t>
                      </a:r>
                      <a:r>
                        <a:rPr lang="zh-CN" altLang="en-US" sz="1600" dirty="0"/>
                        <a:t>：此 </a:t>
                      </a:r>
                      <a:r>
                        <a:rPr lang="en-US" altLang="zh-CN" sz="1600" dirty="0" err="1"/>
                        <a:t>BigDecimal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要除以的值。</a:t>
                      </a:r>
                    </a:p>
                    <a:p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scale</a:t>
                      </a:r>
                      <a:r>
                        <a:rPr lang="zh-CN" altLang="en-US" sz="1600" dirty="0"/>
                        <a:t>：保留的位数</a:t>
                      </a:r>
                    </a:p>
                    <a:p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roundingMode</a:t>
                      </a:r>
                      <a:r>
                        <a:rPr lang="zh-CN" altLang="en-US" sz="1600" dirty="0"/>
                        <a:t>：舍入方式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BigDecimal</a:t>
                      </a:r>
                      <a:r>
                        <a:rPr lang="zh-CN" altLang="en-US" sz="1600" dirty="0"/>
                        <a:t>类提供静态的成员变量来表示舍入的方式</a:t>
                      </a:r>
                      <a:r>
                        <a:rPr lang="en-US" altLang="zh-CN" sz="1600" dirty="0"/>
                        <a:t>)</a:t>
                      </a:r>
                    </a:p>
                    <a:p>
                      <a:endParaRPr lang="en-US" altLang="zh-CN" sz="1600" dirty="0"/>
                    </a:p>
                    <a:p>
                      <a:r>
                        <a:rPr lang="en-US" altLang="zh-CN" sz="1600" baseline="0" dirty="0"/>
                        <a:t>    1.</a:t>
                      </a:r>
                      <a:r>
                        <a:rPr lang="en-US" altLang="zh-CN" sz="1600" dirty="0"/>
                        <a:t>BigDecimal.ROUND_UP  </a:t>
                      </a:r>
                      <a:r>
                        <a:rPr lang="zh-CN" altLang="en-US" sz="1600" dirty="0"/>
                        <a:t>向上加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。</a:t>
                      </a:r>
                    </a:p>
                    <a:p>
                      <a:r>
                        <a:rPr lang="zh-CN" altLang="en-US" sz="1600" dirty="0"/>
                        <a:t>    </a:t>
                      </a:r>
                      <a:r>
                        <a:rPr lang="en-US" altLang="zh-CN" sz="1600" dirty="0"/>
                        <a:t>2.BigDecimal.ROUND_DOWN </a:t>
                      </a:r>
                      <a:r>
                        <a:rPr lang="zh-CN" altLang="en-US" sz="1600" dirty="0"/>
                        <a:t>直接舍去。</a:t>
                      </a:r>
                    </a:p>
                    <a:p>
                      <a:r>
                        <a:rPr lang="zh-CN" altLang="en-US" sz="1600" dirty="0"/>
                        <a:t>    </a:t>
                      </a:r>
                      <a:r>
                        <a:rPr lang="en-US" altLang="zh-CN" sz="1600" dirty="0"/>
                        <a:t>3.BigDecimal.ROUND_HALF_UP </a:t>
                      </a:r>
                      <a:r>
                        <a:rPr lang="zh-CN" altLang="en-US" sz="1600" dirty="0"/>
                        <a:t>四舍五入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常用方法</a:t>
            </a:r>
            <a:r>
              <a:rPr lang="en-US" altLang="zh-CN" dirty="0"/>
              <a:t>:</a:t>
            </a:r>
            <a:r>
              <a:rPr lang="zh-CN" altLang="en-US" dirty="0"/>
              <a:t>除法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BigDecimal</a:t>
            </a:r>
            <a:r>
              <a:rPr lang="zh-CN" altLang="en-US" dirty="0"/>
              <a:t>类实现精确的浮点数除法运算，如果两个浮点除法计算后是无限循环，那么就会抛出异常</a:t>
            </a:r>
            <a:endParaRPr lang="en-US" altLang="zh-CN" dirty="0"/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9225"/>
            <a:ext cx="6187976" cy="1950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API_</a:t>
            </a:r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4329" y="753980"/>
            <a:ext cx="5760538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1.Math</a:t>
            </a:r>
            <a:r>
              <a:rPr lang="zh-CN" altLang="en-US" dirty="0"/>
              <a:t>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  abs(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a):</a:t>
            </a:r>
            <a:r>
              <a:rPr lang="zh-CN" altLang="en-US" sz="1600" dirty="0"/>
              <a:t>绝对值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ceil(double a):</a:t>
            </a:r>
            <a:r>
              <a:rPr lang="zh-CN" altLang="en-US" sz="1600" dirty="0"/>
              <a:t>向上取整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floor(double a):</a:t>
            </a:r>
            <a:r>
              <a:rPr lang="zh-CN" altLang="en-US" sz="1600" dirty="0"/>
              <a:t>向下取整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round(float a):</a:t>
            </a:r>
            <a:r>
              <a:rPr lang="zh-CN" altLang="en-US" sz="1600" dirty="0"/>
              <a:t>四舍五入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2.BigInteger,BigDecimal</a:t>
            </a:r>
            <a:r>
              <a:rPr lang="zh-CN" altLang="en-US" dirty="0"/>
              <a:t>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  add():</a:t>
            </a:r>
            <a:r>
              <a:rPr lang="zh-CN" altLang="en-US" sz="1600" dirty="0"/>
              <a:t>加法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subtract():</a:t>
            </a:r>
            <a:r>
              <a:rPr lang="zh-CN" altLang="en-US" sz="1600" dirty="0"/>
              <a:t>减法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multiply():</a:t>
            </a:r>
            <a:r>
              <a:rPr lang="zh-CN" altLang="en-US" sz="1600" dirty="0"/>
              <a:t>乘法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divide():</a:t>
            </a:r>
            <a:r>
              <a:rPr lang="zh-CN" altLang="en-US" sz="1600" dirty="0"/>
              <a:t>触发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BigInteger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除法计算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基本类型包装类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包装类</a:t>
            </a:r>
            <a:r>
              <a:rPr lang="en-US" altLang="zh-CN" dirty="0">
                <a:solidFill>
                  <a:srgbClr val="C00000"/>
                </a:solidFill>
              </a:rPr>
              <a:t>,Integer</a:t>
            </a:r>
            <a:r>
              <a:rPr lang="zh-CN" altLang="en-US" dirty="0">
                <a:solidFill>
                  <a:srgbClr val="C00000"/>
                </a:solidFill>
              </a:rPr>
              <a:t>介绍使用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基本类型和</a:t>
            </a:r>
            <a:r>
              <a:rPr lang="en-US" altLang="zh-CN" dirty="0">
                <a:solidFill>
                  <a:srgbClr val="C00000"/>
                </a:solidFill>
              </a:rPr>
              <a:t>String</a:t>
            </a:r>
            <a:r>
              <a:rPr lang="zh-CN" altLang="en-US" dirty="0">
                <a:solidFill>
                  <a:srgbClr val="C00000"/>
                </a:solidFill>
              </a:rPr>
              <a:t>的转换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异常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出现过程</a:t>
            </a:r>
            <a:r>
              <a:rPr lang="en-US" altLang="zh-CN" dirty="0"/>
              <a:t>,</a:t>
            </a:r>
            <a:r>
              <a:rPr lang="zh-CN" altLang="en-US" dirty="0"/>
              <a:t>创建异常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异常的处理方式</a:t>
            </a:r>
            <a:r>
              <a:rPr lang="en-US" altLang="zh-CN" dirty="0"/>
              <a:t>(</a:t>
            </a:r>
            <a:r>
              <a:rPr lang="en-US" altLang="zh-CN" dirty="0" err="1"/>
              <a:t>throws,try</a:t>
            </a:r>
            <a:r>
              <a:rPr lang="en-US" altLang="zh-CN" dirty="0"/>
              <a:t>…</a:t>
            </a:r>
            <a:r>
              <a:rPr lang="en-US" altLang="zh-CN" dirty="0" err="1"/>
              <a:t>catch,finally</a:t>
            </a:r>
            <a:r>
              <a:rPr lang="en-US" altLang="zh-CN" dirty="0"/>
              <a:t>,</a:t>
            </a:r>
            <a:r>
              <a:rPr lang="zh-CN" altLang="en-US" dirty="0"/>
              <a:t>运行时期异常和编译时期异常区别</a:t>
            </a:r>
            <a:r>
              <a:rPr lang="en-US" altLang="zh-CN" dirty="0"/>
              <a:t>,</a:t>
            </a:r>
            <a:r>
              <a:rPr lang="zh-CN" altLang="en-US" dirty="0"/>
              <a:t>注意事项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自定义异常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基本类型包装类</a:t>
            </a:r>
            <a:r>
              <a:rPr lang="en-US" altLang="zh-CN" dirty="0"/>
              <a:t>_</a:t>
            </a:r>
            <a:r>
              <a:rPr lang="zh-CN" altLang="en-US" dirty="0"/>
              <a:t>概述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7059"/>
            <a:ext cx="10114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Java</a:t>
            </a:r>
            <a:r>
              <a:rPr lang="zh-CN" altLang="en-US" dirty="0"/>
              <a:t>提供了两个类型系统，基本类型与引用类型，使用基本类型在于效率，然而很多情况，会创建对象使用，因为对象可以做更多的功能，如果想要我们的基本类型像对象一样操作，就可以使用基本类型对应的包装类，如下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81221" y="2306481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基本类型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包装类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位于</a:t>
                      </a:r>
                      <a:r>
                        <a:rPr lang="en-US" altLang="zh-CN" dirty="0" err="1"/>
                        <a:t>Java.lang</a:t>
                      </a:r>
                      <a:r>
                        <a:rPr lang="zh-CN" altLang="en-US" dirty="0"/>
                        <a:t>包中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Byte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Character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Boolean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基本类型包装类</a:t>
            </a:r>
            <a:r>
              <a:rPr lang="en-US" altLang="zh-CN" dirty="0"/>
              <a:t>_</a:t>
            </a:r>
            <a:r>
              <a:rPr lang="zh-CN" altLang="en-US" dirty="0"/>
              <a:t>拆箱和装箱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3022207"/>
            <a:ext cx="9845675" cy="517190"/>
          </a:xfrm>
        </p:spPr>
        <p:txBody>
          <a:bodyPr/>
          <a:lstStyle/>
          <a:p>
            <a:r>
              <a:rPr lang="zh-CN" altLang="en-US" dirty="0"/>
              <a:t>在基本数据类型以及对应的包装类之间其实可以自动转换</a:t>
            </a:r>
            <a:r>
              <a:rPr lang="en-US" altLang="zh-CN" dirty="0"/>
              <a:t>,</a:t>
            </a:r>
            <a:r>
              <a:rPr lang="zh-CN" altLang="en-US" dirty="0"/>
              <a:t>称之为拆箱和装箱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自动装箱</a:t>
            </a:r>
            <a:r>
              <a:rPr lang="en-US" altLang="zh-CN" dirty="0"/>
              <a:t>:</a:t>
            </a:r>
            <a:r>
              <a:rPr lang="zh-CN" altLang="en-US" dirty="0"/>
              <a:t>自动将基本数据类型转成对应的包装类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自动拆箱</a:t>
            </a:r>
            <a:r>
              <a:rPr lang="en-US" altLang="zh-CN" dirty="0"/>
              <a:t>:</a:t>
            </a:r>
            <a:r>
              <a:rPr lang="zh-CN" altLang="en-US" dirty="0"/>
              <a:t>自动将包装类转成对应的基本数据类型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953608" y="2653708"/>
            <a:ext cx="1099038" cy="736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743701" y="2710227"/>
            <a:ext cx="1099038" cy="736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Integer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3608" y="4627688"/>
            <a:ext cx="1099038" cy="736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Integer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740770" y="4627688"/>
            <a:ext cx="1099038" cy="7369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int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5486400" y="2930036"/>
            <a:ext cx="879231" cy="2585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483469" y="4866888"/>
            <a:ext cx="879231" cy="2585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556700" y="1062583"/>
            <a:ext cx="5630484" cy="3196039"/>
          </a:xfrm>
        </p:spPr>
        <p:txBody>
          <a:bodyPr/>
          <a:lstStyle/>
          <a:p>
            <a:r>
              <a:rPr lang="zh-CN" altLang="en-US" sz="1600" dirty="0"/>
              <a:t>能够使用</a:t>
            </a:r>
            <a:r>
              <a:rPr lang="en-US" altLang="zh-CN" sz="1600" dirty="0"/>
              <a:t>Math</a:t>
            </a:r>
            <a:r>
              <a:rPr lang="zh-CN" altLang="en-US" sz="1600" dirty="0"/>
              <a:t>类的方法</a:t>
            </a:r>
            <a:endParaRPr lang="en-US" altLang="zh-CN" sz="1600" dirty="0"/>
          </a:p>
          <a:p>
            <a:r>
              <a:rPr lang="zh-CN" altLang="en-US" sz="1600" dirty="0"/>
              <a:t>能够说出自动装箱、自动拆箱的概念</a:t>
            </a:r>
            <a:endParaRPr lang="en-US" altLang="zh-CN" sz="1600" dirty="0"/>
          </a:p>
          <a:p>
            <a:r>
              <a:rPr lang="zh-CN" altLang="en-US" sz="1600" dirty="0"/>
              <a:t>能够将基本类型转换为对应的字符串</a:t>
            </a:r>
            <a:endParaRPr lang="en-US" altLang="zh-CN" sz="1600" dirty="0"/>
          </a:p>
          <a:p>
            <a:r>
              <a:rPr lang="zh-CN" altLang="en-US" sz="1600" dirty="0"/>
              <a:t>能够将字符串转换为对应的基本类型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 err="1"/>
              <a:t>BigInteger</a:t>
            </a:r>
            <a:r>
              <a:rPr lang="zh-CN" altLang="en-US" sz="1600" dirty="0"/>
              <a:t>类的加减乘除方法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 err="1"/>
              <a:t>BigDecimal</a:t>
            </a:r>
            <a:r>
              <a:rPr lang="zh-CN" altLang="en-US" sz="1600" dirty="0"/>
              <a:t>类的除法运算</a:t>
            </a:r>
            <a:endParaRPr lang="en-US" altLang="zh-CN" sz="1600" dirty="0"/>
          </a:p>
          <a:p>
            <a:r>
              <a:rPr lang="zh-CN" altLang="en-US" sz="1600" dirty="0"/>
              <a:t>说出异常的分类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/>
              <a:t>try...catch</a:t>
            </a:r>
            <a:r>
              <a:rPr lang="zh-CN" altLang="en-US" sz="1600" dirty="0"/>
              <a:t>关键字处理异常</a:t>
            </a:r>
            <a:endParaRPr lang="en-US" altLang="zh-CN" sz="1600" dirty="0"/>
          </a:p>
          <a:p>
            <a:r>
              <a:rPr lang="zh-CN" altLang="en-US" sz="1600" dirty="0"/>
              <a:t>能够使用</a:t>
            </a:r>
            <a:r>
              <a:rPr lang="en-US" altLang="zh-CN" sz="1600" dirty="0"/>
              <a:t>throws</a:t>
            </a:r>
            <a:r>
              <a:rPr lang="zh-CN" altLang="en-US" sz="1600" dirty="0"/>
              <a:t>关键字处理异常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基本类型包装类</a:t>
            </a:r>
            <a:r>
              <a:rPr lang="en-US" altLang="zh-CN" dirty="0"/>
              <a:t>_Integer</a:t>
            </a:r>
            <a:r>
              <a:rPr lang="zh-CN" altLang="en-US" dirty="0"/>
              <a:t>类介绍以及使用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8200" y="916598"/>
            <a:ext cx="69869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概述</a:t>
            </a:r>
            <a:r>
              <a:rPr lang="en-US" altLang="zh-CN" dirty="0"/>
              <a:t>:</a:t>
            </a:r>
            <a:r>
              <a:rPr lang="en-US" altLang="zh-CN" dirty="0" err="1"/>
              <a:t>int</a:t>
            </a:r>
            <a:r>
              <a:rPr lang="zh-CN" altLang="en-US" dirty="0"/>
              <a:t>对应的包装类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装箱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注意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zh-CN" altLang="en-US" dirty="0"/>
              <a:t>我们传递的字符串必须是数字形式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拆箱</a:t>
            </a:r>
            <a:r>
              <a:rPr lang="en-US" altLang="zh-CN" dirty="0"/>
              <a:t>: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52888" y="1975118"/>
          <a:ext cx="1036503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406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阿里巴巴普惠体" panose="00020600040101010101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ea typeface="阿里巴巴普惠体" panose="00020600040101010101"/>
                        </a:rPr>
                        <a:t>public Integer(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阿里巴巴普惠体" panose="00020600040101010101"/>
                        </a:rPr>
                        <a:t>利用构造将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int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转成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Integer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ea typeface="阿里巴巴普惠体" panose="00020600040101010101"/>
                        </a:rPr>
                        <a:t>public Integer(String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ea typeface="阿里巴巴普惠体" panose="00020600040101010101"/>
                        </a:rPr>
                        <a:t>利用构造将符合整数形式的字符串转成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Integer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ea typeface="阿里巴巴普惠体" panose="00020600040101010101"/>
                        </a:rPr>
                        <a:t>public static Integer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valueOf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i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a typeface="阿里巴巴普惠体" panose="00020600040101010101"/>
                        </a:rPr>
                        <a:t>利用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Integer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中的方法将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int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转成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Integer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ea typeface="阿里巴巴普惠体" panose="00020600040101010101"/>
                        </a:rPr>
                        <a:t>public static Integer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valueOf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(String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ea typeface="阿里巴巴普惠体" panose="00020600040101010101"/>
                        </a:rPr>
                        <a:t>利用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Integer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中的方法将符合整数形式的字符串转成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Integer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52888" y="565472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intValue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将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Integer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转成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int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基本类型包装类</a:t>
            </a:r>
            <a:r>
              <a:rPr lang="en-US" altLang="zh-CN" dirty="0"/>
              <a:t>_</a:t>
            </a:r>
            <a:r>
              <a:rPr lang="zh-CN" altLang="en-US" dirty="0"/>
              <a:t>代码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7059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92" y="1338629"/>
            <a:ext cx="5799323" cy="4404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基本类型包装类</a:t>
            </a:r>
            <a:r>
              <a:rPr lang="en-US" altLang="zh-CN" dirty="0"/>
              <a:t>_</a:t>
            </a:r>
            <a:r>
              <a:rPr lang="zh-CN" altLang="en-US" dirty="0"/>
              <a:t>基本类型和</a:t>
            </a:r>
            <a:r>
              <a:rPr lang="en-US" altLang="zh-CN" dirty="0"/>
              <a:t>String</a:t>
            </a:r>
            <a:r>
              <a:rPr lang="zh-CN" altLang="en-US" dirty="0"/>
              <a:t>之间的转换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2645821"/>
            <a:ext cx="9845675" cy="517190"/>
          </a:xfrm>
        </p:spPr>
        <p:txBody>
          <a:bodyPr/>
          <a:lstStyle/>
          <a:p>
            <a:r>
              <a:rPr lang="zh-CN" altLang="en-US" dirty="0"/>
              <a:t>基本类型转成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34915" y="153330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直接和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””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拼接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任何类型遇到字符串都会变成字符串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阿里巴巴普惠体" panose="00020600040101010101"/>
                        </a:rPr>
                        <a:t>String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类中静态方法</a:t>
                      </a:r>
                      <a:r>
                        <a:rPr lang="en-US" altLang="zh-CN" sz="1600" dirty="0" err="1"/>
                        <a:t>valueOf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int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阿里巴巴普惠体" panose="00020600040101010101"/>
                        </a:rPr>
                        <a:t>String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类名直接调用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valueOf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14" y="3163011"/>
            <a:ext cx="5235394" cy="2629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基本类型包装类</a:t>
            </a:r>
            <a:r>
              <a:rPr lang="en-US" altLang="zh-CN" dirty="0"/>
              <a:t>_</a:t>
            </a:r>
            <a:r>
              <a:rPr lang="zh-CN" altLang="en-US" dirty="0"/>
              <a:t>基本类型和</a:t>
            </a:r>
            <a:r>
              <a:rPr lang="en-US" altLang="zh-CN" dirty="0"/>
              <a:t>String</a:t>
            </a:r>
            <a:r>
              <a:rPr lang="zh-CN" altLang="en-US" dirty="0"/>
              <a:t>之间的转换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153963"/>
            <a:ext cx="9845675" cy="517190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类型转成基本类型</a:t>
            </a:r>
            <a:r>
              <a:rPr lang="en-US" altLang="zh-CN" dirty="0"/>
              <a:t>:</a:t>
            </a:r>
            <a:r>
              <a:rPr lang="zh-CN" altLang="en-US" dirty="0"/>
              <a:t>包装类型中有都静态方法</a:t>
            </a:r>
            <a:r>
              <a:rPr lang="en-US" altLang="zh-CN" dirty="0" err="1"/>
              <a:t>parseXXX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        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5375" y="1448342"/>
          <a:ext cx="102420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阿里巴巴普惠体" panose="00020600040101010101"/>
                        </a:rPr>
                        <a:t>public static byte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parseByte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(String s)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将字符串参数转换为对应的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byte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基本类型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阿里巴巴普惠体" panose="00020600040101010101"/>
                        </a:rPr>
                        <a:t>public static short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parseShort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(String s)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将字符串参数转换为对应的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short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基本类型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阿里巴巴普惠体" panose="00020600040101010101"/>
                        </a:rPr>
                        <a:t>public static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int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parseInt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(String s)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将字符串参数转换为对应的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int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基本类型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阿里巴巴普惠体" panose="00020600040101010101"/>
                        </a:rPr>
                        <a:t>public static long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parseLong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(String s)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将字符串参数转换为对应的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long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基本类型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阿里巴巴普惠体" panose="00020600040101010101"/>
                        </a:rPr>
                        <a:t>public static float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parseFloat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(String s)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将字符串参数转换为对应的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float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基本类型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阿里巴巴普惠体" panose="00020600040101010101"/>
                        </a:rPr>
                        <a:t>public static double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parseDouble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(String s)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将字符串参数转换为对应的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double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基本类型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ea typeface="阿里巴巴普惠体" panose="00020600040101010101"/>
                        </a:rPr>
                        <a:t>public static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boolean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 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parseBoolean</a:t>
                      </a:r>
                      <a:r>
                        <a:rPr lang="en-US" altLang="zh-CN" sz="1600" dirty="0">
                          <a:ea typeface="阿里巴巴普惠体" panose="00020600040101010101"/>
                        </a:rPr>
                        <a:t>(String s)</a:t>
                      </a:r>
                      <a:endParaRPr lang="zh-CN" altLang="en-US" sz="1600" dirty="0">
                        <a:ea typeface="阿里巴巴普惠体" panose="0002060004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a typeface="阿里巴巴普惠体" panose="00020600040101010101"/>
                        </a:rPr>
                        <a:t>将字符串参数转换为对应的</a:t>
                      </a:r>
                      <a:r>
                        <a:rPr lang="en-US" altLang="zh-CN" sz="1600" dirty="0" err="1">
                          <a:ea typeface="阿里巴巴普惠体" panose="00020600040101010101"/>
                        </a:rPr>
                        <a:t>boolean</a:t>
                      </a:r>
                      <a:r>
                        <a:rPr lang="zh-CN" altLang="en-US" sz="1600" dirty="0">
                          <a:ea typeface="阿里巴巴普惠体" panose="00020600040101010101"/>
                        </a:rPr>
                        <a:t>基本类型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4776395"/>
            <a:ext cx="9845675" cy="517190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:</a:t>
            </a: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5" y="5293585"/>
            <a:ext cx="5578323" cy="1402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包装类</a:t>
            </a:r>
            <a:r>
              <a:rPr lang="en-US" altLang="zh-CN" dirty="0"/>
              <a:t>_</a:t>
            </a:r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4329" y="753980"/>
            <a:ext cx="5760538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装箱</a:t>
            </a:r>
            <a:r>
              <a:rPr lang="en-US" altLang="zh-CN" sz="1600" dirty="0"/>
              <a:t>:</a:t>
            </a:r>
            <a:r>
              <a:rPr lang="zh-CN" altLang="en-US" sz="1600" dirty="0"/>
              <a:t>基本类型转包装类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Integer(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)/Integer(String s)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valueOf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)/</a:t>
            </a:r>
            <a:r>
              <a:rPr lang="en-US" altLang="zh-CN" sz="1600" dirty="0" err="1"/>
              <a:t>valueOf</a:t>
            </a:r>
            <a:r>
              <a:rPr lang="en-US" altLang="zh-CN" sz="1600" dirty="0"/>
              <a:t>(String s)</a:t>
            </a:r>
          </a:p>
          <a:p>
            <a:pPr marL="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拆箱</a:t>
            </a:r>
            <a:r>
              <a:rPr lang="en-US" altLang="zh-CN" sz="1600" dirty="0"/>
              <a:t>:</a:t>
            </a:r>
            <a:r>
              <a:rPr lang="zh-CN" altLang="en-US" sz="1600" dirty="0"/>
              <a:t>包装类转基本类型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xxxValue</a:t>
            </a:r>
            <a:r>
              <a:rPr lang="en-US" altLang="zh-CN" sz="1600" dirty="0"/>
              <a:t>():xxx</a:t>
            </a:r>
            <a:r>
              <a:rPr lang="zh-CN" altLang="en-US" sz="1600" dirty="0"/>
              <a:t>代表具体类型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intValue</a:t>
            </a:r>
            <a:r>
              <a:rPr lang="en-US" altLang="zh-CN" sz="1600" dirty="0"/>
              <a:t>()</a:t>
            </a:r>
          </a:p>
          <a:p>
            <a:pPr marL="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基本类型转成</a:t>
            </a:r>
            <a:r>
              <a:rPr lang="en-US" altLang="zh-CN" sz="1600" dirty="0"/>
              <a:t>String</a:t>
            </a:r>
          </a:p>
          <a:p>
            <a:pPr marL="0" indent="0">
              <a:buNone/>
            </a:pPr>
            <a:r>
              <a:rPr lang="en-US" altLang="zh-CN" sz="1600" dirty="0"/>
              <a:t>    1.</a:t>
            </a:r>
            <a:r>
              <a:rPr lang="zh-CN" altLang="en-US" sz="1600" dirty="0"/>
              <a:t>拼接</a:t>
            </a:r>
            <a:r>
              <a:rPr lang="en-US" altLang="zh-CN" sz="1600" dirty="0"/>
              <a:t>””</a:t>
            </a:r>
          </a:p>
          <a:p>
            <a:pPr marL="0" indent="0">
              <a:buNone/>
            </a:pPr>
            <a:r>
              <a:rPr lang="en-US" altLang="zh-CN" sz="1600" dirty="0"/>
              <a:t>    2.</a:t>
            </a:r>
            <a:r>
              <a:rPr lang="zh-CN" altLang="en-US" sz="1600" dirty="0"/>
              <a:t>通过</a:t>
            </a:r>
            <a:r>
              <a:rPr lang="en-US" altLang="zh-CN" sz="1600" dirty="0"/>
              <a:t>String</a:t>
            </a:r>
            <a:r>
              <a:rPr lang="zh-CN" altLang="en-US" sz="1600" dirty="0"/>
              <a:t>类静态方法</a:t>
            </a:r>
            <a:r>
              <a:rPr lang="en-US" altLang="zh-CN" sz="1600" dirty="0" err="1"/>
              <a:t>valueOf</a:t>
            </a:r>
            <a:r>
              <a:rPr lang="en-US" altLang="zh-CN" sz="1600" dirty="0"/>
              <a:t>()</a:t>
            </a:r>
          </a:p>
          <a:p>
            <a:pPr marL="0" indent="0">
              <a:buNone/>
            </a:pPr>
            <a:r>
              <a:rPr lang="en-US" altLang="zh-CN" sz="1600" dirty="0"/>
              <a:t>4.String</a:t>
            </a:r>
            <a:r>
              <a:rPr lang="zh-CN" altLang="en-US" sz="1600" dirty="0"/>
              <a:t>转成基本类型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parseXXX</a:t>
            </a:r>
            <a:r>
              <a:rPr lang="en-US" altLang="zh-CN" sz="1600" dirty="0"/>
              <a:t>():xxx</a:t>
            </a:r>
            <a:r>
              <a:rPr lang="zh-CN" altLang="en-US" sz="1600" dirty="0"/>
              <a:t>代表具体类型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parseInt</a:t>
            </a:r>
            <a:r>
              <a:rPr lang="en-US" altLang="zh-CN" sz="1600" dirty="0"/>
              <a:t>()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BigInteger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除法计算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基本类型包装类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包装类</a:t>
            </a:r>
            <a:r>
              <a:rPr lang="en-US" altLang="zh-CN" dirty="0"/>
              <a:t>,Integer</a:t>
            </a:r>
            <a:r>
              <a:rPr lang="zh-CN" altLang="en-US" dirty="0"/>
              <a:t>介绍使用</a:t>
            </a:r>
            <a:r>
              <a:rPr lang="en-US" altLang="zh-CN" dirty="0"/>
              <a:t>,</a:t>
            </a:r>
            <a:r>
              <a:rPr lang="zh-CN" altLang="en-US" dirty="0"/>
              <a:t>基本类型和</a:t>
            </a:r>
            <a:r>
              <a:rPr lang="en-US" altLang="zh-CN" dirty="0"/>
              <a:t>String</a:t>
            </a:r>
            <a:r>
              <a:rPr lang="zh-CN" altLang="en-US" dirty="0"/>
              <a:t>的转换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异常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介绍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出现过程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创建异常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异常的处理方式</a:t>
            </a:r>
            <a:r>
              <a:rPr lang="en-US" altLang="zh-CN" dirty="0"/>
              <a:t>(</a:t>
            </a:r>
            <a:r>
              <a:rPr lang="en-US" altLang="zh-CN" dirty="0" err="1"/>
              <a:t>throws,try</a:t>
            </a:r>
            <a:r>
              <a:rPr lang="en-US" altLang="zh-CN" dirty="0"/>
              <a:t>…</a:t>
            </a:r>
            <a:r>
              <a:rPr lang="en-US" altLang="zh-CN" dirty="0" err="1"/>
              <a:t>catch,finally</a:t>
            </a:r>
            <a:r>
              <a:rPr lang="en-US" altLang="zh-CN" dirty="0"/>
              <a:t>,</a:t>
            </a:r>
            <a:r>
              <a:rPr lang="zh-CN" altLang="en-US" dirty="0"/>
              <a:t>运行时期异常和编译时期异常区别</a:t>
            </a:r>
            <a:r>
              <a:rPr lang="en-US" altLang="zh-CN" dirty="0"/>
              <a:t>,</a:t>
            </a:r>
            <a:r>
              <a:rPr lang="zh-CN" altLang="en-US" dirty="0"/>
              <a:t>注意事项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自定义异常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        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838200" y="1488043"/>
            <a:ext cx="10961077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概述</a:t>
            </a:r>
            <a:r>
              <a:rPr lang="en-US" altLang="zh-CN" dirty="0"/>
              <a:t>:</a:t>
            </a:r>
            <a:r>
              <a:rPr lang="zh-CN" altLang="en-US" dirty="0"/>
              <a:t>在生活中</a:t>
            </a:r>
            <a:r>
              <a:rPr lang="en-US" altLang="zh-CN" dirty="0"/>
              <a:t>,</a:t>
            </a:r>
            <a:r>
              <a:rPr lang="zh-CN" altLang="en-US" dirty="0"/>
              <a:t>医生总说你身体某给部位有问题</a:t>
            </a:r>
            <a:r>
              <a:rPr lang="en-US" altLang="zh-CN" dirty="0"/>
              <a:t>,</a:t>
            </a:r>
            <a:r>
              <a:rPr lang="zh-CN" altLang="en-US" dirty="0"/>
              <a:t>该部位功能可能会受影响</a:t>
            </a:r>
          </a:p>
          <a:p>
            <a:r>
              <a:rPr lang="zh-CN" altLang="en-US" dirty="0"/>
              <a:t>      在代码中指的是程序在执行过程中，出现的非正常的情况，最终会导致</a:t>
            </a:r>
            <a:r>
              <a:rPr lang="en-US" altLang="zh-CN" dirty="0"/>
              <a:t>JVM</a:t>
            </a:r>
            <a:r>
              <a:rPr lang="zh-CN" altLang="en-US" dirty="0"/>
              <a:t>的非正常停止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异常的分类</a:t>
            </a:r>
            <a:r>
              <a:rPr lang="en-US" altLang="zh-CN" dirty="0"/>
              <a:t>:</a:t>
            </a:r>
            <a:r>
              <a:rPr lang="zh-CN" altLang="en-US" dirty="0"/>
              <a:t>如下图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8312" y="3490547"/>
            <a:ext cx="1382588" cy="4923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Throwable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1940900" y="3209191"/>
            <a:ext cx="572569" cy="1037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598290" y="2963004"/>
            <a:ext cx="1113344" cy="4923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621920" y="3982911"/>
            <a:ext cx="1144118" cy="4923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032006" y="2963006"/>
            <a:ext cx="1859569" cy="4923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错误</a:t>
            </a:r>
            <a:r>
              <a:rPr lang="en-US" altLang="zh-CN" dirty="0"/>
              <a:t>,</a:t>
            </a:r>
            <a:r>
              <a:rPr lang="zh-CN" altLang="en-US" dirty="0"/>
              <a:t>人得癌症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032006" y="3991708"/>
            <a:ext cx="1859570" cy="4923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</a:t>
            </a:r>
            <a:r>
              <a:rPr lang="en-US" altLang="zh-CN" dirty="0"/>
              <a:t>,</a:t>
            </a:r>
            <a:r>
              <a:rPr lang="zh-CN" altLang="en-US" dirty="0"/>
              <a:t>人得感冒</a:t>
            </a:r>
            <a:r>
              <a:rPr lang="en-US" altLang="zh-CN" dirty="0"/>
              <a:t>(</a:t>
            </a:r>
            <a:r>
              <a:rPr lang="zh-CN" altLang="en-US" dirty="0"/>
              <a:t>可治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>
            <a:off x="5947990" y="3710350"/>
            <a:ext cx="424986" cy="10374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02651" y="3455374"/>
            <a:ext cx="1859570" cy="4923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编译时期异常</a:t>
            </a:r>
            <a:r>
              <a:rPr lang="en-US" altLang="zh-CN" dirty="0"/>
              <a:t>(</a:t>
            </a:r>
            <a:r>
              <a:rPr lang="zh-CN" altLang="en-US" dirty="0"/>
              <a:t>代码一写</a:t>
            </a:r>
            <a:r>
              <a:rPr lang="en-US" altLang="zh-CN" dirty="0"/>
              <a:t>,</a:t>
            </a:r>
            <a:r>
              <a:rPr lang="zh-CN" altLang="en-US" dirty="0"/>
              <a:t>出错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502650" y="4466485"/>
            <a:ext cx="2290403" cy="4923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运行时期异常</a:t>
            </a:r>
            <a:r>
              <a:rPr lang="en-US" altLang="zh-CN" dirty="0"/>
              <a:t>(</a:t>
            </a:r>
            <a:r>
              <a:rPr lang="zh-CN" altLang="en-US" dirty="0"/>
              <a:t>写时没错</a:t>
            </a:r>
            <a:r>
              <a:rPr lang="en-US" altLang="zh-CN" dirty="0"/>
              <a:t>,</a:t>
            </a:r>
            <a:r>
              <a:rPr lang="zh-CN" altLang="en-US" dirty="0"/>
              <a:t>运行就出错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132997" y="3455373"/>
            <a:ext cx="2499226" cy="4923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Exception</a:t>
            </a:r>
            <a:r>
              <a:rPr lang="zh-CN" altLang="en-US" dirty="0"/>
              <a:t>以及子类</a:t>
            </a:r>
            <a:r>
              <a:rPr lang="en-US" altLang="zh-CN" dirty="0"/>
              <a:t>(</a:t>
            </a:r>
            <a:r>
              <a:rPr lang="zh-CN" altLang="en-US" dirty="0"/>
              <a:t>除</a:t>
            </a:r>
            <a:r>
              <a:rPr lang="en-US" altLang="zh-CN" dirty="0" err="1"/>
              <a:t>RuntimeException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9132997" y="4466484"/>
            <a:ext cx="2499226" cy="49236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RuntimeException</a:t>
            </a:r>
            <a:r>
              <a:rPr lang="zh-CN" altLang="en-US" dirty="0"/>
              <a:t>以及子类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766038" y="3209191"/>
            <a:ext cx="238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766038" y="4246681"/>
            <a:ext cx="238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554583" y="3701560"/>
            <a:ext cx="414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2" idx="1"/>
          </p:cNvCxnSpPr>
          <p:nvPr/>
        </p:nvCxnSpPr>
        <p:spPr>
          <a:xfrm flipV="1">
            <a:off x="8793053" y="4712669"/>
            <a:ext cx="339944" cy="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出现过程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1338629"/>
            <a:ext cx="9845675" cy="517190"/>
          </a:xfrm>
        </p:spPr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7059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4" y="2513731"/>
            <a:ext cx="6157494" cy="340643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959990" y="3344900"/>
            <a:ext cx="2698811" cy="1287633"/>
            <a:chOff x="2858610" y="3915052"/>
            <a:chExt cx="2698811" cy="1287633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858610" y="3915052"/>
              <a:ext cx="284085" cy="12783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737499" y="3915052"/>
              <a:ext cx="736847" cy="12783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261282" y="3915052"/>
              <a:ext cx="1296139" cy="1287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2915287" y="4332426"/>
              <a:ext cx="550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B0F0"/>
                  </a:solidFill>
                  <a:latin typeface="+mn-lt"/>
                  <a:ea typeface="+mn-ea"/>
                </a:rPr>
                <a:t>①</a:t>
              </a:r>
              <a:endParaRPr lang="en-US" sz="20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024116" y="4256936"/>
              <a:ext cx="550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B0F0"/>
                  </a:solidFill>
                  <a:latin typeface="+mn-lt"/>
                  <a:ea typeface="+mn-ea"/>
                </a:rPr>
                <a:t>①</a:t>
              </a:r>
              <a:endParaRPr lang="en-US" sz="20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68691" y="4205617"/>
              <a:ext cx="550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B0F0"/>
                  </a:solidFill>
                  <a:latin typeface="+mn-lt"/>
                  <a:ea typeface="+mn-ea"/>
                </a:rPr>
                <a:t>①</a:t>
              </a:r>
              <a:endParaRPr lang="en-US" sz="20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834768" y="5051550"/>
            <a:ext cx="519585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作为索引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产生问题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索引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在数组中是不存在的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因为在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中定义类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ArrayIndexOutOfBoundsException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描述这个问题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可以识别这个问题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然后创建该类的一个对象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构造方法传递产生问题的原因是索引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同时把该对象抛出给方法的调用处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throw new 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ArrayIndexOutOfBoundsException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(5);</a:t>
            </a:r>
          </a:p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throw: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抛出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是创建了异常对象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构造方法传递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作为异常原因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623514" y="5002182"/>
            <a:ext cx="9407112" cy="420911"/>
            <a:chOff x="2623514" y="5002182"/>
            <a:chExt cx="9407112" cy="420911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2623514" y="5002182"/>
              <a:ext cx="9407112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6559560" y="5022983"/>
              <a:ext cx="550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B0F0"/>
                  </a:solidFill>
                </a:rPr>
                <a:t>②</a:t>
              </a:r>
              <a:endParaRPr lang="en-US" sz="20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85454" y="2758774"/>
            <a:ext cx="9188912" cy="2128974"/>
            <a:chOff x="4585454" y="2758774"/>
            <a:chExt cx="9188912" cy="212897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85454" y="2758774"/>
              <a:ext cx="4949163" cy="2128974"/>
              <a:chOff x="4585454" y="2758774"/>
              <a:chExt cx="4949163" cy="2128974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 flipV="1">
                <a:off x="8247490" y="2758774"/>
                <a:ext cx="1287127" cy="212897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H="1">
                <a:off x="4585454" y="2758774"/>
                <a:ext cx="3671764" cy="41244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8140532" y="3340811"/>
              <a:ext cx="550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B0F0"/>
                  </a:solidFill>
                  <a:latin typeface="+mn-lt"/>
                  <a:ea typeface="+mn-ea"/>
                </a:rPr>
                <a:t>③</a:t>
              </a:r>
              <a:endParaRPr lang="en-US" sz="20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797905" y="3409743"/>
              <a:ext cx="4976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throw new </a:t>
              </a:r>
              <a:r>
                <a:rPr lang="en-US" altLang="zh-CN" sz="1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ArrayIndexOutOfBoundsException</a:t>
              </a:r>
              <a:r>
                <a: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(5);</a:t>
              </a:r>
              <a:endParaRPr lang="en-US" sz="10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83712" y="1338629"/>
            <a:ext cx="3463786" cy="1735311"/>
            <a:chOff x="4483712" y="1338629"/>
            <a:chExt cx="3463786" cy="1735311"/>
          </a:xfrm>
        </p:grpSpPr>
        <p:cxnSp>
          <p:nvCxnSpPr>
            <p:cNvPr id="50" name="直接连接符 49"/>
            <p:cNvCxnSpPr/>
            <p:nvPr/>
          </p:nvCxnSpPr>
          <p:spPr>
            <a:xfrm flipV="1">
              <a:off x="4585454" y="2208179"/>
              <a:ext cx="3362044" cy="865761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 flipV="1">
              <a:off x="4483712" y="1338629"/>
              <a:ext cx="3463786" cy="869550"/>
            </a:xfrm>
            <a:prstGeom prst="straightConnector1">
              <a:avLst/>
            </a:prstGeom>
            <a:ln w="317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931060" y="1527979"/>
              <a:ext cx="550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B0F0"/>
                  </a:solidFill>
                </a:rPr>
                <a:t>④</a:t>
              </a:r>
              <a:endParaRPr lang="en-US" sz="20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8049240" y="1769277"/>
            <a:ext cx="3898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1.main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方法中检测到了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方法抛出的异常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方法自己内部没有任何处理异常的机制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于是乎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方法把接收到的异常对象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just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继续抛出给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方法的调用处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(JVM)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62292" y="1032614"/>
            <a:ext cx="3898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JVM(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老大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收到异常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没法再抛了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打印异常信息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终止程序的执行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全都得死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579606" y="5303338"/>
            <a:ext cx="1036059" cy="902583"/>
            <a:chOff x="2579606" y="5303338"/>
            <a:chExt cx="1036059" cy="902583"/>
          </a:xfrm>
        </p:grpSpPr>
        <p:sp>
          <p:nvSpPr>
            <p:cNvPr id="59" name="对话气泡: 椭圆形 58"/>
            <p:cNvSpPr/>
            <p:nvPr/>
          </p:nvSpPr>
          <p:spPr>
            <a:xfrm>
              <a:off x="2582551" y="5303338"/>
              <a:ext cx="898262" cy="850670"/>
            </a:xfrm>
            <a:prstGeom prst="wedgeEllipseCallout">
              <a:avLst>
                <a:gd name="adj1" fmla="val 14507"/>
                <a:gd name="adj2" fmla="val -85307"/>
              </a:avLst>
            </a:prstGeom>
            <a:solidFill>
              <a:srgbClr val="FF000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579606" y="5467257"/>
              <a:ext cx="10360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/>
                <a:t>getValue</a:t>
              </a:r>
              <a:r>
                <a:rPr lang="zh-CN" altLang="en-US" sz="1050" b="1" dirty="0"/>
                <a:t>方法</a:t>
              </a:r>
              <a:endParaRPr lang="en-US" altLang="zh-CN" sz="1050" b="1" dirty="0"/>
            </a:p>
            <a:p>
              <a:r>
                <a:rPr lang="zh-CN" altLang="en-US" sz="1050" b="1" dirty="0"/>
                <a:t>后续代码</a:t>
              </a:r>
              <a:endParaRPr lang="en-US" altLang="zh-CN" sz="1050" b="1" dirty="0"/>
            </a:p>
            <a:p>
              <a:r>
                <a:rPr lang="zh-CN" altLang="en-US" sz="1050" b="1" dirty="0"/>
                <a:t>不执行</a:t>
              </a:r>
              <a:endParaRPr lang="en-US" sz="1050" b="1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710903" y="3623361"/>
            <a:ext cx="1249243" cy="781546"/>
            <a:chOff x="1710903" y="3623361"/>
            <a:chExt cx="1249243" cy="781546"/>
          </a:xfrm>
        </p:grpSpPr>
        <p:sp>
          <p:nvSpPr>
            <p:cNvPr id="65" name="对话气泡: 椭圆形 64"/>
            <p:cNvSpPr/>
            <p:nvPr/>
          </p:nvSpPr>
          <p:spPr>
            <a:xfrm>
              <a:off x="1710903" y="3623361"/>
              <a:ext cx="1158757" cy="696555"/>
            </a:xfrm>
            <a:prstGeom prst="wedgeEllipseCallout">
              <a:avLst>
                <a:gd name="adj1" fmla="val 47180"/>
                <a:gd name="adj2" fmla="val -101242"/>
              </a:avLst>
            </a:prstGeom>
            <a:solidFill>
              <a:srgbClr val="92D05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924087" y="3666243"/>
              <a:ext cx="10360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/>
                <a:t>main</a:t>
              </a:r>
              <a:r>
                <a:rPr lang="zh-CN" altLang="en-US" sz="1050" b="1" dirty="0"/>
                <a:t>方法</a:t>
              </a:r>
              <a:endParaRPr lang="en-US" altLang="zh-CN" sz="1050" b="1" dirty="0"/>
            </a:p>
            <a:p>
              <a:r>
                <a:rPr lang="zh-CN" altLang="en-US" sz="1050" b="1" dirty="0"/>
                <a:t>后续代码</a:t>
              </a:r>
              <a:endParaRPr lang="en-US" altLang="zh-CN" sz="1050" b="1" dirty="0"/>
            </a:p>
            <a:p>
              <a:r>
                <a:rPr lang="zh-CN" altLang="en-US" sz="1050" b="1" dirty="0"/>
                <a:t>不执行</a:t>
              </a:r>
              <a:endParaRPr lang="en-US" sz="1050" b="1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抛出异常</a:t>
            </a:r>
            <a:r>
              <a:rPr lang="en-US" altLang="zh-CN" dirty="0"/>
              <a:t>_throw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48055" y="3219310"/>
            <a:ext cx="9845675" cy="517190"/>
          </a:xfrm>
        </p:spPr>
        <p:txBody>
          <a:bodyPr/>
          <a:lstStyle/>
          <a:p>
            <a:r>
              <a:rPr lang="zh-CN" altLang="en-US" sz="1600" dirty="0"/>
              <a:t>   在编写程序时，我们必须要考虑程序出现问题的情况。比如，在定义方法时，方法需要接受参数。那么，当调用方法使用接受到的参数时，首先需要先对参数数据进行合法的判断，数据若不合法，就应该告诉调用者，传递合法的数据进来。这时需要使用抛出异常的方式来告诉调用者。</a:t>
            </a:r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在</a:t>
            </a:r>
            <a:r>
              <a:rPr lang="en-US" altLang="zh-CN" sz="1600" dirty="0"/>
              <a:t>java</a:t>
            </a:r>
            <a:r>
              <a:rPr lang="zh-CN" altLang="en-US" sz="1600" dirty="0"/>
              <a:t>中，提供了一个</a:t>
            </a:r>
            <a:r>
              <a:rPr lang="en-US" altLang="zh-CN" sz="1600" dirty="0"/>
              <a:t>throw</a:t>
            </a:r>
            <a:r>
              <a:rPr lang="zh-CN" altLang="en-US" sz="1600" dirty="0"/>
              <a:t>关键字，它用来抛出一个指定的异常对象。那么，抛出一个异常具体如何操作呢？</a:t>
            </a:r>
            <a:endParaRPr lang="en-US" altLang="zh-CN" sz="1600" dirty="0"/>
          </a:p>
          <a:p>
            <a:r>
              <a:rPr lang="en-US" altLang="zh-CN" sz="1600" dirty="0"/>
              <a:t>  1. </a:t>
            </a:r>
            <a:r>
              <a:rPr lang="zh-CN" altLang="en-US" sz="1600" dirty="0"/>
              <a:t>创建一个异常对象。封装一些提示信息</a:t>
            </a:r>
            <a:r>
              <a:rPr lang="en-US" altLang="zh-CN" sz="1600" dirty="0"/>
              <a:t>(</a:t>
            </a:r>
            <a:r>
              <a:rPr lang="zh-CN" altLang="en-US" sz="1600" dirty="0"/>
              <a:t>信息可以自己编写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sz="1600" dirty="0"/>
              <a:t>  2. </a:t>
            </a:r>
            <a:r>
              <a:rPr lang="zh-CN" altLang="en-US" sz="1600" dirty="0"/>
              <a:t>需要将这个异常对象告知给调用者。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怎么告知呢？通过关键字</a:t>
            </a:r>
            <a:r>
              <a:rPr lang="en-US" altLang="zh-CN" sz="1600" dirty="0"/>
              <a:t>throw</a:t>
            </a:r>
            <a:r>
              <a:rPr lang="zh-CN" altLang="en-US" sz="1600" dirty="0"/>
              <a:t>就可以完成。</a:t>
            </a:r>
            <a:r>
              <a:rPr lang="en-US" altLang="zh-CN" sz="1600" dirty="0"/>
              <a:t>throw </a:t>
            </a:r>
            <a:r>
              <a:rPr lang="zh-CN" altLang="en-US" sz="1600" dirty="0"/>
              <a:t>异常对象。   </a:t>
            </a:r>
            <a:endParaRPr lang="en-US" altLang="zh-CN" sz="1600" dirty="0"/>
          </a:p>
          <a:p>
            <a:r>
              <a:rPr lang="en-US" altLang="zh-CN" sz="1600" dirty="0"/>
              <a:t>     throw</a:t>
            </a:r>
            <a:r>
              <a:rPr lang="zh-CN" altLang="en-US" sz="1600" dirty="0"/>
              <a:t>用在方法内，用来抛出一个异常对象，将这个异常对象告知调用者处，并结束当前方法的执行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>
                <a:solidFill>
                  <a:srgbClr val="C00000"/>
                </a:solidFill>
              </a:rPr>
              <a:t>格式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   throw new </a:t>
            </a:r>
            <a:r>
              <a:rPr lang="zh-CN" altLang="en-US" sz="1600" dirty="0">
                <a:solidFill>
                  <a:srgbClr val="C00000"/>
                </a:solidFill>
              </a:rPr>
              <a:t>异常对象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异常信息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BigInteger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除法计算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基本类型包装类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包装类</a:t>
            </a:r>
            <a:r>
              <a:rPr lang="en-US" altLang="zh-CN" dirty="0"/>
              <a:t>,Integer</a:t>
            </a:r>
            <a:r>
              <a:rPr lang="zh-CN" altLang="en-US" dirty="0"/>
              <a:t>介绍使用</a:t>
            </a:r>
            <a:r>
              <a:rPr lang="en-US" altLang="zh-CN" dirty="0"/>
              <a:t>,</a:t>
            </a:r>
            <a:r>
              <a:rPr lang="zh-CN" altLang="en-US" dirty="0"/>
              <a:t>基本类型和</a:t>
            </a:r>
            <a:r>
              <a:rPr lang="en-US" altLang="zh-CN" dirty="0"/>
              <a:t>String</a:t>
            </a:r>
            <a:r>
              <a:rPr lang="zh-CN" altLang="en-US" dirty="0"/>
              <a:t>的转换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异常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出现过程</a:t>
            </a:r>
            <a:r>
              <a:rPr lang="en-US" altLang="zh-CN" dirty="0"/>
              <a:t>,</a:t>
            </a:r>
            <a:r>
              <a:rPr lang="zh-CN" altLang="en-US" dirty="0"/>
              <a:t>创建异常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异常的处理方式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throws,try</a:t>
            </a:r>
            <a:r>
              <a:rPr lang="en-US" altLang="zh-CN" dirty="0">
                <a:solidFill>
                  <a:srgbClr val="C00000"/>
                </a:solidFill>
              </a:rPr>
              <a:t>…</a:t>
            </a:r>
            <a:r>
              <a:rPr lang="en-US" altLang="zh-CN" dirty="0" err="1">
                <a:solidFill>
                  <a:srgbClr val="C00000"/>
                </a:solidFill>
              </a:rPr>
              <a:t>catch,finally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运行时期异常和编译时期异常区别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注意事项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自定义异常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3228975"/>
            <a:ext cx="9845675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介绍</a:t>
            </a:r>
            <a:r>
              <a:rPr lang="en-US" altLang="zh-CN" dirty="0"/>
              <a:t>: </a:t>
            </a:r>
            <a:r>
              <a:rPr lang="en-US" altLang="zh-CN" dirty="0" err="1"/>
              <a:t>java.lang.Math</a:t>
            </a:r>
            <a:r>
              <a:rPr lang="en-US" altLang="zh-CN" dirty="0"/>
              <a:t> </a:t>
            </a:r>
            <a:r>
              <a:rPr lang="zh-CN" altLang="en-US" dirty="0"/>
              <a:t>类包含用于执行基本数学运算的方法，如初等指数、对数、平方根和三角函数。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专门做数学运算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成员特点</a:t>
            </a:r>
            <a:r>
              <a:rPr lang="en-US" altLang="zh-CN" dirty="0"/>
              <a:t>:</a:t>
            </a:r>
            <a:r>
              <a:rPr lang="zh-CN" altLang="en-US" dirty="0"/>
              <a:t>都是静态的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使用</a:t>
            </a:r>
            <a:r>
              <a:rPr lang="en-US" altLang="zh-CN" dirty="0"/>
              <a:t>:</a:t>
            </a:r>
            <a:r>
              <a:rPr lang="zh-CN" altLang="en-US" dirty="0"/>
              <a:t>类名直接调用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抛出异常</a:t>
            </a:r>
            <a:r>
              <a:rPr lang="en-US" altLang="zh-CN" dirty="0"/>
              <a:t>_throw_</a:t>
            </a:r>
            <a:r>
              <a:rPr lang="zh-CN" altLang="en-US" dirty="0"/>
              <a:t>代码演示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43" y="1558128"/>
            <a:ext cx="6607113" cy="3741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异常处理方式</a:t>
            </a:r>
            <a:r>
              <a:rPr lang="en-US" altLang="zh-CN" dirty="0"/>
              <a:t>1_throws(</a:t>
            </a:r>
            <a:r>
              <a:rPr lang="zh-CN" altLang="en-US" dirty="0"/>
              <a:t>声明异常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1812541"/>
            <a:ext cx="9845675" cy="517190"/>
          </a:xfrm>
        </p:spPr>
        <p:txBody>
          <a:bodyPr/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声明异常：</a:t>
            </a:r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zh-CN" altLang="en-US" sz="1400" dirty="0"/>
              <a:t>将问题标识出来，报告给调用者。如果方法内通过</a:t>
            </a:r>
            <a:r>
              <a:rPr lang="en-US" altLang="zh-CN" sz="1400" dirty="0"/>
              <a:t>throw</a:t>
            </a:r>
            <a:r>
              <a:rPr lang="zh-CN" altLang="en-US" sz="1400" dirty="0"/>
              <a:t>抛出了编译时异常，而没有捕获处理（稍后讲解该方式），那么必须通过</a:t>
            </a:r>
            <a:r>
              <a:rPr lang="en-US" altLang="zh-CN" sz="1400" dirty="0"/>
              <a:t>throws</a:t>
            </a:r>
            <a:r>
              <a:rPr lang="zh-CN" altLang="en-US" sz="1400" dirty="0"/>
              <a:t>进行声明，让调用者去处理。关键字</a:t>
            </a:r>
            <a:r>
              <a:rPr lang="en-US" altLang="zh-CN" sz="1400" dirty="0"/>
              <a:t>throws</a:t>
            </a:r>
            <a:r>
              <a:rPr lang="zh-CN" altLang="en-US" sz="1400" dirty="0"/>
              <a:t>运用于方法声明之上</a:t>
            </a:r>
            <a:r>
              <a:rPr lang="en-US" altLang="zh-CN" sz="1400" dirty="0"/>
              <a:t>,</a:t>
            </a:r>
            <a:r>
              <a:rPr lang="zh-CN" altLang="en-US" sz="1400" dirty="0"/>
              <a:t>用于表示当前方法不处理异常</a:t>
            </a:r>
            <a:r>
              <a:rPr lang="en-US" altLang="zh-CN" sz="1400" dirty="0"/>
              <a:t>,</a:t>
            </a:r>
            <a:r>
              <a:rPr lang="zh-CN" altLang="en-US" sz="1400" dirty="0"/>
              <a:t>而是提醒该方法的调用者来处理异常</a:t>
            </a:r>
            <a:r>
              <a:rPr lang="en-US" altLang="zh-CN" sz="1400" dirty="0"/>
              <a:t>(</a:t>
            </a:r>
            <a:r>
              <a:rPr lang="zh-CN" altLang="en-US" sz="1400" dirty="0"/>
              <a:t>抛出异常</a:t>
            </a:r>
            <a:r>
              <a:rPr lang="en-US" altLang="zh-CN" sz="1400" dirty="0"/>
              <a:t>).</a:t>
            </a:r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rgbClr val="C00000"/>
                </a:solidFill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</a:rPr>
              <a:t>用在什么位置</a:t>
            </a:r>
            <a:r>
              <a:rPr lang="en-US" altLang="zh-CN" sz="1400" dirty="0">
                <a:solidFill>
                  <a:srgbClr val="C00000"/>
                </a:solidFill>
              </a:rPr>
              <a:t>:</a:t>
            </a:r>
            <a:r>
              <a:rPr lang="zh-CN" altLang="en-US" sz="1400" dirty="0">
                <a:solidFill>
                  <a:srgbClr val="C00000"/>
                </a:solidFill>
              </a:rPr>
              <a:t>参数后面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方法体前面</a:t>
            </a:r>
            <a:endParaRPr lang="en-US" altLang="zh-CN" sz="1400" dirty="0">
              <a:solidFill>
                <a:srgbClr val="C00000"/>
              </a:solidFill>
            </a:endParaRPr>
          </a:p>
          <a:p>
            <a:endParaRPr lang="zh-CN" altLang="en-US" sz="1400" dirty="0">
              <a:solidFill>
                <a:srgbClr val="C00000"/>
              </a:solidFill>
            </a:endParaRPr>
          </a:p>
          <a:p>
            <a:r>
              <a:rPr lang="en-US" altLang="zh-CN" sz="1400" dirty="0">
                <a:solidFill>
                  <a:srgbClr val="C00000"/>
                </a:solidFill>
              </a:rPr>
              <a:t>3.</a:t>
            </a:r>
            <a:r>
              <a:rPr lang="zh-CN" altLang="en-US" sz="1400" dirty="0">
                <a:solidFill>
                  <a:srgbClr val="C00000"/>
                </a:solidFill>
              </a:rPr>
              <a:t>格式</a:t>
            </a:r>
            <a:r>
              <a:rPr lang="en-US" altLang="zh-CN" sz="1400" dirty="0">
                <a:solidFill>
                  <a:srgbClr val="C00000"/>
                </a:solidFill>
              </a:rPr>
              <a:t>:throws </a:t>
            </a:r>
            <a:r>
              <a:rPr lang="zh-CN" altLang="en-US" sz="1400" dirty="0">
                <a:solidFill>
                  <a:srgbClr val="C00000"/>
                </a:solidFill>
              </a:rPr>
              <a:t>异常对象</a:t>
            </a:r>
          </a:p>
          <a:p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9" y="2989608"/>
            <a:ext cx="6067278" cy="37484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异常处理方式</a:t>
            </a:r>
            <a:r>
              <a:rPr lang="en-US" altLang="zh-CN" dirty="0"/>
              <a:t>1_throws</a:t>
            </a:r>
            <a:r>
              <a:rPr lang="zh-CN" altLang="en-US" dirty="0"/>
              <a:t>多个异常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2735734"/>
            <a:ext cx="9845675" cy="517190"/>
          </a:xfrm>
        </p:spPr>
        <p:txBody>
          <a:bodyPr/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声明多个异常：</a:t>
            </a:r>
            <a:endParaRPr lang="en-US" altLang="zh-CN" sz="1600" dirty="0"/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在平时写代码时</a:t>
            </a:r>
            <a:r>
              <a:rPr lang="en-US" altLang="zh-CN" sz="1600" dirty="0"/>
              <a:t>,</a:t>
            </a:r>
            <a:r>
              <a:rPr lang="zh-CN" altLang="en-US" sz="1600" dirty="0"/>
              <a:t>程序中有可能会出现多个异常</a:t>
            </a:r>
            <a:r>
              <a:rPr lang="en-US" altLang="zh-CN" sz="1600" dirty="0"/>
              <a:t>,</a:t>
            </a:r>
            <a:r>
              <a:rPr lang="zh-CN" altLang="en-US" sz="1600" dirty="0"/>
              <a:t>那么我们怎么办呢</a:t>
            </a:r>
            <a:r>
              <a:rPr lang="en-US" altLang="zh-CN" sz="1600" dirty="0"/>
              <a:t>?</a:t>
            </a:r>
          </a:p>
          <a:p>
            <a:r>
              <a:rPr lang="en-US" altLang="zh-CN" sz="1600" dirty="0"/>
              <a:t>  </a:t>
            </a:r>
            <a:endParaRPr lang="en-US" altLang="zh-CN" sz="14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解决方法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</a:t>
            </a:r>
            <a:r>
              <a:rPr lang="zh-CN" altLang="en-US" sz="1600" dirty="0"/>
              <a:t>在方法声明上直接</a:t>
            </a:r>
            <a:r>
              <a:rPr lang="en-US" altLang="zh-CN" sz="1600" dirty="0"/>
              <a:t>throws</a:t>
            </a:r>
            <a:r>
              <a:rPr lang="zh-CN" altLang="en-US" sz="1600" dirty="0"/>
              <a:t>多个异常对象</a:t>
            </a:r>
            <a:endParaRPr lang="en-US" altLang="zh-CN" sz="1600" dirty="0"/>
          </a:p>
          <a:p>
            <a:endParaRPr lang="zh-CN" altLang="en-US" sz="1400" dirty="0"/>
          </a:p>
          <a:p>
            <a:r>
              <a:rPr lang="en-US" altLang="zh-CN" sz="1600" dirty="0">
                <a:solidFill>
                  <a:srgbClr val="C00000"/>
                </a:solidFill>
              </a:rPr>
              <a:t>3.</a:t>
            </a:r>
            <a:r>
              <a:rPr lang="zh-CN" altLang="en-US" sz="1600" dirty="0">
                <a:solidFill>
                  <a:srgbClr val="C00000"/>
                </a:solidFill>
              </a:rPr>
              <a:t>格式</a:t>
            </a:r>
            <a:r>
              <a:rPr lang="en-US" altLang="zh-CN" sz="1600" dirty="0">
                <a:solidFill>
                  <a:srgbClr val="C00000"/>
                </a:solidFill>
              </a:rPr>
              <a:t>:throws </a:t>
            </a:r>
            <a:r>
              <a:rPr lang="zh-CN" altLang="en-US" sz="1600" dirty="0">
                <a:solidFill>
                  <a:srgbClr val="C00000"/>
                </a:solidFill>
              </a:rPr>
              <a:t>异常对象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异常对象</a:t>
            </a:r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4.</a:t>
            </a:r>
            <a:r>
              <a:rPr lang="zh-CN" altLang="en-US" sz="1600" dirty="0">
                <a:solidFill>
                  <a:srgbClr val="C00000"/>
                </a:solidFill>
              </a:rPr>
              <a:t>注意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  <a:r>
              <a:rPr lang="zh-CN" altLang="en-US" sz="1600" dirty="0">
                <a:solidFill>
                  <a:srgbClr val="C00000"/>
                </a:solidFill>
              </a:rPr>
              <a:t>可以一次</a:t>
            </a:r>
            <a:r>
              <a:rPr lang="en-US" altLang="zh-CN" sz="1600" dirty="0">
                <a:solidFill>
                  <a:srgbClr val="C00000"/>
                </a:solidFill>
              </a:rPr>
              <a:t>throws</a:t>
            </a:r>
            <a:r>
              <a:rPr lang="zh-CN" altLang="en-US" sz="1600" dirty="0">
                <a:solidFill>
                  <a:srgbClr val="C00000"/>
                </a:solidFill>
              </a:rPr>
              <a:t>所有异常的父类</a:t>
            </a:r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异常处理方式</a:t>
            </a:r>
            <a:r>
              <a:rPr lang="en-US" altLang="zh-CN" dirty="0"/>
              <a:t>1_throws</a:t>
            </a:r>
            <a:r>
              <a:rPr lang="zh-CN" altLang="en-US" dirty="0"/>
              <a:t>多个异常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1080034"/>
            <a:ext cx="9845675" cy="517190"/>
          </a:xfrm>
        </p:spPr>
        <p:txBody>
          <a:bodyPr/>
          <a:lstStyle/>
          <a:p>
            <a:r>
              <a:rPr lang="zh-CN" altLang="en-US" sz="1400" dirty="0"/>
              <a:t>代码演示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91" y="1154193"/>
            <a:ext cx="6157494" cy="5464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异常处理方式</a:t>
            </a:r>
            <a:r>
              <a:rPr lang="en-US" altLang="zh-CN" dirty="0"/>
              <a:t>2_try...catch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3114620"/>
            <a:ext cx="9845675" cy="517190"/>
          </a:xfrm>
        </p:spPr>
        <p:txBody>
          <a:bodyPr/>
          <a:lstStyle/>
          <a:p>
            <a:r>
              <a:rPr lang="zh-CN" altLang="en-US" sz="1400" dirty="0"/>
              <a:t>如果异常出现的话</a:t>
            </a:r>
            <a:r>
              <a:rPr lang="en-US" altLang="zh-CN" sz="1400" dirty="0"/>
              <a:t>,</a:t>
            </a:r>
            <a:r>
              <a:rPr lang="zh-CN" altLang="en-US" sz="1400" dirty="0"/>
              <a:t>会立刻终止程序</a:t>
            </a:r>
            <a:r>
              <a:rPr lang="en-US" altLang="zh-CN" sz="1400" dirty="0"/>
              <a:t>,</a:t>
            </a:r>
            <a:r>
              <a:rPr lang="zh-CN" altLang="en-US" sz="1400" dirty="0"/>
              <a:t>所以我们得处理异常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/>
              <a:t>该方法不处理</a:t>
            </a:r>
            <a:r>
              <a:rPr lang="en-US" altLang="zh-CN" sz="1400" dirty="0"/>
              <a:t>,</a:t>
            </a:r>
            <a:r>
              <a:rPr lang="zh-CN" altLang="en-US" sz="1400" dirty="0"/>
              <a:t>而是声明抛出</a:t>
            </a:r>
            <a:r>
              <a:rPr lang="en-US" altLang="zh-CN" sz="1400" dirty="0"/>
              <a:t>,</a:t>
            </a:r>
            <a:r>
              <a:rPr lang="zh-CN" altLang="en-US" sz="1400" dirty="0"/>
              <a:t>由该方法的调用者来处理</a:t>
            </a:r>
            <a:r>
              <a:rPr lang="en-US" altLang="zh-CN" sz="1400" dirty="0"/>
              <a:t>(throws)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/>
              <a:t>在方法中使用</a:t>
            </a:r>
            <a:r>
              <a:rPr lang="en-US" altLang="zh-CN" sz="1400" dirty="0"/>
              <a:t>try-catch</a:t>
            </a:r>
            <a:r>
              <a:rPr lang="zh-CN" altLang="en-US" sz="1400" dirty="0"/>
              <a:t>的语句块来处理异常。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try-catch</a:t>
            </a:r>
            <a:r>
              <a:rPr lang="zh-CN" altLang="en-US" sz="1400" dirty="0"/>
              <a:t>的方式就是捕获异常。</a:t>
            </a:r>
            <a:endParaRPr lang="en-US" altLang="zh-CN" sz="1400" dirty="0"/>
          </a:p>
          <a:p>
            <a:r>
              <a:rPr lang="zh-CN" altLang="en-US" sz="1400" dirty="0"/>
              <a:t>捕获异常：</a:t>
            </a:r>
            <a:r>
              <a:rPr lang="en-US" altLang="zh-CN" sz="1400" dirty="0"/>
              <a:t>Java</a:t>
            </a:r>
            <a:r>
              <a:rPr lang="zh-CN" altLang="en-US" sz="1400" dirty="0"/>
              <a:t>中对异常有针对性的语句进行捕获，可以对出现的异常进行指定方式的处理。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rgbClr val="C00000"/>
                </a:solidFill>
              </a:rPr>
              <a:t>1.</a:t>
            </a:r>
            <a:r>
              <a:rPr lang="zh-CN" altLang="en-US" sz="1400" dirty="0">
                <a:solidFill>
                  <a:srgbClr val="C00000"/>
                </a:solidFill>
              </a:rPr>
              <a:t>格式</a:t>
            </a:r>
            <a:r>
              <a:rPr lang="en-US" altLang="zh-CN" sz="1400" dirty="0">
                <a:solidFill>
                  <a:srgbClr val="C00000"/>
                </a:solidFill>
              </a:rPr>
              <a:t>:</a:t>
            </a:r>
          </a:p>
          <a:p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>
                <a:solidFill>
                  <a:srgbClr val="C00000"/>
                </a:solidFill>
              </a:rPr>
              <a:t>  try{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    </a:t>
            </a:r>
            <a:r>
              <a:rPr lang="zh-CN" altLang="en-US" sz="1400" dirty="0">
                <a:solidFill>
                  <a:srgbClr val="C00000"/>
                </a:solidFill>
              </a:rPr>
              <a:t>可能出现异常的代码</a:t>
            </a:r>
          </a:p>
          <a:p>
            <a:r>
              <a:rPr lang="zh-CN" altLang="en-US" sz="1400" dirty="0">
                <a:solidFill>
                  <a:srgbClr val="C00000"/>
                </a:solidFill>
              </a:rPr>
              <a:t>  </a:t>
            </a:r>
            <a:r>
              <a:rPr lang="en-US" altLang="zh-CN" sz="1400" dirty="0">
                <a:solidFill>
                  <a:srgbClr val="C00000"/>
                </a:solidFill>
              </a:rPr>
              <a:t>}catch(</a:t>
            </a:r>
            <a:r>
              <a:rPr lang="zh-CN" altLang="en-US" sz="1400" dirty="0">
                <a:solidFill>
                  <a:srgbClr val="C00000"/>
                </a:solidFill>
              </a:rPr>
              <a:t>异常对象 对象名</a:t>
            </a:r>
            <a:r>
              <a:rPr lang="en-US" altLang="zh-CN" sz="1400" dirty="0">
                <a:solidFill>
                  <a:srgbClr val="C00000"/>
                </a:solidFill>
              </a:rPr>
              <a:t>){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    </a:t>
            </a:r>
            <a:r>
              <a:rPr lang="zh-CN" altLang="en-US" sz="1400" dirty="0">
                <a:solidFill>
                  <a:srgbClr val="C00000"/>
                </a:solidFill>
              </a:rPr>
              <a:t>处理异常的方式方法</a:t>
            </a:r>
            <a:r>
              <a:rPr lang="en-US" altLang="zh-CN" sz="1400" dirty="0">
                <a:solidFill>
                  <a:srgbClr val="C00000"/>
                </a:solidFill>
              </a:rPr>
              <a:t>-&gt;</a:t>
            </a:r>
            <a:r>
              <a:rPr lang="zh-CN" altLang="en-US" sz="1400" dirty="0">
                <a:solidFill>
                  <a:srgbClr val="C00000"/>
                </a:solidFill>
              </a:rPr>
              <a:t>一般直接将异常信息输出来</a:t>
            </a:r>
            <a:r>
              <a:rPr lang="en-US" altLang="zh-CN" sz="1400" dirty="0">
                <a:solidFill>
                  <a:srgbClr val="C00000"/>
                </a:solidFill>
              </a:rPr>
              <a:t>-&gt;</a:t>
            </a:r>
            <a:r>
              <a:rPr lang="zh-CN" altLang="en-US" sz="1400" dirty="0">
                <a:solidFill>
                  <a:srgbClr val="C00000"/>
                </a:solidFill>
              </a:rPr>
              <a:t>如果是开发中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我们一般会将异常信息保存到日志文件中</a:t>
            </a:r>
          </a:p>
          <a:p>
            <a:r>
              <a:rPr lang="zh-CN" altLang="en-US" sz="1400" dirty="0">
                <a:solidFill>
                  <a:srgbClr val="C00000"/>
                </a:solidFill>
              </a:rPr>
              <a:t>  </a:t>
            </a:r>
            <a:r>
              <a:rPr lang="en-US" altLang="zh-CN" sz="1400" dirty="0">
                <a:solidFill>
                  <a:srgbClr val="C00000"/>
                </a:solidFill>
              </a:rPr>
              <a:t>}</a:t>
            </a:r>
          </a:p>
          <a:p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>
                <a:solidFill>
                  <a:srgbClr val="C00000"/>
                </a:solidFill>
              </a:rPr>
              <a:t>2.</a:t>
            </a:r>
            <a:r>
              <a:rPr lang="zh-CN" altLang="en-US" sz="1400" dirty="0">
                <a:solidFill>
                  <a:srgbClr val="C00000"/>
                </a:solidFill>
              </a:rPr>
              <a:t>注意</a:t>
            </a:r>
            <a:r>
              <a:rPr lang="en-US" altLang="zh-CN" sz="1400" dirty="0">
                <a:solidFill>
                  <a:srgbClr val="C00000"/>
                </a:solidFill>
              </a:rPr>
              <a:t>:catch</a:t>
            </a:r>
            <a:r>
              <a:rPr lang="zh-CN" altLang="en-US" sz="1400" dirty="0">
                <a:solidFill>
                  <a:srgbClr val="C00000"/>
                </a:solidFill>
              </a:rPr>
              <a:t>后面的异常对象一定要抓住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要是抓不住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相当于没处理成功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默认给了</a:t>
            </a:r>
            <a:r>
              <a:rPr lang="en-US" altLang="zh-CN" sz="1400" dirty="0" err="1">
                <a:solidFill>
                  <a:srgbClr val="C00000"/>
                </a:solidFill>
              </a:rPr>
              <a:t>jvm</a:t>
            </a:r>
            <a:r>
              <a:rPr lang="zh-CN" altLang="en-US" sz="1400" dirty="0">
                <a:solidFill>
                  <a:srgbClr val="C00000"/>
                </a:solidFill>
              </a:rPr>
              <a:t>处理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直接让程序终止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异常处理方式</a:t>
            </a:r>
            <a:r>
              <a:rPr lang="en-US" altLang="zh-CN" dirty="0"/>
              <a:t>2_try...catch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1080034"/>
            <a:ext cx="9845675" cy="517190"/>
          </a:xfrm>
        </p:spPr>
        <p:txBody>
          <a:bodyPr/>
          <a:lstStyle/>
          <a:p>
            <a:r>
              <a:rPr lang="zh-CN" altLang="en-US" sz="1400" dirty="0">
                <a:solidFill>
                  <a:schemeClr val="tx1"/>
                </a:solidFill>
              </a:rPr>
              <a:t>代码演示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920" y="1227892"/>
            <a:ext cx="5696644" cy="5463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异常处理方式</a:t>
            </a:r>
            <a:r>
              <a:rPr lang="en-US" altLang="zh-CN" dirty="0"/>
              <a:t>2_try...catch</a:t>
            </a:r>
            <a:r>
              <a:rPr lang="zh-CN" altLang="en-US" dirty="0"/>
              <a:t>多个异常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3158582"/>
            <a:ext cx="9845675" cy="517190"/>
          </a:xfrm>
        </p:spPr>
        <p:txBody>
          <a:bodyPr/>
          <a:lstStyle/>
          <a:p>
            <a:r>
              <a:rPr lang="en-US" altLang="zh-CN" sz="1400" dirty="0">
                <a:solidFill>
                  <a:srgbClr val="C00000"/>
                </a:solidFill>
              </a:rPr>
              <a:t>1.</a:t>
            </a:r>
            <a:r>
              <a:rPr lang="zh-CN" altLang="en-US" sz="1400" dirty="0">
                <a:solidFill>
                  <a:srgbClr val="C00000"/>
                </a:solidFill>
              </a:rPr>
              <a:t>格式</a:t>
            </a:r>
            <a:r>
              <a:rPr lang="en-US" altLang="zh-CN" sz="14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try{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    </a:t>
            </a:r>
            <a:r>
              <a:rPr lang="zh-CN" altLang="en-US" sz="1400" dirty="0">
                <a:solidFill>
                  <a:srgbClr val="C00000"/>
                </a:solidFill>
              </a:rPr>
              <a:t>可能出现异常的代码</a:t>
            </a:r>
          </a:p>
          <a:p>
            <a:r>
              <a:rPr lang="zh-CN" altLang="en-US" sz="1400" dirty="0">
                <a:solidFill>
                  <a:srgbClr val="C00000"/>
                </a:solidFill>
              </a:rPr>
              <a:t>  </a:t>
            </a:r>
            <a:r>
              <a:rPr lang="en-US" altLang="zh-CN" sz="1400" dirty="0">
                <a:solidFill>
                  <a:srgbClr val="C00000"/>
                </a:solidFill>
              </a:rPr>
              <a:t>}catch(</a:t>
            </a:r>
            <a:r>
              <a:rPr lang="zh-CN" altLang="en-US" sz="1400" dirty="0">
                <a:solidFill>
                  <a:srgbClr val="C00000"/>
                </a:solidFill>
              </a:rPr>
              <a:t>异常对象 对象名</a:t>
            </a:r>
            <a:r>
              <a:rPr lang="en-US" altLang="zh-CN" sz="1400" dirty="0">
                <a:solidFill>
                  <a:srgbClr val="C00000"/>
                </a:solidFill>
              </a:rPr>
              <a:t>){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    </a:t>
            </a:r>
            <a:r>
              <a:rPr lang="zh-CN" altLang="en-US" sz="1400" dirty="0">
                <a:solidFill>
                  <a:srgbClr val="C00000"/>
                </a:solidFill>
              </a:rPr>
              <a:t>处理异常的方式方法</a:t>
            </a:r>
            <a:r>
              <a:rPr lang="en-US" altLang="zh-CN" sz="1400" dirty="0">
                <a:solidFill>
                  <a:srgbClr val="C00000"/>
                </a:solidFill>
              </a:rPr>
              <a:t>-&gt;</a:t>
            </a:r>
            <a:r>
              <a:rPr lang="zh-CN" altLang="en-US" sz="1400" dirty="0">
                <a:solidFill>
                  <a:srgbClr val="C00000"/>
                </a:solidFill>
              </a:rPr>
              <a:t>一般直接将异常信息输出来</a:t>
            </a:r>
            <a:r>
              <a:rPr lang="en-US" altLang="zh-CN" sz="1400" dirty="0">
                <a:solidFill>
                  <a:srgbClr val="C00000"/>
                </a:solidFill>
              </a:rPr>
              <a:t>-&gt;</a:t>
            </a:r>
            <a:r>
              <a:rPr lang="zh-CN" altLang="en-US" sz="1400" dirty="0">
                <a:solidFill>
                  <a:srgbClr val="C00000"/>
                </a:solidFill>
              </a:rPr>
              <a:t>如果是开发中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我们一般会将异常信息保存到日志文件中</a:t>
            </a:r>
          </a:p>
          <a:p>
            <a:r>
              <a:rPr lang="zh-CN" altLang="en-US" sz="1400" dirty="0">
                <a:solidFill>
                  <a:srgbClr val="C00000"/>
                </a:solidFill>
              </a:rPr>
              <a:t>  </a:t>
            </a:r>
            <a:r>
              <a:rPr lang="en-US" altLang="zh-CN" sz="1400" dirty="0">
                <a:solidFill>
                  <a:srgbClr val="C00000"/>
                </a:solidFill>
              </a:rPr>
              <a:t>}catch(</a:t>
            </a:r>
            <a:r>
              <a:rPr lang="zh-CN" altLang="en-US" sz="1400" dirty="0">
                <a:solidFill>
                  <a:srgbClr val="C00000"/>
                </a:solidFill>
              </a:rPr>
              <a:t>异常对象 对象名</a:t>
            </a:r>
            <a:r>
              <a:rPr lang="en-US" altLang="zh-CN" sz="1400" dirty="0">
                <a:solidFill>
                  <a:srgbClr val="C00000"/>
                </a:solidFill>
              </a:rPr>
              <a:t>){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    </a:t>
            </a:r>
            <a:r>
              <a:rPr lang="zh-CN" altLang="en-US" sz="1400" dirty="0">
                <a:solidFill>
                  <a:srgbClr val="C00000"/>
                </a:solidFill>
              </a:rPr>
              <a:t>处理异常的方式方法</a:t>
            </a:r>
            <a:r>
              <a:rPr lang="en-US" altLang="zh-CN" sz="1400" dirty="0">
                <a:solidFill>
                  <a:srgbClr val="C00000"/>
                </a:solidFill>
              </a:rPr>
              <a:t>-&gt;</a:t>
            </a:r>
            <a:r>
              <a:rPr lang="zh-CN" altLang="en-US" sz="1400" dirty="0">
                <a:solidFill>
                  <a:srgbClr val="C00000"/>
                </a:solidFill>
              </a:rPr>
              <a:t>一般直接将异常信息输出来</a:t>
            </a:r>
            <a:r>
              <a:rPr lang="en-US" altLang="zh-CN" sz="1400" dirty="0">
                <a:solidFill>
                  <a:srgbClr val="C00000"/>
                </a:solidFill>
              </a:rPr>
              <a:t>-&gt;</a:t>
            </a:r>
            <a:r>
              <a:rPr lang="zh-CN" altLang="en-US" sz="1400" dirty="0">
                <a:solidFill>
                  <a:srgbClr val="C00000"/>
                </a:solidFill>
              </a:rPr>
              <a:t>如果是开发中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我们一般会将异常信息保存到日志文件中</a:t>
            </a:r>
          </a:p>
          <a:p>
            <a:r>
              <a:rPr lang="zh-CN" altLang="en-US" sz="1400" dirty="0">
                <a:solidFill>
                  <a:srgbClr val="C00000"/>
                </a:solidFill>
              </a:rPr>
              <a:t>  </a:t>
            </a:r>
            <a:r>
              <a:rPr lang="en-US" altLang="zh-CN" sz="1400" dirty="0">
                <a:solidFill>
                  <a:srgbClr val="C00000"/>
                </a:solidFill>
              </a:rPr>
              <a:t>}catch(</a:t>
            </a:r>
            <a:r>
              <a:rPr lang="zh-CN" altLang="en-US" sz="1400" dirty="0">
                <a:solidFill>
                  <a:srgbClr val="C00000"/>
                </a:solidFill>
              </a:rPr>
              <a:t>异常对象 对象名</a:t>
            </a:r>
            <a:r>
              <a:rPr lang="en-US" altLang="zh-CN" sz="1400" dirty="0">
                <a:solidFill>
                  <a:srgbClr val="C00000"/>
                </a:solidFill>
              </a:rPr>
              <a:t>){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    </a:t>
            </a:r>
            <a:r>
              <a:rPr lang="zh-CN" altLang="en-US" sz="1400" dirty="0">
                <a:solidFill>
                  <a:srgbClr val="C00000"/>
                </a:solidFill>
              </a:rPr>
              <a:t>处理异常的方式方法</a:t>
            </a:r>
            <a:r>
              <a:rPr lang="en-US" altLang="zh-CN" sz="1400" dirty="0">
                <a:solidFill>
                  <a:srgbClr val="C00000"/>
                </a:solidFill>
              </a:rPr>
              <a:t>-&gt;</a:t>
            </a:r>
            <a:r>
              <a:rPr lang="zh-CN" altLang="en-US" sz="1400" dirty="0">
                <a:solidFill>
                  <a:srgbClr val="C00000"/>
                </a:solidFill>
              </a:rPr>
              <a:t>一般直接将异常信息输出来</a:t>
            </a:r>
            <a:r>
              <a:rPr lang="en-US" altLang="zh-CN" sz="1400" dirty="0">
                <a:solidFill>
                  <a:srgbClr val="C00000"/>
                </a:solidFill>
              </a:rPr>
              <a:t>-&gt;</a:t>
            </a:r>
            <a:r>
              <a:rPr lang="zh-CN" altLang="en-US" sz="1400" dirty="0">
                <a:solidFill>
                  <a:srgbClr val="C00000"/>
                </a:solidFill>
              </a:rPr>
              <a:t>如果是开发中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我们一般会将异常信息保存到日志文件中</a:t>
            </a:r>
          </a:p>
          <a:p>
            <a:r>
              <a:rPr lang="zh-CN" altLang="en-US" sz="1400" dirty="0">
                <a:solidFill>
                  <a:srgbClr val="C00000"/>
                </a:solidFill>
              </a:rPr>
              <a:t>  </a:t>
            </a:r>
            <a:r>
              <a:rPr lang="en-US" altLang="zh-CN" sz="1400" dirty="0">
                <a:solidFill>
                  <a:srgbClr val="C00000"/>
                </a:solidFill>
              </a:rPr>
              <a:t>}...</a:t>
            </a:r>
          </a:p>
          <a:p>
            <a:r>
              <a:rPr lang="en-US" altLang="zh-CN" sz="1400" dirty="0"/>
              <a:t>      </a:t>
            </a:r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注意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  a.</a:t>
            </a:r>
            <a:r>
              <a:rPr lang="zh-CN" altLang="en-US" sz="1400" dirty="0"/>
              <a:t>如果我们进行了多个</a:t>
            </a:r>
            <a:r>
              <a:rPr lang="en-US" altLang="zh-CN" sz="1400" dirty="0"/>
              <a:t>catch,</a:t>
            </a:r>
            <a:r>
              <a:rPr lang="zh-CN" altLang="en-US" sz="1400" dirty="0"/>
              <a:t>那么</a:t>
            </a:r>
            <a:r>
              <a:rPr lang="en-US" altLang="zh-CN" sz="1400" dirty="0"/>
              <a:t>catch</a:t>
            </a:r>
            <a:r>
              <a:rPr lang="zh-CN" altLang="en-US" sz="1400" dirty="0"/>
              <a:t>的异常对象之间有子父类继承关系</a:t>
            </a:r>
            <a:r>
              <a:rPr lang="en-US" altLang="zh-CN" sz="1400" dirty="0"/>
              <a:t>,</a:t>
            </a:r>
            <a:r>
              <a:rPr lang="zh-CN" altLang="en-US" sz="1400" dirty="0"/>
              <a:t>我们先抓子类</a:t>
            </a:r>
            <a:r>
              <a:rPr lang="en-US" altLang="zh-CN" sz="1400" dirty="0"/>
              <a:t>,</a:t>
            </a:r>
            <a:r>
              <a:rPr lang="zh-CN" altLang="en-US" sz="1400" dirty="0"/>
              <a:t>再抓父类</a:t>
            </a:r>
          </a:p>
          <a:p>
            <a:r>
              <a:rPr lang="zh-CN" altLang="en-US" sz="1400" dirty="0"/>
              <a:t>  </a:t>
            </a:r>
            <a:r>
              <a:rPr lang="en-US" altLang="zh-CN" sz="1400" dirty="0"/>
              <a:t>b.</a:t>
            </a:r>
            <a:r>
              <a:rPr lang="zh-CN" altLang="en-US" sz="1400" dirty="0"/>
              <a:t>如果我们真的不想进行多个</a:t>
            </a:r>
            <a:r>
              <a:rPr lang="en-US" altLang="zh-CN" sz="1400" dirty="0"/>
              <a:t>catch,</a:t>
            </a:r>
            <a:r>
              <a:rPr lang="zh-CN" altLang="en-US" sz="1400" dirty="0"/>
              <a:t>我们直接</a:t>
            </a:r>
            <a:r>
              <a:rPr lang="en-US" altLang="zh-CN" sz="1400" dirty="0"/>
              <a:t>catch</a:t>
            </a:r>
            <a:r>
              <a:rPr lang="zh-CN" altLang="en-US" sz="1400" dirty="0"/>
              <a:t>一个共同的父类即可</a:t>
            </a:r>
            <a:r>
              <a:rPr lang="en-US" altLang="zh-CN" sz="1400" dirty="0"/>
              <a:t>(</a:t>
            </a:r>
            <a:r>
              <a:rPr lang="zh-CN" altLang="en-US" sz="1400" dirty="0"/>
              <a:t>即使</a:t>
            </a:r>
            <a:r>
              <a:rPr lang="en-US" altLang="zh-CN" sz="1400" dirty="0"/>
              <a:t>catch</a:t>
            </a:r>
            <a:r>
              <a:rPr lang="zh-CN" altLang="en-US" sz="1400" dirty="0"/>
              <a:t>了父类</a:t>
            </a:r>
            <a:r>
              <a:rPr lang="en-US" altLang="zh-CN" sz="1400" dirty="0"/>
              <a:t>,</a:t>
            </a:r>
            <a:r>
              <a:rPr lang="zh-CN" altLang="en-US" sz="1400" dirty="0"/>
              <a:t>每次也只能抓一个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异常处理方式</a:t>
            </a:r>
            <a:r>
              <a:rPr lang="en-US" altLang="zh-CN" dirty="0"/>
              <a:t>2_try...catch</a:t>
            </a:r>
            <a:r>
              <a:rPr lang="zh-CN" altLang="en-US" dirty="0"/>
              <a:t>多个异常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861639"/>
            <a:ext cx="9845675" cy="517190"/>
          </a:xfrm>
        </p:spPr>
        <p:txBody>
          <a:bodyPr/>
          <a:lstStyle/>
          <a:p>
            <a:r>
              <a:rPr lang="zh-CN" altLang="en-US" sz="1400" dirty="0"/>
              <a:t>代码演示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22" y="969297"/>
            <a:ext cx="5175131" cy="56054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4" y="969297"/>
            <a:ext cx="5322276" cy="5764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_finally</a:t>
            </a:r>
            <a:r>
              <a:rPr lang="zh-CN" altLang="en-US" dirty="0"/>
              <a:t>代码块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3135850"/>
            <a:ext cx="9845675" cy="517190"/>
          </a:xfrm>
        </p:spPr>
        <p:txBody>
          <a:bodyPr/>
          <a:lstStyle/>
          <a:p>
            <a:r>
              <a:rPr lang="en-US" altLang="zh-CN" sz="1400" dirty="0"/>
              <a:t>finally</a:t>
            </a:r>
            <a:r>
              <a:rPr lang="zh-CN" altLang="en-US" sz="1400" dirty="0"/>
              <a:t>：有一些特定的代码无论异常是否发生，都需要执行。另外，因为异常会引发程序跳转，导致有些语句执行不到。而</a:t>
            </a:r>
            <a:r>
              <a:rPr lang="en-US" altLang="zh-CN" sz="1400" dirty="0"/>
              <a:t>finally</a:t>
            </a:r>
            <a:r>
              <a:rPr lang="zh-CN" altLang="en-US" sz="1400" dirty="0"/>
              <a:t>就是解决这个问题的，在</a:t>
            </a:r>
            <a:r>
              <a:rPr lang="en-US" altLang="zh-CN" sz="1400" dirty="0"/>
              <a:t>finally</a:t>
            </a:r>
            <a:r>
              <a:rPr lang="zh-CN" altLang="en-US" sz="1400" dirty="0"/>
              <a:t>代码块中存放的代码都是一定会被执行的。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什么时候的代码必须最终执行？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当我们在</a:t>
            </a:r>
            <a:r>
              <a:rPr lang="en-US" altLang="zh-CN" sz="1400" dirty="0"/>
              <a:t>try</a:t>
            </a:r>
            <a:r>
              <a:rPr lang="zh-CN" altLang="en-US" sz="1400" dirty="0"/>
              <a:t>语句块中打开了一些物理资源</a:t>
            </a:r>
            <a:r>
              <a:rPr lang="en-US" altLang="zh-CN" sz="1400" dirty="0"/>
              <a:t>(</a:t>
            </a:r>
            <a:r>
              <a:rPr lang="zh-CN" altLang="en-US" sz="1400" dirty="0"/>
              <a:t>磁盘文件</a:t>
            </a:r>
            <a:r>
              <a:rPr lang="en-US" altLang="zh-CN" sz="1400" dirty="0"/>
              <a:t>/</a:t>
            </a:r>
            <a:r>
              <a:rPr lang="zh-CN" altLang="en-US" sz="1400" dirty="0"/>
              <a:t>网络连接</a:t>
            </a:r>
            <a:r>
              <a:rPr lang="en-US" altLang="zh-CN" sz="1400" dirty="0"/>
              <a:t>/</a:t>
            </a:r>
            <a:r>
              <a:rPr lang="zh-CN" altLang="en-US" sz="1400" dirty="0"/>
              <a:t>数据库连接等</a:t>
            </a:r>
            <a:r>
              <a:rPr lang="en-US" altLang="zh-CN" sz="1400" dirty="0"/>
              <a:t>),</a:t>
            </a:r>
            <a:r>
              <a:rPr lang="zh-CN" altLang="en-US" sz="1400" dirty="0"/>
              <a:t>我们都得在使用完之后</a:t>
            </a:r>
            <a:r>
              <a:rPr lang="en-US" altLang="zh-CN" sz="1400" dirty="0"/>
              <a:t>,</a:t>
            </a:r>
            <a:r>
              <a:rPr lang="zh-CN" altLang="en-US" sz="1400" dirty="0"/>
              <a:t>最终关闭打开的资源。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rgbClr val="C00000"/>
                </a:solidFill>
              </a:rPr>
              <a:t>finally</a:t>
            </a:r>
            <a:r>
              <a:rPr lang="zh-CN" altLang="en-US" sz="1400" dirty="0">
                <a:solidFill>
                  <a:srgbClr val="C00000"/>
                </a:solidFill>
              </a:rPr>
              <a:t>的语法</a:t>
            </a:r>
            <a:r>
              <a:rPr lang="en-US" altLang="zh-CN" sz="1400" dirty="0">
                <a:solidFill>
                  <a:srgbClr val="C00000"/>
                </a:solidFill>
              </a:rPr>
              <a:t>: 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</a:t>
            </a:r>
            <a:r>
              <a:rPr lang="zh-CN" altLang="en-US" sz="1400" dirty="0">
                <a:solidFill>
                  <a:srgbClr val="C00000"/>
                </a:solidFill>
              </a:rPr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try...catch....finally:</a:t>
            </a:r>
            <a:r>
              <a:rPr lang="zh-CN" altLang="en-US" sz="1400" dirty="0">
                <a:solidFill>
                  <a:srgbClr val="C00000"/>
                </a:solidFill>
              </a:rPr>
              <a:t>自身需要处理异常</a:t>
            </a:r>
            <a:r>
              <a:rPr lang="en-US" altLang="zh-CN" sz="1400" dirty="0">
                <a:solidFill>
                  <a:srgbClr val="C00000"/>
                </a:solidFill>
              </a:rPr>
              <a:t>,</a:t>
            </a:r>
            <a:r>
              <a:rPr lang="zh-CN" altLang="en-US" sz="1400" dirty="0">
                <a:solidFill>
                  <a:srgbClr val="C00000"/>
                </a:solidFill>
              </a:rPr>
              <a:t>最终还得关闭资源。</a:t>
            </a:r>
            <a:endParaRPr lang="en-US" altLang="zh-CN" sz="1400" dirty="0">
              <a:solidFill>
                <a:srgbClr val="C00000"/>
              </a:solidFill>
            </a:endParaRPr>
          </a:p>
          <a:p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zh-CN" altLang="en-US" sz="1400" dirty="0">
                <a:solidFill>
                  <a:srgbClr val="C00000"/>
                </a:solidFill>
              </a:rPr>
              <a:t>注意</a:t>
            </a:r>
            <a:r>
              <a:rPr lang="en-US" altLang="zh-CN" sz="1400" dirty="0">
                <a:solidFill>
                  <a:srgbClr val="C00000"/>
                </a:solidFill>
              </a:rPr>
              <a:t>:finally</a:t>
            </a:r>
            <a:r>
              <a:rPr lang="zh-CN" altLang="en-US" sz="1400" dirty="0">
                <a:solidFill>
                  <a:srgbClr val="C00000"/>
                </a:solidFill>
              </a:rPr>
              <a:t>不能单独使用。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zh-CN" altLang="en-US" sz="1400" dirty="0">
                <a:solidFill>
                  <a:srgbClr val="C00000"/>
                </a:solidFill>
              </a:rPr>
              <a:t>比如</a:t>
            </a:r>
            <a:r>
              <a:rPr lang="en-US" altLang="zh-CN" sz="1400" dirty="0">
                <a:solidFill>
                  <a:srgbClr val="C00000"/>
                </a:solidFill>
              </a:rPr>
              <a:t>:</a:t>
            </a:r>
            <a:r>
              <a:rPr lang="zh-CN" altLang="en-US" sz="1400" dirty="0">
                <a:solidFill>
                  <a:srgbClr val="C00000"/>
                </a:solidFill>
              </a:rPr>
              <a:t>在我们之后学习的</a:t>
            </a:r>
            <a:r>
              <a:rPr lang="en-US" altLang="zh-CN" sz="1400" dirty="0">
                <a:solidFill>
                  <a:srgbClr val="C00000"/>
                </a:solidFill>
              </a:rPr>
              <a:t>IO</a:t>
            </a:r>
            <a:r>
              <a:rPr lang="zh-CN" altLang="en-US" sz="1400" dirty="0">
                <a:solidFill>
                  <a:srgbClr val="C00000"/>
                </a:solidFill>
              </a:rPr>
              <a:t>流中，当打开了一个关联文件的资源，最后程序不管结果如何，都需要把这个资源关闭掉。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_finally</a:t>
            </a:r>
            <a:r>
              <a:rPr lang="zh-CN" altLang="en-US" dirty="0"/>
              <a:t>代码块</a:t>
            </a:r>
            <a:r>
              <a:rPr lang="en-US" altLang="zh-CN" dirty="0"/>
              <a:t>_</a:t>
            </a:r>
            <a:r>
              <a:rPr lang="zh-CN" altLang="en-US" dirty="0"/>
              <a:t>代码演示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227892"/>
            <a:ext cx="6797629" cy="5448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常用方法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8198" y="2152812"/>
          <a:ext cx="969498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abs(</a:t>
                      </a: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返回参数的绝对值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double ceil(double 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返回大于或等于参数的最小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值，等于一个整数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double floor(double 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返回小于或等于参数的最大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值，等于一个整数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round(float 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按照四舍五入返回最接近参数的</a:t>
                      </a:r>
                      <a:r>
                        <a:rPr lang="en-US" altLang="zh-CN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异常处理方式</a:t>
            </a:r>
            <a:r>
              <a:rPr lang="en-US" altLang="zh-CN" dirty="0"/>
              <a:t>2_try...catch</a:t>
            </a:r>
            <a:r>
              <a:rPr lang="zh-CN" altLang="en-US" dirty="0"/>
              <a:t>多个异常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1227892"/>
            <a:ext cx="10114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861639"/>
            <a:ext cx="9845675" cy="517190"/>
          </a:xfrm>
        </p:spPr>
        <p:txBody>
          <a:bodyPr/>
          <a:lstStyle/>
          <a:p>
            <a:r>
              <a:rPr lang="zh-CN" altLang="en-US" sz="1400" dirty="0"/>
              <a:t>代码演示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22" y="969297"/>
            <a:ext cx="5175131" cy="56054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4" y="969297"/>
            <a:ext cx="5322276" cy="5764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子父类之间的抛异常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5018294" y="1993878"/>
            <a:ext cx="5760538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父类中的方法抛了异常</a:t>
            </a:r>
            <a:r>
              <a:rPr lang="en-US" altLang="zh-CN" dirty="0"/>
              <a:t>,</a:t>
            </a:r>
            <a:r>
              <a:rPr lang="zh-CN" altLang="en-US" dirty="0"/>
              <a:t>那么子类重写之后要不要抛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可抛可不抛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父类中的方法没有抛异常</a:t>
            </a:r>
            <a:r>
              <a:rPr lang="en-US" altLang="zh-CN" dirty="0"/>
              <a:t>,</a:t>
            </a:r>
            <a:r>
              <a:rPr lang="zh-CN" altLang="en-US" dirty="0"/>
              <a:t>那么子类重写之后要不要抛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不要抛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624329" y="753980"/>
            <a:ext cx="5760538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抛出异常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  throw new </a:t>
            </a:r>
            <a:r>
              <a:rPr lang="zh-CN" altLang="en-US" sz="1600" dirty="0"/>
              <a:t>异常对象</a:t>
            </a:r>
            <a:r>
              <a:rPr lang="en-US" altLang="zh-CN" sz="1600" dirty="0"/>
              <a:t>(</a:t>
            </a:r>
            <a:r>
              <a:rPr lang="zh-CN" altLang="en-US" sz="1600" dirty="0"/>
              <a:t>异常信息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处理异常方式</a:t>
            </a:r>
            <a:r>
              <a:rPr lang="en-US" altLang="zh-CN" sz="1600" dirty="0"/>
              <a:t>1: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a.throws</a:t>
            </a:r>
            <a:r>
              <a:rPr lang="en-US" altLang="zh-CN" sz="1600" dirty="0"/>
              <a:t> </a:t>
            </a:r>
            <a:r>
              <a:rPr lang="zh-CN" altLang="en-US" sz="1600" dirty="0"/>
              <a:t>异常类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b.throws</a:t>
            </a:r>
            <a:r>
              <a:rPr lang="en-US" altLang="zh-CN" sz="1600" dirty="0"/>
              <a:t> </a:t>
            </a:r>
            <a:r>
              <a:rPr lang="zh-CN" altLang="en-US" sz="1600" dirty="0"/>
              <a:t>异常类</a:t>
            </a:r>
            <a:r>
              <a:rPr lang="en-US" altLang="zh-CN" sz="1600" dirty="0"/>
              <a:t>,</a:t>
            </a:r>
            <a:r>
              <a:rPr lang="zh-CN" altLang="en-US" sz="1600" dirty="0"/>
              <a:t>异常类</a:t>
            </a:r>
            <a:r>
              <a:rPr lang="en-US" altLang="zh-CN" sz="1600" dirty="0"/>
              <a:t>/throws </a:t>
            </a:r>
            <a:r>
              <a:rPr lang="zh-CN" altLang="en-US" sz="1600" dirty="0"/>
              <a:t>父类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3.</a:t>
            </a:r>
            <a:r>
              <a:rPr lang="zh-CN" altLang="en-US" sz="1600" dirty="0"/>
              <a:t>处理异常方式</a:t>
            </a:r>
            <a:r>
              <a:rPr lang="en-US" altLang="zh-CN" sz="1600" dirty="0"/>
              <a:t>2: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a.try</a:t>
            </a:r>
            <a:r>
              <a:rPr lang="en-US" altLang="zh-CN" sz="1600" dirty="0"/>
              <a:t>...catch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b.try</a:t>
            </a:r>
            <a:r>
              <a:rPr lang="en-US" altLang="zh-CN" sz="1600" dirty="0"/>
              <a:t>...catch...catch/try...catch</a:t>
            </a:r>
            <a:r>
              <a:rPr lang="zh-CN" altLang="en-US" sz="1600" dirty="0"/>
              <a:t>父类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4.finally:</a:t>
            </a:r>
          </a:p>
          <a:p>
            <a:pPr marL="0" indent="0">
              <a:buNone/>
            </a:pPr>
            <a:r>
              <a:rPr lang="en-US" altLang="zh-CN" sz="1600" dirty="0"/>
              <a:t>  a.</a:t>
            </a:r>
            <a:r>
              <a:rPr lang="zh-CN" altLang="en-US" sz="1600" dirty="0"/>
              <a:t>结合</a:t>
            </a:r>
            <a:r>
              <a:rPr lang="en-US" altLang="zh-CN" sz="1600" dirty="0"/>
              <a:t>try...catch</a:t>
            </a:r>
            <a:r>
              <a:rPr lang="zh-CN" altLang="en-US" sz="1600" dirty="0"/>
              <a:t>使用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b.</a:t>
            </a:r>
            <a:r>
              <a:rPr lang="zh-CN" altLang="en-US" sz="1600" dirty="0"/>
              <a:t>必须要执行的</a:t>
            </a:r>
            <a:r>
              <a:rPr lang="en-US" altLang="zh-CN" sz="1600" dirty="0"/>
              <a:t>,</a:t>
            </a:r>
            <a:r>
              <a:rPr lang="zh-CN" altLang="en-US" sz="1600" dirty="0"/>
              <a:t>主要用于关闭资源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BigInteger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除法计算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基本类型包装类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包装类</a:t>
            </a:r>
            <a:r>
              <a:rPr lang="en-US" altLang="zh-CN" dirty="0"/>
              <a:t>,Integer</a:t>
            </a:r>
            <a:r>
              <a:rPr lang="zh-CN" altLang="en-US" dirty="0"/>
              <a:t>介绍使用</a:t>
            </a:r>
            <a:r>
              <a:rPr lang="en-US" altLang="zh-CN" dirty="0"/>
              <a:t>,</a:t>
            </a:r>
            <a:r>
              <a:rPr lang="zh-CN" altLang="en-US" dirty="0"/>
              <a:t>基本类型和</a:t>
            </a:r>
            <a:r>
              <a:rPr lang="en-US" altLang="zh-CN" dirty="0"/>
              <a:t>String</a:t>
            </a:r>
            <a:r>
              <a:rPr lang="zh-CN" altLang="en-US" dirty="0"/>
              <a:t>的转换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异常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出现过程</a:t>
            </a:r>
            <a:r>
              <a:rPr lang="en-US" altLang="zh-CN" dirty="0"/>
              <a:t>,</a:t>
            </a:r>
            <a:r>
              <a:rPr lang="zh-CN" altLang="en-US" dirty="0"/>
              <a:t>创建异常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异常的处理方式</a:t>
            </a:r>
            <a:r>
              <a:rPr lang="en-US" altLang="zh-CN" dirty="0"/>
              <a:t>(</a:t>
            </a:r>
            <a:r>
              <a:rPr lang="en-US" altLang="zh-CN" dirty="0" err="1"/>
              <a:t>throws,try</a:t>
            </a:r>
            <a:r>
              <a:rPr lang="en-US" altLang="zh-CN" dirty="0"/>
              <a:t>…</a:t>
            </a:r>
            <a:r>
              <a:rPr lang="en-US" altLang="zh-CN" dirty="0" err="1"/>
              <a:t>catch,finally</a:t>
            </a:r>
            <a:r>
              <a:rPr lang="en-US" altLang="zh-CN" dirty="0"/>
              <a:t>,</a:t>
            </a:r>
            <a:r>
              <a:rPr lang="zh-CN" altLang="en-US" dirty="0"/>
              <a:t>运行时期异常和编译时期异常区别</a:t>
            </a:r>
            <a:r>
              <a:rPr lang="en-US" altLang="zh-CN" dirty="0"/>
              <a:t>,</a:t>
            </a:r>
            <a:r>
              <a:rPr lang="zh-CN" altLang="en-US" dirty="0"/>
              <a:t>注意事项</a:t>
            </a:r>
            <a:r>
              <a:rPr lang="en-US" altLang="zh-CN" dirty="0"/>
              <a:t>)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自定义异常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练习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自定义异常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2963001"/>
            <a:ext cx="9845675" cy="517190"/>
          </a:xfrm>
        </p:spPr>
        <p:txBody>
          <a:bodyPr/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为什么需要自定义异常类</a:t>
            </a:r>
            <a:r>
              <a:rPr lang="en-US" altLang="zh-CN" sz="1400" dirty="0"/>
              <a:t>:</a:t>
            </a:r>
            <a:r>
              <a:rPr lang="zh-CN" altLang="en-US" sz="1400" dirty="0"/>
              <a:t>我们说了</a:t>
            </a:r>
            <a:r>
              <a:rPr lang="en-US" altLang="zh-CN" sz="1400" dirty="0"/>
              <a:t>Java</a:t>
            </a:r>
            <a:r>
              <a:rPr lang="zh-CN" altLang="en-US" sz="1400" dirty="0"/>
              <a:t>中不同的异常类</a:t>
            </a:r>
            <a:r>
              <a:rPr lang="en-US" altLang="zh-CN" sz="1400" dirty="0"/>
              <a:t>,</a:t>
            </a:r>
            <a:r>
              <a:rPr lang="zh-CN" altLang="en-US" sz="1400" dirty="0"/>
              <a:t>分别表示着某一种具体的异常情况</a:t>
            </a:r>
            <a:r>
              <a:rPr lang="en-US" altLang="zh-CN" sz="1400" dirty="0"/>
              <a:t>,</a:t>
            </a:r>
            <a:r>
              <a:rPr lang="zh-CN" altLang="en-US" sz="1400" dirty="0"/>
              <a:t>那么在开发中总是有些异常情况是</a:t>
            </a:r>
            <a:r>
              <a:rPr lang="en-US" altLang="zh-CN" sz="1400" dirty="0"/>
              <a:t>SUN</a:t>
            </a:r>
            <a:r>
              <a:rPr lang="zh-CN" altLang="en-US" sz="1400" dirty="0"/>
              <a:t>没有定义好的</a:t>
            </a:r>
            <a:r>
              <a:rPr lang="en-US" altLang="zh-CN" sz="1400" dirty="0"/>
              <a:t>,</a:t>
            </a:r>
            <a:r>
              <a:rPr lang="zh-CN" altLang="en-US" sz="1400" dirty="0"/>
              <a:t>此时我们根据自己业务的异常情况来定义异常类。</a:t>
            </a:r>
            <a:r>
              <a:rPr lang="en-US" altLang="zh-CN" sz="1400" dirty="0"/>
              <a:t>,</a:t>
            </a:r>
            <a:r>
              <a:rPr lang="zh-CN" altLang="en-US" sz="1400" dirty="0"/>
              <a:t>例如年龄负数问题</a:t>
            </a:r>
            <a:r>
              <a:rPr lang="en-US" altLang="zh-CN" sz="1400" dirty="0"/>
              <a:t>,</a:t>
            </a:r>
            <a:r>
              <a:rPr lang="zh-CN" altLang="en-US" sz="1400" dirty="0"/>
              <a:t>考试成绩负数问题。</a:t>
            </a:r>
            <a:endParaRPr lang="en-US" altLang="zh-CN" sz="1400" dirty="0"/>
          </a:p>
          <a:p>
            <a:r>
              <a:rPr lang="zh-CN" altLang="en-US" sz="1400" dirty="0"/>
              <a:t>  在上述代码中，发现这些异常都是</a:t>
            </a:r>
            <a:r>
              <a:rPr lang="en-US" altLang="zh-CN" sz="1400" dirty="0"/>
              <a:t>JDK</a:t>
            </a:r>
            <a:r>
              <a:rPr lang="zh-CN" altLang="en-US" sz="1400" dirty="0"/>
              <a:t>内部定义好的，但是实际开发中也会出现很多异常</a:t>
            </a:r>
            <a:r>
              <a:rPr lang="en-US" altLang="zh-CN" sz="1400" dirty="0"/>
              <a:t>,</a:t>
            </a:r>
            <a:r>
              <a:rPr lang="zh-CN" altLang="en-US" sz="1400" dirty="0"/>
              <a:t>这些异常很可能在</a:t>
            </a:r>
            <a:r>
              <a:rPr lang="en-US" altLang="zh-CN" sz="1400" dirty="0"/>
              <a:t>JDK</a:t>
            </a:r>
            <a:r>
              <a:rPr lang="zh-CN" altLang="en-US" sz="1400" dirty="0"/>
              <a:t>中没有定义过</a:t>
            </a:r>
            <a:r>
              <a:rPr lang="en-US" altLang="zh-CN" sz="1400" dirty="0"/>
              <a:t>,</a:t>
            </a:r>
            <a:r>
              <a:rPr lang="zh-CN" altLang="en-US" sz="1400" dirty="0"/>
              <a:t>例如年龄负数问题</a:t>
            </a:r>
            <a:r>
              <a:rPr lang="en-US" altLang="zh-CN" sz="1400" dirty="0"/>
              <a:t>,</a:t>
            </a:r>
            <a:r>
              <a:rPr lang="zh-CN" altLang="en-US" sz="1400" dirty="0"/>
              <a:t>考试成绩负数问题</a:t>
            </a:r>
            <a:r>
              <a:rPr lang="en-US" altLang="zh-CN" sz="1400" dirty="0"/>
              <a:t>.</a:t>
            </a:r>
            <a:r>
              <a:rPr lang="zh-CN" altLang="en-US" sz="1400" dirty="0"/>
              <a:t>那么能不能自己定义异常呢？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什么是自定义异常类</a:t>
            </a:r>
            <a:r>
              <a:rPr lang="en-US" altLang="zh-CN" sz="1400" dirty="0"/>
              <a:t>:</a:t>
            </a:r>
            <a:r>
              <a:rPr lang="zh-CN" altLang="en-US" sz="1400" dirty="0"/>
              <a:t>在开发中根据自己业务的异常情况来定义异常类</a:t>
            </a:r>
            <a:r>
              <a:rPr lang="en-US" altLang="zh-CN" sz="1400" dirty="0"/>
              <a:t>.</a:t>
            </a:r>
          </a:p>
          <a:p>
            <a:r>
              <a:rPr lang="en-US" altLang="zh-CN" sz="1400" dirty="0"/>
              <a:t>  </a:t>
            </a:r>
            <a:r>
              <a:rPr lang="zh-CN" altLang="en-US" sz="1400" dirty="0"/>
              <a:t>自定义一个业务逻辑异常</a:t>
            </a:r>
            <a:r>
              <a:rPr lang="en-US" altLang="zh-CN" sz="1400" dirty="0"/>
              <a:t>:</a:t>
            </a:r>
            <a:r>
              <a:rPr lang="en-US" altLang="zh-CN" sz="1400" dirty="0" err="1"/>
              <a:t>RegisterException</a:t>
            </a:r>
            <a:r>
              <a:rPr lang="zh-CN" altLang="en-US" sz="1400" dirty="0"/>
              <a:t>。一个注册异常类。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3.</a:t>
            </a:r>
            <a:r>
              <a:rPr lang="zh-CN" altLang="en-US" sz="1400" dirty="0"/>
              <a:t>异常类如何定义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zh-CN" sz="1400" dirty="0"/>
              <a:t>  </a:t>
            </a:r>
            <a:r>
              <a:rPr lang="zh-CN" altLang="en-US" sz="1400" dirty="0"/>
              <a:t>自定义一个编译期异常</a:t>
            </a:r>
            <a:r>
              <a:rPr lang="en-US" altLang="zh-CN" sz="1400" dirty="0"/>
              <a:t>: </a:t>
            </a:r>
            <a:r>
              <a:rPr lang="zh-CN" altLang="en-US" sz="1400" dirty="0"/>
              <a:t>自定义类 并继承于</a:t>
            </a:r>
            <a:r>
              <a:rPr lang="en-US" altLang="zh-CN" sz="1400" dirty="0" err="1"/>
              <a:t>java.lang.Exception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sz="1400" dirty="0"/>
              <a:t>  自定义一个运行时期的异常类</a:t>
            </a:r>
            <a:r>
              <a:rPr lang="en-US" altLang="zh-CN" sz="1400" dirty="0"/>
              <a:t>:</a:t>
            </a:r>
            <a:r>
              <a:rPr lang="zh-CN" altLang="en-US" sz="1400" dirty="0"/>
              <a:t>自定义类 并继承于</a:t>
            </a:r>
            <a:r>
              <a:rPr lang="en-US" altLang="zh-CN" sz="1400" dirty="0" err="1"/>
              <a:t>java.lang.RuntimeException</a:t>
            </a:r>
            <a:r>
              <a:rPr lang="zh-CN" altLang="en-US" sz="1400" dirty="0"/>
              <a:t>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自定义异常</a:t>
            </a:r>
            <a:r>
              <a:rPr lang="en-US" altLang="zh-CN" dirty="0"/>
              <a:t>_</a:t>
            </a:r>
            <a:r>
              <a:rPr lang="zh-CN" altLang="en-US" dirty="0"/>
              <a:t>练习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8200" y="896808"/>
            <a:ext cx="9845675" cy="517190"/>
          </a:xfrm>
        </p:spPr>
        <p:txBody>
          <a:bodyPr/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需求</a:t>
            </a:r>
            <a:r>
              <a:rPr lang="en-US" altLang="zh-CN" sz="1400" dirty="0"/>
              <a:t>:</a:t>
            </a:r>
            <a:r>
              <a:rPr lang="zh-CN" altLang="en-US" sz="1400" dirty="0"/>
              <a:t>完成一个注册案例</a:t>
            </a:r>
            <a:r>
              <a:rPr lang="en-US" altLang="zh-CN" sz="1400" dirty="0"/>
              <a:t>,</a:t>
            </a:r>
            <a:r>
              <a:rPr lang="zh-CN" altLang="en-US" sz="1400" dirty="0"/>
              <a:t>如果注册失败</a:t>
            </a:r>
            <a:r>
              <a:rPr lang="en-US" altLang="zh-CN" sz="1400" dirty="0"/>
              <a:t>,</a:t>
            </a:r>
            <a:r>
              <a:rPr lang="zh-CN" altLang="en-US" sz="1400" dirty="0"/>
              <a:t>抛出</a:t>
            </a:r>
            <a:r>
              <a:rPr lang="en-US" altLang="zh-CN" sz="1400" dirty="0" err="1"/>
              <a:t>RegisterException</a:t>
            </a:r>
            <a:r>
              <a:rPr lang="en-US" altLang="zh-CN" sz="1400" dirty="0"/>
              <a:t>,</a:t>
            </a:r>
            <a:r>
              <a:rPr lang="zh-CN" altLang="en-US" sz="1400" dirty="0"/>
              <a:t>提示</a:t>
            </a:r>
            <a:r>
              <a:rPr lang="en-US" altLang="zh-CN" sz="1400" dirty="0"/>
              <a:t>:</a:t>
            </a:r>
            <a:r>
              <a:rPr lang="zh-CN" altLang="en-US" sz="1400" dirty="0"/>
              <a:t>该用户已经被注册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1" y="2711751"/>
            <a:ext cx="4755292" cy="20499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68" y="1995380"/>
            <a:ext cx="5829805" cy="4168501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5223710" y="3736730"/>
            <a:ext cx="6279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打印异常信息的三个方法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838200" y="942975"/>
            <a:ext cx="9845675" cy="517190"/>
          </a:xfrm>
        </p:spPr>
        <p:txBody>
          <a:bodyPr/>
          <a:lstStyle/>
          <a:p>
            <a:r>
              <a:rPr lang="en-US" altLang="zh-CN" sz="1600" dirty="0" err="1"/>
              <a:t>Throwable</a:t>
            </a:r>
            <a:r>
              <a:rPr lang="zh-CN" altLang="en-US" sz="1600" dirty="0"/>
              <a:t>类中定义了一些查看异常信息的方法</a:t>
            </a:r>
            <a:r>
              <a:rPr lang="en-US" altLang="zh-CN" sz="1600" dirty="0"/>
              <a:t>:</a:t>
            </a:r>
            <a:endParaRPr lang="zh-CN" altLang="en-US" sz="1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8200" y="1649160"/>
          <a:ext cx="10073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6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public String </a:t>
                      </a:r>
                      <a:r>
                        <a:rPr lang="en-US" altLang="zh-CN" sz="1400" dirty="0" err="1"/>
                        <a:t>getMessage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获取异常的描述信息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原因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提示给用户的时候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就提示错误原因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public String </a:t>
                      </a:r>
                      <a:r>
                        <a:rPr lang="en-US" altLang="zh-CN" sz="1400" dirty="0" err="1"/>
                        <a:t>toString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获取异常的类型和异常描述信息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public void </a:t>
                      </a:r>
                      <a:r>
                        <a:rPr lang="en-US" altLang="zh-CN" sz="1400" dirty="0" err="1"/>
                        <a:t>printStackTrace</a:t>
                      </a:r>
                      <a:r>
                        <a:rPr lang="en-US" altLang="zh-CN" sz="1400" dirty="0"/>
                        <a:t>()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打印异常的跟踪栈信息并输出到控制台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" y="3523442"/>
            <a:ext cx="6538546" cy="31239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370" y="4279435"/>
            <a:ext cx="5222630" cy="1611923"/>
          </a:xfrm>
          <a:prstGeom prst="rect">
            <a:avLst/>
          </a:prstGeom>
        </p:spPr>
      </p:pic>
      <p:cxnSp>
        <p:nvCxnSpPr>
          <p:cNvPr id="13" name="直接箭头连接符 12"/>
          <p:cNvCxnSpPr>
            <a:stCxn id="10" idx="3"/>
            <a:endCxn id="11" idx="1"/>
          </p:cNvCxnSpPr>
          <p:nvPr/>
        </p:nvCxnSpPr>
        <p:spPr>
          <a:xfrm flipV="1">
            <a:off x="6673362" y="5085397"/>
            <a:ext cx="296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_</a:t>
            </a:r>
            <a:r>
              <a:rPr lang="zh-CN" altLang="en-US" dirty="0"/>
              <a:t>总结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1381" y="1099371"/>
            <a:ext cx="7174950" cy="31960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自定义异常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  a.</a:t>
            </a:r>
            <a:r>
              <a:rPr lang="zh-CN" altLang="en-US" sz="1600" dirty="0"/>
              <a:t>创建异常类</a:t>
            </a:r>
            <a:r>
              <a:rPr lang="en-US" altLang="zh-CN" sz="1600" dirty="0"/>
              <a:t>,</a:t>
            </a:r>
            <a:r>
              <a:rPr lang="zh-CN" altLang="en-US" sz="1600" dirty="0"/>
              <a:t>继承</a:t>
            </a:r>
            <a:r>
              <a:rPr lang="en-US" altLang="zh-CN" sz="1600" dirty="0"/>
              <a:t>Exception(</a:t>
            </a:r>
            <a:r>
              <a:rPr lang="zh-CN" altLang="en-US" sz="1600" dirty="0"/>
              <a:t>编译时期异常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     </a:t>
            </a:r>
            <a:r>
              <a:rPr lang="zh-CN" altLang="en-US" sz="1600" dirty="0"/>
              <a:t>继承</a:t>
            </a:r>
            <a:r>
              <a:rPr lang="en-US" altLang="zh-CN" sz="1600" dirty="0" err="1"/>
              <a:t>RuntimeException</a:t>
            </a:r>
            <a:r>
              <a:rPr lang="en-US" altLang="zh-CN" sz="1600" dirty="0"/>
              <a:t>(</a:t>
            </a:r>
            <a:r>
              <a:rPr lang="zh-CN" altLang="en-US" sz="1600" dirty="0"/>
              <a:t>运行时期异常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b.throw</a:t>
            </a:r>
            <a:r>
              <a:rPr lang="en-US" altLang="zh-CN" sz="1600" dirty="0"/>
              <a:t> new </a:t>
            </a:r>
            <a:r>
              <a:rPr lang="zh-CN" altLang="en-US" sz="1600" dirty="0"/>
              <a:t>异常对象</a:t>
            </a:r>
            <a:r>
              <a:rPr lang="en-US" altLang="zh-CN" sz="1600" dirty="0"/>
              <a:t>(</a:t>
            </a:r>
            <a:r>
              <a:rPr lang="zh-CN" altLang="en-US" sz="1600" dirty="0"/>
              <a:t>异常信息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打印异常信息方法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getMessage</a:t>
            </a:r>
            <a:r>
              <a:rPr lang="en-US" altLang="zh-CN" sz="1600" dirty="0"/>
              <a:t>():</a:t>
            </a:r>
            <a:r>
              <a:rPr lang="zh-CN" altLang="en-US" sz="1600" dirty="0"/>
              <a:t>获取异常的描述信息</a:t>
            </a:r>
            <a:r>
              <a:rPr lang="en-US" altLang="zh-CN" sz="1600" dirty="0"/>
              <a:t>,</a:t>
            </a:r>
            <a:r>
              <a:rPr lang="zh-CN" altLang="en-US" sz="1600" dirty="0"/>
              <a:t>原因</a:t>
            </a:r>
            <a:r>
              <a:rPr lang="en-US" altLang="zh-CN" sz="1600" dirty="0"/>
              <a:t>(</a:t>
            </a:r>
            <a:r>
              <a:rPr lang="zh-CN" altLang="en-US" sz="1600" dirty="0"/>
              <a:t>提示给用户的时候</a:t>
            </a:r>
            <a:r>
              <a:rPr lang="en-US" altLang="zh-CN" sz="1600" dirty="0"/>
              <a:t>,</a:t>
            </a:r>
            <a:r>
              <a:rPr lang="zh-CN" altLang="en-US" sz="1600" dirty="0"/>
              <a:t>就提示错误原因。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():</a:t>
            </a:r>
            <a:r>
              <a:rPr lang="zh-CN" altLang="en-US" sz="1600" dirty="0"/>
              <a:t>获取异常的类型和异常描述信息</a:t>
            </a:r>
            <a:r>
              <a:rPr lang="en-US" altLang="zh-CN" sz="1600" dirty="0"/>
              <a:t>(</a:t>
            </a:r>
            <a:r>
              <a:rPr lang="zh-CN" altLang="en-US" sz="1600" dirty="0"/>
              <a:t>不用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  <a:p>
            <a:pPr marL="0" indent="0"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printStackTrace</a:t>
            </a:r>
            <a:r>
              <a:rPr lang="en-US" altLang="zh-CN" sz="1600" dirty="0"/>
              <a:t>():</a:t>
            </a:r>
            <a:r>
              <a:rPr lang="zh-CN" altLang="en-US" sz="1600" dirty="0"/>
              <a:t>打印异常的跟踪栈信息并输出到控制台。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代码演示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04" y="1884625"/>
            <a:ext cx="6477561" cy="3528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1055" y="860984"/>
            <a:ext cx="7410391" cy="3196039"/>
          </a:xfrm>
        </p:spPr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)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BigInteger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概述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构造方法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常用方法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 err="1"/>
              <a:t>BigDecimal</a:t>
            </a:r>
            <a:r>
              <a:rPr lang="zh-CN" altLang="en-US" dirty="0"/>
              <a:t>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构造方法</a:t>
            </a:r>
            <a:r>
              <a:rPr lang="en-US" altLang="zh-CN" dirty="0"/>
              <a:t>,</a:t>
            </a:r>
            <a:r>
              <a:rPr lang="zh-CN" altLang="en-US" dirty="0"/>
              <a:t>常用方法</a:t>
            </a:r>
            <a:r>
              <a:rPr lang="en-US" altLang="zh-CN" dirty="0"/>
              <a:t>,</a:t>
            </a:r>
            <a:r>
              <a:rPr lang="zh-CN" altLang="en-US" dirty="0"/>
              <a:t>除法计算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基本类型包装类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包装类</a:t>
            </a:r>
            <a:r>
              <a:rPr lang="en-US" altLang="zh-CN" dirty="0"/>
              <a:t>,Integer</a:t>
            </a:r>
            <a:r>
              <a:rPr lang="zh-CN" altLang="en-US" dirty="0"/>
              <a:t>介绍使用</a:t>
            </a:r>
            <a:r>
              <a:rPr lang="en-US" altLang="zh-CN" dirty="0"/>
              <a:t>,</a:t>
            </a:r>
            <a:r>
              <a:rPr lang="zh-CN" altLang="en-US" dirty="0"/>
              <a:t>基本类型和</a:t>
            </a:r>
            <a:r>
              <a:rPr lang="en-US" altLang="zh-CN" dirty="0"/>
              <a:t>String</a:t>
            </a:r>
            <a:r>
              <a:rPr lang="zh-CN" altLang="en-US" dirty="0"/>
              <a:t>的转换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异常</a:t>
            </a:r>
            <a:r>
              <a:rPr lang="en-US" altLang="zh-CN" dirty="0"/>
              <a:t>(</a:t>
            </a:r>
            <a:r>
              <a:rPr lang="zh-CN" altLang="en-US" dirty="0"/>
              <a:t>介绍</a:t>
            </a:r>
            <a:r>
              <a:rPr lang="en-US" altLang="zh-CN" dirty="0"/>
              <a:t>,</a:t>
            </a:r>
            <a:r>
              <a:rPr lang="zh-CN" altLang="en-US" dirty="0"/>
              <a:t>出现过程</a:t>
            </a:r>
            <a:r>
              <a:rPr lang="en-US" altLang="zh-CN" dirty="0"/>
              <a:t>,</a:t>
            </a:r>
            <a:r>
              <a:rPr lang="zh-CN" altLang="en-US" dirty="0"/>
              <a:t>创建异常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异常的处理方式</a:t>
            </a:r>
            <a:r>
              <a:rPr lang="en-US" altLang="zh-CN" dirty="0"/>
              <a:t>(</a:t>
            </a:r>
            <a:r>
              <a:rPr lang="en-US" altLang="zh-CN" dirty="0" err="1"/>
              <a:t>throws,try</a:t>
            </a:r>
            <a:r>
              <a:rPr lang="en-US" altLang="zh-CN" dirty="0"/>
              <a:t>…</a:t>
            </a:r>
            <a:r>
              <a:rPr lang="en-US" altLang="zh-CN" dirty="0" err="1"/>
              <a:t>catch,finally</a:t>
            </a:r>
            <a:r>
              <a:rPr lang="en-US" altLang="zh-CN" dirty="0"/>
              <a:t>,</a:t>
            </a:r>
            <a:r>
              <a:rPr lang="zh-CN" altLang="en-US" dirty="0"/>
              <a:t>运行时期异常和编译时期异常区别</a:t>
            </a:r>
            <a:r>
              <a:rPr lang="en-US" altLang="zh-CN" dirty="0"/>
              <a:t>,</a:t>
            </a:r>
            <a:r>
              <a:rPr lang="zh-CN" altLang="en-US" dirty="0"/>
              <a:t>注意事项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自定义异常</a:t>
            </a:r>
            <a:r>
              <a:rPr lang="en-US" altLang="zh-CN" dirty="0"/>
              <a:t>(</a:t>
            </a:r>
            <a:r>
              <a:rPr lang="zh-CN" altLang="en-US" dirty="0"/>
              <a:t>概述</a:t>
            </a:r>
            <a:r>
              <a:rPr lang="en-US" altLang="zh-CN" dirty="0"/>
              <a:t>,</a:t>
            </a:r>
            <a:r>
              <a:rPr lang="zh-CN" altLang="en-US" dirty="0"/>
              <a:t>练习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大数运算介绍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7727" y="753980"/>
            <a:ext cx="10356545" cy="6035284"/>
          </a:xfrm>
        </p:spPr>
        <p:txBody>
          <a:bodyPr/>
          <a:lstStyle/>
          <a:p>
            <a:r>
              <a:rPr lang="en-US" altLang="zh-CN" sz="1600" dirty="0">
                <a:solidFill>
                  <a:srgbClr val="C00000"/>
                </a:solidFill>
              </a:rPr>
              <a:t>1.</a:t>
            </a:r>
            <a:r>
              <a:rPr lang="zh-CN" altLang="en-US" sz="1600" dirty="0">
                <a:solidFill>
                  <a:srgbClr val="C00000"/>
                </a:solidFill>
              </a:rPr>
              <a:t>基本类型整数的取值范围</a:t>
            </a:r>
            <a:r>
              <a:rPr lang="en-US" altLang="zh-CN" sz="1600" dirty="0">
                <a:solidFill>
                  <a:srgbClr val="C00000"/>
                </a:solidFill>
              </a:rPr>
              <a:t>?</a:t>
            </a:r>
          </a:p>
          <a:p>
            <a:r>
              <a:rPr lang="en-US" altLang="zh-CN" sz="1600" dirty="0">
                <a:solidFill>
                  <a:srgbClr val="C00000"/>
                </a:solidFill>
              </a:rPr>
              <a:t>	</a:t>
            </a:r>
            <a:r>
              <a:rPr lang="en-US" altLang="zh-CN" sz="1400" dirty="0">
                <a:solidFill>
                  <a:schemeClr val="tx1"/>
                </a:solidFill>
              </a:rPr>
              <a:t>byte	1</a:t>
            </a:r>
            <a:r>
              <a:rPr lang="zh-CN" altLang="en-US" sz="1400" dirty="0">
                <a:solidFill>
                  <a:schemeClr val="tx1"/>
                </a:solidFill>
              </a:rPr>
              <a:t>个字节	</a:t>
            </a:r>
            <a:r>
              <a:rPr lang="en-US" altLang="zh-CN" sz="1400" dirty="0">
                <a:solidFill>
                  <a:schemeClr val="tx1"/>
                </a:solidFill>
              </a:rPr>
              <a:t>-128</a:t>
            </a:r>
            <a:r>
              <a:rPr lang="zh-CN" altLang="en-US" sz="1400" dirty="0">
                <a:solidFill>
                  <a:schemeClr val="tx1"/>
                </a:solidFill>
              </a:rPr>
              <a:t>到</a:t>
            </a:r>
            <a:r>
              <a:rPr lang="en-US" altLang="zh-CN" sz="1400" dirty="0">
                <a:solidFill>
                  <a:schemeClr val="tx1"/>
                </a:solidFill>
              </a:rPr>
              <a:t>127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	short	2</a:t>
            </a:r>
            <a:r>
              <a:rPr lang="zh-CN" altLang="en-US" sz="1400" dirty="0">
                <a:solidFill>
                  <a:schemeClr val="tx1"/>
                </a:solidFill>
              </a:rPr>
              <a:t>个字节	正负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万多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</a:rPr>
              <a:t>	int	4</a:t>
            </a:r>
            <a:r>
              <a:rPr lang="zh-CN" altLang="en-US" sz="1400" dirty="0">
                <a:solidFill>
                  <a:schemeClr val="tx1"/>
                </a:solidFill>
              </a:rPr>
              <a:t>个字节	正负</a:t>
            </a:r>
            <a:r>
              <a:rPr lang="en-US" altLang="zh-CN" sz="1400" dirty="0">
                <a:solidFill>
                  <a:schemeClr val="tx1"/>
                </a:solidFill>
              </a:rPr>
              <a:t>21</a:t>
            </a:r>
            <a:r>
              <a:rPr lang="zh-CN" altLang="en-US" sz="1400" dirty="0">
                <a:solidFill>
                  <a:schemeClr val="tx1"/>
                </a:solidFill>
              </a:rPr>
              <a:t>亿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</a:rPr>
              <a:t>	long	8</a:t>
            </a:r>
            <a:r>
              <a:rPr lang="zh-CN" altLang="en-US" sz="1400" dirty="0">
                <a:solidFill>
                  <a:schemeClr val="tx1"/>
                </a:solidFill>
              </a:rPr>
              <a:t>个字节	大概</a:t>
            </a:r>
            <a:r>
              <a:rPr lang="en-US" altLang="zh-CN" sz="1400" dirty="0">
                <a:solidFill>
                  <a:schemeClr val="tx1"/>
                </a:solidFill>
              </a:rPr>
              <a:t>19</a:t>
            </a:r>
            <a:r>
              <a:rPr lang="zh-CN" altLang="en-US" sz="1400" dirty="0">
                <a:solidFill>
                  <a:schemeClr val="tx1"/>
                </a:solidFill>
              </a:rPr>
              <a:t>位数字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2.</a:t>
            </a:r>
            <a:r>
              <a:rPr lang="zh-CN" altLang="en-US" sz="1600" dirty="0">
                <a:solidFill>
                  <a:srgbClr val="C00000"/>
                </a:solidFill>
              </a:rPr>
              <a:t>基本类型整数取值范围最大的就是</a:t>
            </a:r>
            <a:r>
              <a:rPr lang="en-US" altLang="zh-CN" sz="1600" dirty="0">
                <a:solidFill>
                  <a:srgbClr val="C00000"/>
                </a:solidFill>
              </a:rPr>
              <a:t>long</a:t>
            </a:r>
            <a:r>
              <a:rPr lang="zh-CN" altLang="en-US" sz="1600" dirty="0">
                <a:solidFill>
                  <a:srgbClr val="C00000"/>
                </a:solidFill>
              </a:rPr>
              <a:t>类型</a:t>
            </a:r>
            <a:r>
              <a:rPr lang="en-US" altLang="zh-CN" sz="1600" dirty="0">
                <a:solidFill>
                  <a:srgbClr val="C00000"/>
                </a:solidFill>
              </a:rPr>
              <a:t>, </a:t>
            </a:r>
            <a:r>
              <a:rPr lang="zh-CN" altLang="en-US" sz="1600" dirty="0">
                <a:solidFill>
                  <a:srgbClr val="C00000"/>
                </a:solidFill>
              </a:rPr>
              <a:t>如果整数的范围超过了</a:t>
            </a:r>
            <a:r>
              <a:rPr lang="en-US" altLang="zh-CN" sz="1600" dirty="0">
                <a:solidFill>
                  <a:srgbClr val="C00000"/>
                </a:solidFill>
              </a:rPr>
              <a:t>long</a:t>
            </a:r>
            <a:r>
              <a:rPr lang="zh-CN" altLang="en-US" sz="1600" dirty="0">
                <a:solidFill>
                  <a:srgbClr val="C00000"/>
                </a:solidFill>
              </a:rPr>
              <a:t>类型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怎么办呢</a:t>
            </a:r>
            <a:r>
              <a:rPr lang="en-US" altLang="zh-CN" sz="1600" dirty="0">
                <a:solidFill>
                  <a:srgbClr val="C00000"/>
                </a:solidFill>
              </a:rPr>
              <a:t>?</a:t>
            </a:r>
          </a:p>
          <a:p>
            <a:r>
              <a:rPr lang="en-US" altLang="zh-CN" sz="1400" dirty="0">
                <a:solidFill>
                  <a:srgbClr val="C00000"/>
                </a:solidFill>
              </a:rPr>
              <a:t>        	</a:t>
            </a:r>
            <a:r>
              <a:rPr lang="zh-CN" altLang="en-US" sz="1400" dirty="0">
                <a:solidFill>
                  <a:schemeClr val="tx1"/>
                </a:solidFill>
              </a:rPr>
              <a:t>解决方案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zh-CN" altLang="en-US" sz="1400" dirty="0">
                <a:solidFill>
                  <a:schemeClr val="tx1"/>
                </a:solidFill>
              </a:rPr>
              <a:t>大整数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</a:t>
            </a:r>
            <a:r>
              <a:rPr lang="en-US" altLang="zh-CN" sz="1400" dirty="0">
                <a:solidFill>
                  <a:schemeClr val="tx1"/>
                </a:solidFill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</a:rPr>
              <a:t>java.math.BigInteger</a:t>
            </a:r>
            <a:r>
              <a:rPr lang="zh-CN" altLang="en-US" sz="1400" dirty="0">
                <a:solidFill>
                  <a:schemeClr val="tx1"/>
                </a:solidFill>
              </a:rPr>
              <a:t>类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zh-CN" altLang="en-US" sz="1400" dirty="0">
                <a:solidFill>
                  <a:schemeClr val="tx1"/>
                </a:solidFill>
              </a:rPr>
              <a:t>代表超级大的整数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不可变的任意精度的整数。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3.</a:t>
            </a:r>
            <a:r>
              <a:rPr lang="zh-CN" altLang="en-US" sz="1600" dirty="0">
                <a:solidFill>
                  <a:srgbClr val="C00000"/>
                </a:solidFill>
              </a:rPr>
              <a:t>基本类型小数的取值范围</a:t>
            </a:r>
            <a:r>
              <a:rPr lang="en-US" altLang="zh-CN" sz="1600" dirty="0">
                <a:solidFill>
                  <a:srgbClr val="C00000"/>
                </a:solidFill>
              </a:rPr>
              <a:t>?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	</a:t>
            </a:r>
            <a:r>
              <a:rPr lang="en-US" altLang="zh-CN" sz="1400" dirty="0">
                <a:solidFill>
                  <a:schemeClr val="tx1"/>
                </a:solidFill>
              </a:rPr>
              <a:t>float	4</a:t>
            </a:r>
            <a:r>
              <a:rPr lang="zh-CN" altLang="en-US" sz="1400" dirty="0">
                <a:solidFill>
                  <a:schemeClr val="tx1"/>
                </a:solidFill>
              </a:rPr>
              <a:t>个字节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</a:rPr>
              <a:t>	double	8</a:t>
            </a:r>
            <a:r>
              <a:rPr lang="zh-CN" altLang="en-US" sz="1400" dirty="0">
                <a:solidFill>
                  <a:schemeClr val="tx1"/>
                </a:solidFill>
              </a:rPr>
              <a:t>个字节</a:t>
            </a:r>
          </a:p>
          <a:p>
            <a:endParaRPr lang="zh-CN" altLang="en-US" sz="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4.</a:t>
            </a:r>
            <a:r>
              <a:rPr lang="zh-CN" altLang="en-US" sz="1600" dirty="0">
                <a:solidFill>
                  <a:srgbClr val="C00000"/>
                </a:solidFill>
              </a:rPr>
              <a:t>基本类型小数取值范围最大的就是</a:t>
            </a:r>
            <a:r>
              <a:rPr lang="en-US" altLang="zh-CN" sz="1600" dirty="0">
                <a:solidFill>
                  <a:srgbClr val="C00000"/>
                </a:solidFill>
              </a:rPr>
              <a:t>double</a:t>
            </a:r>
            <a:r>
              <a:rPr lang="zh-CN" altLang="en-US" sz="1600" dirty="0">
                <a:solidFill>
                  <a:srgbClr val="C00000"/>
                </a:solidFill>
              </a:rPr>
              <a:t>类型</a:t>
            </a:r>
            <a:r>
              <a:rPr lang="en-US" altLang="zh-CN" sz="1600" dirty="0">
                <a:solidFill>
                  <a:srgbClr val="C00000"/>
                </a:solidFill>
              </a:rPr>
              <a:t>, </a:t>
            </a:r>
            <a:r>
              <a:rPr lang="zh-CN" altLang="en-US" sz="1600" dirty="0">
                <a:solidFill>
                  <a:srgbClr val="C00000"/>
                </a:solidFill>
              </a:rPr>
              <a:t>如果小数的范围超过了</a:t>
            </a:r>
            <a:r>
              <a:rPr lang="en-US" altLang="zh-CN" sz="1600" dirty="0">
                <a:solidFill>
                  <a:srgbClr val="C00000"/>
                </a:solidFill>
              </a:rPr>
              <a:t>double</a:t>
            </a:r>
            <a:r>
              <a:rPr lang="zh-CN" altLang="en-US" sz="1600" dirty="0">
                <a:solidFill>
                  <a:srgbClr val="C00000"/>
                </a:solidFill>
              </a:rPr>
              <a:t>类型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怎么办呢</a:t>
            </a:r>
            <a:r>
              <a:rPr lang="en-US" altLang="zh-CN" sz="1600" dirty="0">
                <a:solidFill>
                  <a:srgbClr val="C00000"/>
                </a:solidFill>
              </a:rPr>
              <a:t>?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	</a:t>
            </a:r>
            <a:r>
              <a:rPr lang="zh-CN" altLang="en-US" sz="1400" dirty="0">
                <a:solidFill>
                  <a:schemeClr val="tx1"/>
                </a:solidFill>
              </a:rPr>
              <a:t>解决方案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zh-CN" altLang="en-US" sz="1400" dirty="0">
                <a:solidFill>
                  <a:schemeClr val="tx1"/>
                </a:solidFill>
              </a:rPr>
              <a:t>大小数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    </a:t>
            </a:r>
            <a:r>
              <a:rPr lang="en-US" altLang="zh-CN" sz="1400" dirty="0">
                <a:solidFill>
                  <a:schemeClr val="tx1"/>
                </a:solidFill>
              </a:rPr>
              <a:t>		</a:t>
            </a:r>
            <a:r>
              <a:rPr lang="en-US" altLang="zh-CN" sz="1400" dirty="0" err="1">
                <a:solidFill>
                  <a:schemeClr val="tx1"/>
                </a:solidFill>
              </a:rPr>
              <a:t>java.math.BigDecimal</a:t>
            </a:r>
            <a:r>
              <a:rPr lang="zh-CN" altLang="en-US" sz="1400" dirty="0">
                <a:solidFill>
                  <a:schemeClr val="tx1"/>
                </a:solidFill>
              </a:rPr>
              <a:t>类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zh-CN" altLang="en-US" sz="1400" dirty="0">
                <a:solidFill>
                  <a:schemeClr val="tx1"/>
                </a:solidFill>
              </a:rPr>
              <a:t>代表超级大的小数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不可变的、任意精度的小数。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5.</a:t>
            </a:r>
            <a:r>
              <a:rPr lang="zh-CN" altLang="en-US" sz="1600" dirty="0">
                <a:solidFill>
                  <a:srgbClr val="C00000"/>
                </a:solidFill>
              </a:rPr>
              <a:t>注意</a:t>
            </a:r>
            <a:r>
              <a:rPr lang="en-US" altLang="zh-CN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	</a:t>
            </a:r>
            <a:r>
              <a:rPr lang="zh-CN" altLang="en-US" sz="1400" dirty="0">
                <a:solidFill>
                  <a:schemeClr val="tx1"/>
                </a:solidFill>
              </a:rPr>
              <a:t>如果数据的取值范围超出了数字的最大范围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此时这样的数字称为大数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</a:rPr>
              <a:t>	</a:t>
            </a:r>
            <a:r>
              <a:rPr lang="en-US" altLang="zh-CN" sz="1400" dirty="0" err="1">
                <a:solidFill>
                  <a:schemeClr val="tx1"/>
                </a:solidFill>
              </a:rPr>
              <a:t>java.math.BigInteger</a:t>
            </a:r>
            <a:r>
              <a:rPr lang="zh-CN" altLang="en-US" sz="1400" dirty="0">
                <a:solidFill>
                  <a:schemeClr val="tx1"/>
                </a:solidFill>
              </a:rPr>
              <a:t>类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zh-CN" altLang="en-US" sz="1400" dirty="0">
                <a:solidFill>
                  <a:schemeClr val="tx1"/>
                </a:solidFill>
              </a:rPr>
              <a:t>代表超级大的整数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不可变的任意精度的整数。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zh-CN" sz="1400" dirty="0">
                <a:solidFill>
                  <a:schemeClr val="tx1"/>
                </a:solidFill>
              </a:rPr>
              <a:t>	</a:t>
            </a:r>
            <a:r>
              <a:rPr lang="en-US" altLang="zh-CN" sz="1400" dirty="0" err="1">
                <a:solidFill>
                  <a:schemeClr val="tx1"/>
                </a:solidFill>
              </a:rPr>
              <a:t>java.math.BigDecimal</a:t>
            </a:r>
            <a:r>
              <a:rPr lang="zh-CN" altLang="en-US" sz="1400" dirty="0">
                <a:solidFill>
                  <a:schemeClr val="tx1"/>
                </a:solidFill>
              </a:rPr>
              <a:t>类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zh-CN" altLang="en-US" sz="1400" dirty="0">
                <a:solidFill>
                  <a:schemeClr val="tx1"/>
                </a:solidFill>
              </a:rPr>
              <a:t>代表超级大的小数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zh-CN" altLang="en-US" sz="1400" dirty="0">
                <a:solidFill>
                  <a:schemeClr val="tx1"/>
                </a:solidFill>
              </a:rPr>
              <a:t>不可变的、任意精度的小数。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BigInteger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3220183"/>
            <a:ext cx="9845675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概述</a:t>
            </a:r>
            <a:r>
              <a:rPr lang="en-US" altLang="zh-CN" dirty="0"/>
              <a:t>:</a:t>
            </a:r>
            <a:r>
              <a:rPr lang="en-US" altLang="zh-CN" dirty="0" err="1"/>
              <a:t>java.math.BigInteger</a:t>
            </a:r>
            <a:r>
              <a:rPr lang="zh-CN" altLang="en-US" dirty="0"/>
              <a:t>类，不可变的任意精度的整数。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如果运算中，数据的范围超过了</a:t>
            </a:r>
            <a:r>
              <a:rPr lang="en-US" altLang="zh-CN" dirty="0"/>
              <a:t>long</a:t>
            </a:r>
            <a:r>
              <a:rPr lang="zh-CN" altLang="en-US" dirty="0"/>
              <a:t>类型后，可以使用</a:t>
            </a:r>
            <a:r>
              <a:rPr lang="en-US" altLang="zh-CN" dirty="0" err="1"/>
              <a:t>BigInteger</a:t>
            </a:r>
            <a:r>
              <a:rPr lang="zh-CN" altLang="en-US" dirty="0"/>
              <a:t>类实现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特点</a:t>
            </a:r>
            <a:r>
              <a:rPr lang="en-US" altLang="zh-CN" dirty="0"/>
              <a:t>:</a:t>
            </a:r>
            <a:r>
              <a:rPr lang="zh-CN" altLang="en-US" dirty="0"/>
              <a:t>该类的计算整数是不限制长度的。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BigInteger</a:t>
            </a:r>
            <a:r>
              <a:rPr lang="zh-CN" altLang="en-US" dirty="0"/>
              <a:t>类</a:t>
            </a:r>
            <a:r>
              <a:rPr lang="en-US" altLang="zh-CN" dirty="0"/>
              <a:t>_</a:t>
            </a:r>
            <a:r>
              <a:rPr lang="zh-CN" altLang="en-US" dirty="0"/>
              <a:t>构造和常用方法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877389"/>
            <a:ext cx="9845675" cy="517190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构造方法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59710" y="1218733"/>
          <a:ext cx="81280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BigInteger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解释</a:t>
                      </a:r>
                      <a:r>
                        <a:rPr lang="en-US" altLang="zh-CN" sz="1600" dirty="0"/>
                        <a:t>:</a:t>
                      </a:r>
                    </a:p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BigInteger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的十进制字符串表示形式转换为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BigInteger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注意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超过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类型的范围，已经不能称为数字了，因此构造方法中采用字符串的形式来表示超大整数，将超大整数封装成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BigInteger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38200" y="3590594"/>
            <a:ext cx="9845675" cy="51719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常用方法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159710" y="3996339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BigInteger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返回其值为 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(this +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 </a:t>
                      </a:r>
                      <a:r>
                        <a:rPr lang="en-US" altLang="zh-CN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BigInteger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，超大整数加法运算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subtract(</a:t>
                      </a:r>
                      <a:r>
                        <a:rPr lang="en-US" altLang="zh-CN" sz="1600" dirty="0" err="1"/>
                        <a:t>BigInteger</a:t>
                      </a:r>
                      <a:r>
                        <a:rPr lang="en-US" altLang="zh-CN" sz="1600" dirty="0"/>
                        <a:t> 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返回其值为 </a:t>
                      </a:r>
                      <a:r>
                        <a:rPr lang="en-US" altLang="zh-CN" sz="1600" dirty="0"/>
                        <a:t>(this - </a:t>
                      </a:r>
                      <a:r>
                        <a:rPr lang="en-US" altLang="zh-CN" sz="1600" dirty="0" err="1"/>
                        <a:t>val</a:t>
                      </a:r>
                      <a:r>
                        <a:rPr lang="en-US" altLang="zh-CN" sz="1600" dirty="0"/>
                        <a:t>) </a:t>
                      </a:r>
                      <a:r>
                        <a:rPr lang="zh-CN" altLang="en-US" sz="1600" dirty="0"/>
                        <a:t>的 </a:t>
                      </a:r>
                      <a:r>
                        <a:rPr lang="en-US" altLang="zh-CN" sz="1600" dirty="0" err="1"/>
                        <a:t>BigInteger</a:t>
                      </a:r>
                      <a:r>
                        <a:rPr lang="zh-CN" altLang="en-US" sz="1600" dirty="0"/>
                        <a:t>，超大整数减法运算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multiply(</a:t>
                      </a:r>
                      <a:r>
                        <a:rPr lang="en-US" altLang="zh-CN" sz="1600" dirty="0" err="1"/>
                        <a:t>BigInteger</a:t>
                      </a:r>
                      <a:r>
                        <a:rPr lang="en-US" altLang="zh-CN" sz="1600" dirty="0"/>
                        <a:t> 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返回其值为 </a:t>
                      </a:r>
                      <a:r>
                        <a:rPr lang="en-US" altLang="zh-CN" sz="1600" dirty="0"/>
                        <a:t>(this * </a:t>
                      </a:r>
                      <a:r>
                        <a:rPr lang="en-US" altLang="zh-CN" sz="1600" dirty="0" err="1"/>
                        <a:t>val</a:t>
                      </a:r>
                      <a:r>
                        <a:rPr lang="en-US" altLang="zh-CN" sz="1600" dirty="0"/>
                        <a:t>) </a:t>
                      </a:r>
                      <a:r>
                        <a:rPr lang="zh-CN" altLang="en-US" sz="1600" dirty="0"/>
                        <a:t>的 </a:t>
                      </a:r>
                      <a:r>
                        <a:rPr lang="en-US" altLang="zh-CN" sz="1600" dirty="0" err="1"/>
                        <a:t>BigInteger</a:t>
                      </a:r>
                      <a:r>
                        <a:rPr lang="zh-CN" altLang="en-US" sz="1600" dirty="0"/>
                        <a:t>，超大整数乘法运算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divide(</a:t>
                      </a:r>
                      <a:r>
                        <a:rPr lang="en-US" altLang="zh-CN" sz="1600" dirty="0" err="1"/>
                        <a:t>BigInteger</a:t>
                      </a:r>
                      <a:r>
                        <a:rPr lang="en-US" altLang="zh-CN" sz="1600" dirty="0"/>
                        <a:t> value)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返回其值为 </a:t>
                      </a:r>
                      <a:r>
                        <a:rPr lang="en-US" altLang="zh-CN" sz="1600" dirty="0"/>
                        <a:t>(this / </a:t>
                      </a:r>
                      <a:r>
                        <a:rPr lang="en-US" altLang="zh-CN" sz="1600" dirty="0" err="1"/>
                        <a:t>val</a:t>
                      </a:r>
                      <a:r>
                        <a:rPr lang="en-US" altLang="zh-CN" sz="1600" dirty="0"/>
                        <a:t>) </a:t>
                      </a:r>
                      <a:r>
                        <a:rPr lang="zh-CN" altLang="en-US" sz="1600" dirty="0"/>
                        <a:t>的 </a:t>
                      </a:r>
                      <a:r>
                        <a:rPr lang="en-US" altLang="zh-CN" sz="1600" dirty="0" err="1"/>
                        <a:t>BigInteger</a:t>
                      </a:r>
                      <a:r>
                        <a:rPr lang="zh-CN" altLang="en-US" sz="1600" dirty="0"/>
                        <a:t>，超大整数除法运算，除不尽取整数部分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4282</Words>
  <Application>Microsoft Office PowerPoint</Application>
  <PresentationFormat>宽屏</PresentationFormat>
  <Paragraphs>485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Alibaba PuHuiTi</vt:lpstr>
      <vt:lpstr>阿里巴巴普惠体</vt:lpstr>
      <vt:lpstr>等线</vt:lpstr>
      <vt:lpstr>黑体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自定义设计方案</vt:lpstr>
      <vt:lpstr>API_异常</vt:lpstr>
      <vt:lpstr>PowerPoint 演示文稿</vt:lpstr>
      <vt:lpstr>Math类_介绍</vt:lpstr>
      <vt:lpstr>Math类_常用方法</vt:lpstr>
      <vt:lpstr>Math类_代码演示</vt:lpstr>
      <vt:lpstr>PowerPoint 演示文稿</vt:lpstr>
      <vt:lpstr>大数运算介绍</vt:lpstr>
      <vt:lpstr>BigInteger类_介绍</vt:lpstr>
      <vt:lpstr>BigInteger类_构造和常用方法</vt:lpstr>
      <vt:lpstr>BigInteger_代码演示</vt:lpstr>
      <vt:lpstr>PowerPoint 演示文稿</vt:lpstr>
      <vt:lpstr>BigDecimal类_介绍</vt:lpstr>
      <vt:lpstr>BigDecimal类_介绍</vt:lpstr>
      <vt:lpstr>BigDecimal类_构造和常用方法</vt:lpstr>
      <vt:lpstr>BigDecimal类_除法计算</vt:lpstr>
      <vt:lpstr>API_总结</vt:lpstr>
      <vt:lpstr>PowerPoint 演示文稿</vt:lpstr>
      <vt:lpstr>基本类型包装类_概述</vt:lpstr>
      <vt:lpstr>基本类型包装类_拆箱和装箱</vt:lpstr>
      <vt:lpstr>基本类型包装类_Integer类介绍以及使用</vt:lpstr>
      <vt:lpstr>基本类型包装类_代码</vt:lpstr>
      <vt:lpstr>基本类型包装类_基本类型和String之间的转换</vt:lpstr>
      <vt:lpstr>基本类型包装类_基本类型和String之间的转换</vt:lpstr>
      <vt:lpstr>包装类_总结</vt:lpstr>
      <vt:lpstr>PowerPoint 演示文稿</vt:lpstr>
      <vt:lpstr>异常_介绍</vt:lpstr>
      <vt:lpstr>异常_出现过程</vt:lpstr>
      <vt:lpstr>异常_抛出异常_throw</vt:lpstr>
      <vt:lpstr>PowerPoint 演示文稿</vt:lpstr>
      <vt:lpstr>异常_抛出异常_throw_代码演示</vt:lpstr>
      <vt:lpstr>异常_异常处理方式1_throws(声明异常)</vt:lpstr>
      <vt:lpstr>异常_异常处理方式1_throws多个异常</vt:lpstr>
      <vt:lpstr>异常_异常处理方式1_throws多个异常</vt:lpstr>
      <vt:lpstr>异常_异常处理方式2_try...catch</vt:lpstr>
      <vt:lpstr>异常_异常处理方式2_try...catch</vt:lpstr>
      <vt:lpstr>异常_异常处理方式2_try...catch多个异常</vt:lpstr>
      <vt:lpstr>异常_异常处理方式2_try...catch多个异常</vt:lpstr>
      <vt:lpstr>异常_finally代码块</vt:lpstr>
      <vt:lpstr>异常_finally代码块_代码演示</vt:lpstr>
      <vt:lpstr>异常_异常处理方式2_try...catch多个异常</vt:lpstr>
      <vt:lpstr>异常_子父类之间的抛异常</vt:lpstr>
      <vt:lpstr>异常_总结</vt:lpstr>
      <vt:lpstr>PowerPoint 演示文稿</vt:lpstr>
      <vt:lpstr>异常_自定义异常</vt:lpstr>
      <vt:lpstr>异常_自定义异常_练习</vt:lpstr>
      <vt:lpstr>异常_打印异常信息的三个方法</vt:lpstr>
      <vt:lpstr>异常_总结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JX H</cp:lastModifiedBy>
  <cp:revision>407</cp:revision>
  <dcterms:created xsi:type="dcterms:W3CDTF">2020-03-31T02:23:00Z</dcterms:created>
  <dcterms:modified xsi:type="dcterms:W3CDTF">2022-08-06T06:57:41Z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92576A15BD964B58BF06867BF207F454</vt:lpwstr>
  </property>
  <property fmtid="{D5CDD505-2E9C-101B-9397-08002B2CF9AE}" pid="3" name="KSOProductBuildVer">
    <vt:lpwstr>2052-11.1.0.11365</vt:lpwstr>
  </property>
</Properties>
</file>