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66" r:id="rId5"/>
    <p:sldMasterId id="2147483668" r:id="rId6"/>
  </p:sldMasterIdLst>
  <p:notesMasterIdLst>
    <p:notesMasterId r:id="rId52"/>
  </p:notesMasterIdLst>
  <p:sldIdLst>
    <p:sldId id="260" r:id="rId7"/>
    <p:sldId id="424" r:id="rId8"/>
    <p:sldId id="265" r:id="rId9"/>
    <p:sldId id="266" r:id="rId10"/>
    <p:sldId id="658" r:id="rId11"/>
    <p:sldId id="426" r:id="rId12"/>
    <p:sldId id="684" r:id="rId13"/>
    <p:sldId id="428" r:id="rId14"/>
    <p:sldId id="659" r:id="rId15"/>
    <p:sldId id="429" r:id="rId16"/>
    <p:sldId id="430" r:id="rId17"/>
    <p:sldId id="683" r:id="rId18"/>
    <p:sldId id="686" r:id="rId19"/>
    <p:sldId id="663" r:id="rId20"/>
    <p:sldId id="431" r:id="rId21"/>
    <p:sldId id="664" r:id="rId22"/>
    <p:sldId id="669" r:id="rId23"/>
    <p:sldId id="624" r:id="rId24"/>
    <p:sldId id="625" r:id="rId25"/>
    <p:sldId id="666" r:id="rId26"/>
    <p:sldId id="667" r:id="rId27"/>
    <p:sldId id="1347" r:id="rId28"/>
    <p:sldId id="668" r:id="rId29"/>
    <p:sldId id="1348" r:id="rId30"/>
    <p:sldId id="1349" r:id="rId31"/>
    <p:sldId id="1350" r:id="rId32"/>
    <p:sldId id="653" r:id="rId33"/>
    <p:sldId id="670" r:id="rId34"/>
    <p:sldId id="629" r:id="rId35"/>
    <p:sldId id="671" r:id="rId36"/>
    <p:sldId id="672" r:id="rId37"/>
    <p:sldId id="673" r:id="rId38"/>
    <p:sldId id="674" r:id="rId39"/>
    <p:sldId id="675" r:id="rId40"/>
    <p:sldId id="676" r:id="rId41"/>
    <p:sldId id="677" r:id="rId42"/>
    <p:sldId id="689" r:id="rId43"/>
    <p:sldId id="687" r:id="rId44"/>
    <p:sldId id="688" r:id="rId45"/>
    <p:sldId id="678" r:id="rId46"/>
    <p:sldId id="679" r:id="rId47"/>
    <p:sldId id="680" r:id="rId48"/>
    <p:sldId id="681" r:id="rId49"/>
    <p:sldId id="682" r:id="rId50"/>
    <p:sldId id="264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4"/>
    <a:srgbClr val="C0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6" autoAdjust="0"/>
    <p:restoredTop sz="95320" autoAdjust="0"/>
  </p:normalViewPr>
  <p:slideViewPr>
    <p:cSldViewPr snapToGrid="0">
      <p:cViewPr varScale="1">
        <p:scale>
          <a:sx n="81" d="100"/>
          <a:sy n="81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EC4EF849-6025-458E-8CE6-56DA39A270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8ED38C10-65B9-4E77-A1DD-044B64663C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61AFE8C8-93AE-4F5C-9476-E01ADBEAE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DAF05A1-5E3D-43FB-8510-17C95F8541D5}" type="slidenum">
              <a:rPr lang="zh-CN" altLang="en-US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0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177925" indent="-457200">
              <a:buAutoNum type="arabicPeriod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19455" indent="-358775">
              <a:buFont typeface="Wingdings" panose="05000000000000000000" pitchFamily="2" charset="2"/>
              <a:buChar char="p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Wingdings" panose="05000000000000000000" pitchFamily="2" charset="2"/>
              <a:buChar char="p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9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1721617408 h 577560"/>
              <a:gd name="T4" fmla="*/ 2147483647 w 1180531"/>
              <a:gd name="T5" fmla="*/ 2147483647 h 577560"/>
              <a:gd name="T6" fmla="*/ 410394594 w 1180531"/>
              <a:gd name="T7" fmla="*/ 2147483647 h 577560"/>
              <a:gd name="T8" fmla="*/ 0 w 1180531"/>
              <a:gd name="T9" fmla="*/ 1721617408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.png"/><Relationship Id="rId21" Type="http://schemas.openxmlformats.org/officeDocument/2006/relationships/image" Target="../media/image103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13.png"/><Relationship Id="rId3" Type="http://schemas.openxmlformats.org/officeDocument/2006/relationships/image" Target="../media/image85.png"/><Relationship Id="rId21" Type="http://schemas.openxmlformats.org/officeDocument/2006/relationships/image" Target="../media/image108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12.png"/><Relationship Id="rId33" Type="http://schemas.openxmlformats.org/officeDocument/2006/relationships/image" Target="../media/image120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111.png"/><Relationship Id="rId32" Type="http://schemas.openxmlformats.org/officeDocument/2006/relationships/image" Target="../media/image119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8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Relationship Id="rId8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  <a:r>
              <a:rPr lang="en-US" altLang="zh-CN" dirty="0"/>
              <a:t>_Iterator</a:t>
            </a:r>
            <a:r>
              <a:rPr lang="zh-CN" altLang="en-US" dirty="0"/>
              <a:t>接口介绍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926548"/>
            <a:ext cx="8466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ea typeface="阿里巴巴普惠体" panose="00020600040101010101"/>
              </a:rPr>
              <a:t>1.</a:t>
            </a:r>
            <a:r>
              <a:rPr lang="zh-CN" altLang="en-US" sz="1600" dirty="0">
                <a:solidFill>
                  <a:srgbClr val="C00000"/>
                </a:solidFill>
                <a:ea typeface="阿里巴巴普惠体" panose="00020600040101010101"/>
              </a:rPr>
              <a:t>使用场景</a:t>
            </a:r>
            <a:r>
              <a:rPr lang="en-US" altLang="zh-CN" sz="1600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在程序开发中，经常需要遍历集合中的所有元素。针对这种需求，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JDK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专门提供了一个接口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java.util.Iterator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。想要遍历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Collection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集合，那么就要获取该集合迭代器完成迭代操作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3130061"/>
            <a:ext cx="1003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</a:rPr>
              <a:t>3</a:t>
            </a:r>
            <a:r>
              <a:rPr lang="en-US" altLang="zh-CN" sz="1600" dirty="0">
                <a:solidFill>
                  <a:srgbClr val="C00000"/>
                </a:solidFill>
                <a:latin typeface="+mn-lt"/>
                <a:ea typeface="+mn-ea"/>
              </a:rPr>
              <a:t>.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</a:rPr>
              <a:t>获取</a:t>
            </a:r>
            <a:r>
              <a:rPr lang="en-US" altLang="zh-CN" sz="1600" dirty="0">
                <a:solidFill>
                  <a:srgbClr val="C00000"/>
                </a:solidFill>
                <a:latin typeface="+mn-lt"/>
                <a:ea typeface="+mn-ea"/>
              </a:rPr>
              <a:t>Iterator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</a:rPr>
              <a:t>对象</a:t>
            </a:r>
            <a:r>
              <a:rPr lang="en-US" altLang="zh-CN" sz="1600" dirty="0">
                <a:solidFill>
                  <a:srgbClr val="C00000"/>
                </a:solidFill>
                <a:latin typeface="+mn-lt"/>
                <a:ea typeface="+mn-ea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38469" y="3522656"/>
          <a:ext cx="812800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public Iterator iterator()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获取集合对应的迭代器，用来遍历集合中的元素的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200" y="1904736"/>
            <a:ext cx="7499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ea typeface="阿里巴巴普惠体" panose="00020600040101010101"/>
              </a:rPr>
              <a:t>2.</a:t>
            </a:r>
            <a:r>
              <a:rPr lang="zh-CN" altLang="en-US" sz="1600" dirty="0">
                <a:solidFill>
                  <a:srgbClr val="C00000"/>
                </a:solidFill>
                <a:ea typeface="阿里巴巴普惠体" panose="00020600040101010101"/>
              </a:rPr>
              <a:t>迭代器概念</a:t>
            </a:r>
            <a:r>
              <a:rPr lang="en-US" altLang="zh-CN" sz="1600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C00000"/>
                </a:solidFill>
                <a:ea typeface="阿里巴巴普惠体" panose="00020600040101010101"/>
              </a:rPr>
              <a:t>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即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Collection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集合元素的通用获取方式。在取元素之前先要判断集合中有没有元素，如果有，就把这个元素取出来，继续在判断，如果还有就再取出出来。一直把集合中的所有元素全部取出。这种取出方式专业术语称为迭代。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07427" y="4641894"/>
            <a:ext cx="852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</a:rPr>
              <a:t>4.Iterator</a:t>
            </a:r>
            <a:r>
              <a:rPr lang="zh-CN" altLang="en-US" sz="1600" dirty="0">
                <a:solidFill>
                  <a:srgbClr val="C00000"/>
                </a:solidFill>
              </a:rPr>
              <a:t>接口中常用方法</a:t>
            </a:r>
            <a:r>
              <a:rPr lang="en-US" altLang="zh-CN" sz="1600" dirty="0">
                <a:solidFill>
                  <a:srgbClr val="C00000"/>
                </a:solidFill>
              </a:rPr>
              <a:t>: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38469" y="507935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public E next()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返回迭代的下一个元素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public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boolean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hasNext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()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如果仍有元素可以迭代，则返回 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true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  <a:r>
              <a:rPr lang="en-US" altLang="zh-CN" dirty="0"/>
              <a:t>_</a:t>
            </a:r>
            <a:r>
              <a:rPr lang="zh-CN" altLang="en-US" dirty="0"/>
              <a:t>实现原理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178170"/>
            <a:ext cx="961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423" y="952063"/>
            <a:ext cx="2049958" cy="5563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04" y="930047"/>
            <a:ext cx="5018843" cy="5783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23" y="1517235"/>
            <a:ext cx="1531753" cy="8306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423" y="2296827"/>
            <a:ext cx="1455546" cy="60203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766" y="2106780"/>
            <a:ext cx="5102081" cy="7920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344" y="2898859"/>
            <a:ext cx="2423370" cy="167654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985149" y="3100682"/>
            <a:ext cx="6713802" cy="3231160"/>
            <a:chOff x="4985149" y="3100682"/>
            <a:chExt cx="6713802" cy="323116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85149" y="3100682"/>
              <a:ext cx="6713802" cy="3231160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5495278" y="3364637"/>
              <a:ext cx="5948039" cy="2636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5278" y="4397920"/>
            <a:ext cx="5799323" cy="155461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5278" y="3391993"/>
            <a:ext cx="4442845" cy="100592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7399" y="4457723"/>
            <a:ext cx="3528366" cy="2072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  <a:r>
              <a:rPr lang="en-US" altLang="zh-CN" dirty="0"/>
              <a:t>_</a:t>
            </a:r>
            <a:r>
              <a:rPr lang="zh-CN" altLang="en-US" dirty="0"/>
              <a:t>实现原理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1308"/>
            <a:ext cx="4488569" cy="5143946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196502" y="1487774"/>
            <a:ext cx="10632333" cy="584775"/>
            <a:chOff x="1196502" y="1487774"/>
            <a:chExt cx="10632333" cy="584775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1196502" y="1780162"/>
              <a:ext cx="4241260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437762" y="1487774"/>
              <a:ext cx="63910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+mn-ea"/>
                </a:rPr>
                <a:t>1.size</a:t>
              </a:r>
              <a:r>
                <a:rPr lang="zh-CN" altLang="en-US" sz="1600" b="1" dirty="0">
                  <a:solidFill>
                    <a:srgbClr val="C00000"/>
                  </a:solidFill>
                  <a:latin typeface="+mn-lt"/>
                  <a:ea typeface="+mn-ea"/>
                </a:rPr>
                <a:t>是</a:t>
              </a:r>
              <a:r>
                <a:rPr lang="en-US" altLang="zh-CN" sz="1600" b="1" dirty="0" err="1">
                  <a:solidFill>
                    <a:srgbClr val="C00000"/>
                  </a:solidFill>
                  <a:latin typeface="+mn-lt"/>
                  <a:ea typeface="+mn-ea"/>
                </a:rPr>
                <a:t>ArrayList</a:t>
              </a:r>
              <a:r>
                <a:rPr lang="zh-CN" altLang="en-US" sz="1600" b="1" dirty="0">
                  <a:solidFill>
                    <a:srgbClr val="C00000"/>
                  </a:solidFill>
                  <a:latin typeface="+mn-lt"/>
                  <a:ea typeface="+mn-ea"/>
                </a:rPr>
                <a:t>类中的成员变量</a:t>
              </a:r>
              <a:endParaRPr lang="en-US" altLang="zh-CN" sz="1600" b="1" dirty="0">
                <a:solidFill>
                  <a:srgbClr val="C00000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+mn-ea"/>
                </a:rPr>
                <a:t>2.</a:t>
              </a:r>
              <a:r>
                <a:rPr lang="zh-CN" altLang="en-US" sz="1600" b="1" dirty="0">
                  <a:solidFill>
                    <a:srgbClr val="C00000"/>
                  </a:solidFill>
                  <a:latin typeface="+mn-lt"/>
                  <a:ea typeface="+mn-ea"/>
                </a:rPr>
                <a:t>使用空参构造创建</a:t>
              </a:r>
              <a:r>
                <a:rPr lang="en-US" altLang="zh-CN" sz="1600" b="1" dirty="0" err="1">
                  <a:solidFill>
                    <a:srgbClr val="C00000"/>
                  </a:solidFill>
                  <a:latin typeface="+mn-lt"/>
                  <a:ea typeface="+mn-ea"/>
                </a:rPr>
                <a:t>ArrayList</a:t>
              </a:r>
              <a:r>
                <a:rPr lang="zh-CN" altLang="en-US" sz="1600" b="1" dirty="0">
                  <a:solidFill>
                    <a:srgbClr val="C00000"/>
                  </a:solidFill>
                  <a:latin typeface="+mn-lt"/>
                  <a:ea typeface="+mn-ea"/>
                </a:rPr>
                <a:t>集合对象后</a:t>
              </a: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+mn-ea"/>
                </a:rPr>
                <a:t>,</a:t>
              </a:r>
              <a:r>
                <a:rPr lang="zh-CN" altLang="en-US" sz="1600" b="1" dirty="0">
                  <a:solidFill>
                    <a:srgbClr val="C00000"/>
                  </a:solidFill>
                  <a:latin typeface="+mn-lt"/>
                  <a:ea typeface="+mn-ea"/>
                </a:rPr>
                <a:t> </a:t>
              </a: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+mn-ea"/>
                </a:rPr>
                <a:t>size</a:t>
              </a:r>
              <a:r>
                <a:rPr lang="zh-CN" altLang="en-US" sz="1600" b="1" dirty="0">
                  <a:solidFill>
                    <a:srgbClr val="C00000"/>
                  </a:solidFill>
                  <a:latin typeface="+mn-lt"/>
                  <a:ea typeface="+mn-ea"/>
                </a:rPr>
                <a:t>的默认初始化值是</a:t>
              </a: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+mn-ea"/>
                </a:rPr>
                <a:t>0</a:t>
              </a:r>
              <a:endParaRPr lang="en-US" sz="16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196504" y="1251458"/>
            <a:ext cx="10632330" cy="338554"/>
            <a:chOff x="1196504" y="1251458"/>
            <a:chExt cx="10632330" cy="338554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1196504" y="1448862"/>
              <a:ext cx="4241258" cy="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437761" y="1251458"/>
              <a:ext cx="6391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00B050"/>
                  </a:solidFill>
                  <a:latin typeface="+mn-lt"/>
                  <a:ea typeface="+mn-ea"/>
                </a:rPr>
                <a:t>集合内部存储数据的</a:t>
              </a:r>
              <a:r>
                <a:rPr lang="en-US" altLang="zh-CN" sz="1600" b="1" dirty="0">
                  <a:solidFill>
                    <a:srgbClr val="00B050"/>
                  </a:solidFill>
                  <a:latin typeface="+mn-lt"/>
                  <a:ea typeface="+mn-ea"/>
                </a:rPr>
                <a:t>Object</a:t>
              </a:r>
              <a:r>
                <a:rPr lang="zh-CN" altLang="en-US" sz="1600" b="1" dirty="0">
                  <a:solidFill>
                    <a:srgbClr val="00B050"/>
                  </a:solidFill>
                  <a:latin typeface="+mn-lt"/>
                  <a:ea typeface="+mn-ea"/>
                </a:rPr>
                <a:t>数组</a:t>
              </a:r>
              <a:endParaRPr lang="en-US" sz="1600" b="1" dirty="0">
                <a:solidFill>
                  <a:srgbClr val="00B05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96502" y="2088474"/>
            <a:ext cx="10632331" cy="830997"/>
            <a:chOff x="1196502" y="2088474"/>
            <a:chExt cx="10632331" cy="830997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1196502" y="2506494"/>
              <a:ext cx="4241260" cy="0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437760" y="2088474"/>
              <a:ext cx="63910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7030A0"/>
                  </a:solidFill>
                  <a:latin typeface="+mn-lt"/>
                  <a:ea typeface="+mn-ea"/>
                </a:rPr>
                <a:t>1.</a:t>
              </a:r>
              <a:r>
                <a:rPr lang="zh-CN" altLang="en-US" sz="1600" b="1" dirty="0">
                  <a:solidFill>
                    <a:srgbClr val="7030A0"/>
                  </a:solidFill>
                  <a:latin typeface="+mn-lt"/>
                  <a:ea typeface="+mn-ea"/>
                </a:rPr>
                <a:t>集合对象调用</a:t>
              </a:r>
              <a:r>
                <a:rPr lang="en-US" altLang="zh-CN" sz="1600" b="1" dirty="0">
                  <a:solidFill>
                    <a:srgbClr val="7030A0"/>
                  </a:solidFill>
                  <a:latin typeface="+mn-lt"/>
                  <a:ea typeface="+mn-ea"/>
                </a:rPr>
                <a:t>add</a:t>
              </a:r>
              <a:r>
                <a:rPr lang="zh-CN" altLang="en-US" sz="1600" b="1" dirty="0">
                  <a:solidFill>
                    <a:srgbClr val="7030A0"/>
                  </a:solidFill>
                  <a:latin typeface="+mn-lt"/>
                  <a:ea typeface="+mn-ea"/>
                </a:rPr>
                <a:t>方法添加数据</a:t>
              </a:r>
              <a:endParaRPr lang="en-US" altLang="zh-CN" sz="1600" b="1" dirty="0">
                <a:solidFill>
                  <a:srgbClr val="7030A0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7030A0"/>
                  </a:solidFill>
                  <a:latin typeface="+mn-lt"/>
                  <a:ea typeface="+mn-ea"/>
                </a:rPr>
                <a:t>2.</a:t>
              </a:r>
              <a:r>
                <a:rPr lang="zh-CN" altLang="en-US" sz="1600" b="1" dirty="0">
                  <a:solidFill>
                    <a:srgbClr val="7030A0"/>
                  </a:solidFill>
                  <a:latin typeface="+mn-lt"/>
                  <a:ea typeface="+mn-ea"/>
                </a:rPr>
                <a:t>数据被添加到集合内部的</a:t>
              </a:r>
              <a:r>
                <a:rPr lang="en-US" altLang="zh-CN" sz="1600" b="1" dirty="0">
                  <a:solidFill>
                    <a:srgbClr val="7030A0"/>
                  </a:solidFill>
                  <a:latin typeface="+mn-lt"/>
                  <a:ea typeface="+mn-ea"/>
                </a:rPr>
                <a:t>Object</a:t>
              </a:r>
              <a:r>
                <a:rPr lang="zh-CN" altLang="en-US" sz="1600" b="1" dirty="0">
                  <a:solidFill>
                    <a:srgbClr val="7030A0"/>
                  </a:solidFill>
                  <a:latin typeface="+mn-lt"/>
                  <a:ea typeface="+mn-ea"/>
                </a:rPr>
                <a:t>数组中</a:t>
              </a:r>
              <a:endParaRPr lang="en-US" altLang="zh-CN" sz="1600" b="1" dirty="0">
                <a:solidFill>
                  <a:srgbClr val="7030A0"/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rgbClr val="7030A0"/>
                  </a:solidFill>
                </a:rPr>
                <a:t>3</a:t>
              </a:r>
              <a:r>
                <a:rPr lang="en-US" altLang="zh-CN" sz="1600" b="1" dirty="0">
                  <a:solidFill>
                    <a:srgbClr val="7030A0"/>
                  </a:solidFill>
                </a:rPr>
                <a:t>.</a:t>
              </a:r>
              <a:r>
                <a:rPr lang="zh-CN" altLang="en-US" sz="1600" b="1" dirty="0">
                  <a:solidFill>
                    <a:srgbClr val="7030A0"/>
                  </a:solidFill>
                </a:rPr>
                <a:t>每添加一个元素</a:t>
              </a:r>
              <a:r>
                <a:rPr lang="en-US" altLang="zh-CN" sz="1600" b="1" dirty="0">
                  <a:solidFill>
                    <a:srgbClr val="7030A0"/>
                  </a:solidFill>
                </a:rPr>
                <a:t>size</a:t>
              </a:r>
              <a:r>
                <a:rPr lang="zh-CN" altLang="en-US" sz="1600" b="1" dirty="0">
                  <a:solidFill>
                    <a:srgbClr val="7030A0"/>
                  </a:solidFill>
                </a:rPr>
                <a:t>的值增加</a:t>
              </a:r>
              <a:r>
                <a:rPr lang="en-US" altLang="zh-CN" sz="1600" b="1" dirty="0">
                  <a:solidFill>
                    <a:srgbClr val="7030A0"/>
                  </a:solidFill>
                </a:rPr>
                <a:t>1</a:t>
              </a:r>
              <a:endParaRPr lang="en-US" sz="1600" b="1" dirty="0">
                <a:solidFill>
                  <a:srgbClr val="7030A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96501" y="3777016"/>
            <a:ext cx="10632333" cy="584775"/>
            <a:chOff x="1196501" y="3777016"/>
            <a:chExt cx="10632333" cy="584775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1196501" y="4069404"/>
              <a:ext cx="4241260" cy="0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437761" y="3777016"/>
              <a:ext cx="63910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0070C0"/>
                  </a:solidFill>
                  <a:latin typeface="+mn-lt"/>
                  <a:ea typeface="+mn-ea"/>
                </a:rPr>
                <a:t>1.cursor</a:t>
              </a:r>
              <a:r>
                <a:rPr lang="zh-CN" altLang="en-US" sz="1600" b="1" dirty="0">
                  <a:solidFill>
                    <a:srgbClr val="0070C0"/>
                  </a:solidFill>
                  <a:latin typeface="+mn-lt"/>
                  <a:ea typeface="+mn-ea"/>
                </a:rPr>
                <a:t>是</a:t>
              </a:r>
              <a:r>
                <a:rPr lang="en-US" altLang="zh-CN" sz="1600" b="1" dirty="0" err="1">
                  <a:solidFill>
                    <a:srgbClr val="0070C0"/>
                  </a:solidFill>
                  <a:latin typeface="+mn-lt"/>
                  <a:ea typeface="+mn-ea"/>
                </a:rPr>
                <a:t>ArrayList</a:t>
              </a:r>
              <a:r>
                <a:rPr lang="zh-CN" altLang="en-US" sz="1600" b="1" dirty="0">
                  <a:solidFill>
                    <a:srgbClr val="0070C0"/>
                  </a:solidFill>
                  <a:latin typeface="+mn-lt"/>
                  <a:ea typeface="+mn-ea"/>
                </a:rPr>
                <a:t>类中</a:t>
              </a:r>
              <a:r>
                <a:rPr lang="zh-CN" altLang="en-US" sz="1600" b="1" dirty="0">
                  <a:solidFill>
                    <a:srgbClr val="0070C0"/>
                  </a:solidFill>
                </a:rPr>
                <a:t>内部类迭代器类</a:t>
              </a:r>
              <a:r>
                <a:rPr lang="en-US" altLang="zh-CN" sz="1600" b="1" dirty="0" err="1">
                  <a:solidFill>
                    <a:srgbClr val="0070C0"/>
                  </a:solidFill>
                </a:rPr>
                <a:t>Itr</a:t>
              </a:r>
              <a:r>
                <a:rPr lang="zh-CN" altLang="en-US" sz="1600" b="1" dirty="0">
                  <a:solidFill>
                    <a:srgbClr val="0070C0"/>
                  </a:solidFill>
                </a:rPr>
                <a:t>的成员变量</a:t>
              </a:r>
              <a:endParaRPr lang="en-US" altLang="zh-CN" sz="1600" b="1" dirty="0">
                <a:solidFill>
                  <a:srgbClr val="0070C0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0070C0"/>
                  </a:solidFill>
                  <a:latin typeface="+mn-lt"/>
                  <a:ea typeface="+mn-ea"/>
                </a:rPr>
                <a:t>2.</a:t>
              </a:r>
              <a:r>
                <a:rPr lang="zh-CN" altLang="en-US" sz="1600" b="1" dirty="0">
                  <a:solidFill>
                    <a:srgbClr val="0070C0"/>
                  </a:solidFill>
                </a:rPr>
                <a:t>使用空参构造创建迭代器对象后</a:t>
              </a:r>
              <a:r>
                <a:rPr lang="en-US" altLang="zh-CN" sz="1600" b="1" dirty="0">
                  <a:solidFill>
                    <a:srgbClr val="0070C0"/>
                  </a:solidFill>
                </a:rPr>
                <a:t>,cursor</a:t>
              </a:r>
              <a:r>
                <a:rPr lang="zh-CN" altLang="en-US" sz="1600" b="1" dirty="0">
                  <a:solidFill>
                    <a:srgbClr val="0070C0"/>
                  </a:solidFill>
                </a:rPr>
                <a:t>默认值是</a:t>
              </a:r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96501" y="2915217"/>
            <a:ext cx="10632332" cy="830997"/>
            <a:chOff x="1196501" y="2915217"/>
            <a:chExt cx="10632332" cy="830997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1196501" y="3365770"/>
              <a:ext cx="4241260" cy="0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5437760" y="2915217"/>
              <a:ext cx="63910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92D050"/>
                  </a:solidFill>
                  <a:latin typeface="+mn-lt"/>
                  <a:ea typeface="+mn-ea"/>
                </a:rPr>
                <a:t>1.</a:t>
              </a:r>
              <a:r>
                <a:rPr lang="zh-CN" altLang="en-US" sz="1600" b="1" dirty="0">
                  <a:solidFill>
                    <a:srgbClr val="92D050"/>
                  </a:solidFill>
                  <a:latin typeface="+mn-lt"/>
                  <a:ea typeface="+mn-ea"/>
                </a:rPr>
                <a:t>集合对象调用</a:t>
              </a:r>
              <a:r>
                <a:rPr lang="en-US" altLang="zh-CN" sz="1600" b="1" dirty="0">
                  <a:solidFill>
                    <a:srgbClr val="92D050"/>
                  </a:solidFill>
                  <a:latin typeface="+mn-lt"/>
                  <a:ea typeface="+mn-ea"/>
                </a:rPr>
                <a:t>iterator</a:t>
              </a:r>
              <a:r>
                <a:rPr lang="zh-CN" altLang="en-US" sz="1600" b="1" dirty="0">
                  <a:solidFill>
                    <a:srgbClr val="92D050"/>
                  </a:solidFill>
                </a:rPr>
                <a:t>方法获取迭代器对象</a:t>
              </a:r>
              <a:endParaRPr lang="en-US" altLang="zh-CN" sz="1600" b="1" dirty="0">
                <a:solidFill>
                  <a:srgbClr val="92D050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92D050"/>
                  </a:solidFill>
                  <a:latin typeface="+mn-lt"/>
                  <a:ea typeface="+mn-ea"/>
                </a:rPr>
                <a:t>2.</a:t>
              </a:r>
              <a:r>
                <a:rPr lang="en-US" altLang="zh-CN" sz="1600" b="1" dirty="0">
                  <a:solidFill>
                    <a:srgbClr val="92D050"/>
                  </a:solidFill>
                </a:rPr>
                <a:t>Iterator</a:t>
              </a:r>
              <a:r>
                <a:rPr lang="zh-CN" altLang="en-US" sz="1600" b="1" dirty="0">
                  <a:solidFill>
                    <a:srgbClr val="92D050"/>
                  </a:solidFill>
                </a:rPr>
                <a:t>方法内部使用空参构造创建迭代器</a:t>
              </a:r>
              <a:r>
                <a:rPr lang="en-US" altLang="zh-CN" sz="1600" b="1" dirty="0" err="1">
                  <a:solidFill>
                    <a:srgbClr val="92D050"/>
                  </a:solidFill>
                </a:rPr>
                <a:t>Itr</a:t>
              </a:r>
              <a:r>
                <a:rPr lang="zh-CN" altLang="en-US" sz="1600" b="1" dirty="0">
                  <a:solidFill>
                    <a:srgbClr val="92D050"/>
                  </a:solidFill>
                </a:rPr>
                <a:t>类的对象</a:t>
              </a:r>
              <a:endParaRPr lang="en-US" altLang="zh-CN" sz="1600" b="1" dirty="0">
                <a:solidFill>
                  <a:srgbClr val="92D050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rgbClr val="92D050"/>
                  </a:solidFill>
                  <a:latin typeface="+mn-lt"/>
                  <a:ea typeface="+mn-ea"/>
                </a:rPr>
                <a:t>3</a:t>
              </a:r>
              <a:r>
                <a:rPr lang="en-US" altLang="zh-CN" sz="1600" b="1" dirty="0">
                  <a:solidFill>
                    <a:srgbClr val="92D050"/>
                  </a:solidFill>
                  <a:latin typeface="+mn-lt"/>
                  <a:ea typeface="+mn-ea"/>
                </a:rPr>
                <a:t>.</a:t>
              </a:r>
              <a:r>
                <a:rPr lang="zh-CN" altLang="en-US" sz="1600" b="1" dirty="0">
                  <a:solidFill>
                    <a:srgbClr val="92D050"/>
                  </a:solidFill>
                  <a:latin typeface="+mn-lt"/>
                  <a:ea typeface="+mn-ea"/>
                </a:rPr>
                <a:t>该对象中成员变量的</a:t>
              </a:r>
              <a:r>
                <a:rPr lang="en-US" altLang="zh-CN" sz="1600" b="1" dirty="0">
                  <a:solidFill>
                    <a:srgbClr val="92D050"/>
                  </a:solidFill>
                  <a:latin typeface="+mn-lt"/>
                  <a:ea typeface="+mn-ea"/>
                </a:rPr>
                <a:t>cursor</a:t>
              </a:r>
              <a:r>
                <a:rPr lang="zh-CN" altLang="en-US" sz="1600" b="1" dirty="0">
                  <a:solidFill>
                    <a:srgbClr val="92D050"/>
                  </a:solidFill>
                </a:rPr>
                <a:t>值为默认值</a:t>
              </a:r>
              <a:r>
                <a:rPr lang="en-US" altLang="zh-CN" sz="1600" b="1" dirty="0">
                  <a:solidFill>
                    <a:srgbClr val="92D050"/>
                  </a:solidFill>
                </a:rPr>
                <a:t>0</a:t>
              </a:r>
              <a:endParaRPr lang="en-US" sz="1600" b="1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180225" y="4497584"/>
            <a:ext cx="10632333" cy="584775"/>
            <a:chOff x="1180225" y="4497584"/>
            <a:chExt cx="10632333" cy="584775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1180225" y="4789972"/>
              <a:ext cx="4241260" cy="0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421485" y="4497584"/>
              <a:ext cx="63910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chemeClr val="accent5"/>
                  </a:solidFill>
                  <a:latin typeface="+mn-lt"/>
                  <a:ea typeface="+mn-ea"/>
                </a:rPr>
                <a:t>1.cursor</a:t>
              </a:r>
              <a:r>
                <a:rPr lang="zh-CN" altLang="en-US" sz="1600" b="1" dirty="0">
                  <a:solidFill>
                    <a:schemeClr val="accent5"/>
                  </a:solidFill>
                </a:rPr>
                <a:t>是用来记录当前获取元素的索引值的</a:t>
              </a:r>
              <a:endParaRPr lang="en-US" altLang="zh-CN" sz="1600" b="1" dirty="0">
                <a:solidFill>
                  <a:schemeClr val="accent5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chemeClr val="accent5"/>
                  </a:solidFill>
                  <a:latin typeface="+mn-lt"/>
                  <a:ea typeface="+mn-ea"/>
                </a:rPr>
                <a:t>2.</a:t>
              </a:r>
              <a:r>
                <a:rPr lang="zh-CN" altLang="en-US" sz="1600" b="1" dirty="0">
                  <a:solidFill>
                    <a:schemeClr val="accent5"/>
                  </a:solidFill>
                </a:rPr>
                <a:t>只要</a:t>
              </a:r>
              <a:r>
                <a:rPr lang="en-US" altLang="zh-CN" sz="1600" b="1" dirty="0">
                  <a:solidFill>
                    <a:schemeClr val="accent5"/>
                  </a:solidFill>
                </a:rPr>
                <a:t>cursor</a:t>
              </a:r>
              <a:r>
                <a:rPr lang="zh-CN" altLang="en-US" sz="1600" b="1" dirty="0">
                  <a:solidFill>
                    <a:schemeClr val="accent5"/>
                  </a:solidFill>
                </a:rPr>
                <a:t>的值不等于集合元素数量</a:t>
              </a:r>
              <a:r>
                <a:rPr lang="en-US" altLang="zh-CN" sz="1600" b="1" dirty="0">
                  <a:solidFill>
                    <a:schemeClr val="accent5"/>
                  </a:solidFill>
                </a:rPr>
                <a:t>size</a:t>
              </a:r>
              <a:r>
                <a:rPr lang="zh-CN" altLang="en-US" sz="1600" b="1" dirty="0">
                  <a:solidFill>
                    <a:schemeClr val="accent5"/>
                  </a:solidFill>
                </a:rPr>
                <a:t>就说明有元素</a:t>
              </a:r>
              <a:endParaRPr lang="en-US" sz="1600" b="1" dirty="0">
                <a:solidFill>
                  <a:schemeClr val="accent5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96500" y="5091394"/>
            <a:ext cx="10616057" cy="1569660"/>
            <a:chOff x="1196500" y="5091394"/>
            <a:chExt cx="10616057" cy="1569660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1196500" y="5662218"/>
              <a:ext cx="424126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5421484" y="5091394"/>
              <a:ext cx="639107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FF0000"/>
                  </a:solidFill>
                  <a:latin typeface="+mn-lt"/>
                  <a:ea typeface="+mn-ea"/>
                </a:rPr>
                <a:t>1.</a:t>
              </a:r>
              <a:r>
                <a:rPr lang="zh-CN" altLang="en-US" sz="1600" b="1" dirty="0">
                  <a:solidFill>
                    <a:srgbClr val="FF0000"/>
                  </a:solidFill>
                  <a:latin typeface="+mn-lt"/>
                  <a:ea typeface="+mn-ea"/>
                </a:rPr>
                <a:t>使用</a:t>
              </a:r>
              <a:r>
                <a:rPr lang="en-US" altLang="zh-CN" sz="1600" b="1" dirty="0">
                  <a:solidFill>
                    <a:srgbClr val="FF0000"/>
                  </a:solidFill>
                  <a:latin typeface="+mn-lt"/>
                  <a:ea typeface="+mn-ea"/>
                </a:rPr>
                <a:t>cursor</a:t>
              </a:r>
              <a:r>
                <a:rPr lang="zh-CN" altLang="en-US" sz="1600" b="1" dirty="0">
                  <a:solidFill>
                    <a:srgbClr val="FF0000"/>
                  </a:solidFill>
                  <a:latin typeface="+mn-lt"/>
                  <a:ea typeface="+mn-ea"/>
                </a:rPr>
                <a:t>作为索引获取元素值</a:t>
              </a:r>
              <a:endParaRPr lang="en-US" altLang="zh-CN" sz="1600" b="1" dirty="0">
                <a:solidFill>
                  <a:srgbClr val="FF0000"/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FF0000"/>
                  </a:solidFill>
                  <a:latin typeface="+mn-lt"/>
                  <a:ea typeface="+mn-ea"/>
                </a:rPr>
                <a:t>2.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cursor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的值增加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1,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为下一次获取元素做准备</a:t>
              </a:r>
              <a:endParaRPr lang="en-US" altLang="zh-CN" sz="1600" b="1" dirty="0">
                <a:solidFill>
                  <a:srgbClr val="FF0000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rgbClr val="FF0000"/>
                  </a:solidFill>
                </a:rPr>
                <a:t>3.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可以简化成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rgbClr val="FF0000"/>
                  </a:solidFill>
                  <a:latin typeface="+mn-lt"/>
                  <a:ea typeface="+mn-ea"/>
                </a:rPr>
                <a:t>	public E next() 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rgbClr val="FF0000"/>
                  </a:solidFill>
                  <a:latin typeface="+mn-lt"/>
                  <a:ea typeface="+mn-ea"/>
                </a:rPr>
                <a:t>		return (E) </a:t>
              </a:r>
              <a:r>
                <a:rPr lang="en-US" sz="1600" b="1" dirty="0" err="1">
                  <a:solidFill>
                    <a:srgbClr val="FF0000"/>
                  </a:solidFill>
                  <a:latin typeface="+mn-lt"/>
                  <a:ea typeface="+mn-ea"/>
                </a:rPr>
                <a:t>elementData</a:t>
              </a:r>
              <a:r>
                <a:rPr lang="en-US" sz="1600" b="1" dirty="0">
                  <a:solidFill>
                    <a:srgbClr val="FF0000"/>
                  </a:solidFill>
                  <a:latin typeface="+mn-lt"/>
                  <a:ea typeface="+mn-ea"/>
                </a:rPr>
                <a:t>[cursor++];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rgbClr val="FF0000"/>
                  </a:solidFill>
                  <a:latin typeface="+mn-lt"/>
                  <a:ea typeface="+mn-ea"/>
                </a:rPr>
                <a:t>	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  <a:r>
              <a:rPr lang="en-US" altLang="zh-CN" dirty="0"/>
              <a:t>_</a:t>
            </a:r>
            <a:r>
              <a:rPr lang="zh-CN" altLang="en-US" dirty="0"/>
              <a:t>实现原理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93" y="1039846"/>
            <a:ext cx="2941575" cy="14403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6793" y="2480151"/>
            <a:ext cx="4323479" cy="255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1.ArrayList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集合内部定义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类型成员变量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.Size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的作用记录集合内部元素数量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空参构造创建集合对象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,size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每次定义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,size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的值会增加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总共调用了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集合内部定义</a:t>
            </a:r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Itr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类实现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表示迭代器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7.Itr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类内部定义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cursor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刚刚获取迭代器对象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,cursor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cursor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是用来遍历集合的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相当于指针</a:t>
            </a:r>
            <a:endParaRPr lang="en-US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678368" y="743279"/>
            <a:ext cx="6708506" cy="1334096"/>
            <a:chOff x="3678368" y="743279"/>
            <a:chExt cx="6708506" cy="1334096"/>
          </a:xfrm>
        </p:grpSpPr>
        <p:grpSp>
          <p:nvGrpSpPr>
            <p:cNvPr id="18" name="组合 17"/>
            <p:cNvGrpSpPr/>
            <p:nvPr/>
          </p:nvGrpSpPr>
          <p:grpSpPr>
            <a:xfrm>
              <a:off x="3678368" y="753980"/>
              <a:ext cx="6708506" cy="1323395"/>
              <a:chOff x="3678368" y="753980"/>
              <a:chExt cx="6708506" cy="1323395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421080" y="1041004"/>
                <a:ext cx="5965794" cy="1036371"/>
                <a:chOff x="4421080" y="898961"/>
                <a:chExt cx="5965794" cy="1036371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4421080" y="1189608"/>
                  <a:ext cx="5965794" cy="745724"/>
                  <a:chOff x="4421080" y="1189608"/>
                  <a:chExt cx="5965794" cy="745724"/>
                </a:xfrm>
              </p:grpSpPr>
              <p:sp>
                <p:nvSpPr>
                  <p:cNvPr id="8" name="矩形 7"/>
                  <p:cNvSpPr/>
                  <p:nvPr/>
                </p:nvSpPr>
                <p:spPr>
                  <a:xfrm>
                    <a:off x="4421080" y="1189608"/>
                    <a:ext cx="1988598" cy="745724"/>
                  </a:xfrm>
                  <a:prstGeom prst="rect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“AAA”</a:t>
                    </a:r>
                    <a:endParaRPr 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6409678" y="1189608"/>
                    <a:ext cx="1988598" cy="745724"/>
                  </a:xfrm>
                  <a:prstGeom prst="rect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“BBB”</a:t>
                    </a:r>
                    <a:endParaRPr 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8398276" y="1189608"/>
                    <a:ext cx="1988598" cy="745724"/>
                  </a:xfrm>
                  <a:prstGeom prst="rect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“CCC”</a:t>
                    </a:r>
                    <a:endParaRPr 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0" name="文本框 9"/>
                <p:cNvSpPr txBox="1"/>
                <p:nvPr/>
              </p:nvSpPr>
              <p:spPr>
                <a:xfrm>
                  <a:off x="4421080" y="898961"/>
                  <a:ext cx="59657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索引</a:t>
                  </a:r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:        0                                    1                                    2</a:t>
                  </a:r>
                  <a:endParaRPr 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4136994" y="1039846"/>
                <a:ext cx="284086" cy="291805"/>
              </a:xfrm>
              <a:prstGeom prst="line">
                <a:avLst/>
              </a:prstGeom>
              <a:ln w="317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3678368" y="753980"/>
                <a:ext cx="10979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</a:t>
                </a:r>
                <a:r>
                  <a:rPr lang="en-US" altLang="zh-CN" sz="1200" b="1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x666</a:t>
                </a:r>
                <a:endParaRPr lang="en-US" sz="1200" b="1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5115922" y="743279"/>
              <a:ext cx="4321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ew </a:t>
              </a:r>
              <a:r>
                <a:rPr lang="en-US" altLang="zh-CN" sz="1600" b="1" dirty="0" err="1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ArrayList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   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内部就是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  <a:endParaRPr 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54586" y="879757"/>
            <a:ext cx="2324451" cy="469024"/>
            <a:chOff x="1954586" y="879757"/>
            <a:chExt cx="2324451" cy="469024"/>
          </a:xfrm>
        </p:grpSpPr>
        <p:sp>
          <p:nvSpPr>
            <p:cNvPr id="41" name="文本框 40"/>
            <p:cNvSpPr txBox="1"/>
            <p:nvPr/>
          </p:nvSpPr>
          <p:spPr>
            <a:xfrm>
              <a:off x="1954586" y="879757"/>
              <a:ext cx="1097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r>
                <a:rPr lang="en-US" altLang="zh-CN" sz="1200" b="1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x666</a:t>
              </a:r>
              <a:endParaRPr lang="en-US" sz="12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2503542" y="1185748"/>
              <a:ext cx="1775495" cy="163033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4496558" y="5291940"/>
            <a:ext cx="7168898" cy="913551"/>
            <a:chOff x="4496558" y="5291940"/>
            <a:chExt cx="7168898" cy="913551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3370" y="5291940"/>
              <a:ext cx="3782086" cy="913551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6558" y="5314802"/>
              <a:ext cx="2694670" cy="890689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2207580" y="2018303"/>
            <a:ext cx="3256439" cy="2776254"/>
            <a:chOff x="2207580" y="2018303"/>
            <a:chExt cx="3256439" cy="2776254"/>
          </a:xfrm>
        </p:grpSpPr>
        <p:grpSp>
          <p:nvGrpSpPr>
            <p:cNvPr id="56" name="组合 55"/>
            <p:cNvGrpSpPr/>
            <p:nvPr/>
          </p:nvGrpSpPr>
          <p:grpSpPr>
            <a:xfrm>
              <a:off x="4366106" y="2201662"/>
              <a:ext cx="1097913" cy="2592895"/>
              <a:chOff x="4366106" y="2201662"/>
              <a:chExt cx="1097913" cy="2592895"/>
            </a:xfrm>
          </p:grpSpPr>
          <p:cxnSp>
            <p:nvCxnSpPr>
              <p:cNvPr id="54" name="直接箭头连接符 53"/>
              <p:cNvCxnSpPr/>
              <p:nvPr/>
            </p:nvCxnSpPr>
            <p:spPr>
              <a:xfrm flipV="1">
                <a:off x="4496558" y="2201662"/>
                <a:ext cx="0" cy="2192785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/>
              <p:cNvSpPr txBox="1"/>
              <p:nvPr/>
            </p:nvSpPr>
            <p:spPr>
              <a:xfrm>
                <a:off x="4366106" y="4394447"/>
                <a:ext cx="10979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solidFill>
                      <a:srgbClr val="00B05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it</a:t>
                </a:r>
              </a:p>
            </p:txBody>
          </p:sp>
        </p:grpSp>
        <p:cxnSp>
          <p:nvCxnSpPr>
            <p:cNvPr id="58" name="连接符: 曲线 57"/>
            <p:cNvCxnSpPr/>
            <p:nvPr/>
          </p:nvCxnSpPr>
          <p:spPr>
            <a:xfrm>
              <a:off x="2207580" y="2018303"/>
              <a:ext cx="2288978" cy="1190442"/>
            </a:xfrm>
            <a:prstGeom prst="curvedConnector3">
              <a:avLst>
                <a:gd name="adj1" fmla="val 81448"/>
              </a:avLst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4496558" y="2276324"/>
            <a:ext cx="2551130" cy="2252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cursor:0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size:3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调用</a:t>
            </a:r>
            <a:r>
              <a:rPr lang="en-US" altLang="zh-CN" sz="1100" b="1" dirty="0" err="1">
                <a:solidFill>
                  <a:schemeClr val="accent6">
                    <a:lumMod val="75000"/>
                  </a:schemeClr>
                </a:solidFill>
              </a:rPr>
              <a:t>hasNext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方法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cursor!=size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==&gt; 0!=3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==&gt; true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调用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next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方法</a:t>
            </a:r>
            <a:endParaRPr lang="en-US" altLang="zh-CN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elementData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[cursor++]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取出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索引对应的元素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:AAA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同时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cursor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的值增加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1: 1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6893" y="5738376"/>
            <a:ext cx="3249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“AAA”</a:t>
            </a:r>
            <a:endParaRPr 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251337" y="2201662"/>
            <a:ext cx="1097913" cy="2578964"/>
            <a:chOff x="6251337" y="2201662"/>
            <a:chExt cx="1097913" cy="2578964"/>
          </a:xfrm>
        </p:grpSpPr>
        <p:cxnSp>
          <p:nvCxnSpPr>
            <p:cNvPr id="64" name="直接箭头连接符 63"/>
            <p:cNvCxnSpPr/>
            <p:nvPr/>
          </p:nvCxnSpPr>
          <p:spPr>
            <a:xfrm flipV="1">
              <a:off x="6409678" y="2201662"/>
              <a:ext cx="0" cy="219278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251337" y="4380516"/>
              <a:ext cx="1097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B05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it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6477432" y="2201662"/>
            <a:ext cx="2551130" cy="2252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cursor:1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size:3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调用</a:t>
            </a:r>
            <a:r>
              <a:rPr lang="en-US" altLang="zh-CN" sz="1100" b="1" dirty="0" err="1">
                <a:solidFill>
                  <a:schemeClr val="accent6">
                    <a:lumMod val="75000"/>
                  </a:schemeClr>
                </a:solidFill>
              </a:rPr>
              <a:t>hasNext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方法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cursor!=size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==&gt; 1!=3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==&gt; true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调用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next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方法</a:t>
            </a:r>
            <a:endParaRPr lang="en-US" altLang="zh-CN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elementData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[cursor++]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取出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索引对应的元素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:BBB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同时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cursor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的值增加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1: 2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314732" y="5748715"/>
            <a:ext cx="116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“BBB”</a:t>
            </a:r>
            <a:endParaRPr 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8256324" y="2127053"/>
            <a:ext cx="1097913" cy="2578964"/>
            <a:chOff x="8256324" y="2127053"/>
            <a:chExt cx="1097913" cy="2578964"/>
          </a:xfrm>
        </p:grpSpPr>
        <p:cxnSp>
          <p:nvCxnSpPr>
            <p:cNvPr id="70" name="直接箭头连接符 69"/>
            <p:cNvCxnSpPr/>
            <p:nvPr/>
          </p:nvCxnSpPr>
          <p:spPr>
            <a:xfrm flipV="1">
              <a:off x="8414665" y="2127053"/>
              <a:ext cx="0" cy="219278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8256324" y="4305907"/>
              <a:ext cx="1097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B05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it</a:t>
              </a: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8473353" y="2142036"/>
            <a:ext cx="2551130" cy="2252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cursor:2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size:3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调用</a:t>
            </a:r>
            <a:r>
              <a:rPr lang="en-US" altLang="zh-CN" sz="1100" b="1" dirty="0" err="1">
                <a:solidFill>
                  <a:schemeClr val="accent6">
                    <a:lumMod val="75000"/>
                  </a:schemeClr>
                </a:solidFill>
              </a:rPr>
              <a:t>hasNext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方法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cursor!=size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==&gt; 2!=3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==&gt; true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调用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next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方法</a:t>
            </a:r>
            <a:endParaRPr lang="en-US" altLang="zh-CN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elementData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[cursor++]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取出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索引对应的元素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:CCC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同时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cursor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的值增加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1: 3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092638" y="5761242"/>
            <a:ext cx="980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“CCC”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0226952" y="2142036"/>
            <a:ext cx="1097913" cy="2582042"/>
            <a:chOff x="10226952" y="2142036"/>
            <a:chExt cx="1097913" cy="2582042"/>
          </a:xfrm>
        </p:grpSpPr>
        <p:cxnSp>
          <p:nvCxnSpPr>
            <p:cNvPr id="79" name="直接箭头连接符 78"/>
            <p:cNvCxnSpPr/>
            <p:nvPr/>
          </p:nvCxnSpPr>
          <p:spPr>
            <a:xfrm flipV="1">
              <a:off x="10386874" y="2142036"/>
              <a:ext cx="0" cy="219278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10226952" y="4323968"/>
              <a:ext cx="1097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B05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it</a:t>
              </a: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10469622" y="2112222"/>
            <a:ext cx="2551130" cy="181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cursor:3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size:3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调用</a:t>
            </a:r>
            <a:r>
              <a:rPr lang="en-US" altLang="zh-CN" sz="1100" b="1" dirty="0" err="1">
                <a:solidFill>
                  <a:schemeClr val="accent6">
                    <a:lumMod val="75000"/>
                  </a:schemeClr>
                </a:solidFill>
              </a:rPr>
              <a:t>hasNext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方法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cursor!=size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==&gt; 3!=3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==&gt; false</a:t>
            </a: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不再调用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</a:rPr>
              <a:t>next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</a:rPr>
              <a:t>方法</a:t>
            </a:r>
            <a:endParaRPr lang="en-US" altLang="zh-CN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迭代器过程结束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3" grpId="0"/>
      <p:bldP spid="69" grpId="0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  <a:r>
              <a:rPr lang="en-US" altLang="zh-CN" dirty="0"/>
              <a:t>_</a:t>
            </a:r>
            <a:r>
              <a:rPr lang="zh-CN" altLang="en-US" dirty="0"/>
              <a:t>源码分析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2400300"/>
            <a:ext cx="10709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  <a:ea typeface="阿里巴巴普惠体" panose="00020600040101010101"/>
              </a:rPr>
              <a:t>结论</a:t>
            </a:r>
            <a:r>
              <a:rPr lang="en-US" altLang="zh-CN" dirty="0">
                <a:solidFill>
                  <a:srgbClr val="C00000"/>
                </a:solidFill>
                <a:ea typeface="阿里巴巴普惠体" panose="00020600040101010101"/>
              </a:rPr>
              <a:t>-: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C00000"/>
                </a:solidFill>
                <a:ea typeface="阿里巴巴普惠体" panose="00020600040101010101"/>
              </a:rPr>
              <a:t>  1.</a:t>
            </a:r>
            <a:r>
              <a:rPr lang="zh-CN" altLang="en-US" dirty="0">
                <a:solidFill>
                  <a:srgbClr val="C00000"/>
                </a:solidFill>
                <a:ea typeface="阿里巴巴普惠体" panose="00020600040101010101"/>
              </a:rPr>
              <a:t>所有集合的迭代器，全由内部类实现。</a:t>
            </a:r>
            <a:endParaRPr lang="en-US" altLang="zh-CN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C00000"/>
                </a:solidFill>
                <a:ea typeface="阿里巴巴普惠体" panose="00020600040101010101"/>
              </a:rPr>
              <a:t>  2.</a:t>
            </a:r>
            <a:r>
              <a:rPr lang="zh-CN" altLang="en-US" dirty="0">
                <a:solidFill>
                  <a:srgbClr val="C00000"/>
                </a:solidFill>
                <a:ea typeface="阿里巴巴普惠体" panose="00020600040101010101"/>
              </a:rPr>
              <a:t>集合中定义内部类，实现迭代器接口，可以使所有集合的遍历方式统一</a:t>
            </a:r>
            <a:endParaRPr lang="en-US" altLang="zh-CN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C00000"/>
                </a:solidFill>
                <a:ea typeface="阿里巴巴普惠体" panose="00020600040101010101"/>
              </a:rPr>
              <a:t>  3.</a:t>
            </a:r>
            <a:r>
              <a:rPr lang="zh-CN" altLang="en-US" dirty="0">
                <a:solidFill>
                  <a:srgbClr val="C00000"/>
                </a:solidFill>
                <a:ea typeface="阿里巴巴普惠体" panose="00020600040101010101"/>
              </a:rPr>
              <a:t>调用迭代器的方法</a:t>
            </a:r>
            <a:r>
              <a:rPr lang="en-US" altLang="zh-CN" dirty="0" err="1">
                <a:solidFill>
                  <a:srgbClr val="C00000"/>
                </a:solidFill>
                <a:ea typeface="阿里巴巴普惠体" panose="00020600040101010101"/>
              </a:rPr>
              <a:t>hasNext</a:t>
            </a:r>
            <a:r>
              <a:rPr lang="en-US" altLang="zh-CN" dirty="0">
                <a:solidFill>
                  <a:srgbClr val="C00000"/>
                </a:solidFill>
                <a:ea typeface="阿里巴巴普惠体" panose="00020600040101010101"/>
              </a:rPr>
              <a:t>()</a:t>
            </a:r>
            <a:r>
              <a:rPr lang="zh-CN" altLang="en-US" dirty="0">
                <a:solidFill>
                  <a:srgbClr val="C00000"/>
                </a:solidFill>
                <a:ea typeface="阿里巴巴普惠体" panose="00020600040101010101"/>
              </a:rPr>
              <a:t>，</a:t>
            </a:r>
            <a:r>
              <a:rPr lang="en-US" altLang="zh-CN" dirty="0">
                <a:solidFill>
                  <a:srgbClr val="C00000"/>
                </a:solidFill>
                <a:ea typeface="阿里巴巴普惠体" panose="00020600040101010101"/>
              </a:rPr>
              <a:t>next()</a:t>
            </a:r>
            <a:r>
              <a:rPr lang="zh-CN" altLang="en-US" dirty="0">
                <a:solidFill>
                  <a:srgbClr val="C00000"/>
                </a:solidFill>
                <a:ea typeface="阿里巴巴普惠体" panose="00020600040101010101"/>
              </a:rPr>
              <a:t>均执行集合中内部类的重写方法。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  <a:r>
              <a:rPr lang="en-US" altLang="zh-CN" dirty="0"/>
              <a:t>_</a:t>
            </a:r>
            <a:r>
              <a:rPr lang="zh-CN" altLang="en-US" dirty="0"/>
              <a:t>并发修改异常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4738" y="1081454"/>
            <a:ext cx="7728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在使用迭代器遍历集合中，不能使用集合本身的方法改变集合的长度，一旦被改变将会抛出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ConcurrentModificationException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并发修改异常。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8" y="1932148"/>
            <a:ext cx="7271239" cy="29124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5172027"/>
            <a:ext cx="749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  以上程序，在迭代器遍历过程中，使用了集合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add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方法修改集合的长度，这个操作是不允许的，被禁止的，程序中会抛出并发修改异常。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  <a:r>
              <a:rPr lang="en-US" altLang="zh-CN" dirty="0"/>
              <a:t>_</a:t>
            </a:r>
            <a:r>
              <a:rPr lang="zh-CN" altLang="en-US" dirty="0"/>
              <a:t>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580367" y="1703549"/>
            <a:ext cx="6453979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获取</a:t>
            </a:r>
            <a:r>
              <a:rPr lang="en-US" altLang="zh-CN" sz="1600" dirty="0"/>
              <a:t>:iterator()</a:t>
            </a:r>
          </a:p>
          <a:p>
            <a:pPr marL="0" indent="0">
              <a:buNone/>
            </a:pPr>
            <a:r>
              <a:rPr lang="en-US" altLang="zh-CN" sz="1600" dirty="0"/>
              <a:t>2.</a:t>
            </a:r>
            <a:r>
              <a:rPr lang="zh-CN" altLang="en-US" sz="1600" dirty="0"/>
              <a:t>常用方法</a:t>
            </a:r>
            <a:r>
              <a:rPr lang="en-US" altLang="zh-CN" sz="1600" dirty="0"/>
              <a:t>: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hasNext</a:t>
            </a:r>
            <a:r>
              <a:rPr lang="en-US" altLang="zh-CN" sz="1600" dirty="0"/>
              <a:t>()</a:t>
            </a:r>
          </a:p>
          <a:p>
            <a:pPr marL="0" indent="0">
              <a:buNone/>
            </a:pPr>
            <a:r>
              <a:rPr lang="en-US" altLang="zh-CN" sz="1600" dirty="0"/>
              <a:t>  next()</a:t>
            </a:r>
          </a:p>
          <a:p>
            <a:pPr marL="0" indent="0">
              <a:buNone/>
            </a:pPr>
            <a:r>
              <a:rPr lang="en-US" altLang="zh-CN" sz="1600" dirty="0"/>
              <a:t>3.</a:t>
            </a:r>
            <a:r>
              <a:rPr lang="zh-CN" altLang="en-US" sz="1600" dirty="0"/>
              <a:t>在迭代器的过程中</a:t>
            </a:r>
            <a:r>
              <a:rPr lang="en-US" altLang="zh-CN" sz="1600" dirty="0"/>
              <a:t>,</a:t>
            </a:r>
            <a:r>
              <a:rPr lang="zh-CN" altLang="en-US" sz="1600" dirty="0"/>
              <a:t>能随意改变集合长度吗</a:t>
            </a:r>
            <a:r>
              <a:rPr lang="en-US" altLang="zh-CN" sz="1600" dirty="0"/>
              <a:t>,</a:t>
            </a:r>
            <a:r>
              <a:rPr lang="zh-CN" altLang="en-US" sz="1600" dirty="0"/>
              <a:t>会出现什么问题</a:t>
            </a:r>
            <a:r>
              <a:rPr lang="en-US" altLang="zh-CN" sz="1600" dirty="0"/>
              <a:t>?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zh-CN" altLang="en-US" sz="1600" dirty="0"/>
              <a:t>不能</a:t>
            </a:r>
            <a:r>
              <a:rPr lang="en-US" altLang="zh-CN" sz="1600" dirty="0"/>
              <a:t>,</a:t>
            </a:r>
            <a:r>
              <a:rPr lang="zh-CN" altLang="en-US" sz="1600" dirty="0"/>
              <a:t>会出现并发修改异常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01055" y="860984"/>
            <a:ext cx="7410391" cy="3196039"/>
          </a:xfrm>
        </p:spPr>
        <p:txBody>
          <a:bodyPr/>
          <a:lstStyle/>
          <a:p>
            <a:r>
              <a:rPr lang="zh-CN" altLang="en-US" dirty="0"/>
              <a:t>对象数组</a:t>
            </a:r>
            <a:endParaRPr lang="en-US" altLang="zh-CN" dirty="0"/>
          </a:p>
          <a:p>
            <a:r>
              <a:rPr lang="en-US" altLang="zh-CN" dirty="0"/>
              <a:t>Collection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集合框架</a:t>
            </a:r>
            <a:r>
              <a:rPr lang="en-US" altLang="zh-CN" dirty="0"/>
              <a:t>,Collection</a:t>
            </a:r>
            <a:r>
              <a:rPr lang="zh-CN" altLang="en-US" dirty="0"/>
              <a:t>接口方法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迭代器</a:t>
            </a:r>
            <a:r>
              <a:rPr lang="en-US" altLang="zh-CN" dirty="0"/>
              <a:t>(Iterator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实现原理</a:t>
            </a:r>
            <a:r>
              <a:rPr lang="en-US" altLang="zh-CN" dirty="0"/>
              <a:t>,</a:t>
            </a:r>
            <a:r>
              <a:rPr lang="zh-CN" altLang="en-US" dirty="0"/>
              <a:t>源码分析</a:t>
            </a:r>
            <a:r>
              <a:rPr lang="en-US" altLang="zh-CN" dirty="0"/>
              <a:t>,</a:t>
            </a:r>
            <a:r>
              <a:rPr lang="zh-CN" altLang="en-US" dirty="0"/>
              <a:t>并发修改异常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数据结构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数据结构介绍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常见数据结构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集合</a:t>
            </a:r>
            <a:r>
              <a:rPr lang="en-US" altLang="zh-CN" dirty="0"/>
              <a:t>(List</a:t>
            </a:r>
            <a:r>
              <a:rPr lang="zh-CN" altLang="en-US" dirty="0"/>
              <a:t>接口特点</a:t>
            </a:r>
            <a:r>
              <a:rPr lang="en-US" altLang="zh-CN" dirty="0"/>
              <a:t>,</a:t>
            </a:r>
            <a:r>
              <a:rPr lang="zh-CN" altLang="en-US" dirty="0"/>
              <a:t>特有方法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ArrayList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,ArrayList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LinkedList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特有方法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综合案例</a:t>
            </a:r>
            <a:r>
              <a:rPr lang="en-US" altLang="zh-CN" dirty="0"/>
              <a:t>(</a:t>
            </a:r>
            <a:r>
              <a:rPr lang="zh-CN" altLang="en-US" dirty="0"/>
              <a:t>斗地主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/>
              <a:t>_</a:t>
            </a:r>
            <a:r>
              <a:rPr lang="zh-CN" altLang="en-US" dirty="0"/>
              <a:t>介绍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38200" y="3155659"/>
            <a:ext cx="9845675" cy="517190"/>
          </a:xfrm>
        </p:spPr>
        <p:txBody>
          <a:bodyPr/>
          <a:lstStyle/>
          <a:p>
            <a:r>
              <a:rPr lang="zh-CN" altLang="en-US" dirty="0"/>
              <a:t>数据结构 </a:t>
            </a:r>
            <a:r>
              <a:rPr lang="en-US" altLang="zh-CN" dirty="0"/>
              <a:t>: </a:t>
            </a:r>
            <a:r>
              <a:rPr lang="zh-CN" altLang="en-US" dirty="0"/>
              <a:t>数据用什么样的方式在内存中存储。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数据存储的常用结构有：栈、队列、数组、链表和红黑树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/>
              <a:t>_</a:t>
            </a:r>
            <a:r>
              <a:rPr lang="zh-CN" altLang="en-US" dirty="0"/>
              <a:t>栈</a:t>
            </a:r>
            <a:r>
              <a:rPr lang="en-US" altLang="zh-CN" dirty="0"/>
              <a:t>(</a:t>
            </a:r>
            <a:r>
              <a:rPr lang="zh-CN" altLang="en-US" dirty="0"/>
              <a:t>先进后出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993531"/>
            <a:ext cx="93022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栈：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stack,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又称堆栈，它是运算受限的线性表，其限制是仅允许在标的一端进行插入和删除操作，不允许在其他任何位置进行添加、查找、删除等操作。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简单的说：采用该结构的集合，对元素的存取有如下的特点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</a:t>
            </a:r>
            <a:r>
              <a:rPr lang="zh-CN" altLang="en-US" sz="1600" dirty="0">
                <a:solidFill>
                  <a:srgbClr val="C00000"/>
                </a:solidFill>
                <a:ea typeface="阿里巴巴普惠体" panose="00020600040101010101"/>
              </a:rPr>
              <a:t>先进后出（即，存进去的元素，要在后它后面的元素依次取出后，才能取出该元素）。</a:t>
            </a:r>
            <a:endParaRPr lang="en-US" altLang="zh-CN" sz="16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例如，子弹压进弹夹，先压进去的子弹在下面，后压进去的子弹在上面，当开枪时，先弹出上面的子弹，然后才能弹出下面的子弹。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栈的入口、出口的都是栈的顶端位置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860584" y="4036963"/>
            <a:ext cx="10732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326860" y="3929974"/>
            <a:ext cx="71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</a:t>
            </a:r>
            <a:endParaRPr 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26860" y="6075099"/>
            <a:ext cx="71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52497" y="3633739"/>
            <a:ext cx="71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  <a:endParaRPr 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15408" y="3632182"/>
            <a:ext cx="71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出口</a:t>
            </a:r>
            <a:endParaRPr 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213587" y="3989109"/>
            <a:ext cx="2423604" cy="2486100"/>
            <a:chOff x="4213587" y="3989109"/>
            <a:chExt cx="2423604" cy="2486100"/>
          </a:xfrm>
        </p:grpSpPr>
        <p:sp>
          <p:nvSpPr>
            <p:cNvPr id="3" name="矩形 2"/>
            <p:cNvSpPr/>
            <p:nvPr/>
          </p:nvSpPr>
          <p:spPr>
            <a:xfrm>
              <a:off x="4213587" y="4033849"/>
              <a:ext cx="2423604" cy="244136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0584" y="3989109"/>
              <a:ext cx="1073285" cy="246327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890601" y="3832237"/>
            <a:ext cx="2361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向栈中存入数据</a:t>
            </a: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进栈</a:t>
            </a: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压栈</a:t>
            </a:r>
            <a:endParaRPr lang="en-US" sz="1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1960" y="4312886"/>
            <a:ext cx="2361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压栈顺序</a:t>
            </a: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81960" y="4658678"/>
            <a:ext cx="65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0601" y="5170028"/>
            <a:ext cx="236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1960" y="5673304"/>
            <a:ext cx="236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83511" y="6184654"/>
            <a:ext cx="236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65" y="4090229"/>
            <a:ext cx="815411" cy="602032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099246" y="5633898"/>
            <a:ext cx="65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99246" y="5135503"/>
            <a:ext cx="236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99246" y="4670749"/>
            <a:ext cx="236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122510" y="4120459"/>
            <a:ext cx="815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897950" y="3929974"/>
            <a:ext cx="4013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从栈中取出数据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弹栈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要想取出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必须先取出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要想取出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必须先取出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要想取出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必须先取出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4,3,2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897322" y="4922127"/>
            <a:ext cx="4013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出栈顺序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4,3,2,1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897322" y="5289352"/>
            <a:ext cx="56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124" y="4004562"/>
            <a:ext cx="739204" cy="60203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460706" y="5289352"/>
            <a:ext cx="236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613" y="4628059"/>
            <a:ext cx="739204" cy="602032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8135802" y="5289352"/>
            <a:ext cx="236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204" y="5097621"/>
            <a:ext cx="739204" cy="602032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8872235" y="5289352"/>
            <a:ext cx="65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142" y="5594492"/>
            <a:ext cx="739204" cy="60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9" grpId="0"/>
      <p:bldP spid="26" grpId="0"/>
      <p:bldP spid="36" grpId="0"/>
      <p:bldP spid="37" grpId="0"/>
      <p:bldP spid="38" grpId="0"/>
      <p:bldP spid="39" grpId="0"/>
      <p:bldP spid="42" grpId="0"/>
      <p:bldP spid="46" grpId="0"/>
      <p:bldP spid="48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74285" y="702098"/>
            <a:ext cx="5630484" cy="6155902"/>
          </a:xfrm>
        </p:spPr>
        <p:txBody>
          <a:bodyPr/>
          <a:lstStyle/>
          <a:p>
            <a:r>
              <a:rPr lang="zh-CN" altLang="en-US" sz="1600" dirty="0"/>
              <a:t>能够说出集合与数组的区别</a:t>
            </a:r>
            <a:endParaRPr lang="en-US" altLang="zh-CN" sz="1600" dirty="0"/>
          </a:p>
          <a:p>
            <a:r>
              <a:rPr lang="zh-CN" altLang="en-US" sz="1600" dirty="0"/>
              <a:t>能够使用</a:t>
            </a:r>
            <a:r>
              <a:rPr lang="en-US" altLang="zh-CN" sz="1600" dirty="0"/>
              <a:t>Collection</a:t>
            </a:r>
            <a:r>
              <a:rPr lang="zh-CN" altLang="en-US" sz="1600" dirty="0"/>
              <a:t>集合的常用功能</a:t>
            </a:r>
            <a:endParaRPr lang="en-US" altLang="zh-CN" sz="1600" dirty="0"/>
          </a:p>
          <a:p>
            <a:r>
              <a:rPr lang="zh-CN" altLang="en-US" sz="1600" dirty="0"/>
              <a:t>能够使用迭代器对集合进行取元素</a:t>
            </a:r>
            <a:endParaRPr lang="en-US" altLang="zh-CN" sz="1600" dirty="0"/>
          </a:p>
          <a:p>
            <a:r>
              <a:rPr lang="zh-CN" altLang="en-US" sz="1600" dirty="0"/>
              <a:t>能够使用集合存储自定义类型</a:t>
            </a:r>
            <a:endParaRPr lang="en-US" altLang="zh-CN" sz="1600" dirty="0"/>
          </a:p>
          <a:p>
            <a:r>
              <a:rPr lang="zh-CN" altLang="en-US" sz="1600" dirty="0"/>
              <a:t>能够说出</a:t>
            </a:r>
            <a:r>
              <a:rPr lang="en-US" altLang="zh-CN" sz="1600" dirty="0"/>
              <a:t>List</a:t>
            </a:r>
            <a:r>
              <a:rPr lang="zh-CN" altLang="en-US" sz="1600" dirty="0"/>
              <a:t>集合特点</a:t>
            </a:r>
            <a:endParaRPr lang="en-US" altLang="zh-CN" sz="1600" dirty="0"/>
          </a:p>
          <a:p>
            <a:r>
              <a:rPr lang="zh-CN" altLang="en-US" sz="1600" dirty="0"/>
              <a:t>能够说出常见的数据结构</a:t>
            </a:r>
            <a:endParaRPr lang="en-US" altLang="zh-CN" sz="1600" dirty="0"/>
          </a:p>
          <a:p>
            <a:r>
              <a:rPr lang="zh-CN" altLang="en-US" sz="1600" dirty="0"/>
              <a:t>能够说出数组结构特点</a:t>
            </a:r>
            <a:endParaRPr lang="en-US" altLang="zh-CN" sz="1600" dirty="0"/>
          </a:p>
          <a:p>
            <a:r>
              <a:rPr lang="zh-CN" altLang="en-US" sz="1600" dirty="0"/>
              <a:t>能够说出栈结构特点</a:t>
            </a:r>
            <a:endParaRPr lang="en-US" altLang="zh-CN" sz="1600" dirty="0"/>
          </a:p>
          <a:p>
            <a:r>
              <a:rPr lang="zh-CN" altLang="en-US" sz="1600" dirty="0"/>
              <a:t>能够说出队列结构特点</a:t>
            </a:r>
            <a:endParaRPr lang="en-US" altLang="zh-CN" sz="1600" dirty="0"/>
          </a:p>
          <a:p>
            <a:r>
              <a:rPr lang="zh-CN" altLang="en-US" sz="1600" dirty="0"/>
              <a:t>能够说出单向链表结构特点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/>
              <a:t>_</a:t>
            </a:r>
            <a:r>
              <a:rPr lang="zh-CN" altLang="en-US" dirty="0"/>
              <a:t>队列</a:t>
            </a:r>
            <a:r>
              <a:rPr lang="en-US" altLang="zh-CN" dirty="0"/>
              <a:t>(</a:t>
            </a:r>
            <a:r>
              <a:rPr lang="zh-CN" altLang="en-US" dirty="0"/>
              <a:t>先进先出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037492"/>
            <a:ext cx="90121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队列：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queue,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简称队，它同堆栈一样，也是一种运算受限的线性表，其限制是仅允许在表的一端进行插入，而在表的另一端进行删除。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简单的说，采用该结构的集合，对元素的存取有如下的特点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先进先出（即，存进去的元素，要在后它前面的元素依次取出后，才能取出该元素）。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例如，小火车过山洞，车头先进去，车尾后进去；车头先出来，车尾后出来。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队列的入口、出口各占一侧。例如，下图中的左侧为入口，右侧为出口。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89BEAA-A2FB-41BE-B1F9-AD906B8893F8}"/>
              </a:ext>
            </a:extLst>
          </p:cNvPr>
          <p:cNvSpPr txBox="1"/>
          <p:nvPr/>
        </p:nvSpPr>
        <p:spPr>
          <a:xfrm>
            <a:off x="2745086" y="3612980"/>
            <a:ext cx="71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  <a:endParaRPr 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712665-D00E-440A-8CA0-97FDFD8C2619}"/>
              </a:ext>
            </a:extLst>
          </p:cNvPr>
          <p:cNvSpPr txBox="1"/>
          <p:nvPr/>
        </p:nvSpPr>
        <p:spPr>
          <a:xfrm>
            <a:off x="8151638" y="3604517"/>
            <a:ext cx="71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出口</a:t>
            </a:r>
            <a:endParaRPr 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1A78640-6860-4D7B-92C3-B5740E97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932" y="3136886"/>
            <a:ext cx="4686706" cy="326926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6396988-ED27-4E65-AA91-0897AAFB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47" y="4126095"/>
            <a:ext cx="2712955" cy="140220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AE0ABA-06F1-45BC-B14F-86EF26306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746" y="4134011"/>
            <a:ext cx="762066" cy="132599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AAA39BA-CD78-41B5-83EB-0BC7DF88A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780" y="4279462"/>
            <a:ext cx="922100" cy="125740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1E4E61-A3EC-4F24-BA4B-9F137B202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111" y="4233080"/>
            <a:ext cx="731583" cy="12269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71EC607-D339-442C-9D1F-7CA3980DC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2938" y="4279462"/>
            <a:ext cx="853514" cy="121703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A18FD6-69BA-49E2-B24F-F1EFD9914A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8301" y="4279462"/>
            <a:ext cx="670618" cy="111261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C0D4E59-C68B-4961-9983-047F672EC0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400" y="4279462"/>
            <a:ext cx="838273" cy="111528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5C9BE16-EB55-4018-A86C-C310233B92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0732" y="4214028"/>
            <a:ext cx="678239" cy="126503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594395C-0024-42D6-9120-0CC7BAF698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684" y="4191171"/>
            <a:ext cx="784928" cy="121703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C68573C-43C8-48DD-B978-61B1C34D3D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59600" y="4175925"/>
            <a:ext cx="739204" cy="130313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2A88974-4A47-4E38-B41B-E2920C114B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5246" y="4202302"/>
            <a:ext cx="983065" cy="124978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49E36DF-83C2-4B27-A59E-18AF2F2892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50454" y="4234842"/>
            <a:ext cx="716342" cy="1234547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7B92FD0-5E92-4E7F-8804-A10A4F1E6AF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23847" y="4226117"/>
            <a:ext cx="914479" cy="121930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6C6A447-65D9-4964-94C3-3CDB880BF6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6440" y="4211094"/>
            <a:ext cx="640135" cy="121168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E346E24-9DB9-41FD-A29A-B00224F4523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57292" y="4280343"/>
            <a:ext cx="944962" cy="112785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C85A0A4A-F47E-48F8-A19C-2A51D00A691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16033" y="4192042"/>
            <a:ext cx="693480" cy="124978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F976AFF-2A4E-4E20-9AEC-E35BF85DE6F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90551" y="4293565"/>
            <a:ext cx="929721" cy="1188823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D0C58AC-68DB-446B-A437-BBFAD6330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47" y="4278495"/>
            <a:ext cx="2712955" cy="1402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/>
              <a:t>_</a:t>
            </a:r>
            <a:r>
              <a:rPr lang="zh-CN" altLang="en-US" dirty="0"/>
              <a:t>数组</a:t>
            </a:r>
            <a:r>
              <a:rPr lang="en-US" altLang="zh-CN" dirty="0"/>
              <a:t>(</a:t>
            </a:r>
            <a:r>
              <a:rPr lang="zh-CN" altLang="en-US" dirty="0"/>
              <a:t>查询快</a:t>
            </a:r>
            <a:r>
              <a:rPr lang="en-US" altLang="zh-CN" dirty="0"/>
              <a:t>,</a:t>
            </a:r>
            <a:r>
              <a:rPr lang="zh-CN" altLang="en-US" dirty="0"/>
              <a:t>增删慢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6345" y="969295"/>
            <a:ext cx="9372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:Array,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是有序的元素序列，数组是在内存中开辟一段连续的空间，并在此空间存放元素。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就像是一排出租屋，有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个房间，从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每个房间都有固定编号，通过编号就可以快速找到租房子的人。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简单的说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采用该结构的集合，对元素的存取有如下的特点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zh-CN" altLang="en-US" sz="1600" dirty="0">
                <a:solidFill>
                  <a:srgbClr val="C00000"/>
                </a:solidFill>
              </a:rPr>
              <a:t>查找元素快：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通过索引，可以快速访问指定位置的元素。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zh-CN" altLang="en-US" sz="1600" dirty="0">
                <a:solidFill>
                  <a:srgbClr val="C00000"/>
                </a:solidFill>
              </a:rPr>
              <a:t>增删元素慢</a:t>
            </a:r>
            <a:r>
              <a:rPr lang="en-US" altLang="zh-CN" sz="1600" dirty="0">
                <a:solidFill>
                  <a:srgbClr val="C00000"/>
                </a:solidFill>
              </a:rPr>
              <a:t>: 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指定索引位置增加元素：需要创建一个新数组，将指定新元素存储在指定索引位置，再把原数组元素根据索引，复制到新数组对应索引的位置。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54" y="2929713"/>
            <a:ext cx="3552093" cy="381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13D80D-BDCD-4F3A-B129-314885E0BF3D}"/>
              </a:ext>
            </a:extLst>
          </p:cNvPr>
          <p:cNvSpPr txBox="1"/>
          <p:nvPr/>
        </p:nvSpPr>
        <p:spPr>
          <a:xfrm>
            <a:off x="720183" y="3994321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数组添加元素步骤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150F84-5951-4BC6-964F-77CE6824E3AE}"/>
              </a:ext>
            </a:extLst>
          </p:cNvPr>
          <p:cNvSpPr txBox="1"/>
          <p:nvPr/>
        </p:nvSpPr>
        <p:spPr>
          <a:xfrm>
            <a:off x="728923" y="4585916"/>
            <a:ext cx="6751396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创建新数组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长度更大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)</a:t>
            </a:r>
          </a:p>
          <a:p>
            <a:pPr marL="171446" indent="-171446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把老数组元素复制到新数组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pPr marL="171446" indent="-171446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在新数组中添加新的元素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如果在中间添加就复杂了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)</a:t>
            </a:r>
          </a:p>
          <a:p>
            <a:pPr marL="171446" indent="-171446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把新数组的地址赋值给数组变量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pPr marL="171446" indent="-171446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销毁老数组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40BA023-44A5-44A4-ACC2-E41762EF7D28}"/>
              </a:ext>
            </a:extLst>
          </p:cNvPr>
          <p:cNvGrpSpPr/>
          <p:nvPr/>
        </p:nvGrpSpPr>
        <p:grpSpPr>
          <a:xfrm>
            <a:off x="6096000" y="1613942"/>
            <a:ext cx="4224469" cy="549761"/>
            <a:chOff x="3131840" y="915566"/>
            <a:chExt cx="3168352" cy="41232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4C3A90D-C76C-4F07-AF56-5CE26B5BF534}"/>
                </a:ext>
              </a:extLst>
            </p:cNvPr>
            <p:cNvSpPr/>
            <p:nvPr/>
          </p:nvSpPr>
          <p:spPr>
            <a:xfrm>
              <a:off x="3131840" y="915566"/>
              <a:ext cx="792088" cy="4123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4298B9A-EC25-40B0-B278-9979B8AA2704}"/>
                </a:ext>
              </a:extLst>
            </p:cNvPr>
            <p:cNvSpPr/>
            <p:nvPr/>
          </p:nvSpPr>
          <p:spPr>
            <a:xfrm>
              <a:off x="3923928" y="915566"/>
              <a:ext cx="792088" cy="4123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429B400-03CE-458D-8861-87B58AAB5DBD}"/>
                </a:ext>
              </a:extLst>
            </p:cNvPr>
            <p:cNvSpPr/>
            <p:nvPr/>
          </p:nvSpPr>
          <p:spPr>
            <a:xfrm>
              <a:off x="4716016" y="915566"/>
              <a:ext cx="792088" cy="4123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AFB65A6-BEF1-4FAE-80B9-B193B2238DA1}"/>
                </a:ext>
              </a:extLst>
            </p:cNvPr>
            <p:cNvSpPr/>
            <p:nvPr/>
          </p:nvSpPr>
          <p:spPr>
            <a:xfrm>
              <a:off x="5508104" y="915566"/>
              <a:ext cx="792088" cy="4123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DF4D2E-DE6E-47D0-913F-8C30F0E6C313}"/>
              </a:ext>
            </a:extLst>
          </p:cNvPr>
          <p:cNvGrpSpPr/>
          <p:nvPr/>
        </p:nvGrpSpPr>
        <p:grpSpPr>
          <a:xfrm>
            <a:off x="6458111" y="1164810"/>
            <a:ext cx="3590883" cy="487827"/>
            <a:chOff x="3763463" y="873608"/>
            <a:chExt cx="2693162" cy="365871"/>
          </a:xfrm>
        </p:grpSpPr>
        <p:sp>
          <p:nvSpPr>
            <p:cNvPr id="29" name="TextBox 2">
              <a:extLst>
                <a:ext uri="{FF2B5EF4-FFF2-40B4-BE49-F238E27FC236}">
                  <a16:creationId xmlns:a16="http://schemas.microsoft.com/office/drawing/2014/main" id="{3C97E096-3123-4190-B269-82164A9DE8CE}"/>
                </a:ext>
              </a:extLst>
            </p:cNvPr>
            <p:cNvSpPr txBox="1"/>
            <p:nvPr/>
          </p:nvSpPr>
          <p:spPr>
            <a:xfrm>
              <a:off x="3763463" y="873608"/>
              <a:ext cx="384874" cy="3622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867" b="1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</a:t>
              </a:r>
              <a:endParaRPr lang="zh-CN" altLang="en-US" sz="1867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0" name="TextBox 2">
              <a:extLst>
                <a:ext uri="{FF2B5EF4-FFF2-40B4-BE49-F238E27FC236}">
                  <a16:creationId xmlns:a16="http://schemas.microsoft.com/office/drawing/2014/main" id="{265F28E2-B08D-4B0F-BD8C-3DFB3A0E1CB4}"/>
                </a:ext>
              </a:extLst>
            </p:cNvPr>
            <p:cNvSpPr txBox="1"/>
            <p:nvPr/>
          </p:nvSpPr>
          <p:spPr>
            <a:xfrm>
              <a:off x="4487575" y="877216"/>
              <a:ext cx="384874" cy="3622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867" b="1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endParaRPr lang="zh-CN" altLang="en-US" sz="1867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D26978B3-A73C-4053-A5DA-CD87434C0C56}"/>
                </a:ext>
              </a:extLst>
            </p:cNvPr>
            <p:cNvSpPr txBox="1"/>
            <p:nvPr/>
          </p:nvSpPr>
          <p:spPr>
            <a:xfrm>
              <a:off x="5279663" y="873608"/>
              <a:ext cx="384874" cy="3622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867" b="1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zh-CN" altLang="en-US" sz="1867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90F3419B-E00C-4259-BB44-B177F99694CC}"/>
                </a:ext>
              </a:extLst>
            </p:cNvPr>
            <p:cNvSpPr txBox="1"/>
            <p:nvPr/>
          </p:nvSpPr>
          <p:spPr>
            <a:xfrm>
              <a:off x="6071751" y="873608"/>
              <a:ext cx="384874" cy="3622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867" b="1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</a:t>
              </a:r>
              <a:endParaRPr lang="zh-CN" altLang="en-US" sz="1867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4" name="TextBox 2">
            <a:extLst>
              <a:ext uri="{FF2B5EF4-FFF2-40B4-BE49-F238E27FC236}">
                <a16:creationId xmlns:a16="http://schemas.microsoft.com/office/drawing/2014/main" id="{9A5B79D5-2EDA-4443-A356-419D685F3099}"/>
              </a:ext>
            </a:extLst>
          </p:cNvPr>
          <p:cNvSpPr txBox="1"/>
          <p:nvPr/>
        </p:nvSpPr>
        <p:spPr>
          <a:xfrm>
            <a:off x="653263" y="1160664"/>
            <a:ext cx="4686300" cy="9035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int[]   </a:t>
            </a:r>
            <a:r>
              <a:rPr lang="en-US" altLang="zh-CN" sz="186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arr</a:t>
            </a:r>
            <a:r>
              <a:rPr lang="en-US" altLang="zh-CN" sz="18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   =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                   {100,200,300,500}</a:t>
            </a:r>
            <a:endParaRPr lang="zh-CN" altLang="en-US" sz="1867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Alibaba PuHuiTi B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E10208B-8D79-4B5D-A4C0-FF74C62CBADD}"/>
              </a:ext>
            </a:extLst>
          </p:cNvPr>
          <p:cNvCxnSpPr/>
          <p:nvPr/>
        </p:nvCxnSpPr>
        <p:spPr>
          <a:xfrm flipV="1">
            <a:off x="6096000" y="1220755"/>
            <a:ext cx="192021" cy="393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">
            <a:extLst>
              <a:ext uri="{FF2B5EF4-FFF2-40B4-BE49-F238E27FC236}">
                <a16:creationId xmlns:a16="http://schemas.microsoft.com/office/drawing/2014/main" id="{C0439511-6A1C-4720-A7BA-6717034ACB5D}"/>
              </a:ext>
            </a:extLst>
          </p:cNvPr>
          <p:cNvSpPr txBox="1"/>
          <p:nvPr/>
        </p:nvSpPr>
        <p:spPr>
          <a:xfrm>
            <a:off x="5791881" y="817242"/>
            <a:ext cx="8686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0x666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Alibaba PuHuiTi B"/>
            </a:endParaRPr>
          </a:p>
        </p:txBody>
      </p:sp>
      <p:sp>
        <p:nvSpPr>
          <p:cNvPr id="49" name="TextBox 2">
            <a:extLst>
              <a:ext uri="{FF2B5EF4-FFF2-40B4-BE49-F238E27FC236}">
                <a16:creationId xmlns:a16="http://schemas.microsoft.com/office/drawing/2014/main" id="{F66FBB38-4D33-4DE0-8CC8-BF0D4237915D}"/>
              </a:ext>
            </a:extLst>
          </p:cNvPr>
          <p:cNvSpPr txBox="1"/>
          <p:nvPr/>
        </p:nvSpPr>
        <p:spPr>
          <a:xfrm>
            <a:off x="6254966" y="1627714"/>
            <a:ext cx="73818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100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Alibaba PuHuiTi B"/>
            </a:endParaRPr>
          </a:p>
        </p:txBody>
      </p:sp>
      <p:sp>
        <p:nvSpPr>
          <p:cNvPr id="50" name="TextBox 2">
            <a:extLst>
              <a:ext uri="{FF2B5EF4-FFF2-40B4-BE49-F238E27FC236}">
                <a16:creationId xmlns:a16="http://schemas.microsoft.com/office/drawing/2014/main" id="{81190AD0-A113-494D-A314-0383B1162BBE}"/>
              </a:ext>
            </a:extLst>
          </p:cNvPr>
          <p:cNvSpPr txBox="1"/>
          <p:nvPr/>
        </p:nvSpPr>
        <p:spPr>
          <a:xfrm>
            <a:off x="7357388" y="1627714"/>
            <a:ext cx="64557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200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Alibaba PuHuiTi B"/>
            </a:endParaRPr>
          </a:p>
        </p:txBody>
      </p:sp>
      <p:sp>
        <p:nvSpPr>
          <p:cNvPr id="51" name="TextBox 2">
            <a:extLst>
              <a:ext uri="{FF2B5EF4-FFF2-40B4-BE49-F238E27FC236}">
                <a16:creationId xmlns:a16="http://schemas.microsoft.com/office/drawing/2014/main" id="{09A1DF69-B311-453C-A1D0-0C57FA6889AD}"/>
              </a:ext>
            </a:extLst>
          </p:cNvPr>
          <p:cNvSpPr txBox="1"/>
          <p:nvPr/>
        </p:nvSpPr>
        <p:spPr>
          <a:xfrm>
            <a:off x="8425138" y="1627714"/>
            <a:ext cx="70347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300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Alibaba PuHuiTi B"/>
            </a:endParaRPr>
          </a:p>
        </p:txBody>
      </p:sp>
      <p:sp>
        <p:nvSpPr>
          <p:cNvPr id="52" name="TextBox 2">
            <a:extLst>
              <a:ext uri="{FF2B5EF4-FFF2-40B4-BE49-F238E27FC236}">
                <a16:creationId xmlns:a16="http://schemas.microsoft.com/office/drawing/2014/main" id="{61D8014A-CE9A-4027-8518-31EA83E018C5}"/>
              </a:ext>
            </a:extLst>
          </p:cNvPr>
          <p:cNvSpPr txBox="1"/>
          <p:nvPr/>
        </p:nvSpPr>
        <p:spPr>
          <a:xfrm>
            <a:off x="9441943" y="1623427"/>
            <a:ext cx="70347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500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Alibaba PuHuiTi B"/>
            </a:endParaRPr>
          </a:p>
        </p:txBody>
      </p:sp>
      <p:sp>
        <p:nvSpPr>
          <p:cNvPr id="53" name="TextBox 2">
            <a:extLst>
              <a:ext uri="{FF2B5EF4-FFF2-40B4-BE49-F238E27FC236}">
                <a16:creationId xmlns:a16="http://schemas.microsoft.com/office/drawing/2014/main" id="{4E498ED2-E7F8-4223-8152-FC8594AB1254}"/>
              </a:ext>
            </a:extLst>
          </p:cNvPr>
          <p:cNvSpPr txBox="1"/>
          <p:nvPr/>
        </p:nvSpPr>
        <p:spPr>
          <a:xfrm>
            <a:off x="881297" y="829637"/>
            <a:ext cx="8686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0x666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Alibaba PuHuiTi B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2D2D67-9EE8-4511-A218-BF49583B0D23}"/>
              </a:ext>
            </a:extLst>
          </p:cNvPr>
          <p:cNvCxnSpPr>
            <a:cxnSpLocks/>
          </p:cNvCxnSpPr>
          <p:nvPr/>
        </p:nvCxnSpPr>
        <p:spPr>
          <a:xfrm flipV="1">
            <a:off x="1700235" y="1041438"/>
            <a:ext cx="747360" cy="375911"/>
          </a:xfrm>
          <a:prstGeom prst="straightConnector1">
            <a:avLst/>
          </a:prstGeom>
          <a:ln w="25400"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D387694-DE3E-40CF-B900-6181B95BC602}"/>
              </a:ext>
            </a:extLst>
          </p:cNvPr>
          <p:cNvCxnSpPr>
            <a:cxnSpLocks/>
          </p:cNvCxnSpPr>
          <p:nvPr/>
        </p:nvCxnSpPr>
        <p:spPr>
          <a:xfrm>
            <a:off x="2447595" y="1041437"/>
            <a:ext cx="3648404" cy="526664"/>
          </a:xfrm>
          <a:prstGeom prst="straightConnector1">
            <a:avLst/>
          </a:prstGeom>
          <a:ln w="25400"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">
            <a:extLst>
              <a:ext uri="{FF2B5EF4-FFF2-40B4-BE49-F238E27FC236}">
                <a16:creationId xmlns:a16="http://schemas.microsoft.com/office/drawing/2014/main" id="{CC2F61C2-7141-4433-9506-C628B2C4B302}"/>
              </a:ext>
            </a:extLst>
          </p:cNvPr>
          <p:cNvSpPr txBox="1"/>
          <p:nvPr/>
        </p:nvSpPr>
        <p:spPr>
          <a:xfrm>
            <a:off x="3769103" y="2059983"/>
            <a:ext cx="2252492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67" b="1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  <a:r>
              <a:rPr lang="en-US" altLang="zh-CN" sz="1867" b="1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867" b="1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末尾添加</a:t>
            </a:r>
            <a:r>
              <a:rPr lang="en-US" altLang="zh-CN" sz="1867" b="1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600</a:t>
            </a:r>
            <a:endParaRPr lang="zh-CN" altLang="en-US" sz="1867" b="1" dirty="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87C83E3-F7E8-4294-A188-EE48855944C8}"/>
              </a:ext>
            </a:extLst>
          </p:cNvPr>
          <p:cNvGrpSpPr/>
          <p:nvPr/>
        </p:nvGrpSpPr>
        <p:grpSpPr>
          <a:xfrm>
            <a:off x="6096000" y="2949396"/>
            <a:ext cx="4224469" cy="549761"/>
            <a:chOff x="3131840" y="915566"/>
            <a:chExt cx="3168352" cy="412321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C1E508E-E9F0-4689-BB30-6CEB568CFC68}"/>
                </a:ext>
              </a:extLst>
            </p:cNvPr>
            <p:cNvSpPr/>
            <p:nvPr/>
          </p:nvSpPr>
          <p:spPr>
            <a:xfrm>
              <a:off x="3131840" y="915566"/>
              <a:ext cx="792088" cy="4123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F18E9A2-6615-4F74-8263-D45DB3AD3F4F}"/>
                </a:ext>
              </a:extLst>
            </p:cNvPr>
            <p:cNvSpPr/>
            <p:nvPr/>
          </p:nvSpPr>
          <p:spPr>
            <a:xfrm>
              <a:off x="3923928" y="915566"/>
              <a:ext cx="792088" cy="4123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881F43E-F749-4DAA-B6F2-ADCAF4823A94}"/>
                </a:ext>
              </a:extLst>
            </p:cNvPr>
            <p:cNvSpPr/>
            <p:nvPr/>
          </p:nvSpPr>
          <p:spPr>
            <a:xfrm>
              <a:off x="4716016" y="915566"/>
              <a:ext cx="792088" cy="4123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8900738-AF04-4DDA-AA00-E09470B181AC}"/>
                </a:ext>
              </a:extLst>
            </p:cNvPr>
            <p:cNvSpPr/>
            <p:nvPr/>
          </p:nvSpPr>
          <p:spPr>
            <a:xfrm>
              <a:off x="5508104" y="915566"/>
              <a:ext cx="792088" cy="4123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42FC419-CAAA-460E-97F2-ACD113DA1F90}"/>
              </a:ext>
            </a:extLst>
          </p:cNvPr>
          <p:cNvGrpSpPr/>
          <p:nvPr/>
        </p:nvGrpSpPr>
        <p:grpSpPr>
          <a:xfrm>
            <a:off x="6458111" y="2500263"/>
            <a:ext cx="3590883" cy="487827"/>
            <a:chOff x="3763463" y="873608"/>
            <a:chExt cx="2693162" cy="365871"/>
          </a:xfrm>
        </p:grpSpPr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C6E4B137-5E8B-41E7-89CA-A93F72584AEC}"/>
                </a:ext>
              </a:extLst>
            </p:cNvPr>
            <p:cNvSpPr txBox="1"/>
            <p:nvPr/>
          </p:nvSpPr>
          <p:spPr>
            <a:xfrm>
              <a:off x="3763463" y="873608"/>
              <a:ext cx="384874" cy="3622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867" b="1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</a:t>
              </a:r>
              <a:endParaRPr lang="zh-CN" altLang="en-US" sz="1867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2" name="TextBox 2">
              <a:extLst>
                <a:ext uri="{FF2B5EF4-FFF2-40B4-BE49-F238E27FC236}">
                  <a16:creationId xmlns:a16="http://schemas.microsoft.com/office/drawing/2014/main" id="{A04B06BF-2726-40A8-A9D0-4D145A8CDD5F}"/>
                </a:ext>
              </a:extLst>
            </p:cNvPr>
            <p:cNvSpPr txBox="1"/>
            <p:nvPr/>
          </p:nvSpPr>
          <p:spPr>
            <a:xfrm>
              <a:off x="4487575" y="877216"/>
              <a:ext cx="384874" cy="3622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867" b="1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endParaRPr lang="zh-CN" altLang="en-US" sz="1867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3" name="TextBox 2">
              <a:extLst>
                <a:ext uri="{FF2B5EF4-FFF2-40B4-BE49-F238E27FC236}">
                  <a16:creationId xmlns:a16="http://schemas.microsoft.com/office/drawing/2014/main" id="{2BA3C431-0478-4DE2-B765-637F3A644BB6}"/>
                </a:ext>
              </a:extLst>
            </p:cNvPr>
            <p:cNvSpPr txBox="1"/>
            <p:nvPr/>
          </p:nvSpPr>
          <p:spPr>
            <a:xfrm>
              <a:off x="5339254" y="873608"/>
              <a:ext cx="384874" cy="3622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867" b="1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zh-CN" altLang="en-US" sz="1867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4" name="TextBox 2">
              <a:extLst>
                <a:ext uri="{FF2B5EF4-FFF2-40B4-BE49-F238E27FC236}">
                  <a16:creationId xmlns:a16="http://schemas.microsoft.com/office/drawing/2014/main" id="{E160A5B9-2717-49EA-9975-FBFF229F2678}"/>
                </a:ext>
              </a:extLst>
            </p:cNvPr>
            <p:cNvSpPr txBox="1"/>
            <p:nvPr/>
          </p:nvSpPr>
          <p:spPr>
            <a:xfrm>
              <a:off x="6071751" y="873608"/>
              <a:ext cx="384874" cy="3622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867" b="1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</a:t>
              </a:r>
              <a:endParaRPr lang="zh-CN" altLang="en-US" sz="1867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DBCD0BE6-3582-41F7-8DAA-E0EB343EB726}"/>
              </a:ext>
            </a:extLst>
          </p:cNvPr>
          <p:cNvSpPr/>
          <p:nvPr/>
        </p:nvSpPr>
        <p:spPr>
          <a:xfrm>
            <a:off x="10320470" y="2948948"/>
            <a:ext cx="1056117" cy="5497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TextBox 2">
            <a:extLst>
              <a:ext uri="{FF2B5EF4-FFF2-40B4-BE49-F238E27FC236}">
                <a16:creationId xmlns:a16="http://schemas.microsoft.com/office/drawing/2014/main" id="{1FB4A9B8-A505-41E5-BC85-FC88F891E9F5}"/>
              </a:ext>
            </a:extLst>
          </p:cNvPr>
          <p:cNvSpPr txBox="1"/>
          <p:nvPr/>
        </p:nvSpPr>
        <p:spPr>
          <a:xfrm>
            <a:off x="10591946" y="2500265"/>
            <a:ext cx="513165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67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49B6660-880E-4248-BEE5-C4E6985F5A50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624059" y="2045905"/>
            <a:ext cx="0" cy="56692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233A528-E7D1-4298-B76A-121DD11FC528}"/>
              </a:ext>
            </a:extLst>
          </p:cNvPr>
          <p:cNvCxnSpPr>
            <a:cxnSpLocks/>
          </p:cNvCxnSpPr>
          <p:nvPr/>
        </p:nvCxnSpPr>
        <p:spPr>
          <a:xfrm>
            <a:off x="7632171" y="2069352"/>
            <a:ext cx="0" cy="53619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FE9B59BC-9D6C-46BA-BC34-701412EE81F5}"/>
              </a:ext>
            </a:extLst>
          </p:cNvPr>
          <p:cNvCxnSpPr>
            <a:cxnSpLocks/>
          </p:cNvCxnSpPr>
          <p:nvPr/>
        </p:nvCxnSpPr>
        <p:spPr>
          <a:xfrm>
            <a:off x="8717984" y="2076282"/>
            <a:ext cx="0" cy="53619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1D1EB7BE-7121-4A76-9B8D-2F86683D5321}"/>
              </a:ext>
            </a:extLst>
          </p:cNvPr>
          <p:cNvCxnSpPr>
            <a:cxnSpLocks/>
          </p:cNvCxnSpPr>
          <p:nvPr/>
        </p:nvCxnSpPr>
        <p:spPr>
          <a:xfrm>
            <a:off x="9700868" y="2038870"/>
            <a:ext cx="0" cy="53619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">
            <a:extLst>
              <a:ext uri="{FF2B5EF4-FFF2-40B4-BE49-F238E27FC236}">
                <a16:creationId xmlns:a16="http://schemas.microsoft.com/office/drawing/2014/main" id="{D9C2F0B9-C535-4E3D-A6B3-A4B8AE16E37F}"/>
              </a:ext>
            </a:extLst>
          </p:cNvPr>
          <p:cNvSpPr txBox="1"/>
          <p:nvPr/>
        </p:nvSpPr>
        <p:spPr>
          <a:xfrm>
            <a:off x="6292709" y="2968317"/>
            <a:ext cx="73818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100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Alibaba PuHuiTi B"/>
            </a:endParaRPr>
          </a:p>
        </p:txBody>
      </p:sp>
      <p:sp>
        <p:nvSpPr>
          <p:cNvPr id="96" name="TextBox 2">
            <a:extLst>
              <a:ext uri="{FF2B5EF4-FFF2-40B4-BE49-F238E27FC236}">
                <a16:creationId xmlns:a16="http://schemas.microsoft.com/office/drawing/2014/main" id="{5C43EDCA-DD92-4040-B988-5B208E5FC013}"/>
              </a:ext>
            </a:extLst>
          </p:cNvPr>
          <p:cNvSpPr txBox="1"/>
          <p:nvPr/>
        </p:nvSpPr>
        <p:spPr>
          <a:xfrm>
            <a:off x="7395131" y="2968317"/>
            <a:ext cx="64557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200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Alibaba PuHuiTi B"/>
            </a:endParaRPr>
          </a:p>
        </p:txBody>
      </p:sp>
      <p:sp>
        <p:nvSpPr>
          <p:cNvPr id="97" name="TextBox 2">
            <a:extLst>
              <a:ext uri="{FF2B5EF4-FFF2-40B4-BE49-F238E27FC236}">
                <a16:creationId xmlns:a16="http://schemas.microsoft.com/office/drawing/2014/main" id="{F3500833-1314-4CA4-B915-2ECB89F02EF1}"/>
              </a:ext>
            </a:extLst>
          </p:cNvPr>
          <p:cNvSpPr txBox="1"/>
          <p:nvPr/>
        </p:nvSpPr>
        <p:spPr>
          <a:xfrm>
            <a:off x="8462880" y="2968317"/>
            <a:ext cx="70347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300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Alibaba PuHuiTi B"/>
            </a:endParaRPr>
          </a:p>
        </p:txBody>
      </p:sp>
      <p:sp>
        <p:nvSpPr>
          <p:cNvPr id="98" name="TextBox 2">
            <a:extLst>
              <a:ext uri="{FF2B5EF4-FFF2-40B4-BE49-F238E27FC236}">
                <a16:creationId xmlns:a16="http://schemas.microsoft.com/office/drawing/2014/main" id="{9E4E6B94-2B4B-45BA-B75A-10EB8B8FA447}"/>
              </a:ext>
            </a:extLst>
          </p:cNvPr>
          <p:cNvSpPr txBox="1"/>
          <p:nvPr/>
        </p:nvSpPr>
        <p:spPr>
          <a:xfrm>
            <a:off x="9479686" y="2964030"/>
            <a:ext cx="70347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500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Alibaba PuHuiTi B"/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0A7F1BA-B9AA-4E31-B6B2-84827C69D662}"/>
              </a:ext>
            </a:extLst>
          </p:cNvPr>
          <p:cNvCxnSpPr/>
          <p:nvPr/>
        </p:nvCxnSpPr>
        <p:spPr>
          <a:xfrm flipV="1">
            <a:off x="6096000" y="2572507"/>
            <a:ext cx="192021" cy="393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2">
            <a:extLst>
              <a:ext uri="{FF2B5EF4-FFF2-40B4-BE49-F238E27FC236}">
                <a16:creationId xmlns:a16="http://schemas.microsoft.com/office/drawing/2014/main" id="{07EAEC47-CED0-4437-A2DB-5B8D57A4F13A}"/>
              </a:ext>
            </a:extLst>
          </p:cNvPr>
          <p:cNvSpPr txBox="1"/>
          <p:nvPr/>
        </p:nvSpPr>
        <p:spPr>
          <a:xfrm>
            <a:off x="5758901" y="2168994"/>
            <a:ext cx="8686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0x888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Alibaba PuHuiTi B"/>
            </a:endParaRP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F99D9044-C726-4674-9D00-470237BD95CB}"/>
              </a:ext>
            </a:extLst>
          </p:cNvPr>
          <p:cNvSpPr txBox="1"/>
          <p:nvPr/>
        </p:nvSpPr>
        <p:spPr>
          <a:xfrm>
            <a:off x="10496789" y="2899226"/>
            <a:ext cx="703479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67" b="1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600</a:t>
            </a:r>
            <a:endParaRPr lang="zh-CN" altLang="en-US" sz="1867" b="1" dirty="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2" name="TextBox 2">
            <a:extLst>
              <a:ext uri="{FF2B5EF4-FFF2-40B4-BE49-F238E27FC236}">
                <a16:creationId xmlns:a16="http://schemas.microsoft.com/office/drawing/2014/main" id="{A88ABE69-199A-42BA-97B8-A80CF6862DD8}"/>
              </a:ext>
            </a:extLst>
          </p:cNvPr>
          <p:cNvSpPr txBox="1"/>
          <p:nvPr/>
        </p:nvSpPr>
        <p:spPr>
          <a:xfrm>
            <a:off x="822538" y="1553731"/>
            <a:ext cx="8686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0x888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Alibaba PuHuiTi B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B2FD24A-EECD-403C-852C-1722D42B9314}"/>
              </a:ext>
            </a:extLst>
          </p:cNvPr>
          <p:cNvCxnSpPr>
            <a:cxnSpLocks/>
          </p:cNvCxnSpPr>
          <p:nvPr/>
        </p:nvCxnSpPr>
        <p:spPr>
          <a:xfrm>
            <a:off x="1691158" y="1587949"/>
            <a:ext cx="300516" cy="781985"/>
          </a:xfrm>
          <a:prstGeom prst="straightConnector1">
            <a:avLst/>
          </a:prstGeom>
          <a:ln w="25400">
            <a:solidFill>
              <a:srgbClr val="C00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6F690DC-B82B-4860-825F-53AE8AC420BD}"/>
              </a:ext>
            </a:extLst>
          </p:cNvPr>
          <p:cNvCxnSpPr>
            <a:cxnSpLocks/>
          </p:cNvCxnSpPr>
          <p:nvPr/>
        </p:nvCxnSpPr>
        <p:spPr>
          <a:xfrm>
            <a:off x="1991674" y="2360245"/>
            <a:ext cx="4085701" cy="653751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图形 104" descr="关闭">
            <a:extLst>
              <a:ext uri="{FF2B5EF4-FFF2-40B4-BE49-F238E27FC236}">
                <a16:creationId xmlns:a16="http://schemas.microsoft.com/office/drawing/2014/main" id="{E591F0CE-2BBC-4BFB-941E-47EE32AB3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459" y="744823"/>
            <a:ext cx="676165" cy="676165"/>
          </a:xfrm>
          <a:prstGeom prst="rect">
            <a:avLst/>
          </a:prstGeom>
        </p:spPr>
      </p:pic>
      <p:pic>
        <p:nvPicPr>
          <p:cNvPr id="106" name="图形 105" descr="关闭">
            <a:extLst>
              <a:ext uri="{FF2B5EF4-FFF2-40B4-BE49-F238E27FC236}">
                <a16:creationId xmlns:a16="http://schemas.microsoft.com/office/drawing/2014/main" id="{6B61C5D8-23AC-4D05-88FF-9491D4807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519" y="919235"/>
            <a:ext cx="676165" cy="676165"/>
          </a:xfrm>
          <a:prstGeom prst="rect">
            <a:avLst/>
          </a:prstGeom>
        </p:spPr>
      </p:pic>
      <p:sp>
        <p:nvSpPr>
          <p:cNvPr id="55" name="标题 1">
            <a:extLst>
              <a:ext uri="{FF2B5EF4-FFF2-40B4-BE49-F238E27FC236}">
                <a16:creationId xmlns:a16="http://schemas.microsoft.com/office/drawing/2014/main" id="{141CA1CD-88F3-4D91-B3E8-0BDC900EA13E}"/>
              </a:ext>
            </a:extLst>
          </p:cNvPr>
          <p:cNvSpPr txBox="1">
            <a:spLocks/>
          </p:cNvSpPr>
          <p:nvPr/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数据结构</a:t>
            </a:r>
            <a:r>
              <a:rPr lang="en-US" altLang="zh-CN"/>
              <a:t>_</a:t>
            </a:r>
            <a:r>
              <a:rPr lang="zh-CN" altLang="en-US"/>
              <a:t>数组</a:t>
            </a:r>
            <a:r>
              <a:rPr lang="en-US" altLang="zh-CN"/>
              <a:t>(</a:t>
            </a:r>
            <a:r>
              <a:rPr lang="zh-CN" altLang="en-US"/>
              <a:t>查询快</a:t>
            </a:r>
            <a:r>
              <a:rPr lang="en-US" altLang="zh-CN"/>
              <a:t>,</a:t>
            </a:r>
            <a:r>
              <a:rPr lang="zh-CN" altLang="en-US"/>
              <a:t>增删慢</a:t>
            </a:r>
            <a:r>
              <a:rPr lang="en-US" altLang="zh-CN"/>
              <a:t>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724A91-4823-41AF-AB58-F45B28ED2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626" y="3022648"/>
            <a:ext cx="2248095" cy="9525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CB7327-72FC-40AB-AD8B-00BACE3A7B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009" y="3978675"/>
            <a:ext cx="4816257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4" grpId="0"/>
      <p:bldP spid="48" grpId="0"/>
      <p:bldP spid="49" grpId="0"/>
      <p:bldP spid="50" grpId="0"/>
      <p:bldP spid="51" grpId="0"/>
      <p:bldP spid="52" grpId="0"/>
      <p:bldP spid="53" grpId="0"/>
      <p:bldP spid="64" grpId="0"/>
      <p:bldP spid="75" grpId="0" animBg="1"/>
      <p:bldP spid="76" grpId="0"/>
      <p:bldP spid="95" grpId="0"/>
      <p:bldP spid="96" grpId="0"/>
      <p:bldP spid="97" grpId="0"/>
      <p:bldP spid="98" grpId="0"/>
      <p:bldP spid="100" grpId="0"/>
      <p:bldP spid="101" grpId="0"/>
      <p:bldP spid="10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/>
              <a:t>_</a:t>
            </a:r>
            <a:r>
              <a:rPr lang="zh-CN" altLang="en-US" dirty="0"/>
              <a:t>链表 </a:t>
            </a:r>
            <a:r>
              <a:rPr lang="en-US" altLang="zh-CN" dirty="0"/>
              <a:t>(</a:t>
            </a:r>
            <a:r>
              <a:rPr lang="zh-CN" altLang="en-US" dirty="0"/>
              <a:t>查询慢</a:t>
            </a:r>
            <a:r>
              <a:rPr lang="en-US" altLang="zh-CN" dirty="0"/>
              <a:t>,</a:t>
            </a:r>
            <a:r>
              <a:rPr lang="zh-CN" altLang="en-US" dirty="0"/>
              <a:t>增删快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6345" y="969295"/>
            <a:ext cx="9372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链表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:linked list,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由一系列结点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（链表中每一个元素称为结点）组成，结点可以在运行时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动态生成。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每个结点包括两个部分：一个是存储数据元素的数据域，另一个是存储下一个结点地址的指针域。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我们常说的链表结构有单向链表与双向链表，那么这里给大家介绍的是单向链表。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简单的说，采用该结构的集合，对元素的存取有如下的特点：</a:t>
            </a:r>
            <a:r>
              <a:rPr lang="zh-CN" altLang="en-US" sz="1600" dirty="0">
                <a:solidFill>
                  <a:srgbClr val="C00000"/>
                </a:solidFill>
              </a:rPr>
              <a:t>查询慢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增删快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多个结点之间，通过地址进行连接。例如，多个人手拉手，每个人使用自己的右手拉住下个人的左手，依次类推，这样多个人就连在一起了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a.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查找元素慢：想查找某个元素，需要通过连接的节点，依次向后查找指定元素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b.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增删元素快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46" y="3165958"/>
            <a:ext cx="4709568" cy="3497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/>
              <a:t>_</a:t>
            </a:r>
            <a:r>
              <a:rPr lang="zh-CN" altLang="en-US" dirty="0"/>
              <a:t>链表 </a:t>
            </a:r>
            <a:r>
              <a:rPr lang="en-US" altLang="zh-CN" dirty="0"/>
              <a:t>(</a:t>
            </a:r>
            <a:r>
              <a:rPr lang="zh-CN" altLang="en-US" dirty="0"/>
              <a:t>查询慢</a:t>
            </a:r>
            <a:r>
              <a:rPr lang="en-US" altLang="zh-CN" dirty="0"/>
              <a:t>,</a:t>
            </a:r>
            <a:r>
              <a:rPr lang="zh-CN" altLang="en-US" dirty="0"/>
              <a:t>增删快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AA3BF7-981D-42DE-A367-EABB57D0F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43" y="939005"/>
            <a:ext cx="1120237" cy="3200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2CEC7A-1431-4FA2-BBF7-572AA5A9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3" y="4593651"/>
            <a:ext cx="1661304" cy="8535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85F122-3BA3-4C1E-A7EB-31612372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028" y="810670"/>
            <a:ext cx="845893" cy="4038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1A65EB0-2EE9-42BA-8A33-47B0F0A1E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401" y="1123037"/>
            <a:ext cx="1524132" cy="8839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2401A2D-9605-4586-B1E9-DF08E9A52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348" y="1172571"/>
            <a:ext cx="1478408" cy="78492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B5A9D71-68DC-43FC-B893-3B7BE6E61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0571" y="1142964"/>
            <a:ext cx="1508891" cy="754445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14BDE7A-54C1-4718-913A-703E003F4BB6}"/>
              </a:ext>
            </a:extLst>
          </p:cNvPr>
          <p:cNvCxnSpPr/>
          <p:nvPr/>
        </p:nvCxnSpPr>
        <p:spPr>
          <a:xfrm>
            <a:off x="5864533" y="1441943"/>
            <a:ext cx="1373815" cy="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DE90A18-24CE-454C-8B10-696EDF1FA966}"/>
              </a:ext>
            </a:extLst>
          </p:cNvPr>
          <p:cNvCxnSpPr/>
          <p:nvPr/>
        </p:nvCxnSpPr>
        <p:spPr>
          <a:xfrm>
            <a:off x="8708179" y="1427289"/>
            <a:ext cx="1373815" cy="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FC6C1651-7C69-431F-B5D2-4A5DD8FA4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3987" y="1275449"/>
            <a:ext cx="533446" cy="27434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D94C829-F1EB-4E81-B5BE-2DCB0E4C09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8717" y="1240861"/>
            <a:ext cx="533446" cy="19813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EAD504F-5C9B-45A0-86CF-F6A106F3D9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9913" y="1275449"/>
            <a:ext cx="579170" cy="21337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2BE86CC-29EB-4D07-951B-CE2B05F3D7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0485" y="765309"/>
            <a:ext cx="723963" cy="30482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6CCBA58-EE19-4B92-8D27-1D65A20046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05426" y="811033"/>
            <a:ext cx="830652" cy="25910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B50772F-D5DD-4FA4-BFF2-F93413DFEB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2832" y="2365990"/>
            <a:ext cx="2949196" cy="81541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E4B9A5E-90A8-4433-99FB-7B7B90330C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2028" y="2073139"/>
            <a:ext cx="2956816" cy="26672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8CC55CE-C95D-4479-ABA2-A714F4614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431" y="2497473"/>
            <a:ext cx="845893" cy="40389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8C1BC0E-803D-4BB5-8898-6978FEFAD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804" y="2809840"/>
            <a:ext cx="1524132" cy="883997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BC70DDAB-76C6-4BDE-8FD6-A6264518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5751" y="2859374"/>
            <a:ext cx="1478408" cy="78492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ED4E0F2-C00A-4BEC-907D-8A8965CB2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74" y="2829767"/>
            <a:ext cx="1508891" cy="754445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797A880-B6CB-4F06-A71B-088750FD2AE9}"/>
              </a:ext>
            </a:extLst>
          </p:cNvPr>
          <p:cNvCxnSpPr/>
          <p:nvPr/>
        </p:nvCxnSpPr>
        <p:spPr>
          <a:xfrm>
            <a:off x="5911936" y="3128746"/>
            <a:ext cx="1373815" cy="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EF0F983-AA3C-4A20-8632-63F9B754306A}"/>
              </a:ext>
            </a:extLst>
          </p:cNvPr>
          <p:cNvCxnSpPr/>
          <p:nvPr/>
        </p:nvCxnSpPr>
        <p:spPr>
          <a:xfrm>
            <a:off x="8755582" y="3114092"/>
            <a:ext cx="1373815" cy="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D9BBBF60-92CF-4BAA-94C0-B791F14EF5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1390" y="2962252"/>
            <a:ext cx="533446" cy="274344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9DF81E3C-C1A2-4CD2-927C-5B1C9B39F6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6120" y="2927664"/>
            <a:ext cx="533446" cy="198137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062988CA-4E35-42DD-B954-7AA4D19892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97316" y="2962252"/>
            <a:ext cx="579170" cy="213378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F6F8D8BC-45CF-4DCE-A8E5-6EC676F332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7888" y="2452112"/>
            <a:ext cx="723963" cy="30482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3E167AA-18E1-4DFB-8536-2428C9A24A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52829" y="2497836"/>
            <a:ext cx="830652" cy="259102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E3961F3-A24F-4FCE-8D1A-E50ABE795D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55582" y="3899020"/>
            <a:ext cx="1524132" cy="739204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99144396-C7F4-4D7B-A5D2-2DCD28BBC1C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49913" y="3165522"/>
            <a:ext cx="609653" cy="175275"/>
          </a:xfrm>
          <a:prstGeom prst="rect">
            <a:avLst/>
          </a:prstGeom>
        </p:spPr>
      </p:pic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7B7EC92-454A-4ADA-9F9A-C1D715C3F69F}"/>
              </a:ext>
            </a:extLst>
          </p:cNvPr>
          <p:cNvCxnSpPr/>
          <p:nvPr/>
        </p:nvCxnSpPr>
        <p:spPr>
          <a:xfrm>
            <a:off x="8150016" y="2910804"/>
            <a:ext cx="243256" cy="21994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CB1BBC16-A1C6-48CA-8F8D-B98DB5B1201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15098" y="2771438"/>
            <a:ext cx="663359" cy="616644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05A77D1-BE89-4C17-891B-968F3B1E8078}"/>
              </a:ext>
            </a:extLst>
          </p:cNvPr>
          <p:cNvCxnSpPr>
            <a:cxnSpLocks/>
          </p:cNvCxnSpPr>
          <p:nvPr/>
        </p:nvCxnSpPr>
        <p:spPr>
          <a:xfrm>
            <a:off x="8393272" y="3429000"/>
            <a:ext cx="457273" cy="470020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>
            <a:extLst>
              <a:ext uri="{FF2B5EF4-FFF2-40B4-BE49-F238E27FC236}">
                <a16:creationId xmlns:a16="http://schemas.microsoft.com/office/drawing/2014/main" id="{64487363-E8FF-4834-8252-D9F9C1B1661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51612" y="4045440"/>
            <a:ext cx="640135" cy="190517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B1B99BC-E1F6-4B43-A9A7-069A03AA1718}"/>
              </a:ext>
            </a:extLst>
          </p:cNvPr>
          <p:cNvCxnSpPr>
            <a:cxnSpLocks/>
          </p:cNvCxnSpPr>
          <p:nvPr/>
        </p:nvCxnSpPr>
        <p:spPr>
          <a:xfrm flipV="1">
            <a:off x="9864843" y="3384720"/>
            <a:ext cx="487986" cy="514300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2C54A871-3953-4A84-94DF-DD5047FE64E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66680" y="4218054"/>
            <a:ext cx="3406435" cy="289585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1A9A3FDE-8396-4471-B29A-41F1F47D9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831" y="4557797"/>
            <a:ext cx="845893" cy="403895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464D25D4-DEC1-41F0-AB4C-BAFF2CB23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204" y="4870164"/>
            <a:ext cx="1524132" cy="883997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42EAC6A3-FB29-4663-A52C-7C352C8A9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8151" y="4919698"/>
            <a:ext cx="1478408" cy="784928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BE1D76E5-3855-4244-9197-34E551184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0374" y="4890091"/>
            <a:ext cx="1508891" cy="754445"/>
          </a:xfrm>
          <a:prstGeom prst="rect">
            <a:avLst/>
          </a:prstGeom>
        </p:spPr>
      </p:pic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5E421D8-BC31-4A40-891F-DDDE075E8A96}"/>
              </a:ext>
            </a:extLst>
          </p:cNvPr>
          <p:cNvCxnSpPr/>
          <p:nvPr/>
        </p:nvCxnSpPr>
        <p:spPr>
          <a:xfrm>
            <a:off x="6064336" y="5189070"/>
            <a:ext cx="1373815" cy="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图片 71">
            <a:extLst>
              <a:ext uri="{FF2B5EF4-FFF2-40B4-BE49-F238E27FC236}">
                <a16:creationId xmlns:a16="http://schemas.microsoft.com/office/drawing/2014/main" id="{46D9E6C4-E924-4089-B50C-34F5A3869C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3790" y="4987408"/>
            <a:ext cx="533446" cy="274344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D2C1E7F-9DF6-4B00-8DD1-60C47B404F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0288" y="4512436"/>
            <a:ext cx="723963" cy="304826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6674845C-B8B0-4745-95E5-8C3E48608F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05229" y="4558160"/>
            <a:ext cx="830652" cy="259102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7EEAECFB-2472-4CBE-B27B-D0F4C94C46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07982" y="5959344"/>
            <a:ext cx="1524132" cy="739204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F63B6D7B-ED0A-474C-B3AD-D498DC3D0F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02313" y="5023625"/>
            <a:ext cx="609653" cy="175275"/>
          </a:xfrm>
          <a:prstGeom prst="rect">
            <a:avLst/>
          </a:prstGeom>
        </p:spPr>
      </p:pic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A5344C6-6DD9-491A-98DE-146F0C73F892}"/>
              </a:ext>
            </a:extLst>
          </p:cNvPr>
          <p:cNvCxnSpPr>
            <a:cxnSpLocks/>
          </p:cNvCxnSpPr>
          <p:nvPr/>
        </p:nvCxnSpPr>
        <p:spPr>
          <a:xfrm>
            <a:off x="8545672" y="5489324"/>
            <a:ext cx="457273" cy="470020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图片 80">
            <a:extLst>
              <a:ext uri="{FF2B5EF4-FFF2-40B4-BE49-F238E27FC236}">
                <a16:creationId xmlns:a16="http://schemas.microsoft.com/office/drawing/2014/main" id="{ED4B3C5F-4D09-4FCC-BAB0-CC27672C562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04012" y="6105764"/>
            <a:ext cx="640135" cy="190517"/>
          </a:xfrm>
          <a:prstGeom prst="rect">
            <a:avLst/>
          </a:prstGeom>
        </p:spPr>
      </p:pic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5F31653-EDAE-476E-9000-908784B68D14}"/>
              </a:ext>
            </a:extLst>
          </p:cNvPr>
          <p:cNvCxnSpPr>
            <a:cxnSpLocks/>
          </p:cNvCxnSpPr>
          <p:nvPr/>
        </p:nvCxnSpPr>
        <p:spPr>
          <a:xfrm flipV="1">
            <a:off x="10017243" y="5445044"/>
            <a:ext cx="487986" cy="514300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图片 82">
            <a:extLst>
              <a:ext uri="{FF2B5EF4-FFF2-40B4-BE49-F238E27FC236}">
                <a16:creationId xmlns:a16="http://schemas.microsoft.com/office/drawing/2014/main" id="{EB08D907-E1E3-41D0-B7CB-D86DC899CD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0680" y="4972469"/>
            <a:ext cx="579170" cy="213378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065722D1-ABAD-4FBE-8061-C31CBAC0404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65016" y="5210751"/>
            <a:ext cx="602032" cy="198137"/>
          </a:xfrm>
          <a:prstGeom prst="rect">
            <a:avLst/>
          </a:prstGeom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43FFC47-2CC7-4DEB-A89D-77B009CE7EF7}"/>
              </a:ext>
            </a:extLst>
          </p:cNvPr>
          <p:cNvCxnSpPr/>
          <p:nvPr/>
        </p:nvCxnSpPr>
        <p:spPr>
          <a:xfrm>
            <a:off x="5438999" y="5014609"/>
            <a:ext cx="243256" cy="21994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86">
            <a:extLst>
              <a:ext uri="{FF2B5EF4-FFF2-40B4-BE49-F238E27FC236}">
                <a16:creationId xmlns:a16="http://schemas.microsoft.com/office/drawing/2014/main" id="{7A4D365B-D617-448A-ABA2-79E924236A9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92711" y="4828400"/>
            <a:ext cx="663359" cy="616644"/>
          </a:xfrm>
          <a:prstGeom prst="rect">
            <a:avLst/>
          </a:prstGeom>
        </p:spPr>
      </p:pic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1F29F46-DBD7-4DE5-8BC1-82F048F8575E}"/>
              </a:ext>
            </a:extLst>
          </p:cNvPr>
          <p:cNvCxnSpPr>
            <a:cxnSpLocks/>
          </p:cNvCxnSpPr>
          <p:nvPr/>
        </p:nvCxnSpPr>
        <p:spPr>
          <a:xfrm>
            <a:off x="5664251" y="5464244"/>
            <a:ext cx="3243731" cy="736778"/>
          </a:xfrm>
          <a:prstGeom prst="straightConnector1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49D8E4F5-E43E-42D4-A14A-ACC1BEB9FB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2796" y="5195510"/>
            <a:ext cx="579170" cy="213378"/>
          </a:xfrm>
          <a:prstGeom prst="rect">
            <a:avLst/>
          </a:prstGeom>
        </p:spPr>
      </p:pic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10A7E66-0F71-4C78-BF65-5473CDB65033}"/>
              </a:ext>
            </a:extLst>
          </p:cNvPr>
          <p:cNvCxnSpPr/>
          <p:nvPr/>
        </p:nvCxnSpPr>
        <p:spPr>
          <a:xfrm>
            <a:off x="8388304" y="4980572"/>
            <a:ext cx="243256" cy="21994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图片 91">
            <a:extLst>
              <a:ext uri="{FF2B5EF4-FFF2-40B4-BE49-F238E27FC236}">
                <a16:creationId xmlns:a16="http://schemas.microsoft.com/office/drawing/2014/main" id="{067D4C7F-AE51-4AF6-940A-021BB2C18C8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50710" y="5573600"/>
            <a:ext cx="457272" cy="220921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8940C682-B456-49DE-AFE6-3CFB8E40800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3894" y="1271255"/>
            <a:ext cx="3612193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2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/>
              <a:t>_</a:t>
            </a:r>
            <a:r>
              <a:rPr lang="zh-CN" altLang="en-US" dirty="0"/>
              <a:t>链表 </a:t>
            </a:r>
            <a:r>
              <a:rPr lang="en-US" altLang="zh-CN" dirty="0"/>
              <a:t>(</a:t>
            </a:r>
            <a:r>
              <a:rPr lang="zh-CN" altLang="en-US" dirty="0"/>
              <a:t>查询慢</a:t>
            </a:r>
            <a:r>
              <a:rPr lang="en-US" altLang="zh-CN" dirty="0"/>
              <a:t>,</a:t>
            </a:r>
            <a:r>
              <a:rPr lang="zh-CN" altLang="en-US" dirty="0"/>
              <a:t>增删快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E69D0F-0248-4B6E-96A1-4A374E45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0" y="826467"/>
            <a:ext cx="1615580" cy="2286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32BC0D-1055-4427-AF0C-76DE419FF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0" y="1262527"/>
            <a:ext cx="2217612" cy="10973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43A1D35-C8D3-48A1-8F3B-6C854F445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688" y="1262527"/>
            <a:ext cx="2240474" cy="112023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9574283-F474-4129-98BE-8FFD33C9E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799" y="1262526"/>
            <a:ext cx="2248095" cy="10973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4E877DD-0591-4241-8B80-AE7429371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5894" y="1262526"/>
            <a:ext cx="2217612" cy="106689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81E58CB-6691-4288-BAF3-430E4CABD4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1006" y="1262526"/>
            <a:ext cx="2248095" cy="99830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2B19FB1-B5D9-4448-AED3-036C2EAA51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3045" y="1490270"/>
            <a:ext cx="563929" cy="23624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54C29165-BD8F-4AB4-88B8-AF077EFAD9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0825" y="1450995"/>
            <a:ext cx="525826" cy="26672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D0ACDB0F-C8F3-4054-B576-23713B77AC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0914" y="1450995"/>
            <a:ext cx="495343" cy="259102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23F2FEFD-CCF4-4899-828E-824940F803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7555" y="1450995"/>
            <a:ext cx="426757" cy="251482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9C38ACF2-E400-4FAD-A759-0E110A56CB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8130" y="1055087"/>
            <a:ext cx="1412947" cy="22862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B5F28654-08D7-40BC-9EC7-F006913162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17236" y="1073620"/>
            <a:ext cx="1412947" cy="228620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9270BC82-17CB-40D9-8B8C-E8AA3735E5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3257" y="1074598"/>
            <a:ext cx="1412947" cy="228620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43064FF8-09A1-416A-B3B3-8FFA65CB42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35441" y="1042698"/>
            <a:ext cx="1412947" cy="22862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58B81953-50F0-4DAD-AC66-3F5A05BD93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01194" y="1450995"/>
            <a:ext cx="510584" cy="23624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50762530-F8DD-4FB7-AEAA-C24E971BC9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78311" y="1450995"/>
            <a:ext cx="640135" cy="2286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2786C575-16B9-4CEE-84F2-B25F741112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25531" y="1473857"/>
            <a:ext cx="457240" cy="23624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D33BF41A-FF84-4696-9BFB-43B483259B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00299" y="1425789"/>
            <a:ext cx="464860" cy="243861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31273348-11A9-4709-A10A-BF9DD514373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68729" y="1382409"/>
            <a:ext cx="464860" cy="304826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E45999AA-B060-4BE4-8AB2-90C7663F1B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8916" y="1437893"/>
            <a:ext cx="441998" cy="251482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D99C45C0-C666-4250-B017-B2AE65CB70E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45711" y="1807128"/>
            <a:ext cx="1412947" cy="251483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A3A16166-D159-4F39-9C00-13843DF4DDF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82465" y="1847460"/>
            <a:ext cx="1412947" cy="251483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928F7DD4-B8D4-4590-AFE4-6809CAE9419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26044" y="1876431"/>
            <a:ext cx="1412947" cy="251483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D2C5B7D8-E4FD-4B2E-AC47-145A4B0BD36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52798" y="1847459"/>
            <a:ext cx="1412947" cy="251483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2E5AC249-52E6-4F77-8532-D8C8D7DDF3C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64001" y="2408267"/>
            <a:ext cx="3909399" cy="548688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C151967D-03C6-43D5-8A6C-A8AA6955C27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64001" y="3005320"/>
            <a:ext cx="2209992" cy="807790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8272D85A-A39A-419D-983D-42621368719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056380" y="3861475"/>
            <a:ext cx="3924640" cy="807790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4E0D3750-0D73-44D6-937B-4F28F26B550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64001" y="4717630"/>
            <a:ext cx="2339543" cy="518205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549052EB-22F8-40FE-96F4-6973B903184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64001" y="5420107"/>
            <a:ext cx="333022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2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/>
              <a:t>_</a:t>
            </a:r>
            <a:r>
              <a:rPr lang="zh-CN" altLang="en-US" dirty="0"/>
              <a:t>链表 </a:t>
            </a:r>
            <a:r>
              <a:rPr lang="en-US" altLang="zh-CN" dirty="0"/>
              <a:t>(</a:t>
            </a:r>
            <a:r>
              <a:rPr lang="zh-CN" altLang="en-US" dirty="0"/>
              <a:t>查询慢</a:t>
            </a:r>
            <a:r>
              <a:rPr lang="en-US" altLang="zh-CN" dirty="0"/>
              <a:t>,</a:t>
            </a:r>
            <a:r>
              <a:rPr lang="zh-CN" altLang="en-US" dirty="0"/>
              <a:t>增删快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E69D0F-0248-4B6E-96A1-4A374E45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0" y="826467"/>
            <a:ext cx="1615580" cy="2286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32BC0D-1055-4427-AF0C-76DE419FF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0" y="1262527"/>
            <a:ext cx="2217612" cy="10973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43A1D35-C8D3-48A1-8F3B-6C854F445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688" y="1262527"/>
            <a:ext cx="2240474" cy="112023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9574283-F474-4129-98BE-8FFD33C9E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799" y="1262526"/>
            <a:ext cx="2248095" cy="10973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4E877DD-0591-4241-8B80-AE7429371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5894" y="1262526"/>
            <a:ext cx="2217612" cy="106689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81E58CB-6691-4288-BAF3-430E4CABD4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1006" y="1262526"/>
            <a:ext cx="2248095" cy="99830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2B19FB1-B5D9-4448-AED3-036C2EAA51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3045" y="1490270"/>
            <a:ext cx="563929" cy="23624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54C29165-BD8F-4AB4-88B8-AF077EFAD9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0825" y="1450995"/>
            <a:ext cx="525826" cy="26672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D0ACDB0F-C8F3-4054-B576-23713B77AC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0914" y="1450995"/>
            <a:ext cx="495343" cy="259102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23F2FEFD-CCF4-4899-828E-824940F803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7555" y="1450995"/>
            <a:ext cx="426757" cy="251482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9C38ACF2-E400-4FAD-A759-0E110A56CB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8130" y="1055087"/>
            <a:ext cx="1412947" cy="22862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B5F28654-08D7-40BC-9EC7-F006913162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17236" y="1073620"/>
            <a:ext cx="1412947" cy="228620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9270BC82-17CB-40D9-8B8C-E8AA3735E5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3257" y="1074598"/>
            <a:ext cx="1412947" cy="228620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43064FF8-09A1-416A-B3B3-8FFA65CB42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35441" y="1042698"/>
            <a:ext cx="1412947" cy="22862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58B81953-50F0-4DAD-AC66-3F5A05BD93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01194" y="1450995"/>
            <a:ext cx="510584" cy="23624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50762530-F8DD-4FB7-AEAA-C24E971BC9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78311" y="1450995"/>
            <a:ext cx="640135" cy="2286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2786C575-16B9-4CEE-84F2-B25F741112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25531" y="1473857"/>
            <a:ext cx="457240" cy="23624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D33BF41A-FF84-4696-9BFB-43B483259B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00299" y="1425789"/>
            <a:ext cx="464860" cy="243861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31273348-11A9-4709-A10A-BF9DD514373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68729" y="1382409"/>
            <a:ext cx="464860" cy="304826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E45999AA-B060-4BE4-8AB2-90C7663F1B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8916" y="1437893"/>
            <a:ext cx="441998" cy="251482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D99C45C0-C666-4250-B017-B2AE65CB70E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45711" y="1807128"/>
            <a:ext cx="1412947" cy="251483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A3A16166-D159-4F39-9C00-13843DF4DDF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82465" y="1847460"/>
            <a:ext cx="1412947" cy="251483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928F7DD4-B8D4-4590-AFE4-6809CAE9419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26044" y="1876431"/>
            <a:ext cx="1412947" cy="251483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D2C5B7D8-E4FD-4B2E-AC47-145A4B0BD36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52798" y="1847459"/>
            <a:ext cx="1412947" cy="2514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DE803E-F9A2-421C-9685-69441A778CC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5050" y="2417841"/>
            <a:ext cx="4198984" cy="5105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609BF1-B512-4C3F-AAD0-A91182DF442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112" y="3049989"/>
            <a:ext cx="4640982" cy="34750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9699A9-A37A-4DD3-8ABD-09AC4A6B404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9117" y="3429000"/>
            <a:ext cx="4387534" cy="23739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737592-C460-4F99-B667-AD02B5CB89B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8200" y="3359410"/>
            <a:ext cx="2895851" cy="2362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9F466F5-AC07-4706-A885-CB4AF207268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43754" y="3665240"/>
            <a:ext cx="1973751" cy="2209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FA17FCB-A8AD-4B59-87A0-ECDAABC05AC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2282" y="3955829"/>
            <a:ext cx="3025402" cy="24386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85436DE-0316-4A85-8F94-E3E456028BA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19915" y="4235440"/>
            <a:ext cx="3993226" cy="15850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81969BA-8FDC-4E8B-8705-5F543E5CF2E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20825" y="2449706"/>
            <a:ext cx="1813717" cy="304826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A41C29C2-5B43-4A72-9322-DB792F23F3BB}"/>
              </a:ext>
            </a:extLst>
          </p:cNvPr>
          <p:cNvSpPr/>
          <p:nvPr/>
        </p:nvSpPr>
        <p:spPr>
          <a:xfrm>
            <a:off x="5765159" y="2914352"/>
            <a:ext cx="5704559" cy="361065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2E4FB00-E367-4D2B-940A-F32CDAE62CD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799366" y="2944835"/>
            <a:ext cx="2705334" cy="341786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4434720-5BE4-4737-92C7-77F85532B7C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08023" y="5802913"/>
            <a:ext cx="2179509" cy="297206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1DA1AC1-E96F-4E69-8FA9-C5BBA397D0C7}"/>
              </a:ext>
            </a:extLst>
          </p:cNvPr>
          <p:cNvCxnSpPr>
            <a:cxnSpLocks/>
          </p:cNvCxnSpPr>
          <p:nvPr/>
        </p:nvCxnSpPr>
        <p:spPr>
          <a:xfrm flipH="1" flipV="1">
            <a:off x="4044462" y="5424854"/>
            <a:ext cx="2356402" cy="465997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262604C9-3B48-4D03-BBA5-F7C2837BB25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318950" y="3308983"/>
            <a:ext cx="1996613" cy="22862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05D7B49-125A-49C5-B085-C98ADA12A48A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318950" y="3618442"/>
            <a:ext cx="1928027" cy="23624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286330F-B366-4CBD-BA17-196AFF24126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327803" y="3925346"/>
            <a:ext cx="1722269" cy="27434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A5264203-1D01-4DD1-BF12-544C6981049E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327803" y="4335098"/>
            <a:ext cx="1501270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5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223710" y="2090411"/>
            <a:ext cx="5760538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栈</a:t>
            </a:r>
            <a:r>
              <a:rPr lang="en-US" altLang="zh-CN" sz="1600" dirty="0"/>
              <a:t>:</a:t>
            </a:r>
            <a:r>
              <a:rPr lang="zh-CN" altLang="en-US" sz="1600" dirty="0"/>
              <a:t>先进后出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2.</a:t>
            </a:r>
            <a:r>
              <a:rPr lang="zh-CN" altLang="en-US" sz="1600" dirty="0"/>
              <a:t>队列</a:t>
            </a:r>
            <a:r>
              <a:rPr lang="en-US" altLang="zh-CN" sz="1600" dirty="0"/>
              <a:t>:</a:t>
            </a:r>
            <a:r>
              <a:rPr lang="zh-CN" altLang="en-US" sz="1600" dirty="0"/>
              <a:t>先进先出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3.</a:t>
            </a:r>
            <a:r>
              <a:rPr lang="zh-CN" altLang="en-US" sz="1600" dirty="0"/>
              <a:t>数组</a:t>
            </a:r>
            <a:r>
              <a:rPr lang="en-US" altLang="zh-CN" sz="1600" dirty="0"/>
              <a:t>:</a:t>
            </a:r>
            <a:r>
              <a:rPr lang="zh-CN" altLang="en-US" sz="1600" dirty="0"/>
              <a:t>查询快</a:t>
            </a:r>
            <a:r>
              <a:rPr lang="en-US" altLang="zh-CN" sz="1600" dirty="0"/>
              <a:t>,</a:t>
            </a:r>
            <a:r>
              <a:rPr lang="zh-CN" altLang="en-US" sz="1600" dirty="0"/>
              <a:t>增删慢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4.</a:t>
            </a:r>
            <a:r>
              <a:rPr lang="zh-CN" altLang="en-US" sz="1600" dirty="0"/>
              <a:t>链表</a:t>
            </a:r>
            <a:r>
              <a:rPr lang="en-US" altLang="zh-CN" sz="1600" dirty="0"/>
              <a:t>:</a:t>
            </a:r>
            <a:r>
              <a:rPr lang="zh-CN" altLang="en-US" sz="1600" dirty="0"/>
              <a:t>查询慢</a:t>
            </a:r>
            <a:r>
              <a:rPr lang="en-US" altLang="zh-CN" sz="1600" dirty="0"/>
              <a:t>,</a:t>
            </a:r>
            <a:r>
              <a:rPr lang="zh-CN" altLang="en-US" sz="1600" dirty="0"/>
              <a:t>增删快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01055" y="860984"/>
            <a:ext cx="7410391" cy="3196039"/>
          </a:xfrm>
        </p:spPr>
        <p:txBody>
          <a:bodyPr/>
          <a:lstStyle/>
          <a:p>
            <a:r>
              <a:rPr lang="zh-CN" altLang="en-US" dirty="0"/>
              <a:t>对象数组</a:t>
            </a:r>
            <a:endParaRPr lang="en-US" altLang="zh-CN" dirty="0"/>
          </a:p>
          <a:p>
            <a:r>
              <a:rPr lang="en-US" altLang="zh-CN" dirty="0"/>
              <a:t>Collection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集合框架</a:t>
            </a:r>
            <a:r>
              <a:rPr lang="en-US" altLang="zh-CN" dirty="0"/>
              <a:t>,Collection</a:t>
            </a:r>
            <a:r>
              <a:rPr lang="zh-CN" altLang="en-US" dirty="0"/>
              <a:t>接口方法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迭代器</a:t>
            </a:r>
            <a:r>
              <a:rPr lang="en-US" altLang="zh-CN" dirty="0"/>
              <a:t>(Iterator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实现原理</a:t>
            </a:r>
            <a:r>
              <a:rPr lang="en-US" altLang="zh-CN" dirty="0"/>
              <a:t>,</a:t>
            </a:r>
            <a:r>
              <a:rPr lang="zh-CN" altLang="en-US" dirty="0"/>
              <a:t>源码分析</a:t>
            </a:r>
            <a:r>
              <a:rPr lang="en-US" altLang="zh-CN" dirty="0"/>
              <a:t>,</a:t>
            </a:r>
            <a:r>
              <a:rPr lang="zh-CN" altLang="en-US" dirty="0"/>
              <a:t>并发修改异常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数据结构</a:t>
            </a:r>
            <a:r>
              <a:rPr lang="en-US" altLang="zh-CN" dirty="0"/>
              <a:t>(</a:t>
            </a:r>
            <a:r>
              <a:rPr lang="zh-CN" altLang="en-US" dirty="0"/>
              <a:t>数据结构介绍</a:t>
            </a:r>
            <a:r>
              <a:rPr lang="en-US" altLang="zh-CN" dirty="0"/>
              <a:t>,</a:t>
            </a:r>
            <a:r>
              <a:rPr lang="zh-CN" altLang="en-US" dirty="0"/>
              <a:t>常见数据结构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List</a:t>
            </a:r>
            <a:r>
              <a:rPr lang="zh-CN" altLang="en-US" dirty="0">
                <a:solidFill>
                  <a:srgbClr val="C00000"/>
                </a:solidFill>
              </a:rPr>
              <a:t>集合</a:t>
            </a:r>
            <a:r>
              <a:rPr lang="en-US" altLang="zh-CN" dirty="0">
                <a:solidFill>
                  <a:srgbClr val="C00000"/>
                </a:solidFill>
              </a:rPr>
              <a:t>(List</a:t>
            </a:r>
            <a:r>
              <a:rPr lang="zh-CN" altLang="en-US" dirty="0">
                <a:solidFill>
                  <a:srgbClr val="C00000"/>
                </a:solidFill>
              </a:rPr>
              <a:t>接口特点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特有方法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/>
              <a:t>ArrayList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,ArrayList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LinkedList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特有方法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综合案例</a:t>
            </a:r>
            <a:r>
              <a:rPr lang="en-US" altLang="zh-CN" dirty="0"/>
              <a:t>(</a:t>
            </a:r>
            <a:r>
              <a:rPr lang="zh-CN" altLang="en-US" dirty="0"/>
              <a:t>斗地主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zh-CN" altLang="en-US" dirty="0"/>
              <a:t>介绍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338629"/>
            <a:ext cx="9845675" cy="517190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683852"/>
            <a:ext cx="102225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java.util.List</a:t>
            </a:r>
            <a:r>
              <a:rPr lang="zh-CN" altLang="en-US" dirty="0">
                <a:solidFill>
                  <a:srgbClr val="C00000"/>
                </a:solidFill>
              </a:rPr>
              <a:t>接口，继承</a:t>
            </a:r>
            <a:r>
              <a:rPr lang="en-US" altLang="zh-CN" dirty="0">
                <a:solidFill>
                  <a:srgbClr val="C00000"/>
                </a:solidFill>
              </a:rPr>
              <a:t>Collection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，有序的 </a:t>
            </a:r>
            <a:r>
              <a:rPr lang="en-US" altLang="zh-CN" dirty="0"/>
              <a:t>collection</a:t>
            </a:r>
            <a:r>
              <a:rPr lang="zh-CN" altLang="en-US" dirty="0"/>
              <a:t>（也称为序列）。此接口的用户可以对列表中每个元素的插入位置进行精确地控制。</a:t>
            </a:r>
            <a:r>
              <a:rPr lang="zh-CN" altLang="en-US" dirty="0">
                <a:solidFill>
                  <a:srgbClr val="C00000"/>
                </a:solidFill>
              </a:rPr>
              <a:t>用户可以根据元素的整数索引（在列表中的位置）访问元素，并搜索列表中的元素。与</a:t>
            </a:r>
            <a:r>
              <a:rPr lang="en-US" altLang="zh-CN" dirty="0">
                <a:solidFill>
                  <a:srgbClr val="C00000"/>
                </a:solidFill>
              </a:rPr>
              <a:t>Set</a:t>
            </a:r>
            <a:r>
              <a:rPr lang="zh-CN" altLang="en-US" dirty="0">
                <a:solidFill>
                  <a:srgbClr val="C00000"/>
                </a:solidFill>
              </a:rPr>
              <a:t>接口不同，</a:t>
            </a:r>
            <a:r>
              <a:rPr lang="en-US" altLang="zh-CN" dirty="0">
                <a:solidFill>
                  <a:srgbClr val="C00000"/>
                </a:solidFill>
              </a:rPr>
              <a:t>List</a:t>
            </a:r>
            <a:r>
              <a:rPr lang="zh-CN" altLang="en-US" dirty="0">
                <a:solidFill>
                  <a:srgbClr val="C00000"/>
                </a:solidFill>
              </a:rPr>
              <a:t>接口通常允许重复元素。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对象数组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284561"/>
            <a:ext cx="9845675" cy="517190"/>
          </a:xfrm>
        </p:spPr>
        <p:txBody>
          <a:bodyPr/>
          <a:lstStyle/>
          <a:p>
            <a:r>
              <a:rPr lang="zh-CN" altLang="en-US" dirty="0"/>
              <a:t>数组是容器，即可以存储基本数据类型也可以存储引用数据类，存储了引用数据类型的数组称为对象数组，例如：</a:t>
            </a:r>
            <a:r>
              <a:rPr lang="en-US" altLang="zh-CN" dirty="0"/>
              <a:t>String[]</a:t>
            </a:r>
            <a:r>
              <a:rPr lang="zh-CN" altLang="en-US" dirty="0"/>
              <a:t>，</a:t>
            </a:r>
            <a:r>
              <a:rPr lang="en-US" altLang="zh-CN" dirty="0"/>
              <a:t>Person[]</a:t>
            </a:r>
            <a:r>
              <a:rPr lang="zh-CN" altLang="en-US" dirty="0"/>
              <a:t>，</a:t>
            </a:r>
            <a:r>
              <a:rPr lang="en-US" altLang="zh-CN" dirty="0"/>
              <a:t>Student[]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827"/>
            <a:ext cx="7216765" cy="286536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zh-CN" altLang="en-US" dirty="0"/>
              <a:t>特点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338629"/>
            <a:ext cx="9845675" cy="517190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2354052"/>
            <a:ext cx="93169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1.List</a:t>
            </a:r>
            <a:r>
              <a:rPr lang="zh-CN" altLang="en-US" dirty="0"/>
              <a:t>集合是有序的集合，存储和取出的顺序一致。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有序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2.List</a:t>
            </a:r>
            <a:r>
              <a:rPr lang="zh-CN" altLang="en-US" dirty="0"/>
              <a:t>集合允许存储重复的元素。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元素可重复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3.List</a:t>
            </a:r>
            <a:r>
              <a:rPr lang="zh-CN" altLang="en-US" dirty="0"/>
              <a:t>集合中的每个元素具有索引。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有索引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提示：集合类名后缀是</a:t>
            </a:r>
            <a:r>
              <a:rPr lang="en-US" altLang="zh-CN" dirty="0"/>
              <a:t>List</a:t>
            </a:r>
            <a:r>
              <a:rPr lang="zh-CN" altLang="en-US" dirty="0"/>
              <a:t>，例如</a:t>
            </a:r>
            <a:r>
              <a:rPr lang="en-US" altLang="zh-CN" dirty="0"/>
              <a:t>ArrayList</a:t>
            </a:r>
            <a:r>
              <a:rPr lang="zh-CN" altLang="en-US" dirty="0"/>
              <a:t>，</a:t>
            </a:r>
            <a:r>
              <a:rPr lang="en-US" altLang="zh-CN" dirty="0" err="1"/>
              <a:t>LinkedList</a:t>
            </a:r>
            <a:r>
              <a:rPr lang="zh-CN" altLang="en-US" dirty="0"/>
              <a:t>等，都是</a:t>
            </a:r>
            <a:r>
              <a:rPr lang="en-US" altLang="zh-CN" dirty="0"/>
              <a:t>List</a:t>
            </a:r>
            <a:r>
              <a:rPr lang="zh-CN" altLang="en-US" dirty="0"/>
              <a:t>接口实现类，都具有</a:t>
            </a:r>
            <a:r>
              <a:rPr lang="en-US" altLang="zh-CN" dirty="0"/>
              <a:t>List</a:t>
            </a:r>
            <a:r>
              <a:rPr lang="zh-CN" altLang="en-US" dirty="0"/>
              <a:t>接口的特点。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zh-CN" altLang="en-US" dirty="0"/>
              <a:t>特有方法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2311074"/>
          <a:ext cx="81280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public void add(</a:t>
                      </a:r>
                      <a:r>
                        <a:rPr lang="en-US" altLang="zh-CN" sz="1600" dirty="0" err="1"/>
                        <a:t>int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 err="1"/>
                        <a:t>index,E</a:t>
                      </a:r>
                      <a:r>
                        <a:rPr lang="en-US" altLang="zh-CN" sz="1600" dirty="0"/>
                        <a:t> element)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在列表的指定位置上插入元素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E get(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index)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返回列表中指定位置的元素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E set(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index,E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用指定元素替换列表中指定位置的元素，并返回替换前的元素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E remove(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移除列表中指定位置的元素，并返回被移除之前的元素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01055" y="860984"/>
            <a:ext cx="7410391" cy="3196039"/>
          </a:xfrm>
        </p:spPr>
        <p:txBody>
          <a:bodyPr/>
          <a:lstStyle/>
          <a:p>
            <a:r>
              <a:rPr lang="zh-CN" altLang="en-US" dirty="0"/>
              <a:t>对象数组</a:t>
            </a:r>
            <a:endParaRPr lang="en-US" altLang="zh-CN" dirty="0"/>
          </a:p>
          <a:p>
            <a:r>
              <a:rPr lang="en-US" altLang="zh-CN" dirty="0"/>
              <a:t>Collection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集合框架</a:t>
            </a:r>
            <a:r>
              <a:rPr lang="en-US" altLang="zh-CN" dirty="0"/>
              <a:t>,Collection</a:t>
            </a:r>
            <a:r>
              <a:rPr lang="zh-CN" altLang="en-US" dirty="0"/>
              <a:t>接口方法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迭代器</a:t>
            </a:r>
            <a:r>
              <a:rPr lang="en-US" altLang="zh-CN" dirty="0"/>
              <a:t>(Iterator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实现原理</a:t>
            </a:r>
            <a:r>
              <a:rPr lang="en-US" altLang="zh-CN" dirty="0"/>
              <a:t>,</a:t>
            </a:r>
            <a:r>
              <a:rPr lang="zh-CN" altLang="en-US" dirty="0"/>
              <a:t>源码分析</a:t>
            </a:r>
            <a:r>
              <a:rPr lang="en-US" altLang="zh-CN" dirty="0"/>
              <a:t>,</a:t>
            </a:r>
            <a:r>
              <a:rPr lang="zh-CN" altLang="en-US" dirty="0"/>
              <a:t>并发修改异常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数据结构</a:t>
            </a:r>
            <a:r>
              <a:rPr lang="en-US" altLang="zh-CN" dirty="0"/>
              <a:t>(</a:t>
            </a:r>
            <a:r>
              <a:rPr lang="zh-CN" altLang="en-US" dirty="0"/>
              <a:t>数据结构介绍</a:t>
            </a:r>
            <a:r>
              <a:rPr lang="en-US" altLang="zh-CN" dirty="0"/>
              <a:t>,</a:t>
            </a:r>
            <a:r>
              <a:rPr lang="zh-CN" altLang="en-US" dirty="0"/>
              <a:t>常见数据结构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集合</a:t>
            </a:r>
            <a:r>
              <a:rPr lang="en-US" altLang="zh-CN" dirty="0"/>
              <a:t>(List</a:t>
            </a:r>
            <a:r>
              <a:rPr lang="zh-CN" altLang="en-US" dirty="0"/>
              <a:t>接口特点</a:t>
            </a:r>
            <a:r>
              <a:rPr lang="en-US" altLang="zh-CN" dirty="0"/>
              <a:t>,</a:t>
            </a:r>
            <a:r>
              <a:rPr lang="zh-CN" altLang="en-US" dirty="0"/>
              <a:t>特有方法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ArrayList</a:t>
            </a:r>
            <a:r>
              <a:rPr lang="zh-CN" altLang="en-US" dirty="0">
                <a:solidFill>
                  <a:srgbClr val="C00000"/>
                </a:solidFill>
              </a:rPr>
              <a:t>集合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  <a:r>
              <a:rPr lang="en-US" altLang="zh-CN" dirty="0">
                <a:solidFill>
                  <a:srgbClr val="C00000"/>
                </a:solidFill>
              </a:rPr>
              <a:t>,ArrayList</a:t>
            </a:r>
            <a:r>
              <a:rPr lang="zh-CN" altLang="en-US" dirty="0">
                <a:solidFill>
                  <a:srgbClr val="C00000"/>
                </a:solidFill>
              </a:rPr>
              <a:t>常用方法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 err="1"/>
              <a:t>LinkedList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特有方法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综合案例</a:t>
            </a:r>
            <a:r>
              <a:rPr lang="en-US" altLang="zh-CN" dirty="0"/>
              <a:t>(</a:t>
            </a:r>
            <a:r>
              <a:rPr lang="zh-CN" altLang="en-US" dirty="0"/>
              <a:t>斗地主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ArrayList</a:t>
            </a:r>
            <a:r>
              <a:rPr lang="zh-CN" altLang="en-US" dirty="0"/>
              <a:t>集合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338629"/>
            <a:ext cx="9845675" cy="517190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426552"/>
            <a:ext cx="9781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数据存储的结构是数组结构。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特点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元素增删慢，查找快，线程不安全，运行速度快。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</a:t>
            </a:r>
            <a:r>
              <a:rPr lang="zh-CN" altLang="en-US" dirty="0"/>
              <a:t>由于日常开发中使用最多的功能为查询数据、遍历数据，所以</a:t>
            </a:r>
            <a:r>
              <a:rPr lang="en-US" altLang="zh-CN" dirty="0"/>
              <a:t>ArrayList</a:t>
            </a:r>
            <a:r>
              <a:rPr lang="zh-CN" altLang="en-US" dirty="0"/>
              <a:t>是最常用的集合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许多程序员开发时非常随意地使用</a:t>
            </a:r>
            <a:r>
              <a:rPr lang="en-US" altLang="zh-CN" dirty="0"/>
              <a:t>ArrayList</a:t>
            </a:r>
            <a:r>
              <a:rPr lang="zh-CN" altLang="en-US" dirty="0"/>
              <a:t>完成任何需求，并不严谨，这种用法是不提倡的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4492868"/>
            <a:ext cx="4897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基础班已经讲过了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此处不再重复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01055" y="860984"/>
            <a:ext cx="7410391" cy="3196039"/>
          </a:xfrm>
        </p:spPr>
        <p:txBody>
          <a:bodyPr/>
          <a:lstStyle/>
          <a:p>
            <a:r>
              <a:rPr lang="zh-CN" altLang="en-US" dirty="0"/>
              <a:t>对象数组</a:t>
            </a:r>
            <a:endParaRPr lang="en-US" altLang="zh-CN" dirty="0"/>
          </a:p>
          <a:p>
            <a:r>
              <a:rPr lang="en-US" altLang="zh-CN" dirty="0"/>
              <a:t>Collection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集合框架</a:t>
            </a:r>
            <a:r>
              <a:rPr lang="en-US" altLang="zh-CN" dirty="0"/>
              <a:t>,Collection</a:t>
            </a:r>
            <a:r>
              <a:rPr lang="zh-CN" altLang="en-US" dirty="0"/>
              <a:t>接口方法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迭代器</a:t>
            </a:r>
            <a:r>
              <a:rPr lang="en-US" altLang="zh-CN" dirty="0"/>
              <a:t>(Iterator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实现原理</a:t>
            </a:r>
            <a:r>
              <a:rPr lang="en-US" altLang="zh-CN" dirty="0"/>
              <a:t>,</a:t>
            </a:r>
            <a:r>
              <a:rPr lang="zh-CN" altLang="en-US" dirty="0"/>
              <a:t>源码分析</a:t>
            </a:r>
            <a:r>
              <a:rPr lang="en-US" altLang="zh-CN" dirty="0"/>
              <a:t>,</a:t>
            </a:r>
            <a:r>
              <a:rPr lang="zh-CN" altLang="en-US" dirty="0"/>
              <a:t>并发修改异常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数据结构</a:t>
            </a:r>
            <a:r>
              <a:rPr lang="en-US" altLang="zh-CN" dirty="0"/>
              <a:t>(</a:t>
            </a:r>
            <a:r>
              <a:rPr lang="zh-CN" altLang="en-US" dirty="0"/>
              <a:t>数据结构介绍</a:t>
            </a:r>
            <a:r>
              <a:rPr lang="en-US" altLang="zh-CN" dirty="0"/>
              <a:t>,</a:t>
            </a:r>
            <a:r>
              <a:rPr lang="zh-CN" altLang="en-US" dirty="0"/>
              <a:t>常见数据结构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集合</a:t>
            </a:r>
            <a:r>
              <a:rPr lang="en-US" altLang="zh-CN" dirty="0"/>
              <a:t>(List</a:t>
            </a:r>
            <a:r>
              <a:rPr lang="zh-CN" altLang="en-US" dirty="0"/>
              <a:t>接口特点</a:t>
            </a:r>
            <a:r>
              <a:rPr lang="en-US" altLang="zh-CN" dirty="0"/>
              <a:t>,</a:t>
            </a:r>
            <a:r>
              <a:rPr lang="zh-CN" altLang="en-US" dirty="0"/>
              <a:t>特有方法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ArrayList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,ArrayList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LinkedList</a:t>
            </a:r>
            <a:r>
              <a:rPr lang="zh-CN" altLang="en-US" dirty="0">
                <a:solidFill>
                  <a:srgbClr val="C00000"/>
                </a:solidFill>
              </a:rPr>
              <a:t>集合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特有方法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/>
              <a:t>综合案例</a:t>
            </a:r>
            <a:r>
              <a:rPr lang="en-US" altLang="zh-CN" dirty="0"/>
              <a:t>(</a:t>
            </a:r>
            <a:r>
              <a:rPr lang="zh-CN" altLang="en-US" dirty="0"/>
              <a:t>斗地主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LinkedList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zh-CN" altLang="en-US" dirty="0"/>
              <a:t>概述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30470" y="2050806"/>
            <a:ext cx="9845675" cy="517190"/>
          </a:xfrm>
        </p:spPr>
        <p:txBody>
          <a:bodyPr/>
          <a:lstStyle/>
          <a:p>
            <a:r>
              <a:rPr lang="en-US" altLang="zh-CN" dirty="0"/>
              <a:t>  1.</a:t>
            </a:r>
            <a:r>
              <a:rPr lang="zh-CN" altLang="en-US" dirty="0"/>
              <a:t>数据存储的结构</a:t>
            </a:r>
            <a:r>
              <a:rPr lang="en-US" altLang="zh-CN" dirty="0"/>
              <a:t>:</a:t>
            </a:r>
            <a:r>
              <a:rPr lang="zh-CN" altLang="en-US" dirty="0"/>
              <a:t>链表结构</a:t>
            </a:r>
            <a:r>
              <a:rPr lang="en-US" altLang="zh-CN" dirty="0"/>
              <a:t>(</a:t>
            </a:r>
            <a:r>
              <a:rPr lang="zh-CN" altLang="en-US" dirty="0"/>
              <a:t>双向链</a:t>
            </a:r>
            <a:r>
              <a:rPr lang="en-US" altLang="zh-CN" dirty="0"/>
              <a:t>)</a:t>
            </a:r>
            <a:r>
              <a:rPr lang="zh-CN" altLang="en-US" dirty="0"/>
              <a:t>。方便元素添加、删除的集合。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2.</a:t>
            </a:r>
            <a:r>
              <a:rPr lang="zh-CN" altLang="en-US" dirty="0"/>
              <a:t>集合特点：</a:t>
            </a:r>
            <a:endParaRPr lang="en-US" altLang="zh-CN" dirty="0"/>
          </a:p>
          <a:p>
            <a:r>
              <a:rPr lang="en-US" altLang="zh-CN" dirty="0"/>
              <a:t>    a.</a:t>
            </a:r>
            <a:r>
              <a:rPr lang="zh-CN" altLang="en-US" dirty="0"/>
              <a:t>元素增删快，查找慢，</a:t>
            </a:r>
            <a:endParaRPr lang="en-US" altLang="zh-CN" dirty="0"/>
          </a:p>
          <a:p>
            <a:r>
              <a:rPr lang="en-US" altLang="zh-CN" dirty="0"/>
              <a:t>    b.</a:t>
            </a:r>
            <a:r>
              <a:rPr lang="zh-CN" altLang="en-US" dirty="0"/>
              <a:t>线程不安全，运行速度快。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3.LinkedList</a:t>
            </a:r>
            <a:r>
              <a:rPr lang="zh-CN" altLang="en-US" dirty="0"/>
              <a:t>是一个双向链表，那么双向链表是什么样子的呢，我们用个图了解下：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5108"/>
            <a:ext cx="7407649" cy="1634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LinkedList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zh-CN" altLang="en-US" dirty="0"/>
              <a:t>特有方法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338629"/>
            <a:ext cx="9845675" cy="517190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38200" y="193650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public void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addFirst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(E e)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将指定元素插入此列表的开头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public void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addLast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(E e)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将指定元素添加到此列表的结尾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public E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getFirst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()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返回此列表的第一个元素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public E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getLast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()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返回此列表的最后一个元素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public E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removeFirst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()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移除并返回此列表的第一个元素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public E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removeLast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()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移除并返回此列表的最后一个元素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public E pop()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从此列表所表示的堆栈处弹出一个元素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public void push(E e)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将元素推入此列表所表示的堆栈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public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boolean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isEmpty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()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如果列表不包含元素，则返回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true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200" y="1038134"/>
            <a:ext cx="864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实际开发中对一个集合元素的添加与删除经常涉及到首尾操作，而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LinkedList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提供了大量首尾操作的方法。这些方法我们作为了解即可：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01055" y="860984"/>
            <a:ext cx="7410391" cy="3196039"/>
          </a:xfrm>
        </p:spPr>
        <p:txBody>
          <a:bodyPr/>
          <a:lstStyle/>
          <a:p>
            <a:r>
              <a:rPr lang="zh-CN" altLang="en-US" dirty="0"/>
              <a:t>对象数组</a:t>
            </a:r>
            <a:endParaRPr lang="en-US" altLang="zh-CN" dirty="0"/>
          </a:p>
          <a:p>
            <a:r>
              <a:rPr lang="en-US" altLang="zh-CN" dirty="0"/>
              <a:t>Collection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集合框架</a:t>
            </a:r>
            <a:r>
              <a:rPr lang="en-US" altLang="zh-CN" dirty="0"/>
              <a:t>,Collection</a:t>
            </a:r>
            <a:r>
              <a:rPr lang="zh-CN" altLang="en-US" dirty="0"/>
              <a:t>接口方法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迭代器</a:t>
            </a:r>
            <a:r>
              <a:rPr lang="en-US" altLang="zh-CN" dirty="0"/>
              <a:t>(Iterator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实现原理</a:t>
            </a:r>
            <a:r>
              <a:rPr lang="en-US" altLang="zh-CN" dirty="0"/>
              <a:t>,</a:t>
            </a:r>
            <a:r>
              <a:rPr lang="zh-CN" altLang="en-US" dirty="0"/>
              <a:t>源码分析</a:t>
            </a:r>
            <a:r>
              <a:rPr lang="en-US" altLang="zh-CN" dirty="0"/>
              <a:t>,</a:t>
            </a:r>
            <a:r>
              <a:rPr lang="zh-CN" altLang="en-US" dirty="0"/>
              <a:t>并发修改异常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数据结构</a:t>
            </a:r>
            <a:r>
              <a:rPr lang="en-US" altLang="zh-CN" dirty="0"/>
              <a:t>(</a:t>
            </a:r>
            <a:r>
              <a:rPr lang="zh-CN" altLang="en-US" dirty="0"/>
              <a:t>数据结构介绍</a:t>
            </a:r>
            <a:r>
              <a:rPr lang="en-US" altLang="zh-CN" dirty="0"/>
              <a:t>,</a:t>
            </a:r>
            <a:r>
              <a:rPr lang="zh-CN" altLang="en-US" dirty="0"/>
              <a:t>常见数据结构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集合</a:t>
            </a:r>
            <a:r>
              <a:rPr lang="en-US" altLang="zh-CN" dirty="0"/>
              <a:t>(List</a:t>
            </a:r>
            <a:r>
              <a:rPr lang="zh-CN" altLang="en-US" dirty="0"/>
              <a:t>接口特点</a:t>
            </a:r>
            <a:r>
              <a:rPr lang="en-US" altLang="zh-CN" dirty="0"/>
              <a:t>,</a:t>
            </a:r>
            <a:r>
              <a:rPr lang="zh-CN" altLang="en-US" dirty="0"/>
              <a:t>特有方法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ArrayList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,ArrayList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LinkedList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特有方法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增强</a:t>
            </a:r>
            <a:r>
              <a:rPr lang="en-US" altLang="zh-CN" dirty="0">
                <a:solidFill>
                  <a:srgbClr val="C00000"/>
                </a:solidFill>
              </a:rPr>
              <a:t>for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综合案例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斗地主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增强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循环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2323" y="1327638"/>
            <a:ext cx="7596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介绍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java.lang.Iterable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接口，实现这个接口允许对象成为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"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foreach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"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语句的目标。 也就是说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Iterable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接口下的所有子接口和实现类，都能使用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"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foreach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"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语句。而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Iterbale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接口的一个子接口就是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Collection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接口，我们学习的集合都可以使用“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foreach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”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语句，同时也包括数组。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2323" y="2917997"/>
            <a:ext cx="7411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2.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格式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 for(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元素的数据类型  变量 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: Collection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集合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or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数组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){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	//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写操作代码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}</a:t>
            </a:r>
            <a:endParaRPr lang="zh-CN" altLang="en-US" sz="1400" dirty="0">
              <a:solidFill>
                <a:srgbClr val="C00000"/>
              </a:solidFill>
              <a:ea typeface="阿里巴巴普惠体" panose="00020600040101010101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2323" y="4508357"/>
            <a:ext cx="74119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3.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注意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它用于遍历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Collection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和数组。通常只进行遍历元素，不能在遍历的过程中对集合元素进行增删改操作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增强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altLang="zh-CN" dirty="0"/>
              <a:t>_</a:t>
            </a:r>
            <a:r>
              <a:rPr lang="zh-CN" altLang="en-US" dirty="0"/>
              <a:t>原理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2681654"/>
            <a:ext cx="8449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1.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增强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for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遍历数组，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class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文件反编译后就是传统形式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for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循环。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2.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增强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for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遍历集合，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class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文件反编译后就是迭代器。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数组和集合的区别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7830" y="2007476"/>
            <a:ext cx="8631759" cy="345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数组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数组长度固定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既能存储基本数据类型还能存储引用数据类型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3.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如果想在数组中加一个元素或者删除一个元素只能创建新数组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将老数组中的数据加入到新数组中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最后再添加或者删除元素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集合长度可变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只能存储引用数据类型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3.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有大量的方法可以直接在集合中添加或者删除元素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List,ArrayList,LinkedList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329219" y="1119638"/>
            <a:ext cx="5760538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b="1" dirty="0"/>
              <a:t>1.List:</a:t>
            </a:r>
          </a:p>
          <a:p>
            <a:pPr marL="0" indent="0">
              <a:buNone/>
            </a:pPr>
            <a:r>
              <a:rPr lang="en-US" altLang="zh-CN" sz="1400" dirty="0"/>
              <a:t>  a.</a:t>
            </a:r>
            <a:r>
              <a:rPr lang="zh-CN" altLang="en-US" sz="1400" dirty="0"/>
              <a:t>元素有序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b.</a:t>
            </a:r>
            <a:r>
              <a:rPr lang="zh-CN" altLang="en-US" sz="1400" dirty="0"/>
              <a:t>元素可重复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c.</a:t>
            </a:r>
            <a:r>
              <a:rPr lang="zh-CN" altLang="en-US" sz="1400" dirty="0"/>
              <a:t>有索引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b="1" dirty="0"/>
              <a:t>2.ArrayList:</a:t>
            </a:r>
          </a:p>
          <a:p>
            <a:pPr marL="0" indent="0">
              <a:buNone/>
            </a:pPr>
            <a:r>
              <a:rPr lang="en-US" altLang="zh-CN" sz="1400" dirty="0"/>
              <a:t>  a.</a:t>
            </a:r>
            <a:r>
              <a:rPr lang="zh-CN" altLang="en-US" sz="1400" dirty="0"/>
              <a:t>数据结构</a:t>
            </a:r>
            <a:r>
              <a:rPr lang="en-US" altLang="zh-CN" sz="1400" dirty="0"/>
              <a:t>:</a:t>
            </a:r>
            <a:r>
              <a:rPr lang="zh-CN" altLang="en-US" sz="1400" dirty="0"/>
              <a:t>数组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b.</a:t>
            </a:r>
            <a:r>
              <a:rPr lang="zh-CN" altLang="en-US" sz="1400" dirty="0"/>
              <a:t>特点</a:t>
            </a:r>
            <a:r>
              <a:rPr lang="en-US" altLang="zh-CN" sz="1400" dirty="0"/>
              <a:t>:</a:t>
            </a:r>
            <a:r>
              <a:rPr lang="zh-CN" altLang="en-US" sz="1400" dirty="0"/>
              <a:t>查询快</a:t>
            </a:r>
            <a:r>
              <a:rPr lang="en-US" altLang="zh-CN" sz="1400" dirty="0"/>
              <a:t>,</a:t>
            </a:r>
            <a:r>
              <a:rPr lang="zh-CN" altLang="en-US" sz="1400" dirty="0"/>
              <a:t>增删慢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b.</a:t>
            </a:r>
            <a:r>
              <a:rPr lang="zh-CN" altLang="en-US" sz="1400" dirty="0"/>
              <a:t>线程不安全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b="1" dirty="0"/>
              <a:t>3.LinkedList:</a:t>
            </a:r>
          </a:p>
          <a:p>
            <a:pPr marL="0" indent="0">
              <a:buNone/>
            </a:pPr>
            <a:r>
              <a:rPr lang="en-US" altLang="zh-CN" sz="1400" dirty="0"/>
              <a:t>  a.</a:t>
            </a:r>
            <a:r>
              <a:rPr lang="zh-CN" altLang="en-US" sz="1400" dirty="0"/>
              <a:t>数据结构</a:t>
            </a:r>
            <a:r>
              <a:rPr lang="en-US" altLang="zh-CN" sz="1400" dirty="0"/>
              <a:t>:</a:t>
            </a:r>
            <a:r>
              <a:rPr lang="zh-CN" altLang="en-US" sz="1400" dirty="0"/>
              <a:t>双向链表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b.</a:t>
            </a:r>
            <a:r>
              <a:rPr lang="zh-CN" altLang="en-US" sz="1400" dirty="0"/>
              <a:t>增删快</a:t>
            </a:r>
            <a:r>
              <a:rPr lang="en-US" altLang="zh-CN" sz="1400" dirty="0"/>
              <a:t>,</a:t>
            </a:r>
            <a:r>
              <a:rPr lang="zh-CN" altLang="en-US" sz="1400" dirty="0"/>
              <a:t>查询慢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c.</a:t>
            </a:r>
            <a:r>
              <a:rPr lang="zh-CN" altLang="en-US" sz="1400" dirty="0"/>
              <a:t>线程不安全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01055" y="860984"/>
            <a:ext cx="7410391" cy="3196039"/>
          </a:xfrm>
        </p:spPr>
        <p:txBody>
          <a:bodyPr/>
          <a:lstStyle/>
          <a:p>
            <a:r>
              <a:rPr lang="zh-CN" altLang="en-US" dirty="0"/>
              <a:t>对象数组</a:t>
            </a:r>
            <a:endParaRPr lang="en-US" altLang="zh-CN" dirty="0"/>
          </a:p>
          <a:p>
            <a:r>
              <a:rPr lang="en-US" altLang="zh-CN" dirty="0"/>
              <a:t>Collection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集合框架</a:t>
            </a:r>
            <a:r>
              <a:rPr lang="en-US" altLang="zh-CN" dirty="0"/>
              <a:t>,Collection</a:t>
            </a:r>
            <a:r>
              <a:rPr lang="zh-CN" altLang="en-US" dirty="0"/>
              <a:t>接口方法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迭代器</a:t>
            </a:r>
            <a:r>
              <a:rPr lang="en-US" altLang="zh-CN" dirty="0"/>
              <a:t>(Iterator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实现原理</a:t>
            </a:r>
            <a:r>
              <a:rPr lang="en-US" altLang="zh-CN" dirty="0"/>
              <a:t>,</a:t>
            </a:r>
            <a:r>
              <a:rPr lang="zh-CN" altLang="en-US" dirty="0"/>
              <a:t>源码分析</a:t>
            </a:r>
            <a:r>
              <a:rPr lang="en-US" altLang="zh-CN" dirty="0"/>
              <a:t>,</a:t>
            </a:r>
            <a:r>
              <a:rPr lang="zh-CN" altLang="en-US" dirty="0"/>
              <a:t>并发修改异常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数据结构</a:t>
            </a:r>
            <a:r>
              <a:rPr lang="en-US" altLang="zh-CN" dirty="0"/>
              <a:t>(</a:t>
            </a:r>
            <a:r>
              <a:rPr lang="zh-CN" altLang="en-US" dirty="0"/>
              <a:t>数据结构介绍</a:t>
            </a:r>
            <a:r>
              <a:rPr lang="en-US" altLang="zh-CN" dirty="0"/>
              <a:t>,</a:t>
            </a:r>
            <a:r>
              <a:rPr lang="zh-CN" altLang="en-US" dirty="0"/>
              <a:t>常见数据结构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集合</a:t>
            </a:r>
            <a:r>
              <a:rPr lang="en-US" altLang="zh-CN" dirty="0"/>
              <a:t>(List</a:t>
            </a:r>
            <a:r>
              <a:rPr lang="zh-CN" altLang="en-US" dirty="0"/>
              <a:t>接口特点</a:t>
            </a:r>
            <a:r>
              <a:rPr lang="en-US" altLang="zh-CN" dirty="0"/>
              <a:t>,</a:t>
            </a:r>
            <a:r>
              <a:rPr lang="zh-CN" altLang="en-US" dirty="0"/>
              <a:t>特有方法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ArrayList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,ArrayList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LinkedList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特有方法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综合案例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斗地主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斗地主</a:t>
            </a:r>
            <a:r>
              <a:rPr lang="en-US" altLang="zh-CN" dirty="0"/>
              <a:t>_</a:t>
            </a:r>
            <a:r>
              <a:rPr lang="zh-CN" altLang="en-US" dirty="0"/>
              <a:t>案例介绍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338629"/>
            <a:ext cx="9845675" cy="517190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249150"/>
            <a:ext cx="864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按照斗地主的规则，完成洗牌发牌的动作。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具体规则：使用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54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张牌打乱顺序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三个玩家参与游戏，三人交替摸牌，每人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17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张牌，最后三张留作底牌。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02" y="2267540"/>
            <a:ext cx="7216765" cy="404657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斗地主</a:t>
            </a:r>
            <a:r>
              <a:rPr lang="en-US" altLang="zh-CN" dirty="0"/>
              <a:t>_</a:t>
            </a:r>
            <a:r>
              <a:rPr lang="zh-CN" altLang="en-US" dirty="0"/>
              <a:t>案例分析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338629"/>
            <a:ext cx="9845675" cy="517190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1794273"/>
            <a:ext cx="87710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准备牌：  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   </a:t>
            </a:r>
            <a:r>
              <a:rPr lang="zh-CN" altLang="en-US" dirty="0"/>
              <a:t>牌可以设计为一个</a:t>
            </a:r>
            <a:r>
              <a:rPr lang="en-US" altLang="zh-CN" dirty="0"/>
              <a:t>ArrayList&lt;String&gt;,</a:t>
            </a:r>
            <a:r>
              <a:rPr lang="zh-CN" altLang="en-US" dirty="0"/>
              <a:t>每个字符串为一张牌。每张牌由花色数字两部分组成，我们可以使用花色集合与数字集合嵌套迭代完成每张牌的组装。牌由</a:t>
            </a:r>
            <a:r>
              <a:rPr lang="en-US" altLang="zh-CN" dirty="0"/>
              <a:t>Collections</a:t>
            </a:r>
            <a:r>
              <a:rPr lang="zh-CN" altLang="en-US" dirty="0"/>
              <a:t>类的</a:t>
            </a:r>
            <a:r>
              <a:rPr lang="en-US" altLang="zh-CN" dirty="0"/>
              <a:t>shuffle</a:t>
            </a:r>
            <a:r>
              <a:rPr lang="zh-CN" altLang="en-US" dirty="0"/>
              <a:t>方法进行随机排序。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发牌 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将每个人以及底牌设计为</a:t>
            </a:r>
            <a:r>
              <a:rPr lang="en-US" altLang="zh-CN" dirty="0"/>
              <a:t>ArrayList&lt;String&gt;,</a:t>
            </a:r>
            <a:r>
              <a:rPr lang="zh-CN" altLang="en-US" dirty="0"/>
              <a:t>将最后</a:t>
            </a:r>
            <a:r>
              <a:rPr lang="en-US" altLang="zh-CN" dirty="0"/>
              <a:t>3</a:t>
            </a:r>
            <a:r>
              <a:rPr lang="zh-CN" altLang="en-US" dirty="0"/>
              <a:t>张牌直接存放于底牌，剩余牌通过对</a:t>
            </a:r>
            <a:r>
              <a:rPr lang="en-US" altLang="zh-CN" dirty="0"/>
              <a:t>3</a:t>
            </a:r>
            <a:r>
              <a:rPr lang="zh-CN" altLang="en-US" dirty="0"/>
              <a:t>取模依次发牌。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看牌 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直接打印每个集合。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斗地主</a:t>
            </a:r>
            <a:r>
              <a:rPr lang="en-US" altLang="zh-CN" dirty="0"/>
              <a:t>_</a:t>
            </a:r>
            <a:r>
              <a:rPr lang="zh-CN" altLang="en-US" dirty="0"/>
              <a:t>步骤详情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338629"/>
            <a:ext cx="9845675" cy="517190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948690"/>
            <a:ext cx="8991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准备牌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a.</a:t>
            </a:r>
            <a:r>
              <a:rPr lang="zh-CN" altLang="en-US" dirty="0"/>
              <a:t>创建一个集合存储牌号</a:t>
            </a:r>
            <a:r>
              <a:rPr lang="en-US" altLang="zh-CN" dirty="0"/>
              <a:t>:number</a:t>
            </a:r>
          </a:p>
          <a:p>
            <a:r>
              <a:rPr lang="en-US" altLang="zh-CN" dirty="0"/>
              <a:t>  b.</a:t>
            </a:r>
            <a:r>
              <a:rPr lang="zh-CN" altLang="en-US" dirty="0"/>
              <a:t>创建一个集合存储花色</a:t>
            </a:r>
            <a:r>
              <a:rPr lang="en-US" altLang="zh-CN" dirty="0"/>
              <a:t>:color</a:t>
            </a:r>
          </a:p>
          <a:p>
            <a:r>
              <a:rPr lang="en-US" altLang="zh-CN" dirty="0"/>
              <a:t>  c.</a:t>
            </a:r>
            <a:r>
              <a:rPr lang="zh-CN" altLang="en-US" dirty="0"/>
              <a:t>创建一个集合存储牌号和花色组合好之后的牌面</a:t>
            </a:r>
            <a:r>
              <a:rPr lang="en-US" altLang="zh-CN" dirty="0"/>
              <a:t>:poker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组合牌</a:t>
            </a:r>
          </a:p>
          <a:p>
            <a:r>
              <a:rPr lang="zh-CN" altLang="en-US" dirty="0"/>
              <a:t>  遍历存储牌号的集合以及存储花色的集合</a:t>
            </a:r>
            <a:r>
              <a:rPr lang="en-US" altLang="zh-CN" dirty="0"/>
              <a:t>,</a:t>
            </a:r>
            <a:r>
              <a:rPr lang="zh-CN" altLang="en-US" dirty="0"/>
              <a:t>组合牌</a:t>
            </a:r>
            <a:r>
              <a:rPr lang="en-US" altLang="zh-CN" dirty="0"/>
              <a:t>,</a:t>
            </a:r>
            <a:r>
              <a:rPr lang="zh-CN" altLang="en-US" dirty="0"/>
              <a:t>存储到</a:t>
            </a:r>
            <a:r>
              <a:rPr lang="en-US" altLang="zh-CN" dirty="0"/>
              <a:t>poker</a:t>
            </a:r>
            <a:r>
              <a:rPr lang="zh-CN" altLang="en-US" dirty="0"/>
              <a:t>集合中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洗牌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Collections.shuffle</a:t>
            </a:r>
            <a:r>
              <a:rPr lang="en-US" altLang="zh-CN" dirty="0"/>
              <a:t>(poker)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</a:t>
            </a:r>
            <a:r>
              <a:rPr lang="zh-CN" altLang="en-US" dirty="0">
                <a:solidFill>
                  <a:srgbClr val="C00000"/>
                </a:solidFill>
              </a:rPr>
              <a:t>发牌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a.</a:t>
            </a:r>
            <a:r>
              <a:rPr lang="zh-CN" altLang="en-US" dirty="0"/>
              <a:t>创建四个集合分别为玩家</a:t>
            </a:r>
            <a:r>
              <a:rPr lang="en-US" altLang="zh-CN" dirty="0"/>
              <a:t>1  </a:t>
            </a:r>
            <a:r>
              <a:rPr lang="zh-CN" altLang="en-US" dirty="0"/>
              <a:t>玩家</a:t>
            </a:r>
            <a:r>
              <a:rPr lang="en-US" altLang="zh-CN" dirty="0"/>
              <a:t>2  </a:t>
            </a:r>
            <a:r>
              <a:rPr lang="zh-CN" altLang="en-US" dirty="0"/>
              <a:t>玩家</a:t>
            </a:r>
            <a:r>
              <a:rPr lang="en-US" altLang="zh-CN" dirty="0"/>
              <a:t>3  </a:t>
            </a:r>
            <a:r>
              <a:rPr lang="zh-CN" altLang="en-US" dirty="0"/>
              <a:t>底牌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b.</a:t>
            </a:r>
            <a:r>
              <a:rPr lang="zh-CN" altLang="en-US" dirty="0"/>
              <a:t>遍历</a:t>
            </a:r>
            <a:r>
              <a:rPr lang="en-US" altLang="zh-CN" dirty="0"/>
              <a:t>poker,</a:t>
            </a:r>
            <a:r>
              <a:rPr lang="zh-CN" altLang="en-US" dirty="0"/>
              <a:t>在遍历的过程中判断</a:t>
            </a:r>
          </a:p>
          <a:p>
            <a:r>
              <a:rPr lang="zh-CN" altLang="en-US" dirty="0"/>
              <a:t>    如果索引</a:t>
            </a:r>
            <a:r>
              <a:rPr lang="en-US" altLang="zh-CN" dirty="0"/>
              <a:t>%3==0  </a:t>
            </a:r>
            <a:r>
              <a:rPr lang="zh-CN" altLang="en-US" dirty="0"/>
              <a:t>将该索引上对应的牌存到玩家</a:t>
            </a:r>
            <a:r>
              <a:rPr lang="en-US" altLang="zh-CN" dirty="0"/>
              <a:t>1</a:t>
            </a:r>
            <a:r>
              <a:rPr lang="zh-CN" altLang="en-US" dirty="0"/>
              <a:t>中</a:t>
            </a:r>
          </a:p>
          <a:p>
            <a:r>
              <a:rPr lang="zh-CN" altLang="en-US" dirty="0"/>
              <a:t>    如果索引</a:t>
            </a:r>
            <a:r>
              <a:rPr lang="en-US" altLang="zh-CN" dirty="0"/>
              <a:t>%3==1  </a:t>
            </a:r>
            <a:r>
              <a:rPr lang="zh-CN" altLang="en-US" dirty="0"/>
              <a:t>将该索引上对应的牌存到玩家</a:t>
            </a:r>
            <a:r>
              <a:rPr lang="en-US" altLang="zh-CN" dirty="0"/>
              <a:t>2</a:t>
            </a:r>
            <a:r>
              <a:rPr lang="zh-CN" altLang="en-US" dirty="0"/>
              <a:t>中</a:t>
            </a:r>
          </a:p>
          <a:p>
            <a:r>
              <a:rPr lang="zh-CN" altLang="en-US" dirty="0"/>
              <a:t>    如果索引</a:t>
            </a:r>
            <a:r>
              <a:rPr lang="en-US" altLang="zh-CN" dirty="0"/>
              <a:t>%3==2  </a:t>
            </a:r>
            <a:r>
              <a:rPr lang="zh-CN" altLang="en-US" dirty="0"/>
              <a:t>将该索引上对应的牌存到玩家</a:t>
            </a:r>
            <a:r>
              <a:rPr lang="en-US" altLang="zh-CN" dirty="0"/>
              <a:t>3</a:t>
            </a:r>
            <a:r>
              <a:rPr lang="zh-CN" altLang="en-US" dirty="0"/>
              <a:t>中</a:t>
            </a:r>
          </a:p>
          <a:p>
            <a:r>
              <a:rPr lang="zh-CN" altLang="en-US" dirty="0"/>
              <a:t>    如果索引</a:t>
            </a:r>
            <a:r>
              <a:rPr lang="en-US" altLang="zh-CN" dirty="0"/>
              <a:t>&gt;=51   </a:t>
            </a:r>
            <a:r>
              <a:rPr lang="zh-CN" altLang="en-US" dirty="0"/>
              <a:t>证明是最后三张</a:t>
            </a:r>
            <a:r>
              <a:rPr lang="en-US" altLang="zh-CN" dirty="0"/>
              <a:t>,</a:t>
            </a:r>
            <a:r>
              <a:rPr lang="zh-CN" altLang="en-US" dirty="0"/>
              <a:t>存储到底牌集合中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5.</a:t>
            </a:r>
            <a:r>
              <a:rPr lang="zh-CN" altLang="en-US" dirty="0">
                <a:solidFill>
                  <a:srgbClr val="C00000"/>
                </a:solidFill>
              </a:rPr>
              <a:t>看牌</a:t>
            </a:r>
          </a:p>
          <a:p>
            <a:r>
              <a:rPr lang="zh-CN" altLang="en-US" dirty="0"/>
              <a:t>    遍历玩家</a:t>
            </a:r>
            <a:r>
              <a:rPr lang="en-US" altLang="zh-CN" dirty="0"/>
              <a:t>1  </a:t>
            </a:r>
            <a:r>
              <a:rPr lang="zh-CN" altLang="en-US" dirty="0"/>
              <a:t>玩家</a:t>
            </a:r>
            <a:r>
              <a:rPr lang="en-US" altLang="zh-CN" dirty="0"/>
              <a:t>2  </a:t>
            </a:r>
            <a:r>
              <a:rPr lang="zh-CN" altLang="en-US" dirty="0"/>
              <a:t>玩家</a:t>
            </a:r>
            <a:r>
              <a:rPr lang="en-US" altLang="zh-CN" dirty="0"/>
              <a:t>3  </a:t>
            </a:r>
            <a:r>
              <a:rPr lang="zh-CN" altLang="en-US" dirty="0"/>
              <a:t>底牌输出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01055" y="860984"/>
            <a:ext cx="7410391" cy="3196039"/>
          </a:xfrm>
        </p:spPr>
        <p:txBody>
          <a:bodyPr/>
          <a:lstStyle/>
          <a:p>
            <a:r>
              <a:rPr lang="zh-CN" altLang="en-US" dirty="0"/>
              <a:t>对象数组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Collection</a:t>
            </a:r>
            <a:r>
              <a:rPr lang="zh-CN" altLang="en-US" dirty="0">
                <a:solidFill>
                  <a:srgbClr val="C00000"/>
                </a:solidFill>
              </a:rPr>
              <a:t>集合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介绍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集合框架</a:t>
            </a:r>
            <a:r>
              <a:rPr lang="en-US" altLang="zh-CN" dirty="0">
                <a:solidFill>
                  <a:srgbClr val="C00000"/>
                </a:solidFill>
              </a:rPr>
              <a:t>,Collection</a:t>
            </a:r>
            <a:r>
              <a:rPr lang="zh-CN" altLang="en-US" dirty="0">
                <a:solidFill>
                  <a:srgbClr val="C00000"/>
                </a:solidFill>
              </a:rPr>
              <a:t>接口方法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/>
              <a:t>迭代器</a:t>
            </a:r>
            <a:r>
              <a:rPr lang="en-US" altLang="zh-CN" dirty="0"/>
              <a:t>(Iterator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实现原理</a:t>
            </a:r>
            <a:r>
              <a:rPr lang="en-US" altLang="zh-CN" dirty="0"/>
              <a:t>,</a:t>
            </a:r>
            <a:r>
              <a:rPr lang="zh-CN" altLang="en-US" dirty="0"/>
              <a:t>源码分析</a:t>
            </a:r>
            <a:r>
              <a:rPr lang="en-US" altLang="zh-CN" dirty="0"/>
              <a:t>,</a:t>
            </a:r>
            <a:r>
              <a:rPr lang="zh-CN" altLang="en-US" dirty="0"/>
              <a:t>并发修改异常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数据结构</a:t>
            </a:r>
            <a:r>
              <a:rPr lang="en-US" altLang="zh-CN" dirty="0"/>
              <a:t>(</a:t>
            </a:r>
            <a:r>
              <a:rPr lang="zh-CN" altLang="en-US" dirty="0"/>
              <a:t>数据结构介绍</a:t>
            </a:r>
            <a:r>
              <a:rPr lang="en-US" altLang="zh-CN" dirty="0"/>
              <a:t>,</a:t>
            </a:r>
            <a:r>
              <a:rPr lang="zh-CN" altLang="en-US" dirty="0"/>
              <a:t>常见数据结构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集合</a:t>
            </a:r>
            <a:r>
              <a:rPr lang="en-US" altLang="zh-CN" dirty="0"/>
              <a:t>(List</a:t>
            </a:r>
            <a:r>
              <a:rPr lang="zh-CN" altLang="en-US" dirty="0"/>
              <a:t>接口特点</a:t>
            </a:r>
            <a:r>
              <a:rPr lang="en-US" altLang="zh-CN" dirty="0"/>
              <a:t>,</a:t>
            </a:r>
            <a:r>
              <a:rPr lang="zh-CN" altLang="en-US" dirty="0"/>
              <a:t>特有方法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ArrayList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,ArrayList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LinkedList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特有方法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综合案例</a:t>
            </a:r>
            <a:r>
              <a:rPr lang="en-US" altLang="zh-CN" dirty="0"/>
              <a:t>(</a:t>
            </a:r>
            <a:r>
              <a:rPr lang="zh-CN" altLang="en-US" dirty="0"/>
              <a:t>斗地主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zh-CN" altLang="en-US" dirty="0"/>
              <a:t>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41939" y="2162907"/>
            <a:ext cx="7895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在前面基础班我们已经学习过并使用过集合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ArrayList&lt;E&gt; 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那么集合到底是什么呢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集合：集合是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中提供的一种容器，可以用来存储多个数据。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集合和数组既然都是容器，它们有什么区别呢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数组的长度是固定的。集合的长度是可变的。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数组中存储的是同一类型的元素，可以存储任意类型数据。集合存储的都是引用数据类型。如果想存储基本类型数据需要存储对应的包装类型。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zh-CN" altLang="en-US" dirty="0"/>
              <a:t>集合框架</a:t>
            </a:r>
          </a:p>
        </p:txBody>
      </p:sp>
      <p:sp>
        <p:nvSpPr>
          <p:cNvPr id="46" name="任意多边形: 形状 45"/>
          <p:cNvSpPr/>
          <p:nvPr/>
        </p:nvSpPr>
        <p:spPr>
          <a:xfrm>
            <a:off x="5554198" y="1483081"/>
            <a:ext cx="1187283" cy="460721"/>
          </a:xfrm>
          <a:custGeom>
            <a:avLst/>
            <a:gdLst>
              <a:gd name="connsiteX0" fmla="*/ 0 w 1460079"/>
              <a:gd name="connsiteY0" fmla="*/ 46072 h 460721"/>
              <a:gd name="connsiteX1" fmla="*/ 46072 w 1460079"/>
              <a:gd name="connsiteY1" fmla="*/ 0 h 460721"/>
              <a:gd name="connsiteX2" fmla="*/ 1414007 w 1460079"/>
              <a:gd name="connsiteY2" fmla="*/ 0 h 460721"/>
              <a:gd name="connsiteX3" fmla="*/ 1460079 w 1460079"/>
              <a:gd name="connsiteY3" fmla="*/ 46072 h 460721"/>
              <a:gd name="connsiteX4" fmla="*/ 1460079 w 1460079"/>
              <a:gd name="connsiteY4" fmla="*/ 414649 h 460721"/>
              <a:gd name="connsiteX5" fmla="*/ 1414007 w 1460079"/>
              <a:gd name="connsiteY5" fmla="*/ 460721 h 460721"/>
              <a:gd name="connsiteX6" fmla="*/ 46072 w 1460079"/>
              <a:gd name="connsiteY6" fmla="*/ 460721 h 460721"/>
              <a:gd name="connsiteX7" fmla="*/ 0 w 1460079"/>
              <a:gd name="connsiteY7" fmla="*/ 414649 h 460721"/>
              <a:gd name="connsiteX8" fmla="*/ 0 w 1460079"/>
              <a:gd name="connsiteY8" fmla="*/ 46072 h 46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0079" h="460721">
                <a:moveTo>
                  <a:pt x="0" y="46072"/>
                </a:moveTo>
                <a:cubicBezTo>
                  <a:pt x="0" y="20627"/>
                  <a:pt x="20627" y="0"/>
                  <a:pt x="46072" y="0"/>
                </a:cubicBezTo>
                <a:lnTo>
                  <a:pt x="1414007" y="0"/>
                </a:lnTo>
                <a:cubicBezTo>
                  <a:pt x="1439452" y="0"/>
                  <a:pt x="1460079" y="20627"/>
                  <a:pt x="1460079" y="46072"/>
                </a:cubicBezTo>
                <a:lnTo>
                  <a:pt x="1460079" y="414649"/>
                </a:lnTo>
                <a:cubicBezTo>
                  <a:pt x="1460079" y="440094"/>
                  <a:pt x="1439452" y="460721"/>
                  <a:pt x="1414007" y="460721"/>
                </a:cubicBezTo>
                <a:lnTo>
                  <a:pt x="46072" y="460721"/>
                </a:lnTo>
                <a:cubicBezTo>
                  <a:pt x="20627" y="460721"/>
                  <a:pt x="0" y="440094"/>
                  <a:pt x="0" y="414649"/>
                </a:cubicBezTo>
                <a:lnTo>
                  <a:pt x="0" y="46072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884" tIns="85884" rIns="85884" bIns="85884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900" b="1" kern="1200" dirty="0">
                <a:solidFill>
                  <a:schemeClr val="tx1"/>
                </a:solidFill>
              </a:rPr>
              <a:t>Collection</a:t>
            </a:r>
            <a:endParaRPr lang="en-US" sz="1900" b="1" kern="1200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096000" y="1022360"/>
            <a:ext cx="4979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java.util.Collection</a:t>
            </a:r>
            <a:r>
              <a:rPr 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&lt;E&gt;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单列集合的根接口</a:t>
            </a:r>
            <a:endParaRPr lang="en-US" altLang="zh-CN" sz="1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内部定义的方法</a:t>
            </a: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所有的子接口</a:t>
            </a: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实现类都有</a:t>
            </a:r>
            <a:endParaRPr lang="en-US" sz="1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366915" y="1943802"/>
            <a:ext cx="1780924" cy="983912"/>
            <a:chOff x="3442785" y="1943802"/>
            <a:chExt cx="1780924" cy="983912"/>
          </a:xfrm>
        </p:grpSpPr>
        <p:sp>
          <p:nvSpPr>
            <p:cNvPr id="57" name="任意多边形: 形状 56"/>
            <p:cNvSpPr/>
            <p:nvPr/>
          </p:nvSpPr>
          <p:spPr>
            <a:xfrm>
              <a:off x="3442785" y="2466993"/>
              <a:ext cx="1187283" cy="460721"/>
            </a:xfrm>
            <a:custGeom>
              <a:avLst/>
              <a:gdLst>
                <a:gd name="connsiteX0" fmla="*/ 0 w 1460079"/>
                <a:gd name="connsiteY0" fmla="*/ 46072 h 460721"/>
                <a:gd name="connsiteX1" fmla="*/ 46072 w 1460079"/>
                <a:gd name="connsiteY1" fmla="*/ 0 h 460721"/>
                <a:gd name="connsiteX2" fmla="*/ 1414007 w 1460079"/>
                <a:gd name="connsiteY2" fmla="*/ 0 h 460721"/>
                <a:gd name="connsiteX3" fmla="*/ 1460079 w 1460079"/>
                <a:gd name="connsiteY3" fmla="*/ 46072 h 460721"/>
                <a:gd name="connsiteX4" fmla="*/ 1460079 w 1460079"/>
                <a:gd name="connsiteY4" fmla="*/ 414649 h 460721"/>
                <a:gd name="connsiteX5" fmla="*/ 1414007 w 1460079"/>
                <a:gd name="connsiteY5" fmla="*/ 460721 h 460721"/>
                <a:gd name="connsiteX6" fmla="*/ 46072 w 1460079"/>
                <a:gd name="connsiteY6" fmla="*/ 460721 h 460721"/>
                <a:gd name="connsiteX7" fmla="*/ 0 w 1460079"/>
                <a:gd name="connsiteY7" fmla="*/ 414649 h 460721"/>
                <a:gd name="connsiteX8" fmla="*/ 0 w 1460079"/>
                <a:gd name="connsiteY8" fmla="*/ 46072 h 46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0079" h="460721">
                  <a:moveTo>
                    <a:pt x="0" y="46072"/>
                  </a:moveTo>
                  <a:cubicBezTo>
                    <a:pt x="0" y="20627"/>
                    <a:pt x="20627" y="0"/>
                    <a:pt x="46072" y="0"/>
                  </a:cubicBezTo>
                  <a:lnTo>
                    <a:pt x="1414007" y="0"/>
                  </a:lnTo>
                  <a:cubicBezTo>
                    <a:pt x="1439452" y="0"/>
                    <a:pt x="1460079" y="20627"/>
                    <a:pt x="1460079" y="46072"/>
                  </a:cubicBezTo>
                  <a:lnTo>
                    <a:pt x="1460079" y="414649"/>
                  </a:lnTo>
                  <a:cubicBezTo>
                    <a:pt x="1460079" y="440094"/>
                    <a:pt x="1439452" y="460721"/>
                    <a:pt x="1414007" y="460721"/>
                  </a:cubicBezTo>
                  <a:lnTo>
                    <a:pt x="46072" y="460721"/>
                  </a:lnTo>
                  <a:cubicBezTo>
                    <a:pt x="20627" y="460721"/>
                    <a:pt x="0" y="440094"/>
                    <a:pt x="0" y="414649"/>
                  </a:cubicBezTo>
                  <a:lnTo>
                    <a:pt x="0" y="46072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884" tIns="85884" rIns="85884" bIns="85884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900" b="1" kern="1200" dirty="0">
                  <a:solidFill>
                    <a:schemeClr val="tx1"/>
                  </a:solidFill>
                </a:rPr>
                <a:t>List</a:t>
              </a:r>
              <a:endParaRPr lang="en-US" sz="1900" b="1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 flipH="1">
              <a:off x="4036426" y="2247089"/>
              <a:ext cx="1187283" cy="0"/>
            </a:xfrm>
            <a:prstGeom prst="line">
              <a:avLst/>
            </a:prstGeom>
            <a:ln w="31750">
              <a:solidFill>
                <a:srgbClr val="0000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4036426" y="2247089"/>
              <a:ext cx="0" cy="219904"/>
            </a:xfrm>
            <a:prstGeom prst="line">
              <a:avLst/>
            </a:prstGeom>
            <a:ln w="31750">
              <a:solidFill>
                <a:srgbClr val="0000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5223709" y="1943802"/>
              <a:ext cx="0" cy="303287"/>
            </a:xfrm>
            <a:prstGeom prst="straightConnector1">
              <a:avLst/>
            </a:prstGeom>
            <a:ln w="31750">
              <a:solidFill>
                <a:srgbClr val="0000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文本框 81"/>
          <p:cNvSpPr txBox="1"/>
          <p:nvPr/>
        </p:nvSpPr>
        <p:spPr>
          <a:xfrm>
            <a:off x="534475" y="1783427"/>
            <a:ext cx="4426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00B050"/>
                </a:solidFill>
                <a:latin typeface="+mn-lt"/>
                <a:ea typeface="+mn-ea"/>
              </a:rPr>
              <a:t>java.util.List</a:t>
            </a:r>
            <a:r>
              <a:rPr lang="en-US" sz="1200" b="1" dirty="0">
                <a:solidFill>
                  <a:srgbClr val="00B050"/>
                </a:solidFill>
                <a:latin typeface="+mn-lt"/>
                <a:ea typeface="+mn-ea"/>
              </a:rPr>
              <a:t>&lt;E&gt;</a:t>
            </a:r>
            <a:r>
              <a:rPr lang="zh-CN" altLang="en-US" sz="1200" b="1" dirty="0">
                <a:solidFill>
                  <a:srgbClr val="00B050"/>
                </a:solidFill>
                <a:latin typeface="+mn-lt"/>
                <a:ea typeface="+mn-ea"/>
              </a:rPr>
              <a:t>子接口</a:t>
            </a:r>
            <a:r>
              <a:rPr lang="en-US" altLang="zh-CN" sz="1200" b="1" dirty="0">
                <a:solidFill>
                  <a:srgbClr val="00B050"/>
                </a:solidFill>
                <a:latin typeface="+mn-lt"/>
                <a:ea typeface="+mn-ea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B050"/>
                </a:solidFill>
                <a:latin typeface="+mn-lt"/>
                <a:ea typeface="+mn-ea"/>
              </a:rPr>
              <a:t>        </a:t>
            </a:r>
            <a:r>
              <a:rPr lang="zh-CN" altLang="en-US" sz="1200" b="1" dirty="0">
                <a:solidFill>
                  <a:srgbClr val="00B050"/>
                </a:solidFill>
                <a:latin typeface="+mn-lt"/>
                <a:ea typeface="+mn-ea"/>
              </a:rPr>
              <a:t>特点</a:t>
            </a:r>
            <a:r>
              <a:rPr lang="en-US" altLang="zh-CN" sz="1200" b="1" dirty="0">
                <a:solidFill>
                  <a:srgbClr val="00B050"/>
                </a:solidFill>
                <a:latin typeface="+mn-lt"/>
                <a:ea typeface="+mn-ea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B050"/>
                </a:solidFill>
                <a:latin typeface="+mn-lt"/>
                <a:ea typeface="+mn-ea"/>
              </a:rPr>
              <a:t>            1.</a:t>
            </a:r>
            <a:r>
              <a:rPr lang="zh-CN" altLang="en-US" sz="1200" b="1" dirty="0">
                <a:solidFill>
                  <a:srgbClr val="00B050"/>
                </a:solidFill>
                <a:latin typeface="+mn-lt"/>
                <a:ea typeface="+mn-ea"/>
              </a:rPr>
              <a:t>有序</a:t>
            </a:r>
            <a:r>
              <a:rPr lang="en-US" altLang="zh-CN" sz="1200" b="1" dirty="0">
                <a:solidFill>
                  <a:srgbClr val="00B050"/>
                </a:solidFill>
                <a:latin typeface="+mn-lt"/>
                <a:ea typeface="+mn-ea"/>
              </a:rPr>
              <a:t>: </a:t>
            </a:r>
            <a:r>
              <a:rPr lang="zh-CN" altLang="en-US" sz="1200" b="1" dirty="0">
                <a:solidFill>
                  <a:srgbClr val="00B050"/>
                </a:solidFill>
                <a:latin typeface="+mn-lt"/>
                <a:ea typeface="+mn-ea"/>
              </a:rPr>
              <a:t>保证存入和取出元素的顺序是一致的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00B050"/>
                </a:solidFill>
                <a:latin typeface="+mn-lt"/>
                <a:ea typeface="+mn-ea"/>
              </a:rPr>
              <a:t>            </a:t>
            </a:r>
            <a:r>
              <a:rPr lang="en-US" altLang="zh-CN" sz="1200" b="1" dirty="0">
                <a:solidFill>
                  <a:srgbClr val="00B050"/>
                </a:solidFill>
                <a:latin typeface="+mn-lt"/>
                <a:ea typeface="+mn-ea"/>
              </a:rPr>
              <a:t>2.</a:t>
            </a:r>
            <a:r>
              <a:rPr lang="zh-CN" altLang="en-US" sz="1200" b="1" dirty="0">
                <a:solidFill>
                  <a:srgbClr val="00B050"/>
                </a:solidFill>
                <a:latin typeface="+mn-lt"/>
                <a:ea typeface="+mn-ea"/>
              </a:rPr>
              <a:t>有索引</a:t>
            </a:r>
            <a:r>
              <a:rPr lang="en-US" altLang="zh-CN" sz="1200" b="1" dirty="0">
                <a:solidFill>
                  <a:srgbClr val="00B050"/>
                </a:solidFill>
                <a:latin typeface="+mn-lt"/>
                <a:ea typeface="+mn-ea"/>
              </a:rPr>
              <a:t>:</a:t>
            </a:r>
            <a:r>
              <a:rPr lang="zh-CN" altLang="en-US" sz="1200" b="1" dirty="0">
                <a:solidFill>
                  <a:srgbClr val="00B050"/>
                </a:solidFill>
                <a:latin typeface="+mn-lt"/>
                <a:ea typeface="+mn-ea"/>
              </a:rPr>
              <a:t>可以通过索引获取元素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00B050"/>
                </a:solidFill>
                <a:latin typeface="+mn-lt"/>
                <a:ea typeface="+mn-ea"/>
              </a:rPr>
              <a:t>            </a:t>
            </a:r>
            <a:r>
              <a:rPr lang="en-US" altLang="zh-CN" sz="1200" b="1" dirty="0">
                <a:solidFill>
                  <a:srgbClr val="00B050"/>
                </a:solidFill>
                <a:latin typeface="+mn-lt"/>
                <a:ea typeface="+mn-ea"/>
              </a:rPr>
              <a:t>3.</a:t>
            </a:r>
            <a:r>
              <a:rPr lang="zh-CN" altLang="en-US" sz="1200" b="1" dirty="0">
                <a:solidFill>
                  <a:srgbClr val="00B050"/>
                </a:solidFill>
                <a:latin typeface="+mn-lt"/>
                <a:ea typeface="+mn-ea"/>
              </a:rPr>
              <a:t>可重复</a:t>
            </a:r>
            <a:r>
              <a:rPr lang="en-US" altLang="zh-CN" sz="1200" b="1" dirty="0">
                <a:solidFill>
                  <a:srgbClr val="00B050"/>
                </a:solidFill>
                <a:latin typeface="+mn-lt"/>
                <a:ea typeface="+mn-ea"/>
              </a:rPr>
              <a:t>:</a:t>
            </a:r>
            <a:r>
              <a:rPr lang="zh-CN" altLang="en-US" sz="1200" b="1" dirty="0">
                <a:solidFill>
                  <a:srgbClr val="00B050"/>
                </a:solidFill>
                <a:latin typeface="+mn-lt"/>
                <a:ea typeface="+mn-ea"/>
              </a:rPr>
              <a:t>可以存储多个相同的元素</a:t>
            </a:r>
            <a:endParaRPr 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6147839" y="2247089"/>
            <a:ext cx="1780925" cy="680625"/>
            <a:chOff x="6147839" y="2247089"/>
            <a:chExt cx="1780925" cy="680625"/>
          </a:xfrm>
        </p:grpSpPr>
        <p:sp>
          <p:nvSpPr>
            <p:cNvPr id="58" name="任意多边形: 形状 57"/>
            <p:cNvSpPr/>
            <p:nvPr/>
          </p:nvSpPr>
          <p:spPr>
            <a:xfrm>
              <a:off x="6741481" y="2466993"/>
              <a:ext cx="1187283" cy="460721"/>
            </a:xfrm>
            <a:custGeom>
              <a:avLst/>
              <a:gdLst>
                <a:gd name="connsiteX0" fmla="*/ 0 w 1460079"/>
                <a:gd name="connsiteY0" fmla="*/ 46072 h 460721"/>
                <a:gd name="connsiteX1" fmla="*/ 46072 w 1460079"/>
                <a:gd name="connsiteY1" fmla="*/ 0 h 460721"/>
                <a:gd name="connsiteX2" fmla="*/ 1414007 w 1460079"/>
                <a:gd name="connsiteY2" fmla="*/ 0 h 460721"/>
                <a:gd name="connsiteX3" fmla="*/ 1460079 w 1460079"/>
                <a:gd name="connsiteY3" fmla="*/ 46072 h 460721"/>
                <a:gd name="connsiteX4" fmla="*/ 1460079 w 1460079"/>
                <a:gd name="connsiteY4" fmla="*/ 414649 h 460721"/>
                <a:gd name="connsiteX5" fmla="*/ 1414007 w 1460079"/>
                <a:gd name="connsiteY5" fmla="*/ 460721 h 460721"/>
                <a:gd name="connsiteX6" fmla="*/ 46072 w 1460079"/>
                <a:gd name="connsiteY6" fmla="*/ 460721 h 460721"/>
                <a:gd name="connsiteX7" fmla="*/ 0 w 1460079"/>
                <a:gd name="connsiteY7" fmla="*/ 414649 h 460721"/>
                <a:gd name="connsiteX8" fmla="*/ 0 w 1460079"/>
                <a:gd name="connsiteY8" fmla="*/ 46072 h 46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0079" h="460721">
                  <a:moveTo>
                    <a:pt x="0" y="46072"/>
                  </a:moveTo>
                  <a:cubicBezTo>
                    <a:pt x="0" y="20627"/>
                    <a:pt x="20627" y="0"/>
                    <a:pt x="46072" y="0"/>
                  </a:cubicBezTo>
                  <a:lnTo>
                    <a:pt x="1414007" y="0"/>
                  </a:lnTo>
                  <a:cubicBezTo>
                    <a:pt x="1439452" y="0"/>
                    <a:pt x="1460079" y="20627"/>
                    <a:pt x="1460079" y="46072"/>
                  </a:cubicBezTo>
                  <a:lnTo>
                    <a:pt x="1460079" y="414649"/>
                  </a:lnTo>
                  <a:cubicBezTo>
                    <a:pt x="1460079" y="440094"/>
                    <a:pt x="1439452" y="460721"/>
                    <a:pt x="1414007" y="460721"/>
                  </a:cubicBezTo>
                  <a:lnTo>
                    <a:pt x="46072" y="460721"/>
                  </a:lnTo>
                  <a:cubicBezTo>
                    <a:pt x="20627" y="460721"/>
                    <a:pt x="0" y="440094"/>
                    <a:pt x="0" y="414649"/>
                  </a:cubicBezTo>
                  <a:lnTo>
                    <a:pt x="0" y="46072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884" tIns="85884" rIns="85884" bIns="85884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900" b="1" kern="1200" dirty="0">
                  <a:solidFill>
                    <a:schemeClr val="tx1"/>
                  </a:solidFill>
                </a:rPr>
                <a:t>Set</a:t>
              </a:r>
              <a:endParaRPr lang="en-US" sz="1900" b="1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6147839" y="2247089"/>
              <a:ext cx="1177089" cy="0"/>
            </a:xfrm>
            <a:prstGeom prst="line">
              <a:avLst/>
            </a:prstGeom>
            <a:ln w="31750">
              <a:solidFill>
                <a:srgbClr val="0000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7324928" y="2247089"/>
              <a:ext cx="0" cy="219904"/>
            </a:xfrm>
            <a:prstGeom prst="line">
              <a:avLst/>
            </a:prstGeom>
            <a:ln w="31750">
              <a:solidFill>
                <a:srgbClr val="0000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/>
          <p:cNvSpPr txBox="1"/>
          <p:nvPr/>
        </p:nvSpPr>
        <p:spPr>
          <a:xfrm>
            <a:off x="7908375" y="1809344"/>
            <a:ext cx="4426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java.util.Set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&lt;E&gt;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子接口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::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特点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无索引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不可以通过索引获取元素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不可重复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元素唯一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不可以存储多个相同的元素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依赖</a:t>
            </a:r>
            <a:r>
              <a:rPr lang="en-US" altLang="zh-CN" sz="1200" b="1" dirty="0" err="1">
                <a:solidFill>
                  <a:schemeClr val="accent6">
                    <a:lumMod val="75000"/>
                  </a:schemeClr>
                </a:solidFill>
              </a:rPr>
              <a:t>hashCode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和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equals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方法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3179632" y="2927714"/>
            <a:ext cx="1780924" cy="1154438"/>
            <a:chOff x="3179632" y="2927714"/>
            <a:chExt cx="1780924" cy="1154438"/>
          </a:xfrm>
        </p:grpSpPr>
        <p:sp>
          <p:nvSpPr>
            <p:cNvPr id="59" name="任意多边形: 形状 58"/>
            <p:cNvSpPr/>
            <p:nvPr/>
          </p:nvSpPr>
          <p:spPr>
            <a:xfrm>
              <a:off x="3179632" y="3621431"/>
              <a:ext cx="1187283" cy="460721"/>
            </a:xfrm>
            <a:custGeom>
              <a:avLst/>
              <a:gdLst>
                <a:gd name="connsiteX0" fmla="*/ 0 w 1460079"/>
                <a:gd name="connsiteY0" fmla="*/ 46072 h 460721"/>
                <a:gd name="connsiteX1" fmla="*/ 46072 w 1460079"/>
                <a:gd name="connsiteY1" fmla="*/ 0 h 460721"/>
                <a:gd name="connsiteX2" fmla="*/ 1414007 w 1460079"/>
                <a:gd name="connsiteY2" fmla="*/ 0 h 460721"/>
                <a:gd name="connsiteX3" fmla="*/ 1460079 w 1460079"/>
                <a:gd name="connsiteY3" fmla="*/ 46072 h 460721"/>
                <a:gd name="connsiteX4" fmla="*/ 1460079 w 1460079"/>
                <a:gd name="connsiteY4" fmla="*/ 414649 h 460721"/>
                <a:gd name="connsiteX5" fmla="*/ 1414007 w 1460079"/>
                <a:gd name="connsiteY5" fmla="*/ 460721 h 460721"/>
                <a:gd name="connsiteX6" fmla="*/ 46072 w 1460079"/>
                <a:gd name="connsiteY6" fmla="*/ 460721 h 460721"/>
                <a:gd name="connsiteX7" fmla="*/ 0 w 1460079"/>
                <a:gd name="connsiteY7" fmla="*/ 414649 h 460721"/>
                <a:gd name="connsiteX8" fmla="*/ 0 w 1460079"/>
                <a:gd name="connsiteY8" fmla="*/ 46072 h 46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0079" h="460721">
                  <a:moveTo>
                    <a:pt x="0" y="46072"/>
                  </a:moveTo>
                  <a:cubicBezTo>
                    <a:pt x="0" y="20627"/>
                    <a:pt x="20627" y="0"/>
                    <a:pt x="46072" y="0"/>
                  </a:cubicBezTo>
                  <a:lnTo>
                    <a:pt x="1414007" y="0"/>
                  </a:lnTo>
                  <a:cubicBezTo>
                    <a:pt x="1439452" y="0"/>
                    <a:pt x="1460079" y="20627"/>
                    <a:pt x="1460079" y="46072"/>
                  </a:cubicBezTo>
                  <a:lnTo>
                    <a:pt x="1460079" y="414649"/>
                  </a:lnTo>
                  <a:cubicBezTo>
                    <a:pt x="1460079" y="440094"/>
                    <a:pt x="1439452" y="460721"/>
                    <a:pt x="1414007" y="460721"/>
                  </a:cubicBezTo>
                  <a:lnTo>
                    <a:pt x="46072" y="460721"/>
                  </a:lnTo>
                  <a:cubicBezTo>
                    <a:pt x="20627" y="460721"/>
                    <a:pt x="0" y="440094"/>
                    <a:pt x="0" y="414649"/>
                  </a:cubicBezTo>
                  <a:lnTo>
                    <a:pt x="0" y="460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884" tIns="85884" rIns="85884" bIns="85884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900" kern="1200" dirty="0"/>
                <a:t>ArrayList</a:t>
              </a:r>
              <a:endParaRPr lang="en-US" sz="1900" kern="1200" dirty="0"/>
            </a:p>
          </p:txBody>
        </p:sp>
        <p:cxnSp>
          <p:nvCxnSpPr>
            <p:cNvPr id="92" name="直接箭头连接符 91"/>
            <p:cNvCxnSpPr/>
            <p:nvPr/>
          </p:nvCxnSpPr>
          <p:spPr>
            <a:xfrm flipV="1">
              <a:off x="4960556" y="2927714"/>
              <a:ext cx="0" cy="330391"/>
            </a:xfrm>
            <a:prstGeom prst="straightConnector1">
              <a:avLst/>
            </a:prstGeom>
            <a:ln w="31750">
              <a:solidFill>
                <a:srgbClr val="0000C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3735421" y="3258105"/>
              <a:ext cx="1225135" cy="0"/>
            </a:xfrm>
            <a:prstGeom prst="line">
              <a:avLst/>
            </a:prstGeom>
            <a:ln w="31750">
              <a:solidFill>
                <a:srgbClr val="0000C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3735421" y="3258105"/>
              <a:ext cx="0" cy="363324"/>
            </a:xfrm>
            <a:prstGeom prst="line">
              <a:avLst/>
            </a:prstGeom>
            <a:ln w="31750">
              <a:solidFill>
                <a:srgbClr val="0000C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本框 97"/>
          <p:cNvSpPr txBox="1"/>
          <p:nvPr/>
        </p:nvSpPr>
        <p:spPr>
          <a:xfrm>
            <a:off x="534474" y="4406550"/>
            <a:ext cx="4426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</a:rPr>
              <a:t>实现类</a:t>
            </a:r>
            <a:r>
              <a:rPr lang="en-US" altLang="zh-CN" sz="1200" b="1" dirty="0">
                <a:solidFill>
                  <a:srgbClr val="FF0000"/>
                </a:solidFill>
              </a:rPr>
              <a:t>ArrayList</a:t>
            </a:r>
            <a:r>
              <a:rPr lang="zh-CN" altLang="en-US" sz="1200" b="1" dirty="0">
                <a:solidFill>
                  <a:srgbClr val="FF0000"/>
                </a:solidFill>
              </a:rPr>
              <a:t>集合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</a:rPr>
              <a:t>    </a:t>
            </a:r>
            <a:r>
              <a:rPr lang="zh-CN" altLang="en-US" sz="1200" b="1" dirty="0">
                <a:solidFill>
                  <a:srgbClr val="FF0000"/>
                </a:solidFill>
              </a:rPr>
              <a:t>特点</a:t>
            </a:r>
            <a:r>
              <a:rPr lang="en-US" altLang="zh-CN" sz="1200" b="1" dirty="0">
                <a:solidFill>
                  <a:srgbClr val="FF0000"/>
                </a:solidFill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</a:rPr>
              <a:t>        1.</a:t>
            </a:r>
            <a:r>
              <a:rPr lang="zh-CN" altLang="en-US" sz="1200" b="1" dirty="0">
                <a:solidFill>
                  <a:srgbClr val="FF0000"/>
                </a:solidFill>
              </a:rPr>
              <a:t>有序</a:t>
            </a:r>
            <a:r>
              <a:rPr lang="en-US" altLang="zh-CN" sz="1200" b="1" dirty="0">
                <a:solidFill>
                  <a:srgbClr val="FF0000"/>
                </a:solidFill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</a:rPr>
              <a:t>有索引</a:t>
            </a:r>
            <a:r>
              <a:rPr lang="en-US" altLang="zh-CN" sz="1200" b="1" dirty="0">
                <a:solidFill>
                  <a:srgbClr val="FF0000"/>
                </a:solidFill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</a:rPr>
              <a:t>可重复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</a:rPr>
              <a:t>        2.</a:t>
            </a:r>
            <a:r>
              <a:rPr lang="zh-CN" altLang="en-US" sz="1200" b="1" dirty="0">
                <a:solidFill>
                  <a:srgbClr val="FF0000"/>
                </a:solidFill>
              </a:rPr>
              <a:t>底层数据结构</a:t>
            </a:r>
            <a:r>
              <a:rPr lang="en-US" altLang="zh-CN" sz="1200" b="1" dirty="0">
                <a:solidFill>
                  <a:srgbClr val="FF0000"/>
                </a:solidFill>
              </a:rPr>
              <a:t>:</a:t>
            </a:r>
            <a:r>
              <a:rPr lang="zh-CN" altLang="en-US" sz="1200" b="1" dirty="0">
                <a:solidFill>
                  <a:srgbClr val="FF0000"/>
                </a:solidFill>
              </a:rPr>
              <a:t>数组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</a:rPr>
              <a:t>        </a:t>
            </a:r>
            <a:r>
              <a:rPr lang="en-US" altLang="zh-CN" sz="1200" b="1" dirty="0">
                <a:solidFill>
                  <a:srgbClr val="FF0000"/>
                </a:solidFill>
              </a:rPr>
              <a:t>3.</a:t>
            </a:r>
            <a:r>
              <a:rPr lang="zh-CN" altLang="en-US" sz="1200" b="1" dirty="0">
                <a:solidFill>
                  <a:srgbClr val="FF0000"/>
                </a:solidFill>
              </a:rPr>
              <a:t>查询快</a:t>
            </a:r>
            <a:r>
              <a:rPr lang="en-US" altLang="zh-CN" sz="1200" b="1" dirty="0">
                <a:solidFill>
                  <a:srgbClr val="FF0000"/>
                </a:solidFill>
              </a:rPr>
              <a:t>: </a:t>
            </a:r>
            <a:r>
              <a:rPr lang="zh-CN" altLang="en-US" sz="1200" b="1" dirty="0">
                <a:solidFill>
                  <a:srgbClr val="FF0000"/>
                </a:solidFill>
              </a:rPr>
              <a:t>元素有索引</a:t>
            </a:r>
            <a:r>
              <a:rPr lang="en-US" altLang="zh-CN" sz="1200" b="1" dirty="0">
                <a:solidFill>
                  <a:srgbClr val="FF0000"/>
                </a:solidFill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</a:rPr>
              <a:t>元素内存空间连续分析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</a:rPr>
              <a:t>        </a:t>
            </a:r>
            <a:r>
              <a:rPr lang="en-US" altLang="zh-CN" sz="1200" b="1" dirty="0">
                <a:solidFill>
                  <a:srgbClr val="FF0000"/>
                </a:solidFill>
              </a:rPr>
              <a:t>4.</a:t>
            </a:r>
            <a:r>
              <a:rPr lang="zh-CN" altLang="en-US" sz="1200" b="1" dirty="0">
                <a:solidFill>
                  <a:srgbClr val="FF0000"/>
                </a:solidFill>
              </a:rPr>
              <a:t>增删慢</a:t>
            </a:r>
            <a:r>
              <a:rPr lang="en-US" altLang="zh-CN" sz="1200" b="1" dirty="0">
                <a:solidFill>
                  <a:srgbClr val="FF0000"/>
                </a:solidFill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</a:rPr>
              <a:t>            </a:t>
            </a:r>
            <a:r>
              <a:rPr lang="zh-CN" altLang="en-US" sz="1200" b="1" dirty="0">
                <a:solidFill>
                  <a:srgbClr val="FF0000"/>
                </a:solidFill>
              </a:rPr>
              <a:t>数组长度不可改变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</a:rPr>
              <a:t>            需要频繁创建新数组</a:t>
            </a:r>
            <a:r>
              <a:rPr lang="en-US" altLang="zh-CN" sz="1200" b="1" dirty="0">
                <a:solidFill>
                  <a:srgbClr val="FF0000"/>
                </a:solidFill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</a:rPr>
              <a:t>拷贝元素</a:t>
            </a:r>
            <a:r>
              <a:rPr lang="en-US" altLang="zh-CN" sz="1200" b="1" dirty="0">
                <a:solidFill>
                  <a:srgbClr val="FF0000"/>
                </a:solidFill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</a:rPr>
              <a:t>销毁老数组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</a:rPr>
              <a:t>        </a:t>
            </a:r>
            <a:r>
              <a:rPr lang="en-US" altLang="zh-CN" sz="1200" b="1" dirty="0">
                <a:solidFill>
                  <a:srgbClr val="FF0000"/>
                </a:solidFill>
              </a:rPr>
              <a:t>5.</a:t>
            </a:r>
            <a:r>
              <a:rPr lang="zh-CN" altLang="en-US" sz="1200" b="1" dirty="0">
                <a:solidFill>
                  <a:srgbClr val="FF0000"/>
                </a:solidFill>
              </a:rPr>
              <a:t>线程不同步</a:t>
            </a:r>
            <a:r>
              <a:rPr lang="en-US" altLang="zh-CN" sz="1200" b="1" dirty="0">
                <a:solidFill>
                  <a:srgbClr val="FF0000"/>
                </a:solidFill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</a:rPr>
              <a:t>不安全</a:t>
            </a:r>
            <a:r>
              <a:rPr lang="en-US" altLang="zh-CN" sz="1200" b="1" dirty="0">
                <a:solidFill>
                  <a:srgbClr val="FF0000"/>
                </a:solidFill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</a:rPr>
              <a:t>效率高</a:t>
            </a:r>
            <a:endParaRPr lang="en-US" sz="1200" b="1" dirty="0">
              <a:solidFill>
                <a:srgbClr val="FF0000"/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4960556" y="3258105"/>
            <a:ext cx="1780925" cy="824046"/>
            <a:chOff x="4960556" y="3258105"/>
            <a:chExt cx="1780925" cy="824046"/>
          </a:xfrm>
        </p:grpSpPr>
        <p:sp>
          <p:nvSpPr>
            <p:cNvPr id="60" name="任意多边形: 形状 59"/>
            <p:cNvSpPr/>
            <p:nvPr/>
          </p:nvSpPr>
          <p:spPr>
            <a:xfrm>
              <a:off x="5554198" y="3621430"/>
              <a:ext cx="1187283" cy="460721"/>
            </a:xfrm>
            <a:custGeom>
              <a:avLst/>
              <a:gdLst>
                <a:gd name="connsiteX0" fmla="*/ 0 w 1460079"/>
                <a:gd name="connsiteY0" fmla="*/ 46072 h 460721"/>
                <a:gd name="connsiteX1" fmla="*/ 46072 w 1460079"/>
                <a:gd name="connsiteY1" fmla="*/ 0 h 460721"/>
                <a:gd name="connsiteX2" fmla="*/ 1414007 w 1460079"/>
                <a:gd name="connsiteY2" fmla="*/ 0 h 460721"/>
                <a:gd name="connsiteX3" fmla="*/ 1460079 w 1460079"/>
                <a:gd name="connsiteY3" fmla="*/ 46072 h 460721"/>
                <a:gd name="connsiteX4" fmla="*/ 1460079 w 1460079"/>
                <a:gd name="connsiteY4" fmla="*/ 414649 h 460721"/>
                <a:gd name="connsiteX5" fmla="*/ 1414007 w 1460079"/>
                <a:gd name="connsiteY5" fmla="*/ 460721 h 460721"/>
                <a:gd name="connsiteX6" fmla="*/ 46072 w 1460079"/>
                <a:gd name="connsiteY6" fmla="*/ 460721 h 460721"/>
                <a:gd name="connsiteX7" fmla="*/ 0 w 1460079"/>
                <a:gd name="connsiteY7" fmla="*/ 414649 h 460721"/>
                <a:gd name="connsiteX8" fmla="*/ 0 w 1460079"/>
                <a:gd name="connsiteY8" fmla="*/ 46072 h 46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0079" h="460721">
                  <a:moveTo>
                    <a:pt x="0" y="46072"/>
                  </a:moveTo>
                  <a:cubicBezTo>
                    <a:pt x="0" y="20627"/>
                    <a:pt x="20627" y="0"/>
                    <a:pt x="46072" y="0"/>
                  </a:cubicBezTo>
                  <a:lnTo>
                    <a:pt x="1414007" y="0"/>
                  </a:lnTo>
                  <a:cubicBezTo>
                    <a:pt x="1439452" y="0"/>
                    <a:pt x="1460079" y="20627"/>
                    <a:pt x="1460079" y="46072"/>
                  </a:cubicBezTo>
                  <a:lnTo>
                    <a:pt x="1460079" y="414649"/>
                  </a:lnTo>
                  <a:cubicBezTo>
                    <a:pt x="1460079" y="440094"/>
                    <a:pt x="1439452" y="460721"/>
                    <a:pt x="1414007" y="460721"/>
                  </a:cubicBezTo>
                  <a:lnTo>
                    <a:pt x="46072" y="460721"/>
                  </a:lnTo>
                  <a:cubicBezTo>
                    <a:pt x="20627" y="460721"/>
                    <a:pt x="0" y="440094"/>
                    <a:pt x="0" y="414649"/>
                  </a:cubicBezTo>
                  <a:lnTo>
                    <a:pt x="0" y="460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884" tIns="85884" rIns="85884" bIns="85884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900" kern="1200" dirty="0"/>
                <a:t>LinkedList</a:t>
              </a:r>
              <a:endParaRPr lang="en-US" sz="1900" kern="1200" dirty="0"/>
            </a:p>
          </p:txBody>
        </p:sp>
        <p:cxnSp>
          <p:nvCxnSpPr>
            <p:cNvPr id="99" name="直接连接符 98"/>
            <p:cNvCxnSpPr/>
            <p:nvPr/>
          </p:nvCxnSpPr>
          <p:spPr>
            <a:xfrm flipH="1">
              <a:off x="4960556" y="3263929"/>
              <a:ext cx="1225135" cy="0"/>
            </a:xfrm>
            <a:prstGeom prst="line">
              <a:avLst/>
            </a:prstGeom>
            <a:ln w="31750">
              <a:solidFill>
                <a:srgbClr val="0000C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185691" y="3258105"/>
              <a:ext cx="0" cy="363324"/>
            </a:xfrm>
            <a:prstGeom prst="line">
              <a:avLst/>
            </a:prstGeom>
            <a:ln w="31750">
              <a:solidFill>
                <a:srgbClr val="0000C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/>
          <p:cNvSpPr txBox="1"/>
          <p:nvPr/>
        </p:nvSpPr>
        <p:spPr>
          <a:xfrm>
            <a:off x="3993079" y="4405423"/>
            <a:ext cx="3915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C00000"/>
                </a:solidFill>
              </a:rPr>
              <a:t>常用实现类</a:t>
            </a:r>
            <a:r>
              <a:rPr lang="en-US" altLang="zh-CN" sz="1200" b="1" dirty="0">
                <a:solidFill>
                  <a:srgbClr val="C00000"/>
                </a:solidFill>
              </a:rPr>
              <a:t>LinkedList</a:t>
            </a:r>
            <a:r>
              <a:rPr lang="zh-CN" altLang="en-US" sz="1200" b="1" dirty="0">
                <a:solidFill>
                  <a:srgbClr val="C00000"/>
                </a:solidFill>
              </a:rPr>
              <a:t>集合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C00000"/>
                </a:solidFill>
              </a:rPr>
              <a:t>    </a:t>
            </a:r>
            <a:r>
              <a:rPr lang="zh-CN" altLang="en-US" sz="1200" b="1" dirty="0">
                <a:solidFill>
                  <a:srgbClr val="C00000"/>
                </a:solidFill>
              </a:rPr>
              <a:t>特点</a:t>
            </a:r>
            <a:r>
              <a:rPr lang="en-US" altLang="zh-CN" sz="1200" b="1" dirty="0">
                <a:solidFill>
                  <a:srgbClr val="C00000"/>
                </a:solidFill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C00000"/>
                </a:solidFill>
              </a:rPr>
              <a:t>        1.</a:t>
            </a:r>
            <a:r>
              <a:rPr lang="zh-CN" altLang="en-US" sz="1200" b="1" dirty="0">
                <a:solidFill>
                  <a:srgbClr val="C00000"/>
                </a:solidFill>
              </a:rPr>
              <a:t>有序</a:t>
            </a:r>
            <a:r>
              <a:rPr lang="en-US" altLang="zh-CN" sz="1200" b="1" dirty="0">
                <a:solidFill>
                  <a:srgbClr val="C00000"/>
                </a:solidFill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</a:rPr>
              <a:t>有索引</a:t>
            </a:r>
            <a:r>
              <a:rPr lang="en-US" altLang="zh-CN" sz="1200" b="1" dirty="0">
                <a:solidFill>
                  <a:srgbClr val="C00000"/>
                </a:solidFill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</a:rPr>
              <a:t>可重复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C00000"/>
                </a:solidFill>
              </a:rPr>
              <a:t>        2.</a:t>
            </a:r>
            <a:r>
              <a:rPr lang="zh-CN" altLang="en-US" sz="1200" b="1" dirty="0">
                <a:solidFill>
                  <a:srgbClr val="C00000"/>
                </a:solidFill>
              </a:rPr>
              <a:t>底层数据结构</a:t>
            </a:r>
            <a:r>
              <a:rPr lang="en-US" altLang="zh-CN" sz="1200" b="1" dirty="0">
                <a:solidFill>
                  <a:srgbClr val="C00000"/>
                </a:solidFill>
              </a:rPr>
              <a:t>:</a:t>
            </a:r>
            <a:r>
              <a:rPr lang="zh-CN" altLang="en-US" sz="1200" b="1" dirty="0">
                <a:solidFill>
                  <a:srgbClr val="C00000"/>
                </a:solidFill>
              </a:rPr>
              <a:t>双向链表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C00000"/>
                </a:solidFill>
              </a:rPr>
              <a:t>        </a:t>
            </a:r>
            <a:r>
              <a:rPr lang="en-US" altLang="zh-CN" sz="1200" b="1" dirty="0">
                <a:solidFill>
                  <a:srgbClr val="C00000"/>
                </a:solidFill>
              </a:rPr>
              <a:t>3.</a:t>
            </a:r>
            <a:r>
              <a:rPr lang="zh-CN" altLang="en-US" sz="1200" b="1" dirty="0">
                <a:solidFill>
                  <a:srgbClr val="C00000"/>
                </a:solidFill>
              </a:rPr>
              <a:t>增删快</a:t>
            </a:r>
            <a:r>
              <a:rPr lang="en-US" altLang="zh-CN" sz="1200" b="1" dirty="0">
                <a:solidFill>
                  <a:srgbClr val="C00000"/>
                </a:solidFill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C00000"/>
                </a:solidFill>
              </a:rPr>
              <a:t>	</a:t>
            </a:r>
            <a:r>
              <a:rPr lang="zh-CN" altLang="en-US" sz="1200" b="1" dirty="0">
                <a:solidFill>
                  <a:srgbClr val="C00000"/>
                </a:solidFill>
              </a:rPr>
              <a:t>元素分配不连续的</a:t>
            </a:r>
            <a:r>
              <a:rPr lang="en-US" altLang="zh-CN" sz="1200" b="1" dirty="0">
                <a:solidFill>
                  <a:srgbClr val="C00000"/>
                </a:solidFill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</a:rPr>
              <a:t>添加</a:t>
            </a:r>
            <a:r>
              <a:rPr lang="en-US" altLang="zh-CN" sz="1200" b="1" dirty="0">
                <a:solidFill>
                  <a:srgbClr val="C00000"/>
                </a:solidFill>
              </a:rPr>
              <a:t>/</a:t>
            </a:r>
            <a:r>
              <a:rPr lang="zh-CN" altLang="en-US" sz="1200" b="1" dirty="0">
                <a:solidFill>
                  <a:srgbClr val="C00000"/>
                </a:solidFill>
              </a:rPr>
              <a:t>删除元素</a:t>
            </a:r>
            <a:r>
              <a:rPr lang="en-US" altLang="zh-CN" sz="1200" b="1" dirty="0">
                <a:solidFill>
                  <a:srgbClr val="C00000"/>
                </a:solidFill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</a:rPr>
              <a:t>只需要</a:t>
            </a:r>
            <a:r>
              <a:rPr lang="en-US" altLang="zh-CN" sz="1200" b="1" dirty="0">
                <a:solidFill>
                  <a:srgbClr val="C00000"/>
                </a:solidFill>
              </a:rPr>
              <a:t>	</a:t>
            </a:r>
            <a:r>
              <a:rPr lang="zh-CN" altLang="en-US" sz="1200" b="1" dirty="0">
                <a:solidFill>
                  <a:srgbClr val="C00000"/>
                </a:solidFill>
              </a:rPr>
              <a:t>找到位置</a:t>
            </a:r>
            <a:r>
              <a:rPr lang="en-US" altLang="zh-CN" sz="1200" b="1" dirty="0">
                <a:solidFill>
                  <a:srgbClr val="C00000"/>
                </a:solidFill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</a:rPr>
              <a:t>再修改对应节点保存地址的地方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C00000"/>
                </a:solidFill>
              </a:rPr>
              <a:t>        </a:t>
            </a:r>
            <a:r>
              <a:rPr lang="en-US" altLang="zh-CN" sz="1200" b="1" dirty="0">
                <a:solidFill>
                  <a:srgbClr val="C00000"/>
                </a:solidFill>
              </a:rPr>
              <a:t>4.</a:t>
            </a:r>
            <a:r>
              <a:rPr lang="zh-CN" altLang="en-US" sz="1200" b="1" dirty="0">
                <a:solidFill>
                  <a:srgbClr val="C00000"/>
                </a:solidFill>
              </a:rPr>
              <a:t>查询慢</a:t>
            </a:r>
            <a:r>
              <a:rPr lang="en-US" altLang="zh-CN" sz="1200" b="1" dirty="0">
                <a:solidFill>
                  <a:srgbClr val="C00000"/>
                </a:solidFill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C00000"/>
                </a:solidFill>
              </a:rPr>
              <a:t>            	</a:t>
            </a:r>
            <a:r>
              <a:rPr lang="zh-CN" altLang="en-US" sz="1200" b="1" dirty="0">
                <a:solidFill>
                  <a:srgbClr val="C00000"/>
                </a:solidFill>
              </a:rPr>
              <a:t>要么从前向后查</a:t>
            </a:r>
            <a:r>
              <a:rPr lang="en-US" altLang="zh-CN" sz="1200" b="1" dirty="0">
                <a:solidFill>
                  <a:srgbClr val="C00000"/>
                </a:solidFill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</a:rPr>
              <a:t>要么从后向前查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C00000"/>
                </a:solidFill>
              </a:rPr>
              <a:t>        </a:t>
            </a:r>
            <a:r>
              <a:rPr lang="en-US" altLang="zh-CN" sz="1200" b="1" dirty="0">
                <a:solidFill>
                  <a:srgbClr val="C00000"/>
                </a:solidFill>
              </a:rPr>
              <a:t>5.</a:t>
            </a:r>
            <a:r>
              <a:rPr lang="zh-CN" altLang="en-US" sz="1200" b="1" dirty="0">
                <a:solidFill>
                  <a:srgbClr val="C00000"/>
                </a:solidFill>
              </a:rPr>
              <a:t>线程不同步</a:t>
            </a:r>
            <a:r>
              <a:rPr lang="en-US" altLang="zh-CN" sz="1200" b="1" dirty="0">
                <a:solidFill>
                  <a:srgbClr val="C00000"/>
                </a:solidFill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</a:rPr>
              <a:t>不安全</a:t>
            </a:r>
            <a:r>
              <a:rPr lang="en-US" altLang="zh-CN" sz="1200" b="1" dirty="0">
                <a:solidFill>
                  <a:srgbClr val="C00000"/>
                </a:solidFill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</a:rPr>
              <a:t>效率高</a:t>
            </a:r>
            <a:endParaRPr lang="en-US" sz="1200" b="1" dirty="0">
              <a:solidFill>
                <a:srgbClr val="C00000"/>
              </a:solidFill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6741481" y="2927714"/>
            <a:ext cx="1187283" cy="1154436"/>
            <a:chOff x="6741481" y="2927714"/>
            <a:chExt cx="1187283" cy="1154436"/>
          </a:xfrm>
        </p:grpSpPr>
        <p:sp>
          <p:nvSpPr>
            <p:cNvPr id="61" name="任意多边形: 形状 60"/>
            <p:cNvSpPr/>
            <p:nvPr/>
          </p:nvSpPr>
          <p:spPr>
            <a:xfrm>
              <a:off x="6741481" y="3621429"/>
              <a:ext cx="1187283" cy="460721"/>
            </a:xfrm>
            <a:custGeom>
              <a:avLst/>
              <a:gdLst>
                <a:gd name="connsiteX0" fmla="*/ 0 w 1460079"/>
                <a:gd name="connsiteY0" fmla="*/ 46072 h 460721"/>
                <a:gd name="connsiteX1" fmla="*/ 46072 w 1460079"/>
                <a:gd name="connsiteY1" fmla="*/ 0 h 460721"/>
                <a:gd name="connsiteX2" fmla="*/ 1414007 w 1460079"/>
                <a:gd name="connsiteY2" fmla="*/ 0 h 460721"/>
                <a:gd name="connsiteX3" fmla="*/ 1460079 w 1460079"/>
                <a:gd name="connsiteY3" fmla="*/ 46072 h 460721"/>
                <a:gd name="connsiteX4" fmla="*/ 1460079 w 1460079"/>
                <a:gd name="connsiteY4" fmla="*/ 414649 h 460721"/>
                <a:gd name="connsiteX5" fmla="*/ 1414007 w 1460079"/>
                <a:gd name="connsiteY5" fmla="*/ 460721 h 460721"/>
                <a:gd name="connsiteX6" fmla="*/ 46072 w 1460079"/>
                <a:gd name="connsiteY6" fmla="*/ 460721 h 460721"/>
                <a:gd name="connsiteX7" fmla="*/ 0 w 1460079"/>
                <a:gd name="connsiteY7" fmla="*/ 414649 h 460721"/>
                <a:gd name="connsiteX8" fmla="*/ 0 w 1460079"/>
                <a:gd name="connsiteY8" fmla="*/ 46072 h 46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0079" h="460721">
                  <a:moveTo>
                    <a:pt x="0" y="46072"/>
                  </a:moveTo>
                  <a:cubicBezTo>
                    <a:pt x="0" y="20627"/>
                    <a:pt x="20627" y="0"/>
                    <a:pt x="46072" y="0"/>
                  </a:cubicBezTo>
                  <a:lnTo>
                    <a:pt x="1414007" y="0"/>
                  </a:lnTo>
                  <a:cubicBezTo>
                    <a:pt x="1439452" y="0"/>
                    <a:pt x="1460079" y="20627"/>
                    <a:pt x="1460079" y="46072"/>
                  </a:cubicBezTo>
                  <a:lnTo>
                    <a:pt x="1460079" y="414649"/>
                  </a:lnTo>
                  <a:cubicBezTo>
                    <a:pt x="1460079" y="440094"/>
                    <a:pt x="1439452" y="460721"/>
                    <a:pt x="1414007" y="460721"/>
                  </a:cubicBezTo>
                  <a:lnTo>
                    <a:pt x="46072" y="460721"/>
                  </a:lnTo>
                  <a:cubicBezTo>
                    <a:pt x="20627" y="460721"/>
                    <a:pt x="0" y="440094"/>
                    <a:pt x="0" y="414649"/>
                  </a:cubicBezTo>
                  <a:lnTo>
                    <a:pt x="0" y="460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884" tIns="85884" rIns="85884" bIns="85884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900" kern="1200" dirty="0"/>
                <a:t>HashSet</a:t>
              </a:r>
              <a:endParaRPr lang="en-US" sz="1900" kern="1200" dirty="0"/>
            </a:p>
          </p:txBody>
        </p:sp>
        <p:cxnSp>
          <p:nvCxnSpPr>
            <p:cNvPr id="103" name="直接箭头连接符 102"/>
            <p:cNvCxnSpPr/>
            <p:nvPr/>
          </p:nvCxnSpPr>
          <p:spPr>
            <a:xfrm flipV="1">
              <a:off x="7350128" y="2927714"/>
              <a:ext cx="0" cy="693715"/>
            </a:xfrm>
            <a:prstGeom prst="straightConnector1">
              <a:avLst/>
            </a:prstGeom>
            <a:ln w="31750">
              <a:solidFill>
                <a:srgbClr val="0000C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文本框 106"/>
          <p:cNvSpPr txBox="1"/>
          <p:nvPr/>
        </p:nvSpPr>
        <p:spPr>
          <a:xfrm>
            <a:off x="8143807" y="3015746"/>
            <a:ext cx="4524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err="1">
                <a:solidFill>
                  <a:schemeClr val="accent5"/>
                </a:solidFill>
              </a:rPr>
              <a:t>java.util.HashSet</a:t>
            </a:r>
            <a:r>
              <a:rPr lang="en-US" altLang="zh-CN" sz="1200" b="1" dirty="0">
                <a:solidFill>
                  <a:schemeClr val="accent5"/>
                </a:solidFill>
              </a:rPr>
              <a:t>&lt;T&gt;</a:t>
            </a:r>
            <a:r>
              <a:rPr lang="zh-CN" altLang="en-US" sz="1200" b="1" dirty="0">
                <a:solidFill>
                  <a:schemeClr val="accent5"/>
                </a:solidFill>
              </a:rPr>
              <a:t>集合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accent5"/>
                </a:solidFill>
              </a:rPr>
              <a:t>    特点</a:t>
            </a:r>
            <a:r>
              <a:rPr lang="en-US" altLang="zh-CN" sz="1200" b="1" dirty="0">
                <a:solidFill>
                  <a:schemeClr val="accent5"/>
                </a:solidFill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accent5"/>
                </a:solidFill>
              </a:rPr>
              <a:t>        1.</a:t>
            </a:r>
            <a:r>
              <a:rPr lang="zh-CN" altLang="en-US" sz="1200" b="1" dirty="0">
                <a:solidFill>
                  <a:schemeClr val="accent5"/>
                </a:solidFill>
              </a:rPr>
              <a:t>底层数据结构</a:t>
            </a:r>
            <a:r>
              <a:rPr lang="en-US" altLang="zh-CN" sz="1200" b="1" dirty="0">
                <a:solidFill>
                  <a:schemeClr val="accent5"/>
                </a:solidFill>
              </a:rPr>
              <a:t>: </a:t>
            </a:r>
            <a:r>
              <a:rPr lang="zh-CN" altLang="en-US" sz="1200" b="1" dirty="0">
                <a:solidFill>
                  <a:schemeClr val="accent5"/>
                </a:solidFill>
              </a:rPr>
              <a:t>哈希表</a:t>
            </a:r>
            <a:r>
              <a:rPr lang="en-US" altLang="zh-CN" sz="1200" b="1" dirty="0">
                <a:solidFill>
                  <a:schemeClr val="accent5"/>
                </a:solidFill>
              </a:rPr>
              <a:t>(</a:t>
            </a:r>
            <a:r>
              <a:rPr lang="zh-CN" altLang="en-US" sz="1200" b="1" dirty="0">
                <a:solidFill>
                  <a:schemeClr val="accent5"/>
                </a:solidFill>
              </a:rPr>
              <a:t>数组</a:t>
            </a:r>
            <a:r>
              <a:rPr lang="en-US" altLang="zh-CN" sz="1200" b="1" dirty="0">
                <a:solidFill>
                  <a:schemeClr val="accent5"/>
                </a:solidFill>
              </a:rPr>
              <a:t>+</a:t>
            </a:r>
            <a:r>
              <a:rPr lang="zh-CN" altLang="en-US" sz="1200" b="1" dirty="0">
                <a:solidFill>
                  <a:schemeClr val="accent5"/>
                </a:solidFill>
              </a:rPr>
              <a:t>链表</a:t>
            </a:r>
            <a:r>
              <a:rPr lang="en-US" altLang="zh-CN" sz="1200" b="1" dirty="0">
                <a:solidFill>
                  <a:schemeClr val="accent5"/>
                </a:solidFill>
              </a:rPr>
              <a:t>/</a:t>
            </a:r>
            <a:r>
              <a:rPr lang="zh-CN" altLang="en-US" sz="1200" b="1" dirty="0">
                <a:solidFill>
                  <a:schemeClr val="accent5"/>
                </a:solidFill>
              </a:rPr>
              <a:t>红黑树</a:t>
            </a:r>
            <a:r>
              <a:rPr lang="en-US" altLang="zh-CN" sz="1200" b="1" dirty="0">
                <a:solidFill>
                  <a:schemeClr val="accent5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accent5"/>
                </a:solidFill>
              </a:rPr>
              <a:t>        2.</a:t>
            </a:r>
            <a:r>
              <a:rPr lang="zh-CN" altLang="en-US" sz="1200" b="1" dirty="0">
                <a:solidFill>
                  <a:schemeClr val="accent5"/>
                </a:solidFill>
              </a:rPr>
              <a:t>特点</a:t>
            </a:r>
            <a:r>
              <a:rPr lang="en-US" altLang="zh-CN" sz="1200" b="1" dirty="0">
                <a:solidFill>
                  <a:schemeClr val="accent5"/>
                </a:solidFill>
              </a:rPr>
              <a:t>: </a:t>
            </a:r>
            <a:r>
              <a:rPr lang="zh-CN" altLang="en-US" sz="1200" b="1" dirty="0">
                <a:solidFill>
                  <a:schemeClr val="accent5"/>
                </a:solidFill>
              </a:rPr>
              <a:t>查询速度嗷嗷快</a:t>
            </a:r>
            <a:r>
              <a:rPr lang="en-US" altLang="zh-CN" sz="1200" b="1" dirty="0">
                <a:solidFill>
                  <a:schemeClr val="accent5"/>
                </a:solidFill>
              </a:rPr>
              <a:t>,</a:t>
            </a:r>
            <a:r>
              <a:rPr lang="zh-CN" altLang="en-US" sz="1200" b="1" dirty="0">
                <a:solidFill>
                  <a:schemeClr val="accent5"/>
                </a:solidFill>
              </a:rPr>
              <a:t>增删速度也不慢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accent5"/>
                </a:solidFill>
              </a:rPr>
              <a:t>        </a:t>
            </a:r>
            <a:r>
              <a:rPr lang="en-US" altLang="zh-CN" sz="1200" b="1" dirty="0">
                <a:solidFill>
                  <a:schemeClr val="accent5"/>
                </a:solidFill>
              </a:rPr>
              <a:t>3.</a:t>
            </a:r>
            <a:r>
              <a:rPr lang="zh-CN" altLang="en-US" sz="1200" b="1" dirty="0">
                <a:solidFill>
                  <a:schemeClr val="accent5"/>
                </a:solidFill>
              </a:rPr>
              <a:t>无序</a:t>
            </a:r>
            <a:r>
              <a:rPr lang="en-US" altLang="zh-CN" sz="1200" b="1" dirty="0">
                <a:solidFill>
                  <a:schemeClr val="accent5"/>
                </a:solidFill>
              </a:rPr>
              <a:t>: </a:t>
            </a:r>
            <a:r>
              <a:rPr lang="zh-CN" altLang="en-US" sz="1200" b="1" dirty="0">
                <a:solidFill>
                  <a:schemeClr val="accent5"/>
                </a:solidFill>
              </a:rPr>
              <a:t>不保证存入和取出元素的顺序是一致的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accent5"/>
                </a:solidFill>
              </a:rPr>
              <a:t>        </a:t>
            </a:r>
            <a:r>
              <a:rPr lang="en-US" altLang="zh-CN" sz="1200" b="1" dirty="0">
                <a:solidFill>
                  <a:schemeClr val="accent5"/>
                </a:solidFill>
              </a:rPr>
              <a:t>4.</a:t>
            </a:r>
            <a:r>
              <a:rPr lang="zh-CN" altLang="en-US" sz="1200" b="1" dirty="0">
                <a:solidFill>
                  <a:schemeClr val="accent5"/>
                </a:solidFill>
              </a:rPr>
              <a:t>无索引</a:t>
            </a:r>
            <a:r>
              <a:rPr lang="en-US" altLang="zh-CN" sz="1200" b="1" dirty="0">
                <a:solidFill>
                  <a:schemeClr val="accent5"/>
                </a:solidFill>
              </a:rPr>
              <a:t>:</a:t>
            </a:r>
            <a:r>
              <a:rPr lang="zh-CN" altLang="en-US" sz="1200" b="1" dirty="0">
                <a:solidFill>
                  <a:schemeClr val="accent5"/>
                </a:solidFill>
              </a:rPr>
              <a:t>不可以通过索引的方式获取缘故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accent5"/>
                </a:solidFill>
              </a:rPr>
              <a:t>        </a:t>
            </a:r>
            <a:r>
              <a:rPr lang="en-US" altLang="zh-CN" sz="1200" b="1" dirty="0">
                <a:solidFill>
                  <a:schemeClr val="accent5"/>
                </a:solidFill>
              </a:rPr>
              <a:t>5.</a:t>
            </a:r>
            <a:r>
              <a:rPr lang="zh-CN" altLang="en-US" sz="1200" b="1" dirty="0">
                <a:solidFill>
                  <a:schemeClr val="accent5"/>
                </a:solidFill>
              </a:rPr>
              <a:t>不可重复 </a:t>
            </a:r>
            <a:r>
              <a:rPr lang="en-US" altLang="zh-CN" sz="1200" b="1" dirty="0">
                <a:solidFill>
                  <a:schemeClr val="accent5"/>
                </a:solidFill>
              </a:rPr>
              <a:t>:</a:t>
            </a:r>
            <a:r>
              <a:rPr lang="zh-CN" altLang="en-US" sz="1200" b="1" dirty="0">
                <a:solidFill>
                  <a:schemeClr val="accent5"/>
                </a:solidFill>
              </a:rPr>
              <a:t>赖于</a:t>
            </a:r>
            <a:r>
              <a:rPr lang="en-US" altLang="zh-CN" sz="1200" b="1" dirty="0" err="1">
                <a:solidFill>
                  <a:schemeClr val="accent5"/>
                </a:solidFill>
              </a:rPr>
              <a:t>hashCode</a:t>
            </a:r>
            <a:r>
              <a:rPr lang="zh-CN" altLang="en-US" sz="1200" b="1" dirty="0">
                <a:solidFill>
                  <a:schemeClr val="accent5"/>
                </a:solidFill>
              </a:rPr>
              <a:t>和</a:t>
            </a:r>
            <a:r>
              <a:rPr lang="en-US" altLang="zh-CN" sz="1200" b="1" dirty="0">
                <a:solidFill>
                  <a:schemeClr val="accent5"/>
                </a:solidFill>
              </a:rPr>
              <a:t>equals</a:t>
            </a:r>
            <a:r>
              <a:rPr lang="zh-CN" altLang="en-US" sz="1200" b="1" dirty="0">
                <a:solidFill>
                  <a:schemeClr val="accent5"/>
                </a:solidFill>
              </a:rPr>
              <a:t>方法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accent5"/>
                </a:solidFill>
              </a:rPr>
              <a:t>        </a:t>
            </a:r>
            <a:r>
              <a:rPr lang="en-US" altLang="zh-CN" sz="1200" b="1" dirty="0">
                <a:solidFill>
                  <a:schemeClr val="accent5"/>
                </a:solidFill>
              </a:rPr>
              <a:t>6.</a:t>
            </a:r>
            <a:r>
              <a:rPr lang="zh-CN" altLang="en-US" sz="1200" b="1" dirty="0">
                <a:solidFill>
                  <a:schemeClr val="accent5"/>
                </a:solidFill>
              </a:rPr>
              <a:t>线程不安全</a:t>
            </a:r>
            <a:r>
              <a:rPr lang="en-US" altLang="zh-CN" sz="1200" b="1" dirty="0">
                <a:solidFill>
                  <a:schemeClr val="accent5"/>
                </a:solidFill>
              </a:rPr>
              <a:t>,</a:t>
            </a:r>
            <a:r>
              <a:rPr lang="zh-CN" altLang="en-US" sz="1200" b="1" dirty="0">
                <a:solidFill>
                  <a:schemeClr val="accent5"/>
                </a:solidFill>
              </a:rPr>
              <a:t>不同步</a:t>
            </a:r>
            <a:r>
              <a:rPr lang="en-US" altLang="zh-CN" sz="1200" b="1" dirty="0">
                <a:solidFill>
                  <a:schemeClr val="accent5"/>
                </a:solidFill>
              </a:rPr>
              <a:t>,</a:t>
            </a:r>
            <a:r>
              <a:rPr lang="zh-CN" altLang="en-US" sz="1200" b="1" dirty="0">
                <a:solidFill>
                  <a:schemeClr val="accent5"/>
                </a:solidFill>
              </a:rPr>
              <a:t>但是效率高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8431620" y="4774755"/>
            <a:ext cx="4524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err="1">
                <a:solidFill>
                  <a:srgbClr val="00B0F0"/>
                </a:solidFill>
              </a:rPr>
              <a:t>java.util.LinkedHashSet</a:t>
            </a:r>
            <a:r>
              <a:rPr lang="en-US" altLang="zh-CN" sz="1200" b="1" dirty="0">
                <a:solidFill>
                  <a:srgbClr val="00B0F0"/>
                </a:solidFill>
              </a:rPr>
              <a:t>&lt;T&gt;</a:t>
            </a:r>
            <a:r>
              <a:rPr lang="zh-CN" altLang="en-US" sz="1200" b="1" dirty="0">
                <a:solidFill>
                  <a:srgbClr val="00B0F0"/>
                </a:solidFill>
              </a:rPr>
              <a:t>集合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00B0F0"/>
                </a:solidFill>
              </a:rPr>
              <a:t>    特点</a:t>
            </a:r>
            <a:r>
              <a:rPr lang="en-US" altLang="zh-CN" sz="1200" b="1" dirty="0">
                <a:solidFill>
                  <a:srgbClr val="00B0F0"/>
                </a:solidFill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B0F0"/>
                </a:solidFill>
              </a:rPr>
              <a:t>        1.</a:t>
            </a:r>
            <a:r>
              <a:rPr lang="zh-CN" altLang="en-US" sz="1200" b="1" dirty="0">
                <a:solidFill>
                  <a:srgbClr val="00B0F0"/>
                </a:solidFill>
              </a:rPr>
              <a:t>底层数据结构</a:t>
            </a:r>
            <a:r>
              <a:rPr lang="en-US" altLang="zh-CN" sz="1200" b="1" dirty="0">
                <a:solidFill>
                  <a:srgbClr val="00B0F0"/>
                </a:solidFill>
              </a:rPr>
              <a:t>: </a:t>
            </a:r>
            <a:r>
              <a:rPr lang="zh-CN" altLang="en-US" sz="1200" b="1" dirty="0">
                <a:solidFill>
                  <a:srgbClr val="00B0F0"/>
                </a:solidFill>
              </a:rPr>
              <a:t>链表表</a:t>
            </a:r>
            <a:r>
              <a:rPr lang="en-US" altLang="zh-CN" sz="1200" b="1" dirty="0">
                <a:solidFill>
                  <a:srgbClr val="00B0F0"/>
                </a:solidFill>
              </a:rPr>
              <a:t>+</a:t>
            </a:r>
            <a:r>
              <a:rPr lang="zh-CN" altLang="en-US" sz="1200" b="1" dirty="0">
                <a:solidFill>
                  <a:srgbClr val="00B0F0"/>
                </a:solidFill>
              </a:rPr>
              <a:t>哈希表</a:t>
            </a:r>
            <a:endParaRPr lang="en-US" altLang="zh-CN" sz="1200" b="1" dirty="0">
              <a:solidFill>
                <a:srgbClr val="00B0F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B0F0"/>
                </a:solidFill>
              </a:rPr>
              <a:t>        2.</a:t>
            </a:r>
            <a:r>
              <a:rPr lang="zh-CN" altLang="en-US" sz="1200" b="1" dirty="0">
                <a:solidFill>
                  <a:srgbClr val="00B0F0"/>
                </a:solidFill>
              </a:rPr>
              <a:t>特点</a:t>
            </a:r>
            <a:r>
              <a:rPr lang="en-US" altLang="zh-CN" sz="1200" b="1" dirty="0">
                <a:solidFill>
                  <a:srgbClr val="00B0F0"/>
                </a:solidFill>
              </a:rPr>
              <a:t>: </a:t>
            </a:r>
            <a:r>
              <a:rPr lang="zh-CN" altLang="en-US" sz="1200" b="1" dirty="0">
                <a:solidFill>
                  <a:srgbClr val="00B0F0"/>
                </a:solidFill>
              </a:rPr>
              <a:t>查询速度嗷嗷快</a:t>
            </a:r>
            <a:r>
              <a:rPr lang="en-US" altLang="zh-CN" sz="1200" b="1" dirty="0">
                <a:solidFill>
                  <a:srgbClr val="00B0F0"/>
                </a:solidFill>
              </a:rPr>
              <a:t>,</a:t>
            </a:r>
            <a:r>
              <a:rPr lang="zh-CN" altLang="en-US" sz="1200" b="1" dirty="0">
                <a:solidFill>
                  <a:srgbClr val="00B0F0"/>
                </a:solidFill>
              </a:rPr>
              <a:t>增删速度也不慢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00B0F0"/>
                </a:solidFill>
              </a:rPr>
              <a:t>        </a:t>
            </a:r>
            <a:r>
              <a:rPr lang="en-US" altLang="zh-CN" sz="1200" b="1" dirty="0">
                <a:solidFill>
                  <a:srgbClr val="00B0F0"/>
                </a:solidFill>
              </a:rPr>
              <a:t>3.</a:t>
            </a:r>
            <a:r>
              <a:rPr lang="zh-CN" altLang="en-US" sz="1200" b="1" dirty="0">
                <a:solidFill>
                  <a:srgbClr val="00B0F0"/>
                </a:solidFill>
              </a:rPr>
              <a:t>有序</a:t>
            </a:r>
            <a:r>
              <a:rPr lang="en-US" altLang="zh-CN" sz="1200" b="1" dirty="0">
                <a:solidFill>
                  <a:srgbClr val="00B0F0"/>
                </a:solidFill>
              </a:rPr>
              <a:t>: </a:t>
            </a:r>
            <a:r>
              <a:rPr lang="zh-CN" altLang="en-US" sz="1200" b="1" dirty="0">
                <a:solidFill>
                  <a:srgbClr val="00B0F0"/>
                </a:solidFill>
              </a:rPr>
              <a:t>保证存入和取出元素的顺序是一致的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00B0F0"/>
                </a:solidFill>
              </a:rPr>
              <a:t>        </a:t>
            </a:r>
            <a:r>
              <a:rPr lang="en-US" altLang="zh-CN" sz="1200" b="1" dirty="0">
                <a:solidFill>
                  <a:srgbClr val="00B0F0"/>
                </a:solidFill>
              </a:rPr>
              <a:t>4.</a:t>
            </a:r>
            <a:r>
              <a:rPr lang="zh-CN" altLang="en-US" sz="1200" b="1" dirty="0">
                <a:solidFill>
                  <a:srgbClr val="00B0F0"/>
                </a:solidFill>
              </a:rPr>
              <a:t>无索引</a:t>
            </a:r>
            <a:r>
              <a:rPr lang="en-US" altLang="zh-CN" sz="1200" b="1" dirty="0">
                <a:solidFill>
                  <a:srgbClr val="00B0F0"/>
                </a:solidFill>
              </a:rPr>
              <a:t>:</a:t>
            </a:r>
            <a:r>
              <a:rPr lang="zh-CN" altLang="en-US" sz="1200" b="1" dirty="0">
                <a:solidFill>
                  <a:srgbClr val="00B0F0"/>
                </a:solidFill>
              </a:rPr>
              <a:t>不可以通过索引的方式获取缘故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00B0F0"/>
                </a:solidFill>
              </a:rPr>
              <a:t>        </a:t>
            </a:r>
            <a:r>
              <a:rPr lang="en-US" altLang="zh-CN" sz="1200" b="1" dirty="0">
                <a:solidFill>
                  <a:srgbClr val="00B0F0"/>
                </a:solidFill>
              </a:rPr>
              <a:t>5.</a:t>
            </a:r>
            <a:r>
              <a:rPr lang="zh-CN" altLang="en-US" sz="1200" b="1" dirty="0">
                <a:solidFill>
                  <a:srgbClr val="00B0F0"/>
                </a:solidFill>
              </a:rPr>
              <a:t>不可重复 </a:t>
            </a:r>
            <a:r>
              <a:rPr lang="en-US" altLang="zh-CN" sz="1200" b="1" dirty="0">
                <a:solidFill>
                  <a:srgbClr val="00B0F0"/>
                </a:solidFill>
              </a:rPr>
              <a:t>:</a:t>
            </a:r>
            <a:r>
              <a:rPr lang="zh-CN" altLang="en-US" sz="1200" b="1" dirty="0">
                <a:solidFill>
                  <a:srgbClr val="00B0F0"/>
                </a:solidFill>
              </a:rPr>
              <a:t>赖于</a:t>
            </a:r>
            <a:r>
              <a:rPr lang="en-US" altLang="zh-CN" sz="1200" b="1" dirty="0" err="1">
                <a:solidFill>
                  <a:srgbClr val="00B0F0"/>
                </a:solidFill>
              </a:rPr>
              <a:t>hashCode</a:t>
            </a:r>
            <a:r>
              <a:rPr lang="zh-CN" altLang="en-US" sz="1200" b="1" dirty="0">
                <a:solidFill>
                  <a:srgbClr val="00B0F0"/>
                </a:solidFill>
              </a:rPr>
              <a:t>和</a:t>
            </a:r>
            <a:r>
              <a:rPr lang="en-US" altLang="zh-CN" sz="1200" b="1" dirty="0">
                <a:solidFill>
                  <a:srgbClr val="00B0F0"/>
                </a:solidFill>
              </a:rPr>
              <a:t>equals</a:t>
            </a:r>
            <a:r>
              <a:rPr lang="zh-CN" altLang="en-US" sz="1200" b="1" dirty="0">
                <a:solidFill>
                  <a:srgbClr val="00B0F0"/>
                </a:solidFill>
              </a:rPr>
              <a:t>方法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00B0F0"/>
                </a:solidFill>
              </a:rPr>
              <a:t>        </a:t>
            </a:r>
            <a:r>
              <a:rPr lang="en-US" altLang="zh-CN" sz="1200" b="1" dirty="0">
                <a:solidFill>
                  <a:srgbClr val="00B0F0"/>
                </a:solidFill>
              </a:rPr>
              <a:t>6.</a:t>
            </a:r>
            <a:r>
              <a:rPr lang="zh-CN" altLang="en-US" sz="1200" b="1" dirty="0">
                <a:solidFill>
                  <a:srgbClr val="00B0F0"/>
                </a:solidFill>
              </a:rPr>
              <a:t>线程不安全</a:t>
            </a:r>
            <a:r>
              <a:rPr lang="en-US" altLang="zh-CN" sz="1200" b="1" dirty="0">
                <a:solidFill>
                  <a:srgbClr val="00B0F0"/>
                </a:solidFill>
              </a:rPr>
              <a:t>,</a:t>
            </a:r>
            <a:r>
              <a:rPr lang="zh-CN" altLang="en-US" sz="1200" b="1" dirty="0">
                <a:solidFill>
                  <a:srgbClr val="00B0F0"/>
                </a:solidFill>
              </a:rPr>
              <a:t>不同步</a:t>
            </a:r>
            <a:r>
              <a:rPr lang="en-US" altLang="zh-CN" sz="1200" b="1" dirty="0">
                <a:solidFill>
                  <a:srgbClr val="00B0F0"/>
                </a:solidFill>
              </a:rPr>
              <a:t>,</a:t>
            </a:r>
            <a:r>
              <a:rPr lang="zh-CN" altLang="en-US" sz="1200" b="1" dirty="0">
                <a:solidFill>
                  <a:srgbClr val="00B0F0"/>
                </a:solidFill>
              </a:rPr>
              <a:t>但是效率高</a:t>
            </a:r>
            <a:endParaRPr lang="en-US" sz="1200" b="1" dirty="0">
              <a:solidFill>
                <a:srgbClr val="00B0F0"/>
              </a:solidFill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6667130" y="4082150"/>
            <a:ext cx="1704513" cy="795783"/>
            <a:chOff x="6667130" y="4082150"/>
            <a:chExt cx="1704513" cy="795783"/>
          </a:xfrm>
        </p:grpSpPr>
        <p:sp>
          <p:nvSpPr>
            <p:cNvPr id="62" name="任意多边形: 形状 61"/>
            <p:cNvSpPr/>
            <p:nvPr/>
          </p:nvSpPr>
          <p:spPr>
            <a:xfrm>
              <a:off x="6667130" y="4417212"/>
              <a:ext cx="1704513" cy="460721"/>
            </a:xfrm>
            <a:custGeom>
              <a:avLst/>
              <a:gdLst>
                <a:gd name="connsiteX0" fmla="*/ 0 w 1460079"/>
                <a:gd name="connsiteY0" fmla="*/ 46072 h 460721"/>
                <a:gd name="connsiteX1" fmla="*/ 46072 w 1460079"/>
                <a:gd name="connsiteY1" fmla="*/ 0 h 460721"/>
                <a:gd name="connsiteX2" fmla="*/ 1414007 w 1460079"/>
                <a:gd name="connsiteY2" fmla="*/ 0 h 460721"/>
                <a:gd name="connsiteX3" fmla="*/ 1460079 w 1460079"/>
                <a:gd name="connsiteY3" fmla="*/ 46072 h 460721"/>
                <a:gd name="connsiteX4" fmla="*/ 1460079 w 1460079"/>
                <a:gd name="connsiteY4" fmla="*/ 414649 h 460721"/>
                <a:gd name="connsiteX5" fmla="*/ 1414007 w 1460079"/>
                <a:gd name="connsiteY5" fmla="*/ 460721 h 460721"/>
                <a:gd name="connsiteX6" fmla="*/ 46072 w 1460079"/>
                <a:gd name="connsiteY6" fmla="*/ 460721 h 460721"/>
                <a:gd name="connsiteX7" fmla="*/ 0 w 1460079"/>
                <a:gd name="connsiteY7" fmla="*/ 414649 h 460721"/>
                <a:gd name="connsiteX8" fmla="*/ 0 w 1460079"/>
                <a:gd name="connsiteY8" fmla="*/ 46072 h 46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0079" h="460721">
                  <a:moveTo>
                    <a:pt x="0" y="46072"/>
                  </a:moveTo>
                  <a:cubicBezTo>
                    <a:pt x="0" y="20627"/>
                    <a:pt x="20627" y="0"/>
                    <a:pt x="46072" y="0"/>
                  </a:cubicBezTo>
                  <a:lnTo>
                    <a:pt x="1414007" y="0"/>
                  </a:lnTo>
                  <a:cubicBezTo>
                    <a:pt x="1439452" y="0"/>
                    <a:pt x="1460079" y="20627"/>
                    <a:pt x="1460079" y="46072"/>
                  </a:cubicBezTo>
                  <a:lnTo>
                    <a:pt x="1460079" y="414649"/>
                  </a:lnTo>
                  <a:cubicBezTo>
                    <a:pt x="1460079" y="440094"/>
                    <a:pt x="1439452" y="460721"/>
                    <a:pt x="1414007" y="460721"/>
                  </a:cubicBezTo>
                  <a:lnTo>
                    <a:pt x="46072" y="460721"/>
                  </a:lnTo>
                  <a:cubicBezTo>
                    <a:pt x="20627" y="460721"/>
                    <a:pt x="0" y="440094"/>
                    <a:pt x="0" y="414649"/>
                  </a:cubicBezTo>
                  <a:lnTo>
                    <a:pt x="0" y="460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884" tIns="85884" rIns="85884" bIns="85884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900" kern="1200" dirty="0" err="1"/>
                <a:t>LinkedHashSet</a:t>
              </a:r>
              <a:endParaRPr lang="en-US" sz="1900" kern="1200" dirty="0"/>
            </a:p>
          </p:txBody>
        </p:sp>
        <p:cxnSp>
          <p:nvCxnSpPr>
            <p:cNvPr id="109" name="直接箭头连接符 108"/>
            <p:cNvCxnSpPr/>
            <p:nvPr/>
          </p:nvCxnSpPr>
          <p:spPr>
            <a:xfrm flipV="1">
              <a:off x="7350128" y="4082150"/>
              <a:ext cx="0" cy="346858"/>
            </a:xfrm>
            <a:prstGeom prst="straightConnector1">
              <a:avLst/>
            </a:prstGeom>
            <a:ln w="31750">
              <a:solidFill>
                <a:srgbClr val="0000C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575044" y="937862"/>
            <a:ext cx="4979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学习路线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学习父类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使用子类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3" grpId="0"/>
      <p:bldP spid="1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zh-CN" altLang="en-US" dirty="0"/>
              <a:t>方法</a:t>
            </a:r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275471"/>
            <a:ext cx="9845675" cy="517190"/>
          </a:xfrm>
        </p:spPr>
        <p:txBody>
          <a:bodyPr/>
          <a:lstStyle/>
          <a:p>
            <a:r>
              <a:rPr lang="zh-CN" altLang="en-US" dirty="0"/>
              <a:t>常用方法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38200" y="2128543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add(E e)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把给定的对象添加到当前集合中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addAll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(Collection&lt;? extends E&gt;)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将另一个集合元素添加到当前集合中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clear()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清空集合中所有的元素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remove(E e)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把给定的对象在当前集合中删除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contains(Object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判断当前集合中是否包含给定的对象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判断当前集合是否为空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返回集合中元素的个数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Object[]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把集合中的元素，存储到数组中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01055" y="860984"/>
            <a:ext cx="7410391" cy="3196039"/>
          </a:xfrm>
        </p:spPr>
        <p:txBody>
          <a:bodyPr/>
          <a:lstStyle/>
          <a:p>
            <a:r>
              <a:rPr lang="zh-CN" altLang="en-US" dirty="0"/>
              <a:t>对象数组</a:t>
            </a:r>
            <a:endParaRPr lang="en-US" altLang="zh-CN" dirty="0"/>
          </a:p>
          <a:p>
            <a:r>
              <a:rPr lang="en-US" altLang="zh-CN" dirty="0"/>
              <a:t>Collection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集合框架</a:t>
            </a:r>
            <a:r>
              <a:rPr lang="en-US" altLang="zh-CN" dirty="0"/>
              <a:t>,Collection</a:t>
            </a:r>
            <a:r>
              <a:rPr lang="zh-CN" altLang="en-US" dirty="0"/>
              <a:t>接口方法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迭代器</a:t>
            </a:r>
            <a:r>
              <a:rPr lang="en-US" altLang="zh-CN" dirty="0">
                <a:solidFill>
                  <a:srgbClr val="C00000"/>
                </a:solidFill>
              </a:rPr>
              <a:t>(Iterator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实现原理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源码分析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并发修改异常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/>
              <a:t>数据结构</a:t>
            </a:r>
            <a:r>
              <a:rPr lang="en-US" altLang="zh-CN" dirty="0"/>
              <a:t>(</a:t>
            </a:r>
            <a:r>
              <a:rPr lang="zh-CN" altLang="en-US" dirty="0"/>
              <a:t>数据结构介绍</a:t>
            </a:r>
            <a:r>
              <a:rPr lang="en-US" altLang="zh-CN" dirty="0"/>
              <a:t>,</a:t>
            </a:r>
            <a:r>
              <a:rPr lang="zh-CN" altLang="en-US" dirty="0"/>
              <a:t>常见数据结构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集合</a:t>
            </a:r>
            <a:r>
              <a:rPr lang="en-US" altLang="zh-CN" dirty="0"/>
              <a:t>(List</a:t>
            </a:r>
            <a:r>
              <a:rPr lang="zh-CN" altLang="en-US" dirty="0"/>
              <a:t>接口特点</a:t>
            </a:r>
            <a:r>
              <a:rPr lang="en-US" altLang="zh-CN" dirty="0"/>
              <a:t>,</a:t>
            </a:r>
            <a:r>
              <a:rPr lang="zh-CN" altLang="en-US" dirty="0"/>
              <a:t>特有方法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ArrayList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,ArrayList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LinkedList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特有方法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综合案例</a:t>
            </a:r>
            <a:r>
              <a:rPr lang="en-US" altLang="zh-CN" dirty="0"/>
              <a:t>(</a:t>
            </a:r>
            <a:r>
              <a:rPr lang="zh-CN" altLang="en-US" dirty="0"/>
              <a:t>斗地主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4605</Words>
  <Application>Microsoft Office PowerPoint</Application>
  <PresentationFormat>宽屏</PresentationFormat>
  <Paragraphs>533</Paragraphs>
  <Slides>45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45</vt:i4>
      </vt:variant>
    </vt:vector>
  </HeadingPairs>
  <TitlesOfParts>
    <vt:vector size="61" baseType="lpstr">
      <vt:lpstr>Alibaba PuHuiTi</vt:lpstr>
      <vt:lpstr>阿里巴巴普惠体</vt:lpstr>
      <vt:lpstr>等线</vt:lpstr>
      <vt:lpstr>黑体</vt:lpstr>
      <vt:lpstr>华文新魏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自定义设计方案</vt:lpstr>
      <vt:lpstr>集合</vt:lpstr>
      <vt:lpstr>PowerPoint 演示文稿</vt:lpstr>
      <vt:lpstr>对象数组</vt:lpstr>
      <vt:lpstr>数组和集合的区别</vt:lpstr>
      <vt:lpstr>PowerPoint 演示文稿</vt:lpstr>
      <vt:lpstr>Collection集合_介绍</vt:lpstr>
      <vt:lpstr>Collection集合_集合框架</vt:lpstr>
      <vt:lpstr>Collection集合_方法</vt:lpstr>
      <vt:lpstr>PowerPoint 演示文稿</vt:lpstr>
      <vt:lpstr>迭代器_Iterator接口介绍</vt:lpstr>
      <vt:lpstr>迭代器_实现原理</vt:lpstr>
      <vt:lpstr>迭代器_实现原理</vt:lpstr>
      <vt:lpstr>迭代器_实现原理</vt:lpstr>
      <vt:lpstr>迭代器_源码分析</vt:lpstr>
      <vt:lpstr>迭代器_并发修改异常</vt:lpstr>
      <vt:lpstr>迭代器_总结</vt:lpstr>
      <vt:lpstr>PowerPoint 演示文稿</vt:lpstr>
      <vt:lpstr>数据结构_介绍</vt:lpstr>
      <vt:lpstr>数据结构_栈(先进后出)</vt:lpstr>
      <vt:lpstr>数据结构_队列(先进先出)</vt:lpstr>
      <vt:lpstr>数据结构_数组(查询快,增删慢)</vt:lpstr>
      <vt:lpstr>PowerPoint 演示文稿</vt:lpstr>
      <vt:lpstr>数据结构_链表 (查询慢,增删快)</vt:lpstr>
      <vt:lpstr>数据结构_链表 (查询慢,增删快)</vt:lpstr>
      <vt:lpstr>数据结构_链表 (查询慢,增删快)</vt:lpstr>
      <vt:lpstr>数据结构_链表 (查询慢,增删快)</vt:lpstr>
      <vt:lpstr>数据结构</vt:lpstr>
      <vt:lpstr>PowerPoint 演示文稿</vt:lpstr>
      <vt:lpstr>List集合_介绍</vt:lpstr>
      <vt:lpstr>List集合_特点</vt:lpstr>
      <vt:lpstr>List集合_特有方法</vt:lpstr>
      <vt:lpstr>PowerPoint 演示文稿</vt:lpstr>
      <vt:lpstr>ArrayList集合</vt:lpstr>
      <vt:lpstr>PowerPoint 演示文稿</vt:lpstr>
      <vt:lpstr>LinkedList集合_概述</vt:lpstr>
      <vt:lpstr>LinkedList集合_特有方法</vt:lpstr>
      <vt:lpstr>PowerPoint 演示文稿</vt:lpstr>
      <vt:lpstr>增强for循环_介绍</vt:lpstr>
      <vt:lpstr>增强for循环_原理</vt:lpstr>
      <vt:lpstr>List,ArrayList,LinkedList</vt:lpstr>
      <vt:lpstr>PowerPoint 演示文稿</vt:lpstr>
      <vt:lpstr>斗地主_案例介绍</vt:lpstr>
      <vt:lpstr>斗地主_案例分析</vt:lpstr>
      <vt:lpstr>斗地主_步骤详情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JX H</cp:lastModifiedBy>
  <cp:revision>581</cp:revision>
  <dcterms:created xsi:type="dcterms:W3CDTF">2020-03-31T02:23:00Z</dcterms:created>
  <dcterms:modified xsi:type="dcterms:W3CDTF">2022-08-08T07:16:15Z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4979E1D89344492E906A03964AAA65F6</vt:lpwstr>
  </property>
  <property fmtid="{D5CDD505-2E9C-101B-9397-08002B2CF9AE}" pid="3" name="KSOProductBuildVer">
    <vt:lpwstr>2052-11.1.0.11365</vt:lpwstr>
  </property>
</Properties>
</file>