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65" r:id="rId5"/>
    <p:sldMasterId id="2147483667" r:id="rId6"/>
  </p:sldMasterIdLst>
  <p:notesMasterIdLst>
    <p:notesMasterId r:id="rId49"/>
  </p:notesMasterIdLst>
  <p:sldIdLst>
    <p:sldId id="260" r:id="rId7"/>
    <p:sldId id="424" r:id="rId8"/>
    <p:sldId id="265" r:id="rId9"/>
    <p:sldId id="683" r:id="rId10"/>
    <p:sldId id="684" r:id="rId11"/>
    <p:sldId id="685" r:id="rId12"/>
    <p:sldId id="687" r:id="rId13"/>
    <p:sldId id="686" r:id="rId14"/>
    <p:sldId id="266" r:id="rId15"/>
    <p:sldId id="664" r:id="rId16"/>
    <p:sldId id="688" r:id="rId17"/>
    <p:sldId id="689" r:id="rId18"/>
    <p:sldId id="690" r:id="rId19"/>
    <p:sldId id="719" r:id="rId20"/>
    <p:sldId id="691" r:id="rId21"/>
    <p:sldId id="692" r:id="rId22"/>
    <p:sldId id="693" r:id="rId23"/>
    <p:sldId id="694" r:id="rId24"/>
    <p:sldId id="695" r:id="rId25"/>
    <p:sldId id="696" r:id="rId26"/>
    <p:sldId id="697" r:id="rId27"/>
    <p:sldId id="698" r:id="rId28"/>
    <p:sldId id="699" r:id="rId29"/>
    <p:sldId id="700" r:id="rId30"/>
    <p:sldId id="701" r:id="rId31"/>
    <p:sldId id="702" r:id="rId32"/>
    <p:sldId id="703" r:id="rId33"/>
    <p:sldId id="704" r:id="rId34"/>
    <p:sldId id="705" r:id="rId35"/>
    <p:sldId id="706" r:id="rId36"/>
    <p:sldId id="707" r:id="rId37"/>
    <p:sldId id="708" r:id="rId38"/>
    <p:sldId id="709" r:id="rId39"/>
    <p:sldId id="710" r:id="rId40"/>
    <p:sldId id="718" r:id="rId41"/>
    <p:sldId id="712" r:id="rId42"/>
    <p:sldId id="713" r:id="rId43"/>
    <p:sldId id="714" r:id="rId44"/>
    <p:sldId id="717" r:id="rId45"/>
    <p:sldId id="715" r:id="rId46"/>
    <p:sldId id="716" r:id="rId47"/>
    <p:sldId id="26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00C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177925" indent="-457200">
              <a:buAutoNum type="arabicPeriod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19455" indent="-358775">
              <a:buFont typeface="Wingdings" panose="05000000000000000000" pitchFamily="2" charset="2"/>
              <a:buChar char="p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Wingdings" panose="05000000000000000000" pitchFamily="2" charset="2"/>
              <a:buChar char="p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1721617408 h 577560"/>
              <a:gd name="T4" fmla="*/ 2147483647 w 1180531"/>
              <a:gd name="T5" fmla="*/ 2147483647 h 577560"/>
              <a:gd name="T6" fmla="*/ 410394594 w 1180531"/>
              <a:gd name="T7" fmla="*/ 2147483647 h 577560"/>
              <a:gd name="T8" fmla="*/ 0 w 1180531"/>
              <a:gd name="T9" fmla="*/ 1721617408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580368" y="1492534"/>
            <a:ext cx="7078232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Collection:</a:t>
            </a:r>
          </a:p>
          <a:p>
            <a:pPr marL="0" indent="0">
              <a:buNone/>
            </a:pPr>
            <a:r>
              <a:rPr lang="en-US" altLang="zh-CN" sz="1600" dirty="0"/>
              <a:t> 1.shuffle(List&lt;?&gt; list)</a:t>
            </a:r>
            <a:r>
              <a:rPr lang="zh-CN" altLang="en-US" sz="1600" dirty="0"/>
              <a:t>：打乱集合顺序。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2.sort(List&lt;T&gt; list)</a:t>
            </a:r>
            <a:r>
              <a:rPr lang="zh-CN" altLang="en-US" sz="1600" dirty="0"/>
              <a:t>：将集合中元素按照默认规则排序</a:t>
            </a:r>
            <a:r>
              <a:rPr lang="en-US" altLang="zh-CN" sz="1600" dirty="0"/>
              <a:t>      </a:t>
            </a:r>
          </a:p>
          <a:p>
            <a:pPr marL="0" indent="0">
              <a:buNone/>
            </a:pPr>
            <a:r>
              <a:rPr lang="en-US" altLang="zh-CN" sz="1600" dirty="0"/>
              <a:t> 3.sort(List&lt;T&gt; list</a:t>
            </a:r>
            <a:r>
              <a:rPr lang="zh-CN" altLang="en-US" sz="1600" dirty="0"/>
              <a:t>，</a:t>
            </a:r>
            <a:r>
              <a:rPr lang="en-US" altLang="zh-CN" sz="1600" dirty="0"/>
              <a:t>Comparator&lt;? super T&gt; )</a:t>
            </a:r>
            <a:r>
              <a:rPr lang="zh-CN" altLang="en-US" sz="1600" dirty="0"/>
              <a:t>：将集合中元素按照指定规则排序。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增强</a:t>
            </a:r>
            <a:r>
              <a:rPr lang="en-US" altLang="zh-CN" sz="1600" dirty="0"/>
              <a:t>for:</a:t>
            </a:r>
          </a:p>
          <a:p>
            <a:pPr marL="0" indent="0">
              <a:buNone/>
            </a:pPr>
            <a:r>
              <a:rPr lang="en-US" altLang="zh-CN" sz="1600" dirty="0"/>
              <a:t>  for(</a:t>
            </a:r>
            <a:r>
              <a:rPr lang="zh-CN" altLang="en-US" sz="1600" dirty="0"/>
              <a:t>容器中元素类型</a:t>
            </a:r>
            <a:r>
              <a:rPr lang="en-US" altLang="zh-CN" sz="1600" dirty="0"/>
              <a:t>:</a:t>
            </a:r>
            <a:r>
              <a:rPr lang="zh-CN" altLang="en-US" sz="1600" dirty="0"/>
              <a:t>变量名</a:t>
            </a:r>
            <a:r>
              <a:rPr lang="en-US" altLang="zh-CN" sz="1600" dirty="0"/>
              <a:t>){</a:t>
            </a:r>
          </a:p>
          <a:p>
            <a:pPr marL="0" indent="0">
              <a:buNone/>
            </a:pPr>
            <a:r>
              <a:rPr lang="en-US" altLang="zh-CN" sz="1600" dirty="0"/>
              <a:t>  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9317" y="1898477"/>
            <a:ext cx="7410391" cy="3196039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Collections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工具类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介绍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常用方法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,Comparator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比较器接口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增强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循环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介绍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格式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原理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泛型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介绍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好处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定义和使用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通配符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/>
              <a:t>红黑树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-US" altLang="zh-CN" dirty="0"/>
              <a:t>,</a:t>
            </a:r>
            <a:r>
              <a:rPr lang="zh-CN" altLang="en-US" dirty="0"/>
              <a:t>哈希值</a:t>
            </a:r>
            <a:r>
              <a:rPr lang="en-US" altLang="zh-CN" dirty="0"/>
              <a:t>,</a:t>
            </a:r>
            <a:r>
              <a:rPr lang="zh-CN" altLang="en-US" dirty="0"/>
              <a:t>哈希表</a:t>
            </a:r>
            <a:r>
              <a:rPr lang="en-US" altLang="zh-CN" dirty="0"/>
              <a:t>,</a:t>
            </a:r>
            <a:r>
              <a:rPr lang="zh-CN" altLang="en-US" dirty="0"/>
              <a:t>特点</a:t>
            </a:r>
            <a:r>
              <a:rPr lang="en-US" altLang="zh-CN" dirty="0"/>
              <a:t>,</a:t>
            </a:r>
            <a:r>
              <a:rPr lang="zh-CN" altLang="en-US" dirty="0"/>
              <a:t>存储自定义类型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LinkedHashSet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特点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_</a:t>
            </a:r>
            <a:r>
              <a:rPr lang="zh-CN" altLang="en-US" dirty="0"/>
              <a:t>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063869"/>
            <a:ext cx="8449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在前面学习集合时，我们都知道集合中是可以存放任意对象的，只要把对象存储集合后，那么这时他们都会被提升成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Object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类型。当我们在取出每一个对象，并且进行相应的操作，这时必须采用类型转换。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大家观察下面代码：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57" y="2039925"/>
            <a:ext cx="4701947" cy="24538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4731170"/>
            <a:ext cx="95806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问题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程序在运行时发生了问题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java.lang.ClassCastException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                                                                                            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为什么会发生类型转换异常呢？                                                                                                                                      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我们来分析下：由于集合中什么类型的元素都可以存储。导致取出时强转引发运行时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ClassCastException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                                                                                                                                                     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怎么来解决这个问题呢？                                                                                                                                                         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Collection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虽然可以存储各种对象，但实际上通常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Collection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只存储同一类型对象。例如都是存储字符串对象。因此在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JDK5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之后，新增了泛型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(Generic)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语法，让你在设计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API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时可以指定类或方法支持泛型，这样我们使用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API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的时候也变得更为简洁，并得到了编译时期的语法检查。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4.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泛型：可以在类或方法中预支地使用未知的类型。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_</a:t>
            </a:r>
            <a:r>
              <a:rPr lang="zh-CN" altLang="en-US" dirty="0"/>
              <a:t>好处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063869"/>
            <a:ext cx="8449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将运行时期的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ClassCastException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，转移到了编译时期变成了编译失败。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避免了类型强转的麻烦。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通过我们如下代码体验一下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8407"/>
            <a:ext cx="5837426" cy="4267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_</a:t>
            </a:r>
            <a:r>
              <a:rPr lang="zh-CN" altLang="en-US" dirty="0"/>
              <a:t>好处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123766" y="2174750"/>
            <a:ext cx="3156447" cy="2351818"/>
            <a:chOff x="4069976" y="1367926"/>
            <a:chExt cx="3156447" cy="235181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5891" y="1367926"/>
              <a:ext cx="2903472" cy="227857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069976" y="1367926"/>
              <a:ext cx="3156447" cy="2351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对话气泡: 椭圆形 10"/>
          <p:cNvSpPr/>
          <p:nvPr/>
        </p:nvSpPr>
        <p:spPr>
          <a:xfrm>
            <a:off x="6293225" y="1299883"/>
            <a:ext cx="1093694" cy="801626"/>
          </a:xfrm>
          <a:prstGeom prst="wedgeEllipseCallout">
            <a:avLst>
              <a:gd name="adj1" fmla="val -44518"/>
              <a:gd name="adj2" fmla="val 781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定义泛型</a:t>
            </a:r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666611" y="1850502"/>
            <a:ext cx="206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err="1">
                <a:solidFill>
                  <a:srgbClr val="0000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sz="1200" b="1" dirty="0">
                <a:solidFill>
                  <a:srgbClr val="0000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集合源代码</a:t>
            </a:r>
            <a:endParaRPr lang="en-US" sz="1200" b="1" dirty="0">
              <a:solidFill>
                <a:srgbClr val="0000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圆角矩形 11"/>
          <p:cNvSpPr/>
          <p:nvPr/>
        </p:nvSpPr>
        <p:spPr>
          <a:xfrm>
            <a:off x="6293225" y="3101788"/>
            <a:ext cx="899928" cy="286871"/>
          </a:xfrm>
          <a:prstGeom prst="wedgeRoundRectCallout">
            <a:avLst>
              <a:gd name="adj1" fmla="val -46465"/>
              <a:gd name="adj2" fmla="val -125684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使用泛型</a:t>
            </a:r>
            <a:endParaRPr lang="en-US" sz="1200" dirty="0"/>
          </a:p>
        </p:txBody>
      </p:sp>
      <p:sp>
        <p:nvSpPr>
          <p:cNvPr id="15" name="对话气泡: 圆角矩形 14"/>
          <p:cNvSpPr/>
          <p:nvPr/>
        </p:nvSpPr>
        <p:spPr>
          <a:xfrm>
            <a:off x="5291453" y="3931023"/>
            <a:ext cx="899928" cy="286871"/>
          </a:xfrm>
          <a:prstGeom prst="wedgeRoundRectCallout">
            <a:avLst>
              <a:gd name="adj1" fmla="val -46465"/>
              <a:gd name="adj2" fmla="val -125684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使用泛型</a:t>
            </a:r>
            <a:endParaRPr 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123766" y="1481170"/>
            <a:ext cx="206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相当于代码模板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0423" y="2132033"/>
            <a:ext cx="270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&lt;String&gt; list1 = new …</a:t>
            </a:r>
            <a:endParaRPr lang="en-US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0422" y="4448969"/>
            <a:ext cx="2998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&lt;Integer&gt; list2 = new …</a:t>
            </a:r>
            <a:endParaRPr lang="en-US" sz="1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543367" y="1485732"/>
            <a:ext cx="2690093" cy="1943268"/>
            <a:chOff x="9013533" y="994505"/>
            <a:chExt cx="2690093" cy="1943268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3533" y="1040229"/>
              <a:ext cx="2690093" cy="1897544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9013533" y="994505"/>
              <a:ext cx="2674852" cy="1897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542423" y="4115028"/>
            <a:ext cx="2674852" cy="1897544"/>
            <a:chOff x="9013533" y="3876439"/>
            <a:chExt cx="2674852" cy="1897544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3533" y="3920228"/>
              <a:ext cx="2674852" cy="185182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9013533" y="3876439"/>
              <a:ext cx="2674852" cy="1897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直接箭头连接符 34"/>
          <p:cNvCxnSpPr/>
          <p:nvPr/>
        </p:nvCxnSpPr>
        <p:spPr>
          <a:xfrm>
            <a:off x="2725445" y="2409032"/>
            <a:ext cx="1398321" cy="5916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8" idx="1"/>
          </p:cNvCxnSpPr>
          <p:nvPr/>
        </p:nvCxnSpPr>
        <p:spPr>
          <a:xfrm flipV="1">
            <a:off x="7293314" y="2434504"/>
            <a:ext cx="1250053" cy="5149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2815788" y="3630706"/>
            <a:ext cx="1294877" cy="77139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2" idx="1"/>
          </p:cNvCxnSpPr>
          <p:nvPr/>
        </p:nvCxnSpPr>
        <p:spPr>
          <a:xfrm>
            <a:off x="7316761" y="3694620"/>
            <a:ext cx="1225662" cy="13691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50422" y="4903922"/>
            <a:ext cx="8028589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.sun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人员定义</a:t>
            </a:r>
            <a:r>
              <a:rPr lang="en-US" altLang="zh-CN" sz="1200" b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集合时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不确定以后用户存储什么类型的数据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所以使用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而且在源代码中可以直接使用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E,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提前使用了未知的类型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3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什么时候确定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的具体的类型呢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4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用户创建</a:t>
            </a:r>
            <a:r>
              <a:rPr lang="en-US" altLang="zh-CN" sz="1200" b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集合对象时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,&lt;&gt;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中写的是什么类型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,E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就是什么类型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其实相当于把泛型作为参数进行传递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12" grpId="0" animBg="1"/>
      <p:bldP spid="15" grpId="0" animBg="1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_</a:t>
            </a:r>
            <a:r>
              <a:rPr lang="zh-CN" altLang="en-US" dirty="0"/>
              <a:t>定义和使用</a:t>
            </a:r>
            <a:r>
              <a:rPr lang="en-US" altLang="zh-CN" dirty="0"/>
              <a:t>_</a:t>
            </a:r>
            <a:r>
              <a:rPr lang="zh-CN" altLang="en-US" dirty="0"/>
              <a:t>含有泛型的类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468316"/>
            <a:ext cx="9258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1.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格式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修饰符 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class 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类名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&lt;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代表泛型的变量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&gt; {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2.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什么时候确定类型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new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对象的时候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4399"/>
            <a:ext cx="5814564" cy="27586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_</a:t>
            </a:r>
            <a:r>
              <a:rPr lang="zh-CN" altLang="en-US" dirty="0"/>
              <a:t>定义和使用</a:t>
            </a:r>
            <a:r>
              <a:rPr lang="en-US" altLang="zh-CN" dirty="0"/>
              <a:t>_</a:t>
            </a:r>
            <a:r>
              <a:rPr lang="zh-CN" altLang="en-US" dirty="0"/>
              <a:t>含有泛型的方法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468316"/>
            <a:ext cx="9258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1.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格式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修饰符 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&lt;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代表泛型的变量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&gt; 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返回值类型 方法名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(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参数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){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2.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什么时候确定类型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  调用方法时确定类型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2655"/>
            <a:ext cx="4313294" cy="2994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_</a:t>
            </a:r>
            <a:r>
              <a:rPr lang="zh-CN" altLang="en-US" dirty="0"/>
              <a:t>定义和使用</a:t>
            </a:r>
            <a:r>
              <a:rPr lang="en-US" altLang="zh-CN" dirty="0"/>
              <a:t>_</a:t>
            </a:r>
            <a:r>
              <a:rPr lang="zh-CN" altLang="en-US" dirty="0"/>
              <a:t>含有泛型的接口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178170"/>
            <a:ext cx="92583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1.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格式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修饰符 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interface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接口名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&lt;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代表泛型的变量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&gt; {}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2.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什么时候确定类型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a.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定义实现类的时候确定类型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b.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在实现类的时候还不确定类型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创建对象的时候确定类型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05" y="2586931"/>
            <a:ext cx="4206605" cy="14098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128" y="2588675"/>
            <a:ext cx="4717189" cy="208044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467350" y="3163329"/>
            <a:ext cx="10213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05" y="5350645"/>
            <a:ext cx="2476715" cy="7392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994" y="5341477"/>
            <a:ext cx="4206605" cy="13793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8774" y="5332627"/>
            <a:ext cx="3993226" cy="480102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3480962" y="5718345"/>
            <a:ext cx="274889" cy="1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936742" y="5721690"/>
            <a:ext cx="274889" cy="1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_</a:t>
            </a:r>
            <a:r>
              <a:rPr lang="zh-CN" altLang="en-US" dirty="0"/>
              <a:t>通配符</a:t>
            </a:r>
            <a:r>
              <a:rPr lang="en-US" altLang="zh-CN" dirty="0"/>
              <a:t>_</a:t>
            </a:r>
            <a:r>
              <a:rPr lang="zh-CN" altLang="en-US" dirty="0"/>
              <a:t>基本使用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9569" y="1116623"/>
            <a:ext cx="100759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当使用泛型类或者接口时，传递的数据中，泛型类型不确定，可以通过通配符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&lt;?&gt;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表示。但是一旦使用泛型的通配符后，只能使用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Object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类中的共性方法，集合中元素自身方法无法使用。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2.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通配符基本使用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泛型的通配符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不知道使用什么类型来接收的时候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此时可以使用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?,?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表示未知通配符。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此时只能接受数据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不能往该集合中存储数据。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举个例子大家理解使用即可：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54" y="2717061"/>
            <a:ext cx="5089301" cy="4015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_</a:t>
            </a:r>
            <a:r>
              <a:rPr lang="zh-CN" altLang="en-US" dirty="0"/>
              <a:t>通配符</a:t>
            </a:r>
            <a:r>
              <a:rPr lang="en-US" altLang="zh-CN" dirty="0"/>
              <a:t>_</a:t>
            </a:r>
            <a:r>
              <a:rPr lang="zh-CN" altLang="en-US" dirty="0"/>
              <a:t>高级使用</a:t>
            </a:r>
            <a:r>
              <a:rPr lang="en-US" altLang="zh-CN" dirty="0"/>
              <a:t>(</a:t>
            </a:r>
            <a:r>
              <a:rPr lang="zh-CN" altLang="en-US" dirty="0"/>
              <a:t>受限泛型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969477"/>
            <a:ext cx="10102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之前设置泛型的时候，实际上是可以任意设置的，只要是类就可以设置。但是在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的泛型中可以指定一个泛型的上限和下限。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1.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泛型的上限：</a:t>
            </a:r>
            <a:endParaRPr lang="en-US" altLang="zh-CN" sz="1400" b="1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a.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格式： 类型名称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&lt;? extends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类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&gt;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对象名称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b.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意义： 只能接收该类型及其子类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2.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泛型的下限：</a:t>
            </a:r>
            <a:endParaRPr lang="en-US" altLang="zh-CN" sz="1400" b="1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a.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格式： 类型名称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&lt;? super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类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&gt;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对象名称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b.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意义： 只能接收该类型及其父类型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40020" y="746125"/>
            <a:ext cx="5630545" cy="5901055"/>
          </a:xfrm>
        </p:spPr>
        <p:txBody>
          <a:bodyPr/>
          <a:lstStyle/>
          <a:p>
            <a:r>
              <a:rPr lang="zh-CN" altLang="en-US" sz="1600" dirty="0"/>
              <a:t>能够使用集合工具类的常用方法</a:t>
            </a:r>
            <a:endParaRPr lang="en-US" altLang="zh-CN" sz="1600" dirty="0"/>
          </a:p>
          <a:p>
            <a:r>
              <a:rPr lang="zh-CN" altLang="en-US" sz="1600" dirty="0"/>
              <a:t>能够使用</a:t>
            </a:r>
            <a:r>
              <a:rPr lang="en-US" altLang="zh-CN" sz="1600" dirty="0"/>
              <a:t>Comparator</a:t>
            </a:r>
            <a:r>
              <a:rPr lang="zh-CN" altLang="en-US" sz="1600" dirty="0"/>
              <a:t>比较器进行排序</a:t>
            </a:r>
            <a:endParaRPr lang="en-US" altLang="zh-CN" sz="1600" dirty="0"/>
          </a:p>
          <a:p>
            <a:r>
              <a:rPr lang="zh-CN" altLang="en-US" sz="1600" dirty="0"/>
              <a:t>能够使用增强</a:t>
            </a:r>
            <a:r>
              <a:rPr lang="en-US" altLang="zh-CN" sz="1600" dirty="0"/>
              <a:t>for</a:t>
            </a:r>
            <a:r>
              <a:rPr lang="zh-CN" altLang="en-US" sz="1600" dirty="0"/>
              <a:t>循环遍历集合和数组</a:t>
            </a:r>
            <a:endParaRPr lang="en-US" altLang="zh-CN" sz="1600" dirty="0"/>
          </a:p>
          <a:p>
            <a:r>
              <a:rPr lang="zh-CN" altLang="en-US" sz="1600" dirty="0"/>
              <a:t>能够使用集合存储自定义类型</a:t>
            </a:r>
            <a:endParaRPr lang="en-US" altLang="zh-CN" sz="1600" dirty="0"/>
          </a:p>
          <a:p>
            <a:r>
              <a:rPr lang="zh-CN" altLang="en-US" sz="1600" dirty="0"/>
              <a:t>能够使用泛型创建集合对象</a:t>
            </a:r>
            <a:endParaRPr lang="en-US" altLang="zh-CN" sz="1600" dirty="0"/>
          </a:p>
          <a:p>
            <a:r>
              <a:rPr lang="zh-CN" altLang="en-US" sz="1600" dirty="0"/>
              <a:t>能够理解泛型上下限</a:t>
            </a:r>
            <a:endParaRPr lang="en-US" altLang="zh-CN" sz="1600" dirty="0"/>
          </a:p>
          <a:p>
            <a:r>
              <a:rPr lang="zh-CN" altLang="en-US" sz="1600" dirty="0"/>
              <a:t>能够阐述泛型通配符的作</a:t>
            </a:r>
            <a:endParaRPr lang="en-US" altLang="zh-CN" sz="1600" dirty="0"/>
          </a:p>
          <a:p>
            <a:r>
              <a:rPr lang="zh-CN" altLang="en-US" sz="1600" dirty="0"/>
              <a:t>能够说出</a:t>
            </a:r>
            <a:r>
              <a:rPr lang="en-US" altLang="zh-CN" sz="1600" dirty="0"/>
              <a:t>Set</a:t>
            </a:r>
            <a:r>
              <a:rPr lang="zh-CN" altLang="en-US" sz="1600" dirty="0"/>
              <a:t>集合的特点</a:t>
            </a:r>
            <a:endParaRPr lang="en-US" altLang="zh-CN" sz="1600" dirty="0"/>
          </a:p>
          <a:p>
            <a:r>
              <a:rPr lang="zh-CN" altLang="en-US" sz="1600" dirty="0"/>
              <a:t>能够说出哈希表的特点</a:t>
            </a:r>
            <a:endParaRPr lang="en-US" altLang="zh-CN" sz="1600" dirty="0"/>
          </a:p>
          <a:p>
            <a:r>
              <a:rPr lang="zh-CN" altLang="en-US" sz="1600" dirty="0"/>
              <a:t>使用</a:t>
            </a:r>
            <a:r>
              <a:rPr lang="en-US" altLang="zh-CN" sz="1600" dirty="0" err="1"/>
              <a:t>HashSet</a:t>
            </a:r>
            <a:r>
              <a:rPr lang="zh-CN" altLang="en-US" sz="1600" dirty="0"/>
              <a:t>集合存储自定义元素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_</a:t>
            </a:r>
            <a:r>
              <a:rPr lang="zh-CN" altLang="en-US" dirty="0"/>
              <a:t>通配符</a:t>
            </a:r>
            <a:r>
              <a:rPr lang="en-US" altLang="zh-CN" dirty="0"/>
              <a:t>_</a:t>
            </a:r>
            <a:r>
              <a:rPr lang="zh-CN" altLang="en-US" dirty="0"/>
              <a:t>高级使用</a:t>
            </a:r>
            <a:r>
              <a:rPr lang="en-US" altLang="zh-CN" dirty="0"/>
              <a:t>(</a:t>
            </a:r>
            <a:r>
              <a:rPr lang="zh-CN" altLang="en-US" dirty="0"/>
              <a:t>练习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9569"/>
            <a:ext cx="7655169" cy="56731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9317" y="1898477"/>
            <a:ext cx="7410391" cy="3196039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Collections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工具类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介绍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常用方法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,Comparator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比较器接口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增强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循环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介绍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格式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原理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泛型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介绍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好处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定义和使用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通配符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红黑树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-US" altLang="zh-CN" dirty="0"/>
              <a:t>,</a:t>
            </a:r>
            <a:r>
              <a:rPr lang="zh-CN" altLang="en-US" dirty="0"/>
              <a:t>哈希值</a:t>
            </a:r>
            <a:r>
              <a:rPr lang="en-US" altLang="zh-CN" dirty="0"/>
              <a:t>,</a:t>
            </a:r>
            <a:r>
              <a:rPr lang="zh-CN" altLang="en-US" dirty="0"/>
              <a:t>哈希表</a:t>
            </a:r>
            <a:r>
              <a:rPr lang="en-US" altLang="zh-CN" dirty="0"/>
              <a:t>,</a:t>
            </a:r>
            <a:r>
              <a:rPr lang="zh-CN" altLang="en-US" dirty="0"/>
              <a:t>特点</a:t>
            </a:r>
            <a:r>
              <a:rPr lang="en-US" altLang="zh-CN" dirty="0"/>
              <a:t>,</a:t>
            </a:r>
            <a:r>
              <a:rPr lang="zh-CN" altLang="en-US" dirty="0"/>
              <a:t>存储自定义类型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LinkedHashSet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特点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红黑树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6654" y="1002324"/>
            <a:ext cx="960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二叉树：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binary tree 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是每个结点不超过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的有序树（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tree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 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简单的理解，就是一种类似于我们生活中树的结构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特点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每个结点上都最多只能有两个子结点。二叉树是每个节点最多有两个子树的树结构。顶上的叫根结点，两边被称作“左子树”和“右子树”。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如图：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39" y="3066550"/>
            <a:ext cx="3688400" cy="20270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红黑树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6654" y="1002324"/>
            <a:ext cx="960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 我们要说的是二叉树的一种比较有意思的叫做红黑树，红黑树本身就是一颗二叉查找树，将节点插入后，该树仍然是一颗二叉查找树。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如图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54" y="2675676"/>
            <a:ext cx="7190230" cy="33734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红黑树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753980"/>
            <a:ext cx="960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作用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红黑树可以通过红色节点和黑色节点尽可能的保证二叉树的平衡，从而来</a:t>
            </a:r>
            <a:r>
              <a:rPr lang="zh-CN" altLang="en-US" sz="1600" dirty="0">
                <a:solidFill>
                  <a:srgbClr val="C00000"/>
                </a:solidFill>
                <a:ea typeface="阿里巴巴普惠体" panose="00020600040101010101"/>
              </a:rPr>
              <a:t>提高效率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	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红黑树的约束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a.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节点可以是红色的或者黑色的。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b.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根节点是黑色的。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c.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叶子节点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特指空节点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是黑色的。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d.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每个红色节点的子节点都是黑色的。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e.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任何一个节点到其每一个叶子节点的所有路径上黑色节点数相同。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08" y="2816083"/>
            <a:ext cx="9242784" cy="390484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9317" y="1898477"/>
            <a:ext cx="7410391" cy="3196039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Collections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工具类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介绍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常用方法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,Comparator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比较器接口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增强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循环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介绍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格式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原理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泛型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介绍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好处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定义和使用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通配符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红黑树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Set</a:t>
            </a:r>
            <a:r>
              <a:rPr lang="zh-CN" altLang="en-US" dirty="0">
                <a:solidFill>
                  <a:srgbClr val="C00000"/>
                </a:solidFill>
              </a:rPr>
              <a:t>集合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介绍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哈希值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哈希表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特点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存储自定义类型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 err="1"/>
              <a:t>LinkedHashSet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特点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zh-CN" altLang="en-US" dirty="0"/>
              <a:t>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2048608"/>
            <a:ext cx="10322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1.java.util.Set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java.util.List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接口一样，同样继承自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Collection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</a:t>
            </a:r>
            <a:r>
              <a:rPr lang="zh-CN" altLang="en-US" sz="1600" dirty="0">
                <a:solidFill>
                  <a:srgbClr val="C00000"/>
                </a:solidFill>
                <a:ea typeface="阿里巴巴普惠体" panose="00020600040101010101"/>
              </a:rPr>
              <a:t>它与</a:t>
            </a:r>
            <a:r>
              <a:rPr lang="en-US" altLang="zh-CN" sz="1600" dirty="0">
                <a:solidFill>
                  <a:srgbClr val="C00000"/>
                </a:solidFill>
                <a:ea typeface="阿里巴巴普惠体" panose="00020600040101010101"/>
              </a:rPr>
              <a:t>Collection</a:t>
            </a:r>
            <a:r>
              <a:rPr lang="zh-CN" altLang="en-US" sz="1600" dirty="0">
                <a:solidFill>
                  <a:srgbClr val="C00000"/>
                </a:solidFill>
                <a:ea typeface="阿里巴巴普惠体" panose="00020600040101010101"/>
              </a:rPr>
              <a:t>接口中的方法基本一致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ea typeface="阿里巴巴普惠体" panose="00020600040101010101"/>
              </a:rPr>
              <a:t>并没有对</a:t>
            </a:r>
            <a:r>
              <a:rPr lang="en-US" altLang="zh-CN" sz="1600" dirty="0">
                <a:solidFill>
                  <a:srgbClr val="C00000"/>
                </a:solidFill>
                <a:ea typeface="阿里巴巴普惠体" panose="00020600040101010101"/>
              </a:rPr>
              <a:t>Collection</a:t>
            </a:r>
            <a:r>
              <a:rPr lang="zh-CN" altLang="en-US" sz="1600" dirty="0">
                <a:solidFill>
                  <a:srgbClr val="C00000"/>
                </a:solidFill>
                <a:ea typeface="阿里巴巴普惠体" panose="00020600040101010101"/>
              </a:rPr>
              <a:t>接口进行功能上的扩充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，只是比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Collection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接口更加严格了。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List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接口不同的是，</a:t>
            </a:r>
            <a:r>
              <a:rPr lang="en-US" altLang="zh-CN" sz="1600" dirty="0">
                <a:solidFill>
                  <a:srgbClr val="C00000"/>
                </a:solidFill>
                <a:ea typeface="阿里巴巴普惠体" panose="00020600040101010101"/>
              </a:rPr>
              <a:t>Set</a:t>
            </a:r>
            <a:r>
              <a:rPr lang="zh-CN" altLang="en-US" sz="1600" dirty="0">
                <a:solidFill>
                  <a:srgbClr val="C00000"/>
                </a:solidFill>
                <a:ea typeface="阿里巴巴普惠体" panose="00020600040101010101"/>
              </a:rPr>
              <a:t>接口下的集合不存储重复的元素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4.Set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集合有多个子类，这里我们介绍其中的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java.util.HashSet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java.util.LinkedHashSet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这两个集合。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ea typeface="阿里巴巴普惠体" panose="00020600040101010101"/>
              </a:rPr>
              <a:t>5.</a:t>
            </a:r>
            <a:r>
              <a:rPr lang="zh-CN" altLang="en-US" sz="1600" dirty="0">
                <a:solidFill>
                  <a:srgbClr val="C00000"/>
                </a:solidFill>
                <a:ea typeface="阿里巴巴普惠体" panose="00020600040101010101"/>
              </a:rPr>
              <a:t>注意：集合取出元素的方式可以采用：迭代器、增强</a:t>
            </a:r>
            <a:r>
              <a:rPr lang="en-US" altLang="zh-CN" sz="1600" dirty="0">
                <a:solidFill>
                  <a:srgbClr val="C00000"/>
                </a:solidFill>
                <a:ea typeface="阿里巴巴普惠体" panose="00020600040101010101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ea typeface="阿里巴巴普惠体" panose="00020600040101010101"/>
              </a:rPr>
              <a:t>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zh-CN" altLang="en-US" dirty="0"/>
              <a:t>基本使用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7331" y="1213338"/>
            <a:ext cx="1032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404040"/>
                </a:solidFill>
                <a:ea typeface="阿里巴巴普惠体" panose="00020600040101010101"/>
              </a:rPr>
              <a:t>由于</a:t>
            </a:r>
            <a:r>
              <a:rPr lang="en-US" altLang="zh-CN" sz="1600" dirty="0">
                <a:solidFill>
                  <a:srgbClr val="404040"/>
                </a:solidFill>
                <a:ea typeface="阿里巴巴普惠体" panose="00020600040101010101"/>
              </a:rPr>
              <a:t>Set</a:t>
            </a:r>
            <a:r>
              <a:rPr lang="zh-CN" altLang="en-US" sz="1600" dirty="0">
                <a:solidFill>
                  <a:srgbClr val="404040"/>
                </a:solidFill>
                <a:ea typeface="阿里巴巴普惠体" panose="00020600040101010101"/>
              </a:rPr>
              <a:t>集合没有对</a:t>
            </a:r>
            <a:r>
              <a:rPr lang="en-US" altLang="zh-CN" sz="1600" dirty="0">
                <a:solidFill>
                  <a:srgbClr val="404040"/>
                </a:solidFill>
                <a:ea typeface="阿里巴巴普惠体" panose="00020600040101010101"/>
              </a:rPr>
              <a:t>Collection</a:t>
            </a:r>
            <a:r>
              <a:rPr lang="zh-CN" altLang="en-US" sz="1600" dirty="0">
                <a:solidFill>
                  <a:srgbClr val="404040"/>
                </a:solidFill>
                <a:ea typeface="阿里巴巴普惠体" panose="00020600040101010101"/>
              </a:rPr>
              <a:t>集合中的方法进行扩充</a:t>
            </a:r>
            <a:r>
              <a:rPr lang="en-US" altLang="zh-CN" sz="1600" dirty="0">
                <a:solidFill>
                  <a:srgbClr val="404040"/>
                </a:solidFill>
                <a:ea typeface="阿里巴巴普惠体" panose="00020600040101010101"/>
              </a:rPr>
              <a:t>,</a:t>
            </a:r>
            <a:r>
              <a:rPr lang="zh-CN" altLang="en-US" sz="1600" dirty="0">
                <a:solidFill>
                  <a:srgbClr val="404040"/>
                </a:solidFill>
                <a:ea typeface="阿里巴巴普惠体" panose="00020600040101010101"/>
              </a:rPr>
              <a:t>所以使用上和</a:t>
            </a:r>
            <a:r>
              <a:rPr lang="en-US" altLang="zh-CN" sz="1600" dirty="0">
                <a:solidFill>
                  <a:srgbClr val="404040"/>
                </a:solidFill>
                <a:ea typeface="阿里巴巴普惠体" panose="00020600040101010101"/>
              </a:rPr>
              <a:t>Collection</a:t>
            </a:r>
            <a:r>
              <a:rPr lang="zh-CN" altLang="en-US" sz="1600" dirty="0">
                <a:solidFill>
                  <a:srgbClr val="404040"/>
                </a:solidFill>
                <a:ea typeface="阿里巴巴普惠体" panose="00020600040101010101"/>
              </a:rPr>
              <a:t>集合无异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31" y="2282356"/>
            <a:ext cx="6345115" cy="3987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zh-CN" altLang="en-US" dirty="0"/>
              <a:t>对象的哈希值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" y="1839743"/>
            <a:ext cx="1025769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404040"/>
                </a:solidFill>
                <a:ea typeface="阿里巴巴普惠体" panose="00020600040101010101"/>
              </a:rPr>
              <a:t>java.lang.Object</a:t>
            </a:r>
            <a:r>
              <a:rPr lang="zh-CN" altLang="en-US" sz="1600" dirty="0">
                <a:solidFill>
                  <a:srgbClr val="404040"/>
                </a:solidFill>
                <a:ea typeface="阿里巴巴普惠体" panose="00020600040101010101"/>
              </a:rPr>
              <a:t>类中定义了方法：</a:t>
            </a:r>
            <a:r>
              <a:rPr lang="en-US" altLang="zh-CN" sz="1600" dirty="0">
                <a:solidFill>
                  <a:srgbClr val="404040"/>
                </a:solidFill>
                <a:ea typeface="阿里巴巴普惠体" panose="00020600040101010101"/>
              </a:rPr>
              <a:t>public </a:t>
            </a:r>
            <a:r>
              <a:rPr lang="en-US" altLang="zh-CN" sz="1600" dirty="0" err="1">
                <a:solidFill>
                  <a:srgbClr val="404040"/>
                </a:solidFill>
                <a:ea typeface="阿里巴巴普惠体" panose="00020600040101010101"/>
              </a:rPr>
              <a:t>int</a:t>
            </a:r>
            <a:r>
              <a:rPr lang="en-US" altLang="zh-CN" sz="1600" dirty="0">
                <a:solidFill>
                  <a:srgbClr val="404040"/>
                </a:solidFill>
                <a:ea typeface="阿里巴巴普惠体" panose="00020600040101010101"/>
              </a:rPr>
              <a:t> </a:t>
            </a:r>
            <a:r>
              <a:rPr lang="en-US" altLang="zh-CN" sz="1600" dirty="0" err="1">
                <a:solidFill>
                  <a:srgbClr val="404040"/>
                </a:solidFill>
                <a:ea typeface="阿里巴巴普惠体" panose="00020600040101010101"/>
              </a:rPr>
              <a:t>hashCode</a:t>
            </a:r>
            <a:r>
              <a:rPr lang="en-US" altLang="zh-CN" sz="1600" dirty="0">
                <a:solidFill>
                  <a:srgbClr val="404040"/>
                </a:solidFill>
                <a:ea typeface="阿里巴巴普惠体" panose="00020600040101010101"/>
              </a:rPr>
              <a:t>()</a:t>
            </a:r>
            <a:r>
              <a:rPr lang="zh-CN" altLang="en-US" sz="1600" dirty="0">
                <a:solidFill>
                  <a:srgbClr val="404040"/>
                </a:solidFill>
                <a:ea typeface="阿里巴巴普惠体" panose="00020600040101010101"/>
              </a:rPr>
              <a:t>返回对象的哈希码值，任何类都继承</a:t>
            </a:r>
            <a:r>
              <a:rPr lang="en-US" altLang="zh-CN" sz="1600" dirty="0">
                <a:solidFill>
                  <a:srgbClr val="404040"/>
                </a:solidFill>
                <a:ea typeface="阿里巴巴普惠体" panose="00020600040101010101"/>
              </a:rPr>
              <a:t>Object</a:t>
            </a:r>
            <a:r>
              <a:rPr lang="zh-CN" altLang="en-US" sz="1600" dirty="0">
                <a:solidFill>
                  <a:srgbClr val="404040"/>
                </a:solidFill>
                <a:ea typeface="阿里巴巴普惠体" panose="00020600040101010101"/>
              </a:rPr>
              <a:t>，也都会拥有此方法。</a:t>
            </a:r>
            <a:endParaRPr lang="en-US" altLang="zh-CN" sz="1600" dirty="0">
              <a:solidFill>
                <a:srgbClr val="404040"/>
              </a:solidFill>
              <a:ea typeface="阿里巴巴普惠体" panose="00020600040101010101"/>
            </a:endParaRPr>
          </a:p>
          <a:p>
            <a:endParaRPr lang="en-US" altLang="zh-CN" sz="1600" dirty="0">
              <a:solidFill>
                <a:srgbClr val="404040"/>
              </a:solidFill>
              <a:ea typeface="阿里巴巴普惠体" panose="00020600040101010101"/>
            </a:endParaRPr>
          </a:p>
          <a:p>
            <a:r>
              <a:rPr lang="zh-CN" altLang="en-US" sz="1600" dirty="0">
                <a:solidFill>
                  <a:srgbClr val="404040"/>
                </a:solidFill>
                <a:ea typeface="阿里巴巴普惠体" panose="00020600040101010101"/>
              </a:rPr>
              <a:t>定义</a:t>
            </a:r>
            <a:r>
              <a:rPr lang="en-US" altLang="zh-CN" sz="1600" dirty="0">
                <a:solidFill>
                  <a:srgbClr val="404040"/>
                </a:solidFill>
                <a:ea typeface="阿里巴巴普惠体" panose="00020600040101010101"/>
              </a:rPr>
              <a:t>Person</a:t>
            </a:r>
            <a:r>
              <a:rPr lang="zh-CN" altLang="en-US" sz="1600" dirty="0">
                <a:solidFill>
                  <a:srgbClr val="404040"/>
                </a:solidFill>
                <a:ea typeface="阿里巴巴普惠体" panose="00020600040101010101"/>
              </a:rPr>
              <a:t>类，不添加任何成员，直接调用</a:t>
            </a:r>
            <a:r>
              <a:rPr lang="en-US" altLang="zh-CN" sz="1600" dirty="0">
                <a:solidFill>
                  <a:srgbClr val="404040"/>
                </a:solidFill>
                <a:ea typeface="阿里巴巴普惠体" panose="00020600040101010101"/>
              </a:rPr>
              <a:t>Person</a:t>
            </a:r>
            <a:r>
              <a:rPr lang="zh-CN" altLang="en-US" sz="1600" dirty="0">
                <a:solidFill>
                  <a:srgbClr val="404040"/>
                </a:solidFill>
                <a:ea typeface="阿里巴巴普惠体" panose="00020600040101010101"/>
              </a:rPr>
              <a:t>对象的</a:t>
            </a:r>
            <a:r>
              <a:rPr lang="en-US" altLang="zh-CN" sz="1600" dirty="0" err="1">
                <a:solidFill>
                  <a:srgbClr val="404040"/>
                </a:solidFill>
                <a:ea typeface="阿里巴巴普惠体" panose="00020600040101010101"/>
              </a:rPr>
              <a:t>hashCode</a:t>
            </a:r>
            <a:r>
              <a:rPr lang="en-US" altLang="zh-CN" sz="1600" dirty="0">
                <a:solidFill>
                  <a:srgbClr val="404040"/>
                </a:solidFill>
                <a:ea typeface="阿里巴巴普惠体" panose="00020600040101010101"/>
              </a:rPr>
              <a:t>()</a:t>
            </a:r>
            <a:r>
              <a:rPr lang="zh-CN" altLang="en-US" sz="1600" dirty="0">
                <a:solidFill>
                  <a:srgbClr val="404040"/>
                </a:solidFill>
                <a:ea typeface="阿里巴巴普惠体" panose="00020600040101010101"/>
              </a:rPr>
              <a:t>方法，执行</a:t>
            </a:r>
            <a:r>
              <a:rPr lang="en-US" altLang="zh-CN" sz="1600" dirty="0">
                <a:solidFill>
                  <a:srgbClr val="404040"/>
                </a:solidFill>
                <a:ea typeface="阿里巴巴普惠体" panose="00020600040101010101"/>
              </a:rPr>
              <a:t>Object</a:t>
            </a:r>
            <a:r>
              <a:rPr lang="zh-CN" altLang="en-US" sz="1600" dirty="0">
                <a:solidFill>
                  <a:srgbClr val="404040"/>
                </a:solidFill>
                <a:ea typeface="阿里巴巴普惠体" panose="00020600040101010101"/>
              </a:rPr>
              <a:t>类的</a:t>
            </a:r>
            <a:r>
              <a:rPr lang="en-US" altLang="zh-CN" sz="1600" dirty="0" err="1">
                <a:solidFill>
                  <a:srgbClr val="404040"/>
                </a:solidFill>
                <a:ea typeface="阿里巴巴普惠体" panose="00020600040101010101"/>
              </a:rPr>
              <a:t>hashCode</a:t>
            </a:r>
            <a:r>
              <a:rPr lang="en-US" altLang="zh-CN" sz="1600" dirty="0">
                <a:solidFill>
                  <a:srgbClr val="404040"/>
                </a:solidFill>
                <a:ea typeface="阿里巴巴普惠体" panose="00020600040101010101"/>
              </a:rPr>
              <a:t>()</a:t>
            </a:r>
            <a:r>
              <a:rPr lang="zh-CN" altLang="en-US" sz="1600" dirty="0">
                <a:solidFill>
                  <a:srgbClr val="404040"/>
                </a:solidFill>
                <a:ea typeface="阿里巴巴普惠体" panose="00020600040101010101"/>
              </a:rPr>
              <a:t>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04866"/>
            <a:ext cx="3000061" cy="4285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037" y="3404866"/>
            <a:ext cx="3239746" cy="9385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018" y="3404866"/>
            <a:ext cx="3140631" cy="648388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3977763" y="3613638"/>
            <a:ext cx="474785" cy="8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877008" y="3604845"/>
            <a:ext cx="474785" cy="8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38200" y="4719153"/>
            <a:ext cx="109522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看到运行结果，就是一个</a:t>
            </a: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zh-CN" altLang="en-US" sz="1600" dirty="0">
                <a:solidFill>
                  <a:srgbClr val="C00000"/>
                </a:solidFill>
              </a:rPr>
              <a:t>类型的整数，如果将这个整数转为十六进制就看到所谓的对象地址值，但是他不是地址值，我们将他称为</a:t>
            </a:r>
            <a:r>
              <a:rPr lang="zh-CN" altLang="en-US" sz="1600" dirty="0">
                <a:solidFill>
                  <a:srgbClr val="C00000"/>
                </a:solidFill>
                <a:ea typeface="阿里巴巴普惠体" panose="00020600040101010101"/>
              </a:rPr>
              <a:t>对象</a:t>
            </a:r>
            <a:r>
              <a:rPr lang="zh-CN" altLang="en-US" sz="1600" dirty="0">
                <a:solidFill>
                  <a:srgbClr val="C00000"/>
                </a:solidFill>
              </a:rPr>
              <a:t>的哈希值。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zh-CN" altLang="en-US" dirty="0"/>
              <a:t>对象的哈希值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934280"/>
            <a:ext cx="4061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ea typeface="阿里巴巴普惠体" panose="00020600040101010101"/>
              </a:rPr>
              <a:t>在</a:t>
            </a:r>
            <a:r>
              <a:rPr lang="en-US" altLang="zh-CN" sz="1600" dirty="0">
                <a:ea typeface="阿里巴巴普惠体" panose="00020600040101010101"/>
              </a:rPr>
              <a:t>Person</a:t>
            </a:r>
            <a:r>
              <a:rPr lang="zh-CN" altLang="en-US" sz="1600" dirty="0">
                <a:ea typeface="阿里巴巴普惠体" panose="00020600040101010101"/>
              </a:rPr>
              <a:t>类重写</a:t>
            </a:r>
            <a:r>
              <a:rPr lang="en-US" altLang="zh-CN" sz="1600" dirty="0" err="1">
                <a:ea typeface="阿里巴巴普惠体" panose="00020600040101010101"/>
              </a:rPr>
              <a:t>hashCode</a:t>
            </a:r>
            <a:r>
              <a:rPr lang="en-US" altLang="zh-CN" sz="1600" dirty="0">
                <a:ea typeface="阿里巴巴普惠体" panose="00020600040101010101"/>
              </a:rPr>
              <a:t>()</a:t>
            </a:r>
            <a:r>
              <a:rPr lang="zh-CN" altLang="en-US" sz="1600" dirty="0">
                <a:ea typeface="阿里巴巴普惠体" panose="00020600040101010101"/>
              </a:rPr>
              <a:t>方法：直接返回</a:t>
            </a:r>
            <a:r>
              <a:rPr lang="en-US" altLang="zh-CN" sz="1600" dirty="0">
                <a:ea typeface="阿里巴巴普惠体" panose="00020600040101010101"/>
              </a:rPr>
              <a:t>0</a:t>
            </a:r>
            <a:endParaRPr lang="zh-CN" altLang="en-US" sz="1600" dirty="0">
              <a:ea typeface="阿里巴巴普惠体" panose="00020600040101010101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8203"/>
            <a:ext cx="5808012" cy="10045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4108138"/>
            <a:ext cx="10486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阿里巴巴普惠体" panose="00020600040101010101"/>
              </a:rPr>
              <a:t>运行后，方法将执行</a:t>
            </a:r>
            <a:r>
              <a:rPr lang="en-US" altLang="zh-CN" sz="1600" dirty="0">
                <a:ea typeface="阿里巴巴普惠体" panose="00020600040101010101"/>
              </a:rPr>
              <a:t>Person</a:t>
            </a:r>
            <a:r>
              <a:rPr lang="zh-CN" altLang="en-US" sz="1600" dirty="0">
                <a:ea typeface="阿里巴巴普惠体" panose="00020600040101010101"/>
              </a:rPr>
              <a:t>类的重写方法，结果为</a:t>
            </a:r>
            <a:r>
              <a:rPr lang="en-US" altLang="zh-CN" sz="1600" dirty="0">
                <a:ea typeface="阿里巴巴普惠体" panose="00020600040101010101"/>
              </a:rPr>
              <a:t>0</a:t>
            </a:r>
            <a:r>
              <a:rPr lang="zh-CN" altLang="en-US" sz="1600" dirty="0">
                <a:ea typeface="阿里巴巴普惠体" panose="00020600040101010101"/>
              </a:rPr>
              <a:t>，属于</a:t>
            </a:r>
            <a:r>
              <a:rPr lang="en-US" altLang="zh-CN" sz="1600" dirty="0">
                <a:ea typeface="阿里巴巴普惠体" panose="00020600040101010101"/>
              </a:rPr>
              <a:t>Person</a:t>
            </a:r>
            <a:r>
              <a:rPr lang="zh-CN" altLang="en-US" sz="1600" dirty="0">
                <a:ea typeface="阿里巴巴普惠体" panose="00020600040101010101"/>
              </a:rPr>
              <a:t>类自定义对象的哈希值，而没有使用父类</a:t>
            </a:r>
            <a:r>
              <a:rPr lang="en-US" altLang="zh-CN" sz="1600" dirty="0">
                <a:ea typeface="阿里巴巴普惠体" panose="00020600040101010101"/>
              </a:rPr>
              <a:t>Object</a:t>
            </a:r>
            <a:r>
              <a:rPr lang="zh-CN" altLang="en-US" sz="1600" dirty="0">
                <a:ea typeface="阿里巴巴普惠体" panose="00020600040101010101"/>
              </a:rPr>
              <a:t>类方法</a:t>
            </a:r>
            <a:r>
              <a:rPr lang="en-US" altLang="zh-CN" sz="1600" dirty="0" err="1">
                <a:ea typeface="阿里巴巴普惠体" panose="00020600040101010101"/>
              </a:rPr>
              <a:t>hashCode</a:t>
            </a:r>
            <a:r>
              <a:rPr lang="en-US" altLang="zh-CN" sz="1600" dirty="0">
                <a:ea typeface="阿里巴巴普惠体" panose="00020600040101010101"/>
              </a:rPr>
              <a:t>()</a:t>
            </a:r>
            <a:r>
              <a:rPr lang="zh-CN" altLang="en-US" sz="1600" dirty="0">
                <a:ea typeface="阿里巴巴普惠体" panose="00020600040101010101"/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Collection</a:t>
            </a:r>
            <a:r>
              <a:rPr lang="zh-CN" altLang="en-US" dirty="0">
                <a:solidFill>
                  <a:schemeClr val="tx1"/>
                </a:solidFill>
              </a:rPr>
              <a:t>工具类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2295675"/>
            <a:ext cx="9845675" cy="1871877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java.util.Collections</a:t>
            </a:r>
            <a:r>
              <a:rPr lang="zh-CN" altLang="en-US" dirty="0"/>
              <a:t>此类完全由在 </a:t>
            </a:r>
            <a:r>
              <a:rPr lang="en-US" altLang="zh-CN" dirty="0"/>
              <a:t>collection </a:t>
            </a:r>
            <a:r>
              <a:rPr lang="zh-CN" altLang="en-US" dirty="0"/>
              <a:t>上进行操作或返回 </a:t>
            </a:r>
            <a:r>
              <a:rPr lang="en-US" altLang="zh-CN" dirty="0"/>
              <a:t>collection </a:t>
            </a:r>
            <a:r>
              <a:rPr lang="zh-CN" altLang="en-US" dirty="0"/>
              <a:t>的静态方法组成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作用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主要操作集合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_String</a:t>
            </a:r>
            <a:r>
              <a:rPr lang="zh-CN" altLang="en-US" dirty="0"/>
              <a:t>对象的哈希值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8126"/>
            <a:ext cx="7593623" cy="15907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3353031"/>
            <a:ext cx="10899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ea typeface="阿里巴巴普惠体" panose="00020600040101010101"/>
              </a:rPr>
              <a:t>程序分析：</a:t>
            </a:r>
            <a:endParaRPr lang="en-US" altLang="zh-CN" sz="1600" b="1" dirty="0">
              <a:ea typeface="阿里巴巴普惠体" panose="00020600040101010101"/>
            </a:endParaRPr>
          </a:p>
          <a:p>
            <a:r>
              <a:rPr lang="zh-CN" altLang="en-US" sz="1600" dirty="0">
                <a:ea typeface="阿里巴巴普惠体" panose="00020600040101010101"/>
              </a:rPr>
              <a:t>两个字符串对象都是采用</a:t>
            </a:r>
            <a:r>
              <a:rPr lang="en-US" altLang="zh-CN" sz="1600" dirty="0">
                <a:ea typeface="阿里巴巴普惠体" panose="00020600040101010101"/>
              </a:rPr>
              <a:t>new</a:t>
            </a:r>
            <a:r>
              <a:rPr lang="zh-CN" altLang="en-US" sz="1600" dirty="0">
                <a:ea typeface="阿里巴巴普惠体" panose="00020600040101010101"/>
              </a:rPr>
              <a:t>关键字创建的，</a:t>
            </a:r>
            <a:r>
              <a:rPr lang="en-US" altLang="zh-CN" sz="1600" dirty="0">
                <a:ea typeface="阿里巴巴普惠体" panose="00020600040101010101"/>
              </a:rPr>
              <a:t>s1==s2</a:t>
            </a:r>
            <a:r>
              <a:rPr lang="zh-CN" altLang="en-US" sz="1600" dirty="0">
                <a:ea typeface="阿里巴巴普惠体" panose="00020600040101010101"/>
              </a:rPr>
              <a:t>的结果为</a:t>
            </a:r>
            <a:r>
              <a:rPr lang="en-US" altLang="zh-CN" sz="1600" dirty="0">
                <a:ea typeface="阿里巴巴普惠体" panose="00020600040101010101"/>
              </a:rPr>
              <a:t>false</a:t>
            </a:r>
            <a:r>
              <a:rPr lang="zh-CN" altLang="en-US" sz="1600" dirty="0">
                <a:ea typeface="阿里巴巴普惠体" panose="00020600040101010101"/>
              </a:rPr>
              <a:t>，但是</a:t>
            </a:r>
            <a:r>
              <a:rPr lang="en-US" altLang="zh-CN" sz="1600" dirty="0">
                <a:ea typeface="阿里巴巴普惠体" panose="00020600040101010101"/>
              </a:rPr>
              <a:t>s1</a:t>
            </a:r>
            <a:r>
              <a:rPr lang="zh-CN" altLang="en-US" sz="1600" dirty="0">
                <a:ea typeface="阿里巴巴普惠体" panose="00020600040101010101"/>
              </a:rPr>
              <a:t>，</a:t>
            </a:r>
            <a:r>
              <a:rPr lang="en-US" altLang="zh-CN" sz="1600" dirty="0">
                <a:ea typeface="阿里巴巴普惠体" panose="00020600040101010101"/>
              </a:rPr>
              <a:t>s2</a:t>
            </a:r>
            <a:r>
              <a:rPr lang="zh-CN" altLang="en-US" sz="1600" dirty="0">
                <a:ea typeface="阿里巴巴普惠体" panose="00020600040101010101"/>
              </a:rPr>
              <a:t>两个对象的哈希值却是相同的，均为</a:t>
            </a:r>
            <a:r>
              <a:rPr lang="en-US" altLang="zh-CN" sz="1600" dirty="0">
                <a:ea typeface="阿里巴巴普惠体" panose="00020600040101010101"/>
              </a:rPr>
              <a:t>96354</a:t>
            </a:r>
            <a:r>
              <a:rPr lang="zh-CN" altLang="en-US" sz="1600" dirty="0">
                <a:ea typeface="阿里巴巴普惠体" panose="00020600040101010101"/>
              </a:rPr>
              <a:t>，原因是</a:t>
            </a:r>
            <a:r>
              <a:rPr lang="en-US" altLang="zh-CN" sz="1600" dirty="0">
                <a:ea typeface="阿里巴巴普惠体" panose="00020600040101010101"/>
              </a:rPr>
              <a:t>String</a:t>
            </a:r>
            <a:r>
              <a:rPr lang="zh-CN" altLang="en-US" sz="1600" dirty="0">
                <a:ea typeface="阿里巴巴普惠体" panose="00020600040101010101"/>
              </a:rPr>
              <a:t>类继承</a:t>
            </a:r>
            <a:r>
              <a:rPr lang="en-US" altLang="zh-CN" sz="1600" dirty="0">
                <a:ea typeface="阿里巴巴普惠体" panose="00020600040101010101"/>
              </a:rPr>
              <a:t>Object</a:t>
            </a:r>
            <a:r>
              <a:rPr lang="zh-CN" altLang="en-US" sz="1600" dirty="0">
                <a:ea typeface="阿里巴巴普惠体" panose="00020600040101010101"/>
              </a:rPr>
              <a:t>，重写了父类方法</a:t>
            </a:r>
            <a:r>
              <a:rPr lang="en-US" altLang="zh-CN" sz="1600" dirty="0" err="1">
                <a:ea typeface="阿里巴巴普惠体" panose="00020600040101010101"/>
              </a:rPr>
              <a:t>hashCode</a:t>
            </a:r>
            <a:r>
              <a:rPr lang="en-US" altLang="zh-CN" sz="1600" dirty="0">
                <a:ea typeface="阿里巴巴普惠体" panose="00020600040101010101"/>
              </a:rPr>
              <a:t>()</a:t>
            </a:r>
            <a:r>
              <a:rPr lang="zh-CN" altLang="en-US" sz="1600" dirty="0">
                <a:ea typeface="阿里巴巴普惠体" panose="00020600040101010101"/>
              </a:rPr>
              <a:t>建立自己的哈希值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_String</a:t>
            </a:r>
            <a:r>
              <a:rPr lang="zh-CN" altLang="en-US" dirty="0"/>
              <a:t>类</a:t>
            </a:r>
            <a:r>
              <a:rPr lang="en-US" altLang="zh-CN" dirty="0" err="1"/>
              <a:t>hashCode</a:t>
            </a:r>
            <a:r>
              <a:rPr lang="zh-CN" altLang="en-US" dirty="0"/>
              <a:t>方法源码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155958"/>
            <a:ext cx="9381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字符串底层实现是字符数组，被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final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修饰，一旦创建不能修改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6490"/>
            <a:ext cx="3729851" cy="3895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2709728"/>
            <a:ext cx="887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定义字符串“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abc”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或者是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new String("abc")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，都会转成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char value[]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数组存储，长度为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72010"/>
            <a:ext cx="5128704" cy="293395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_String</a:t>
            </a:r>
            <a:r>
              <a:rPr lang="zh-CN" altLang="en-US" dirty="0"/>
              <a:t>类的哈希算法分析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4698"/>
            <a:ext cx="5128704" cy="293395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6502" y="4489370"/>
            <a:ext cx="10687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1.int h = hash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hash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是成员变量，默认值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h = 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判断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h==0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true &amp;&amp;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value.length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&gt;0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，数组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value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的长度为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，保存三个字符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abc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，判断结果整体为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true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3. char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[] = value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value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数组赋值给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数组。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4.for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循环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次，将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value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数组进行遍历，取出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abc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三个字符。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5.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第一次循环：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 = 31 * h +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[0]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 = 31 * 0 + 97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结果：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 = 97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6.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第二次循环：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 = 31 * 97 +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[1]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 = 31 * 97 + 98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结果：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 = 3105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7.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第三次循环：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 = 31 * 3105 +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[2]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 = 31 * 3105 + 99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结果：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 =  96354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8.return 96354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9.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算法：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31 *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上一次的哈希值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+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字符的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ASCII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码值，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属于质数，每次乘以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是为了降低字符串不同，但是计算出相同哈希值的概率。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zh-CN" altLang="en-US" dirty="0"/>
              <a:t>哈希表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914400"/>
            <a:ext cx="10058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什么是哈希表呢？在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JDK1.8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之前，哈希表底层采用数组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+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链表实现，即使用数组处理冲突，同一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hash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值的链表都存储在一个数组里。但是当位于一个桶中的元素较多，即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hash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值相等的元素较多时，通过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key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值依次查找的效率较低。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而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JDK1.8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中，哈希表存储采用数组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+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链表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+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红黑树实现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当链表长度超过阈值（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8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）时，将链表转换为红黑树，这样大大减少了查找时间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2.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哈希表的初始化容量，数组长度为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16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个。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a.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当数组容量不够时，扩容为原数组长度的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倍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3.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加载因子为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0.75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。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a.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指示当数组的容量被使用到长度的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75%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时，进行扩容。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4.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简单的来说，哈希表是由数组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+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链表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+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红黑树（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JDK1.8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增加了红黑树部分）实现的，如下图所示。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7032"/>
            <a:ext cx="6079196" cy="3101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zh-CN" altLang="en-US" dirty="0"/>
              <a:t>哈希表存储字符对象的过程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4763"/>
            <a:ext cx="5509737" cy="24386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932604"/>
            <a:ext cx="604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代码如下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72449"/>
            <a:ext cx="3420682" cy="9634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4124023"/>
            <a:ext cx="408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结果如下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788" y="1736747"/>
            <a:ext cx="2171700" cy="1914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zh-CN" altLang="en-US" dirty="0"/>
              <a:t>哈希表存储字符对象的过程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7581" y="880703"/>
            <a:ext cx="712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底层数据结构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</a:t>
            </a:r>
            <a:endParaRPr lang="en-US" altLang="zh-CN" sz="1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红黑树</a:t>
            </a:r>
            <a:endParaRPr lang="en-US" altLang="zh-CN" sz="1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红黑树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</a:t>
            </a:r>
            <a:r>
              <a:rPr lang="en-US" altLang="zh-CN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查找速度都很快</a:t>
            </a:r>
            <a:endParaRPr lang="en-US" sz="1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39" y="1559437"/>
            <a:ext cx="3375953" cy="10973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44339" y="2654303"/>
            <a:ext cx="2588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set.add</a:t>
            </a:r>
            <a:r>
              <a: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");//96354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4339" y="2923170"/>
            <a:ext cx="4375826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1.add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方法会调用</a:t>
            </a:r>
            <a:r>
              <a:rPr lang="en-US" altLang="zh-CN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0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计算哈希值</a:t>
            </a:r>
            <a:r>
              <a:rPr lang="en-US" altLang="zh-CN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96354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使用哈希值</a:t>
            </a:r>
            <a:r>
              <a:rPr lang="en-US" altLang="zh-CN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96354%</a:t>
            </a:r>
            <a:r>
              <a:rPr lang="zh-CN" altLang="en-US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数组长度</a:t>
            </a:r>
            <a:r>
              <a:rPr lang="en-US" altLang="zh-CN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结果为</a:t>
            </a:r>
            <a:r>
              <a:rPr lang="en-US" altLang="zh-CN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代表元素在数组中的索引</a:t>
            </a:r>
            <a:endParaRPr lang="en-US" altLang="zh-CN" sz="1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发现数组索引</a:t>
            </a:r>
            <a:r>
              <a:rPr lang="en-US" altLang="zh-CN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处并没有存储数据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直接把</a:t>
            </a:r>
            <a:r>
              <a:rPr lang="en-US" altLang="zh-CN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0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存储到数组</a:t>
            </a:r>
            <a:r>
              <a:rPr lang="en-US" altLang="zh-CN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索引处</a:t>
            </a:r>
            <a:endParaRPr lang="en-US" sz="1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4867354" y="789767"/>
            <a:ext cx="7314382" cy="978166"/>
            <a:chOff x="4867354" y="789767"/>
            <a:chExt cx="7314382" cy="978166"/>
          </a:xfrm>
        </p:grpSpPr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7354" y="1272590"/>
              <a:ext cx="6881456" cy="49534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052967" y="789767"/>
              <a:ext cx="7128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>
                  <a:solidFill>
                    <a:srgbClr val="0000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 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HashSet()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构造一个新的空 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set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，其底层 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HashMap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实例的</a:t>
              </a:r>
              <a:r>
                <a:rPr lang="zh-CN" altLang="en-US" sz="1200" b="1" dirty="0">
                  <a:solidFill>
                    <a:srgbClr val="0000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默认初始容量是 </a:t>
              </a:r>
              <a:r>
                <a:rPr lang="en-US" altLang="zh-CN" sz="1200" b="1" dirty="0">
                  <a:solidFill>
                    <a:srgbClr val="0000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200" b="1" dirty="0">
                  <a:solidFill>
                    <a:srgbClr val="0000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加载因子是 </a:t>
              </a:r>
              <a:r>
                <a:rPr lang="en-US" altLang="zh-CN" sz="1200" b="1" dirty="0">
                  <a:solidFill>
                    <a:srgbClr val="0000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0.75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44339" y="2923171"/>
            <a:ext cx="4375826" cy="5539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6972908" y="1736747"/>
            <a:ext cx="823607" cy="811565"/>
            <a:chOff x="6624538" y="1736747"/>
            <a:chExt cx="823607" cy="811565"/>
          </a:xfrm>
        </p:grpSpPr>
        <p:grpSp>
          <p:nvGrpSpPr>
            <p:cNvPr id="24" name="组合 23"/>
            <p:cNvGrpSpPr/>
            <p:nvPr/>
          </p:nvGrpSpPr>
          <p:grpSpPr>
            <a:xfrm>
              <a:off x="6624538" y="2138242"/>
              <a:ext cx="823607" cy="410070"/>
              <a:chOff x="6598597" y="2148305"/>
              <a:chExt cx="823607" cy="41007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601839" y="2148305"/>
                <a:ext cx="820365" cy="4100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598597" y="2199451"/>
                <a:ext cx="8203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1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abc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 flipV="1">
              <a:off x="7029085" y="1736747"/>
              <a:ext cx="0" cy="371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444339" y="3443207"/>
            <a:ext cx="2588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set.add</a:t>
            </a:r>
            <a:r>
              <a: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重地</a:t>
            </a:r>
            <a:r>
              <a: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");//1179395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500" y="3703955"/>
            <a:ext cx="4577715" cy="55308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1.add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方法会调用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重地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计算哈希值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1179395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使用哈希值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1179395 %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数组长度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结果为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代表元素在数组中的索引</a:t>
            </a:r>
            <a:endParaRPr lang="en-US" altLang="zh-CN" sz="1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发现数组索引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处并没有存储数据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直接把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重地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存储到数组</a:t>
            </a: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索引处</a:t>
            </a:r>
            <a:endParaRPr lang="en-US" sz="1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4339" y="3703943"/>
            <a:ext cx="4479524" cy="5539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7903535" y="1736747"/>
            <a:ext cx="823607" cy="811565"/>
            <a:chOff x="6624538" y="1736747"/>
            <a:chExt cx="823607" cy="811565"/>
          </a:xfrm>
        </p:grpSpPr>
        <p:grpSp>
          <p:nvGrpSpPr>
            <p:cNvPr id="53" name="组合 52"/>
            <p:cNvGrpSpPr/>
            <p:nvPr/>
          </p:nvGrpSpPr>
          <p:grpSpPr>
            <a:xfrm>
              <a:off x="6624538" y="2138242"/>
              <a:ext cx="823607" cy="410070"/>
              <a:chOff x="6598597" y="2148305"/>
              <a:chExt cx="823607" cy="410070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6601839" y="2148305"/>
                <a:ext cx="820365" cy="4100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6598597" y="2199451"/>
                <a:ext cx="8203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重地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4" name="直接连接符 53"/>
            <p:cNvCxnSpPr/>
            <p:nvPr/>
          </p:nvCxnSpPr>
          <p:spPr>
            <a:xfrm flipV="1">
              <a:off x="7029085" y="1736747"/>
              <a:ext cx="0" cy="371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444340" y="4235815"/>
            <a:ext cx="2588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set.add</a:t>
            </a:r>
            <a:r>
              <a: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通话</a:t>
            </a:r>
            <a:r>
              <a: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");//1179395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44500" y="4496435"/>
            <a:ext cx="4607560" cy="86042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1.add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方法会调用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通话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b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计算哈希值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1179395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使用哈希值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1179395 %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数组长度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结果为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代表元素在数组中的索引</a:t>
            </a:r>
            <a:endParaRPr lang="en-US" altLang="zh-CN" sz="1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发现数组索引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处有存储数据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通话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方法和索引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下的每个元素逐个比较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发现结果都为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说明哈希值相同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内容都不相同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通话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挂在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重地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的下面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7903535" y="2591826"/>
            <a:ext cx="823607" cy="811565"/>
            <a:chOff x="6624538" y="1736747"/>
            <a:chExt cx="823607" cy="811565"/>
          </a:xfrm>
        </p:grpSpPr>
        <p:grpSp>
          <p:nvGrpSpPr>
            <p:cNvPr id="61" name="组合 60"/>
            <p:cNvGrpSpPr/>
            <p:nvPr/>
          </p:nvGrpSpPr>
          <p:grpSpPr>
            <a:xfrm>
              <a:off x="6624538" y="2138242"/>
              <a:ext cx="823607" cy="410070"/>
              <a:chOff x="6598597" y="2148305"/>
              <a:chExt cx="823607" cy="410070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6601839" y="2148305"/>
                <a:ext cx="820365" cy="4100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598597" y="2199451"/>
                <a:ext cx="8203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通话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2" name="直接连接符 61"/>
            <p:cNvCxnSpPr/>
            <p:nvPr/>
          </p:nvCxnSpPr>
          <p:spPr>
            <a:xfrm flipV="1">
              <a:off x="7029085" y="1736747"/>
              <a:ext cx="0" cy="371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 64"/>
          <p:cNvSpPr/>
          <p:nvPr/>
        </p:nvSpPr>
        <p:spPr>
          <a:xfrm>
            <a:off x="444339" y="4496550"/>
            <a:ext cx="4479524" cy="86177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文本框 65"/>
          <p:cNvSpPr txBox="1"/>
          <p:nvPr/>
        </p:nvSpPr>
        <p:spPr>
          <a:xfrm>
            <a:off x="447582" y="5364529"/>
            <a:ext cx="2588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set.add</a:t>
            </a:r>
            <a:r>
              <a: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");//96354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444339" y="5676674"/>
            <a:ext cx="4479524" cy="86177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1.add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方法会调用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计算哈希值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96354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使用哈希值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96354 %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数组长度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结果为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代表元素在数组中的索引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发现数组索引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处有存储数据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方法和索引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下的每个元素逐个比较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出现结果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说明哈希值相同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内容也相同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已经存储过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不再存储</a:t>
            </a:r>
            <a:r>
              <a:rPr lang="en-US" altLang="zh-CN" sz="1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endParaRPr lang="en-US" sz="1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47581" y="5664502"/>
            <a:ext cx="4479524" cy="8617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6974528" y="2557421"/>
            <a:ext cx="823607" cy="811565"/>
            <a:chOff x="6624538" y="1736747"/>
            <a:chExt cx="823607" cy="811565"/>
          </a:xfrm>
        </p:grpSpPr>
        <p:grpSp>
          <p:nvGrpSpPr>
            <p:cNvPr id="70" name="组合 69"/>
            <p:cNvGrpSpPr/>
            <p:nvPr/>
          </p:nvGrpSpPr>
          <p:grpSpPr>
            <a:xfrm>
              <a:off x="6624538" y="2138242"/>
              <a:ext cx="823607" cy="410070"/>
              <a:chOff x="6598597" y="2148305"/>
              <a:chExt cx="823607" cy="410070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6601839" y="2148305"/>
                <a:ext cx="820365" cy="4100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598597" y="2199451"/>
                <a:ext cx="8203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1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abc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1" name="直接连接符 70"/>
            <p:cNvCxnSpPr/>
            <p:nvPr/>
          </p:nvCxnSpPr>
          <p:spPr>
            <a:xfrm flipV="1">
              <a:off x="7029085" y="1736747"/>
              <a:ext cx="0" cy="371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5" name="图形 74" descr="关闭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4004" y="2494925"/>
            <a:ext cx="914400" cy="914400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7848404" y="1908699"/>
            <a:ext cx="930623" cy="18115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对话气泡: 椭圆形 76"/>
          <p:cNvSpPr/>
          <p:nvPr/>
        </p:nvSpPr>
        <p:spPr>
          <a:xfrm>
            <a:off x="8799452" y="1859419"/>
            <a:ext cx="930622" cy="401554"/>
          </a:xfrm>
          <a:prstGeom prst="wedgeEllipseCallout">
            <a:avLst>
              <a:gd name="adj1" fmla="val -52622"/>
              <a:gd name="adj2" fmla="val 848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链表</a:t>
            </a:r>
            <a:endParaRPr 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8855979" y="2518504"/>
            <a:ext cx="1842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链表变成红黑树的条件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节点数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&gt;8 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&gt;=64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提高效率</a:t>
            </a:r>
            <a:endParaRPr 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021393" y="3939051"/>
            <a:ext cx="336748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加载因子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数组什么时间扩容</a:t>
            </a:r>
            <a:endParaRPr lang="en-US" altLang="zh-CN" sz="105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加载因子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0.75,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当数组元素使用比例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&gt;0.75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数组就会扩容扩容机制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原有数组长度的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数组容量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16: 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当存储第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个元素时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扩容为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</a:p>
          <a:p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数组容量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32: 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当存储第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个元素时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扩容为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endParaRPr lang="en-US" sz="105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数组容量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64: 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当存储第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个元素时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扩容为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</a:p>
          <a:p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记载因子既不要设置太小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也不要设置太大</a:t>
            </a:r>
            <a:endParaRPr lang="en-US" sz="105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229600" y="3931961"/>
            <a:ext cx="3952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集合存储数据的原理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使用当前存储的元素调用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计算哈希值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使用哈希值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计算该元素在数组中存储的索引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哈希值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)%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数组长度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底层优化算法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哈希值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)&amp;(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数组长度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检查数组当前索引下是否有元素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直接存储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(1)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使用当前存储的元素调用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方法和数组当前索引上已经存储的每个元素比较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(2)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只要有一个返回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true,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说明哈希值相同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内容也相同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不存储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(3)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所有的都返回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false,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说明内容是不同的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Set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集合存储自定义元素如何保证元素唯一呢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集合存储的自定义元素所属的类务必覆盖重写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1" grpId="0" animBg="1"/>
      <p:bldP spid="57" grpId="0"/>
      <p:bldP spid="65" grpId="0" animBg="1"/>
      <p:bldP spid="66" grpId="0"/>
      <p:bldP spid="68" grpId="0" animBg="1"/>
      <p:bldP spid="76" grpId="0" animBg="1"/>
      <p:bldP spid="7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94667" y="1246349"/>
            <a:ext cx="7078232" cy="31960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哈希表存储数据如何保证元素唯一的</a:t>
            </a:r>
            <a:r>
              <a:rPr lang="en-US" altLang="zh-CN" sz="1600" dirty="0"/>
              <a:t>?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C00000"/>
                </a:solidFill>
              </a:rPr>
              <a:t>存储的时候先计算元素的哈希值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C00000"/>
                </a:solidFill>
              </a:rPr>
              <a:t>如果哈希值不一样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直接存进去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C00000"/>
                </a:solidFill>
              </a:rPr>
              <a:t>如果哈希值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hashCode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r>
              <a:rPr lang="zh-CN" altLang="en-US" sz="1600" dirty="0">
                <a:solidFill>
                  <a:srgbClr val="C00000"/>
                </a:solidFill>
              </a:rPr>
              <a:t>一样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再去比较内容</a:t>
            </a:r>
            <a:r>
              <a:rPr lang="en-US" altLang="zh-CN" sz="1600" dirty="0">
                <a:solidFill>
                  <a:srgbClr val="C00000"/>
                </a:solidFill>
              </a:rPr>
              <a:t>(equals)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</a:t>
            </a:r>
            <a:r>
              <a:rPr lang="zh-CN" altLang="en-US" sz="1600" dirty="0">
                <a:solidFill>
                  <a:srgbClr val="C00000"/>
                </a:solidFill>
              </a:rPr>
              <a:t>如果内容不一样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也存进去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C00000"/>
                </a:solidFill>
              </a:rPr>
              <a:t>如果哈希值一样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内容也一样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直接去重复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后面的会把前面的覆盖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>
                <a:solidFill>
                  <a:srgbClr val="C00000"/>
                </a:solidFill>
              </a:rPr>
              <a:t>总结</a:t>
            </a:r>
            <a:r>
              <a:rPr lang="en-US" altLang="zh-CN" sz="1600" dirty="0">
                <a:solidFill>
                  <a:srgbClr val="C00000"/>
                </a:solidFill>
              </a:rPr>
              <a:t>:</a:t>
            </a:r>
            <a:r>
              <a:rPr lang="zh-CN" altLang="en-US" sz="1600" dirty="0">
                <a:solidFill>
                  <a:srgbClr val="C00000"/>
                </a:solidFill>
              </a:rPr>
              <a:t>可以理解为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哈希值和内容有一个不一样都直接能存到</a:t>
            </a:r>
            <a:r>
              <a:rPr lang="en-US" altLang="zh-CN" sz="1600" dirty="0" err="1">
                <a:solidFill>
                  <a:srgbClr val="C00000"/>
                </a:solidFill>
              </a:rPr>
              <a:t>HashSet</a:t>
            </a:r>
            <a:r>
              <a:rPr lang="zh-CN" altLang="en-US" sz="1600" dirty="0">
                <a:solidFill>
                  <a:srgbClr val="C00000"/>
                </a:solidFill>
              </a:rPr>
              <a:t>集合中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C00000"/>
                </a:solidFill>
              </a:rPr>
              <a:t>    如果都一样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直接去重复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en-US" altLang="zh-CN" dirty="0" err="1"/>
              <a:t>HashSet</a:t>
            </a:r>
            <a:r>
              <a:rPr lang="zh-CN" altLang="en-US" dirty="0"/>
              <a:t>集合特点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2066192"/>
            <a:ext cx="85805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1.HashSet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底层数据结构是单向哈希表。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不保证元素的迭代顺序，存储元素的顺序和取出元素的顺序不一致。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此集合不允许存储重复元素。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4.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存储在此集合中的元素应该重写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hashCode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()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equals()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方法保证唯一性。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5.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此集合具有数组，链表，红黑树三种结构特点。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6.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线程不安全，运行速度快。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en-US" altLang="zh-CN" dirty="0" err="1"/>
              <a:t>HashSet</a:t>
            </a:r>
            <a:r>
              <a:rPr lang="zh-CN" altLang="en-US" dirty="0"/>
              <a:t>存储自定义类型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838199" y="1076989"/>
            <a:ext cx="106885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阿里巴巴普惠体" panose="00020600040101010101"/>
              </a:rPr>
              <a:t>给</a:t>
            </a:r>
            <a:r>
              <a:rPr lang="en-US" altLang="zh-CN" sz="1600" dirty="0" err="1">
                <a:ea typeface="阿里巴巴普惠体" panose="00020600040101010101"/>
              </a:rPr>
              <a:t>HashSet</a:t>
            </a:r>
            <a:r>
              <a:rPr lang="zh-CN" altLang="en-US" sz="1600" dirty="0">
                <a:ea typeface="阿里巴巴普惠体" panose="00020600040101010101"/>
              </a:rPr>
              <a:t>中存放自定义类型元素时，需要重写对象中的</a:t>
            </a:r>
            <a:r>
              <a:rPr lang="en-US" altLang="zh-CN" sz="1600" dirty="0" err="1">
                <a:ea typeface="阿里巴巴普惠体" panose="00020600040101010101"/>
              </a:rPr>
              <a:t>hashCode</a:t>
            </a:r>
            <a:r>
              <a:rPr lang="zh-CN" altLang="en-US" sz="1600" dirty="0">
                <a:ea typeface="阿里巴巴普惠体" panose="00020600040101010101"/>
              </a:rPr>
              <a:t>和</a:t>
            </a:r>
            <a:r>
              <a:rPr lang="en-US" altLang="zh-CN" sz="1600" dirty="0">
                <a:ea typeface="阿里巴巴普惠体" panose="00020600040101010101"/>
              </a:rPr>
              <a:t>equals</a:t>
            </a:r>
            <a:r>
              <a:rPr lang="zh-CN" altLang="en-US" sz="1600" dirty="0">
                <a:ea typeface="阿里巴巴普惠体" panose="00020600040101010101"/>
              </a:rPr>
              <a:t>方法，建立自己的比较方式，才能保证</a:t>
            </a:r>
            <a:r>
              <a:rPr lang="en-US" altLang="zh-CN" sz="1600" dirty="0" err="1">
                <a:ea typeface="阿里巴巴普惠体" panose="00020600040101010101"/>
              </a:rPr>
              <a:t>HashSet</a:t>
            </a:r>
            <a:r>
              <a:rPr lang="zh-CN" altLang="en-US" sz="1600" dirty="0">
                <a:ea typeface="阿里巴巴普惠体" panose="00020600040101010101"/>
              </a:rPr>
              <a:t>集合中的对象唯一</a:t>
            </a:r>
            <a:r>
              <a:rPr lang="en-US" altLang="zh-CN" sz="1600" dirty="0">
                <a:ea typeface="阿里巴巴普惠体" panose="00020600040101010101"/>
              </a:rPr>
              <a:t>.</a:t>
            </a:r>
          </a:p>
          <a:p>
            <a:endParaRPr lang="en-US" altLang="zh-CN" sz="1600" dirty="0">
              <a:ea typeface="阿里巴巴普惠体" panose="00020600040101010101"/>
            </a:endParaRPr>
          </a:p>
          <a:p>
            <a:r>
              <a:rPr lang="zh-CN" altLang="en-US" sz="1600" dirty="0">
                <a:ea typeface="阿里巴巴普惠体" panose="00020600040101010101"/>
              </a:rPr>
              <a:t>代码如下</a:t>
            </a:r>
            <a:r>
              <a:rPr lang="en-US" altLang="zh-CN" sz="1600" dirty="0">
                <a:ea typeface="阿里巴巴普惠体" panose="00020600040101010101"/>
              </a:rPr>
              <a:t>:</a:t>
            </a:r>
            <a:endParaRPr lang="zh-CN" altLang="en-US" sz="1600" dirty="0">
              <a:ea typeface="阿里巴巴普惠体" panose="00020600040101010101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477216"/>
            <a:ext cx="3888391" cy="39939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347" y="3285354"/>
            <a:ext cx="3619814" cy="2377646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090746" y="4474177"/>
            <a:ext cx="17408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9317" y="1898477"/>
            <a:ext cx="7410391" cy="3196039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Collections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工具类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介绍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常用方法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,Comparator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比较器接口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增强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循环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介绍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格式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原理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泛型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介绍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好处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定义和使用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通配符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红黑树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集合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介绍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哈希值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哈希表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特点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存储自定义类型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LinkedHashSet</a:t>
            </a:r>
            <a:r>
              <a:rPr lang="zh-CN" altLang="en-US" dirty="0">
                <a:solidFill>
                  <a:srgbClr val="C00000"/>
                </a:solidFill>
              </a:rPr>
              <a:t>集合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特点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Collections</a:t>
            </a:r>
            <a:r>
              <a:rPr lang="zh-CN" altLang="en-US" dirty="0">
                <a:solidFill>
                  <a:schemeClr val="tx1"/>
                </a:solidFill>
              </a:rPr>
              <a:t>工具类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2559444"/>
            <a:ext cx="9845675" cy="187187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介绍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err="1">
                <a:solidFill>
                  <a:srgbClr val="C00000"/>
                </a:solidFill>
              </a:rPr>
              <a:t>java.util.Collections</a:t>
            </a:r>
            <a:r>
              <a:rPr lang="zh-CN" altLang="en-US" dirty="0">
                <a:solidFill>
                  <a:srgbClr val="C00000"/>
                </a:solidFill>
              </a:rPr>
              <a:t>此类完全由在 </a:t>
            </a:r>
            <a:r>
              <a:rPr lang="en-US" altLang="zh-CN" dirty="0">
                <a:solidFill>
                  <a:srgbClr val="C00000"/>
                </a:solidFill>
              </a:rPr>
              <a:t>collection </a:t>
            </a:r>
            <a:r>
              <a:rPr lang="zh-CN" altLang="en-US" dirty="0">
                <a:solidFill>
                  <a:srgbClr val="C00000"/>
                </a:solidFill>
              </a:rPr>
              <a:t>上进行操作或返回 </a:t>
            </a:r>
            <a:r>
              <a:rPr lang="en-US" altLang="zh-CN" dirty="0">
                <a:solidFill>
                  <a:srgbClr val="C00000"/>
                </a:solidFill>
              </a:rPr>
              <a:t>collection </a:t>
            </a:r>
            <a:r>
              <a:rPr lang="zh-CN" altLang="en-US" dirty="0">
                <a:solidFill>
                  <a:srgbClr val="C00000"/>
                </a:solidFill>
              </a:rPr>
              <a:t>的静态方法组成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作用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主要操作集合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特点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成员为静态成员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4.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类名直接调用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_</a:t>
            </a:r>
            <a:r>
              <a:rPr lang="en-US" altLang="zh-CN" dirty="0" err="1"/>
              <a:t>LinkedHashSet</a:t>
            </a:r>
            <a:r>
              <a:rPr lang="zh-CN" altLang="en-US" dirty="0"/>
              <a:t>集合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93623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1.概述:LinkedHashSet extends HashSet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2.特点: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无索引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元素唯一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有序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3.数据结构:哈希表+链表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双向链表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4.用法:和HashSet一样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20"/>
            <a:ext cx="4736123" cy="3006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57275" y="239806"/>
            <a:ext cx="7078232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b="1" dirty="0" err="1">
                <a:solidFill>
                  <a:srgbClr val="404040"/>
                </a:solidFill>
              </a:rPr>
              <a:t>HashSet</a:t>
            </a:r>
            <a:r>
              <a:rPr lang="zh-CN" altLang="en-US" sz="1200" b="1" dirty="0">
                <a:solidFill>
                  <a:srgbClr val="404040"/>
                </a:solidFill>
              </a:rPr>
              <a:t>集合</a:t>
            </a:r>
            <a:r>
              <a:rPr lang="en-US" altLang="zh-CN" sz="1200" b="1" dirty="0">
                <a:solidFill>
                  <a:srgbClr val="40404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404040"/>
                </a:solidFill>
              </a:rPr>
              <a:t>1.HashSet</a:t>
            </a:r>
            <a:r>
              <a:rPr lang="zh-CN" altLang="en-US" sz="1200" dirty="0">
                <a:solidFill>
                  <a:srgbClr val="404040"/>
                </a:solidFill>
              </a:rPr>
              <a:t>特点</a:t>
            </a:r>
            <a:r>
              <a:rPr lang="en-US" altLang="zh-CN" sz="1200" dirty="0">
                <a:solidFill>
                  <a:srgbClr val="40404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404040"/>
                </a:solidFill>
              </a:rPr>
              <a:t>  a.</a:t>
            </a:r>
            <a:r>
              <a:rPr lang="zh-CN" altLang="en-US" sz="1200" dirty="0">
                <a:solidFill>
                  <a:srgbClr val="404040"/>
                </a:solidFill>
              </a:rPr>
              <a:t>没有索引</a:t>
            </a:r>
          </a:p>
          <a:p>
            <a:pPr marL="0" indent="0">
              <a:buNone/>
            </a:pPr>
            <a:r>
              <a:rPr lang="zh-CN" altLang="en-US" sz="1200" dirty="0">
                <a:solidFill>
                  <a:srgbClr val="404040"/>
                </a:solidFill>
              </a:rPr>
              <a:t>  </a:t>
            </a:r>
            <a:r>
              <a:rPr lang="en-US" altLang="zh-CN" sz="1200" dirty="0">
                <a:solidFill>
                  <a:srgbClr val="404040"/>
                </a:solidFill>
              </a:rPr>
              <a:t>b.</a:t>
            </a:r>
            <a:r>
              <a:rPr lang="zh-CN" altLang="en-US" sz="1200" dirty="0">
                <a:solidFill>
                  <a:srgbClr val="404040"/>
                </a:solidFill>
              </a:rPr>
              <a:t>无序</a:t>
            </a:r>
            <a:r>
              <a:rPr lang="en-US" altLang="zh-CN" sz="1200" dirty="0">
                <a:solidFill>
                  <a:srgbClr val="404040"/>
                </a:solidFill>
              </a:rPr>
              <a:t>(</a:t>
            </a:r>
            <a:r>
              <a:rPr lang="zh-CN" altLang="en-US" sz="1200" dirty="0">
                <a:solidFill>
                  <a:srgbClr val="404040"/>
                </a:solidFill>
              </a:rPr>
              <a:t>存进去的顺序和第一次获取的顺序不一样</a:t>
            </a:r>
            <a:r>
              <a:rPr lang="en-US" altLang="zh-CN" sz="1200" dirty="0">
                <a:solidFill>
                  <a:srgbClr val="40404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404040"/>
                </a:solidFill>
              </a:rPr>
              <a:t>  c.</a:t>
            </a:r>
            <a:r>
              <a:rPr lang="zh-CN" altLang="en-US" sz="1200" dirty="0">
                <a:solidFill>
                  <a:srgbClr val="404040"/>
                </a:solidFill>
              </a:rPr>
              <a:t>元素唯一</a:t>
            </a:r>
            <a:r>
              <a:rPr lang="en-US" altLang="zh-CN" sz="1200" dirty="0">
                <a:solidFill>
                  <a:srgbClr val="404040"/>
                </a:solidFill>
              </a:rPr>
              <a:t>,</a:t>
            </a:r>
            <a:r>
              <a:rPr lang="zh-CN" altLang="en-US" sz="1200" dirty="0">
                <a:solidFill>
                  <a:srgbClr val="404040"/>
                </a:solidFill>
              </a:rPr>
              <a:t>不可重复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404040"/>
                </a:solidFill>
              </a:rPr>
              <a:t>2.</a:t>
            </a:r>
            <a:r>
              <a:rPr lang="zh-CN" altLang="en-US" sz="1200" dirty="0">
                <a:solidFill>
                  <a:srgbClr val="404040"/>
                </a:solidFill>
              </a:rPr>
              <a:t>数据结构</a:t>
            </a:r>
            <a:r>
              <a:rPr lang="en-US" altLang="zh-CN" sz="1200" dirty="0">
                <a:solidFill>
                  <a:srgbClr val="404040"/>
                </a:solidFill>
              </a:rPr>
              <a:t>:</a:t>
            </a:r>
            <a:r>
              <a:rPr lang="zh-CN" altLang="en-US" sz="1200" dirty="0">
                <a:solidFill>
                  <a:srgbClr val="404040"/>
                </a:solidFill>
              </a:rPr>
              <a:t>哈希表</a:t>
            </a:r>
            <a:r>
              <a:rPr lang="en-US" altLang="zh-CN" sz="1200" dirty="0">
                <a:solidFill>
                  <a:srgbClr val="404040"/>
                </a:solidFill>
              </a:rPr>
              <a:t>-&gt;</a:t>
            </a:r>
            <a:r>
              <a:rPr lang="zh-CN" altLang="en-US" sz="1200" dirty="0">
                <a:solidFill>
                  <a:srgbClr val="404040"/>
                </a:solidFill>
              </a:rPr>
              <a:t>单向链表</a:t>
            </a:r>
            <a:r>
              <a:rPr lang="en-US" altLang="zh-CN" sz="1200" dirty="0">
                <a:solidFill>
                  <a:srgbClr val="404040"/>
                </a:solidFill>
              </a:rPr>
              <a:t>-&gt;jdk8</a:t>
            </a:r>
            <a:r>
              <a:rPr lang="zh-CN" altLang="en-US" sz="1200" dirty="0">
                <a:solidFill>
                  <a:srgbClr val="404040"/>
                </a:solidFill>
              </a:rPr>
              <a:t>之后</a:t>
            </a:r>
            <a:r>
              <a:rPr lang="en-US" altLang="zh-CN" sz="1200" dirty="0">
                <a:solidFill>
                  <a:srgbClr val="404040"/>
                </a:solidFill>
              </a:rPr>
              <a:t>:</a:t>
            </a:r>
            <a:r>
              <a:rPr lang="zh-CN" altLang="en-US" sz="1200" dirty="0">
                <a:solidFill>
                  <a:srgbClr val="404040"/>
                </a:solidFill>
              </a:rPr>
              <a:t>链表</a:t>
            </a:r>
            <a:r>
              <a:rPr lang="en-US" altLang="zh-CN" sz="1200" dirty="0">
                <a:solidFill>
                  <a:srgbClr val="404040"/>
                </a:solidFill>
              </a:rPr>
              <a:t>+</a:t>
            </a:r>
            <a:r>
              <a:rPr lang="zh-CN" altLang="en-US" sz="1200" dirty="0">
                <a:solidFill>
                  <a:srgbClr val="404040"/>
                </a:solidFill>
              </a:rPr>
              <a:t>数组</a:t>
            </a:r>
            <a:r>
              <a:rPr lang="en-US" altLang="zh-CN" sz="1200" dirty="0">
                <a:solidFill>
                  <a:srgbClr val="404040"/>
                </a:solidFill>
              </a:rPr>
              <a:t>+</a:t>
            </a:r>
            <a:r>
              <a:rPr lang="zh-CN" altLang="en-US" sz="1200" dirty="0">
                <a:solidFill>
                  <a:srgbClr val="404040"/>
                </a:solidFill>
              </a:rPr>
              <a:t>红黑树</a:t>
            </a:r>
            <a:endParaRPr lang="en-US" altLang="zh-CN" sz="12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altLang="zh-CN" sz="1200" b="1" dirty="0" err="1">
                <a:solidFill>
                  <a:srgbClr val="404040"/>
                </a:solidFill>
              </a:rPr>
              <a:t>LinkedHashSet</a:t>
            </a:r>
            <a:r>
              <a:rPr lang="zh-CN" altLang="en-US" sz="1200" b="1" dirty="0">
                <a:solidFill>
                  <a:srgbClr val="404040"/>
                </a:solidFill>
              </a:rPr>
              <a:t>集合</a:t>
            </a:r>
            <a:r>
              <a:rPr lang="en-US" altLang="zh-CN" sz="1200" b="1" dirty="0">
                <a:solidFill>
                  <a:srgbClr val="40404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404040"/>
                </a:solidFill>
              </a:rPr>
              <a:t>1.</a:t>
            </a:r>
            <a:r>
              <a:rPr lang="zh-CN" altLang="en-US" sz="1200" dirty="0">
                <a:solidFill>
                  <a:srgbClr val="404040"/>
                </a:solidFill>
              </a:rPr>
              <a:t>特点</a:t>
            </a:r>
            <a:r>
              <a:rPr lang="en-US" altLang="zh-CN" sz="1200" dirty="0">
                <a:solidFill>
                  <a:srgbClr val="40404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404040"/>
                </a:solidFill>
              </a:rPr>
              <a:t>  a.</a:t>
            </a:r>
            <a:r>
              <a:rPr lang="zh-CN" altLang="en-US" sz="1200" dirty="0">
                <a:solidFill>
                  <a:srgbClr val="404040"/>
                </a:solidFill>
              </a:rPr>
              <a:t>无索引</a:t>
            </a:r>
          </a:p>
          <a:p>
            <a:pPr marL="0" indent="0">
              <a:buNone/>
            </a:pPr>
            <a:r>
              <a:rPr lang="zh-CN" altLang="en-US" sz="1200" dirty="0">
                <a:solidFill>
                  <a:srgbClr val="404040"/>
                </a:solidFill>
              </a:rPr>
              <a:t>  </a:t>
            </a:r>
            <a:r>
              <a:rPr lang="en-US" altLang="zh-CN" sz="1200" dirty="0">
                <a:solidFill>
                  <a:srgbClr val="404040"/>
                </a:solidFill>
              </a:rPr>
              <a:t>b.</a:t>
            </a:r>
            <a:r>
              <a:rPr lang="zh-CN" altLang="en-US" sz="1200" dirty="0">
                <a:solidFill>
                  <a:srgbClr val="404040"/>
                </a:solidFill>
              </a:rPr>
              <a:t>元素唯一</a:t>
            </a:r>
          </a:p>
          <a:p>
            <a:pPr marL="0" indent="0">
              <a:buNone/>
            </a:pPr>
            <a:r>
              <a:rPr lang="zh-CN" altLang="en-US" sz="1200" dirty="0">
                <a:solidFill>
                  <a:srgbClr val="404040"/>
                </a:solidFill>
              </a:rPr>
              <a:t>  </a:t>
            </a:r>
            <a:r>
              <a:rPr lang="en-US" altLang="zh-CN" sz="1200" dirty="0">
                <a:solidFill>
                  <a:srgbClr val="404040"/>
                </a:solidFill>
              </a:rPr>
              <a:t>c.</a:t>
            </a:r>
            <a:r>
              <a:rPr lang="zh-CN" altLang="en-US" sz="1200" dirty="0">
                <a:solidFill>
                  <a:srgbClr val="404040"/>
                </a:solidFill>
              </a:rPr>
              <a:t>有序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404040"/>
                </a:solidFill>
              </a:rPr>
              <a:t>2.</a:t>
            </a:r>
            <a:r>
              <a:rPr lang="zh-CN" altLang="en-US" sz="1200" dirty="0">
                <a:solidFill>
                  <a:srgbClr val="404040"/>
                </a:solidFill>
              </a:rPr>
              <a:t>数据结构</a:t>
            </a:r>
            <a:r>
              <a:rPr lang="en-US" altLang="zh-CN" sz="1200" dirty="0">
                <a:solidFill>
                  <a:srgbClr val="404040"/>
                </a:solidFill>
              </a:rPr>
              <a:t>:</a:t>
            </a:r>
            <a:r>
              <a:rPr lang="zh-CN" altLang="en-US" sz="1200" dirty="0">
                <a:solidFill>
                  <a:srgbClr val="404040"/>
                </a:solidFill>
              </a:rPr>
              <a:t>哈希表</a:t>
            </a:r>
            <a:r>
              <a:rPr lang="en-US" altLang="zh-CN" sz="1200" dirty="0">
                <a:solidFill>
                  <a:srgbClr val="404040"/>
                </a:solidFill>
              </a:rPr>
              <a:t>+</a:t>
            </a:r>
            <a:r>
              <a:rPr lang="zh-CN" altLang="en-US" sz="1200" dirty="0">
                <a:solidFill>
                  <a:srgbClr val="404040"/>
                </a:solidFill>
              </a:rPr>
              <a:t>链表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404040"/>
                </a:solidFill>
              </a:rPr>
              <a:t>3.</a:t>
            </a:r>
            <a:r>
              <a:rPr lang="zh-CN" altLang="en-US" sz="1200" dirty="0">
                <a:solidFill>
                  <a:srgbClr val="404040"/>
                </a:solidFill>
              </a:rPr>
              <a:t>用法</a:t>
            </a:r>
            <a:r>
              <a:rPr lang="en-US" altLang="zh-CN" sz="1200" dirty="0">
                <a:solidFill>
                  <a:srgbClr val="404040"/>
                </a:solidFill>
              </a:rPr>
              <a:t>:</a:t>
            </a:r>
            <a:r>
              <a:rPr lang="zh-CN" altLang="en-US" sz="1200" dirty="0">
                <a:solidFill>
                  <a:srgbClr val="404040"/>
                </a:solidFill>
              </a:rPr>
              <a:t>和</a:t>
            </a:r>
            <a:r>
              <a:rPr lang="en-US" altLang="zh-CN" sz="1200" dirty="0" err="1">
                <a:solidFill>
                  <a:srgbClr val="404040"/>
                </a:solidFill>
              </a:rPr>
              <a:t>HashSet</a:t>
            </a:r>
            <a:r>
              <a:rPr lang="zh-CN" altLang="en-US" sz="1200" dirty="0">
                <a:solidFill>
                  <a:srgbClr val="404040"/>
                </a:solidFill>
              </a:rPr>
              <a:t>一样</a:t>
            </a:r>
            <a:endParaRPr lang="en-US" altLang="zh-CN" sz="12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404040"/>
                </a:solidFill>
              </a:rPr>
              <a:t>Set</a:t>
            </a:r>
            <a:r>
              <a:rPr lang="zh-CN" altLang="en-US" sz="1200" b="1" dirty="0">
                <a:solidFill>
                  <a:srgbClr val="404040"/>
                </a:solidFill>
              </a:rPr>
              <a:t>集合如何保证元素唯一</a:t>
            </a:r>
            <a:r>
              <a:rPr lang="en-US" altLang="zh-CN" sz="1200" b="1" dirty="0">
                <a:solidFill>
                  <a:srgbClr val="404040"/>
                </a:solidFill>
              </a:rPr>
              <a:t>? </a:t>
            </a:r>
            <a:r>
              <a:rPr lang="zh-CN" altLang="en-US" sz="1200" dirty="0">
                <a:solidFill>
                  <a:srgbClr val="404040"/>
                </a:solidFill>
              </a:rPr>
              <a:t>重写</a:t>
            </a:r>
            <a:r>
              <a:rPr lang="en-US" altLang="zh-CN" sz="1200" dirty="0" err="1">
                <a:solidFill>
                  <a:srgbClr val="404040"/>
                </a:solidFill>
              </a:rPr>
              <a:t>hashCode</a:t>
            </a:r>
            <a:r>
              <a:rPr lang="zh-CN" altLang="en-US" sz="1200" dirty="0">
                <a:solidFill>
                  <a:srgbClr val="404040"/>
                </a:solidFill>
              </a:rPr>
              <a:t>和</a:t>
            </a:r>
            <a:r>
              <a:rPr lang="en-US" altLang="zh-CN" sz="1200" dirty="0">
                <a:solidFill>
                  <a:srgbClr val="404040"/>
                </a:solidFill>
              </a:rPr>
              <a:t>equals</a:t>
            </a:r>
            <a:r>
              <a:rPr lang="zh-CN" altLang="en-US" sz="1200" dirty="0">
                <a:solidFill>
                  <a:srgbClr val="404040"/>
                </a:solidFill>
              </a:rPr>
              <a:t>方法</a:t>
            </a:r>
            <a:endParaRPr lang="en-US" altLang="zh-CN" sz="12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zh-CN" altLang="en-US" sz="1200" b="1" dirty="0">
                <a:solidFill>
                  <a:srgbClr val="404040"/>
                </a:solidFill>
              </a:rPr>
              <a:t>存储过程</a:t>
            </a:r>
            <a:r>
              <a:rPr lang="en-US" altLang="zh-CN" sz="1200" b="1" dirty="0">
                <a:solidFill>
                  <a:srgbClr val="404040"/>
                </a:solidFill>
              </a:rPr>
              <a:t>:</a:t>
            </a:r>
            <a:r>
              <a:rPr lang="zh-CN" altLang="en-US" sz="1200" dirty="0">
                <a:solidFill>
                  <a:srgbClr val="404040"/>
                </a:solidFill>
              </a:rPr>
              <a:t>先比较哈希值</a:t>
            </a:r>
            <a:r>
              <a:rPr lang="en-US" altLang="zh-CN" sz="1200" dirty="0">
                <a:solidFill>
                  <a:srgbClr val="404040"/>
                </a:solidFill>
              </a:rPr>
              <a:t>,</a:t>
            </a:r>
            <a:r>
              <a:rPr lang="zh-CN" altLang="en-US" sz="1200" dirty="0">
                <a:solidFill>
                  <a:srgbClr val="404040"/>
                </a:solidFill>
              </a:rPr>
              <a:t>如果哈希值不一样</a:t>
            </a:r>
            <a:r>
              <a:rPr lang="en-US" altLang="zh-CN" sz="1200" dirty="0">
                <a:solidFill>
                  <a:srgbClr val="404040"/>
                </a:solidFill>
              </a:rPr>
              <a:t>,</a:t>
            </a:r>
            <a:r>
              <a:rPr lang="zh-CN" altLang="en-US" sz="1200" dirty="0">
                <a:solidFill>
                  <a:srgbClr val="404040"/>
                </a:solidFill>
              </a:rPr>
              <a:t>直接存储</a:t>
            </a:r>
            <a:r>
              <a:rPr lang="en-US" altLang="zh-CN" sz="1200" dirty="0">
                <a:solidFill>
                  <a:srgbClr val="404040"/>
                </a:solidFill>
              </a:rPr>
              <a:t>;</a:t>
            </a:r>
            <a:r>
              <a:rPr lang="zh-CN" altLang="en-US" sz="1200" dirty="0">
                <a:solidFill>
                  <a:srgbClr val="404040"/>
                </a:solidFill>
              </a:rPr>
              <a:t>如果哈希值一样</a:t>
            </a:r>
            <a:r>
              <a:rPr lang="en-US" altLang="zh-CN" sz="1200" dirty="0">
                <a:solidFill>
                  <a:srgbClr val="404040"/>
                </a:solidFill>
              </a:rPr>
              <a:t>,</a:t>
            </a:r>
            <a:r>
              <a:rPr lang="zh-CN" altLang="en-US" sz="1200" dirty="0">
                <a:solidFill>
                  <a:srgbClr val="404040"/>
                </a:solidFill>
              </a:rPr>
              <a:t>再比较内容</a:t>
            </a:r>
            <a:r>
              <a:rPr lang="en-US" altLang="zh-CN" sz="1200" dirty="0">
                <a:solidFill>
                  <a:srgbClr val="404040"/>
                </a:solidFill>
              </a:rPr>
              <a:t>,</a:t>
            </a:r>
            <a:r>
              <a:rPr lang="zh-CN" altLang="en-US" sz="1200" dirty="0">
                <a:solidFill>
                  <a:srgbClr val="404040"/>
                </a:solidFill>
              </a:rPr>
              <a:t>内容不一样</a:t>
            </a:r>
            <a:r>
              <a:rPr lang="en-US" altLang="zh-CN" sz="1200" dirty="0">
                <a:solidFill>
                  <a:srgbClr val="404040"/>
                </a:solidFill>
              </a:rPr>
              <a:t>,</a:t>
            </a:r>
            <a:r>
              <a:rPr lang="zh-CN" altLang="en-US" sz="1200" dirty="0">
                <a:solidFill>
                  <a:srgbClr val="404040"/>
                </a:solidFill>
              </a:rPr>
              <a:t>直接存</a:t>
            </a:r>
            <a:r>
              <a:rPr lang="en-US" altLang="zh-CN" sz="1200" dirty="0">
                <a:solidFill>
                  <a:srgbClr val="404040"/>
                </a:solidFill>
              </a:rPr>
              <a:t>;</a:t>
            </a:r>
            <a:r>
              <a:rPr lang="zh-CN" altLang="en-US" sz="1200" dirty="0">
                <a:solidFill>
                  <a:srgbClr val="404040"/>
                </a:solidFill>
              </a:rPr>
              <a:t>如果哈希值和内容都一样</a:t>
            </a:r>
            <a:r>
              <a:rPr lang="en-US" altLang="zh-CN" sz="1200" dirty="0">
                <a:solidFill>
                  <a:srgbClr val="404040"/>
                </a:solidFill>
              </a:rPr>
              <a:t>,</a:t>
            </a:r>
            <a:r>
              <a:rPr lang="zh-CN" altLang="en-US" sz="1200" dirty="0">
                <a:solidFill>
                  <a:srgbClr val="404040"/>
                </a:solidFill>
              </a:rPr>
              <a:t>去重复</a:t>
            </a:r>
            <a:endParaRPr lang="en-US" altLang="zh-CN" sz="12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zh-CN" altLang="en-US" sz="12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Collections</a:t>
            </a:r>
            <a:r>
              <a:rPr lang="zh-CN" altLang="en-US" dirty="0">
                <a:solidFill>
                  <a:schemeClr val="tx1"/>
                </a:solidFill>
              </a:rPr>
              <a:t>工具类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常用方法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8200" y="2460543"/>
          <a:ext cx="8128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void shuffle(List&lt;?&gt; list)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打乱集合顺序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&lt;T&gt; void sort(List&lt;T&gt; list)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将集合中元素按照默认规则排序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&lt;T&gt; void sort(List&lt;T&gt; list</a:t>
                      </a:r>
                      <a:r>
                        <a:rPr lang="zh-CN" alt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fr-FR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Comparator&lt;? super T&gt; 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将集合中元素按照指定规则排序。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Collections</a:t>
            </a:r>
            <a:r>
              <a:rPr lang="zh-CN" altLang="en-US" dirty="0">
                <a:solidFill>
                  <a:schemeClr val="tx1"/>
                </a:solidFill>
              </a:rPr>
              <a:t>工具类</a:t>
            </a:r>
            <a:r>
              <a:rPr lang="en-US" altLang="zh-CN" dirty="0">
                <a:solidFill>
                  <a:schemeClr val="tx1"/>
                </a:solidFill>
              </a:rPr>
              <a:t>_Comparator</a:t>
            </a:r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967154"/>
            <a:ext cx="8976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介绍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:Comparator: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比较器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接口 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用于自己指定排序规则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方法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接口中的方法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compare(T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T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2);-&gt;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设置比较规则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参数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2--&gt;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升序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参数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1--&gt;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降序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5507"/>
            <a:ext cx="2880946" cy="20793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234" y="2835507"/>
            <a:ext cx="4508873" cy="384664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4044462" y="3886200"/>
            <a:ext cx="17760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9317" y="1898477"/>
            <a:ext cx="7410391" cy="3196039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Collections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工具类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介绍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常用方法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,Comparator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比较器接口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增强</a:t>
            </a:r>
            <a:r>
              <a:rPr lang="en-US" altLang="zh-CN" dirty="0">
                <a:solidFill>
                  <a:srgbClr val="C00000"/>
                </a:solidFill>
              </a:rPr>
              <a:t>for</a:t>
            </a:r>
            <a:r>
              <a:rPr lang="zh-CN" altLang="en-US" dirty="0">
                <a:solidFill>
                  <a:srgbClr val="C00000"/>
                </a:solidFill>
              </a:rPr>
              <a:t>循环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介绍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格式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原理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/>
              <a:t>泛型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好处</a:t>
            </a:r>
            <a:r>
              <a:rPr lang="en-US" altLang="zh-CN" dirty="0"/>
              <a:t>,</a:t>
            </a:r>
            <a:r>
              <a:rPr lang="zh-CN" altLang="en-US" dirty="0"/>
              <a:t>定义和使用</a:t>
            </a:r>
            <a:r>
              <a:rPr lang="en-US" altLang="zh-CN" dirty="0"/>
              <a:t>,</a:t>
            </a:r>
            <a:r>
              <a:rPr lang="zh-CN" altLang="en-US" dirty="0"/>
              <a:t>通配符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红黑树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-US" altLang="zh-CN" dirty="0"/>
              <a:t>,</a:t>
            </a:r>
            <a:r>
              <a:rPr lang="zh-CN" altLang="en-US" dirty="0"/>
              <a:t>哈希值</a:t>
            </a:r>
            <a:r>
              <a:rPr lang="en-US" altLang="zh-CN" dirty="0"/>
              <a:t>,</a:t>
            </a:r>
            <a:r>
              <a:rPr lang="zh-CN" altLang="en-US" dirty="0"/>
              <a:t>哈希表</a:t>
            </a:r>
            <a:r>
              <a:rPr lang="en-US" altLang="zh-CN" dirty="0"/>
              <a:t>,</a:t>
            </a:r>
            <a:r>
              <a:rPr lang="zh-CN" altLang="en-US" dirty="0"/>
              <a:t>特点</a:t>
            </a:r>
            <a:r>
              <a:rPr lang="en-US" altLang="zh-CN" dirty="0"/>
              <a:t>,</a:t>
            </a:r>
            <a:r>
              <a:rPr lang="zh-CN" altLang="en-US" dirty="0"/>
              <a:t>存储自定义类型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LinkedHashSet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特点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增强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循环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2323" y="1327638"/>
            <a:ext cx="7596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介绍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java.lang.Iterable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接口，实现这个接口允许对象成为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"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foreach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"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语句的目标。 也就是说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Iterable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接口下的所有子接口和实现类，都能使用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"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foreach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"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语句。而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Iterbale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接口的一个子接口就是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Collection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接口，我们学习的集合都可以使用“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foreach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”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语句，同时也包括数组。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2323" y="2917997"/>
            <a:ext cx="7411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2.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格式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 for(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元素的数据类型  变量 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: Collection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集合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or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数组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){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	//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写操作代码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  }</a:t>
            </a:r>
            <a:endParaRPr lang="zh-CN" altLang="en-US" sz="1400" dirty="0">
              <a:solidFill>
                <a:srgbClr val="C00000"/>
              </a:solidFill>
              <a:ea typeface="阿里巴巴普惠体" panose="00020600040101010101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2323" y="4508357"/>
            <a:ext cx="74119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3.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注意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它用于遍历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Collection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和数组。通常只进行遍历元素，不能在遍历的过程中对集合元素进行增删改操作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增强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altLang="zh-CN" dirty="0"/>
              <a:t>_</a:t>
            </a:r>
            <a:r>
              <a:rPr lang="zh-CN" altLang="en-US" dirty="0"/>
              <a:t>原理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2681654"/>
            <a:ext cx="8449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1.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增强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for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遍历数组，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class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文件反编译后就是传统形式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for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循环。</a:t>
            </a: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C0000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2.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增强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for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遍历集合，</a:t>
            </a:r>
            <a:r>
              <a:rPr lang="en-US" altLang="zh-CN" sz="1400" dirty="0">
                <a:solidFill>
                  <a:srgbClr val="C00000"/>
                </a:solidFill>
                <a:ea typeface="阿里巴巴普惠体" panose="00020600040101010101"/>
              </a:rPr>
              <a:t>class</a:t>
            </a:r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/>
              </a:rPr>
              <a:t>文件反编译后就是迭代器。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3924</Words>
  <Application>Microsoft Office PowerPoint</Application>
  <PresentationFormat>宽屏</PresentationFormat>
  <Paragraphs>349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Alibaba PuHuiTi</vt:lpstr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自定义设计方案</vt:lpstr>
      <vt:lpstr>集合</vt:lpstr>
      <vt:lpstr>PowerPoint 演示文稿</vt:lpstr>
      <vt:lpstr>Collection工具类_介绍</vt:lpstr>
      <vt:lpstr>Collections工具类_介绍</vt:lpstr>
      <vt:lpstr>Collections工具类_常用方法</vt:lpstr>
      <vt:lpstr>Collections工具类_Comparator接口</vt:lpstr>
      <vt:lpstr>PowerPoint 演示文稿</vt:lpstr>
      <vt:lpstr>增强for循环_介绍</vt:lpstr>
      <vt:lpstr>增强for循环_原理</vt:lpstr>
      <vt:lpstr>总结</vt:lpstr>
      <vt:lpstr>PowerPoint 演示文稿</vt:lpstr>
      <vt:lpstr>泛型_介绍</vt:lpstr>
      <vt:lpstr>泛型_好处</vt:lpstr>
      <vt:lpstr>泛型_好处</vt:lpstr>
      <vt:lpstr>泛型_定义和使用_含有泛型的类</vt:lpstr>
      <vt:lpstr>泛型_定义和使用_含有泛型的方法</vt:lpstr>
      <vt:lpstr>泛型_定义和使用_含有泛型的接口</vt:lpstr>
      <vt:lpstr>泛型_通配符_基本使用</vt:lpstr>
      <vt:lpstr>泛型_通配符_高级使用(受限泛型)</vt:lpstr>
      <vt:lpstr>泛型_通配符_高级使用(练习)</vt:lpstr>
      <vt:lpstr>PowerPoint 演示文稿</vt:lpstr>
      <vt:lpstr>红黑树</vt:lpstr>
      <vt:lpstr>红黑树</vt:lpstr>
      <vt:lpstr>红黑树</vt:lpstr>
      <vt:lpstr>PowerPoint 演示文稿</vt:lpstr>
      <vt:lpstr>Set集合_介绍</vt:lpstr>
      <vt:lpstr>Set集合_基本使用</vt:lpstr>
      <vt:lpstr>Set集合_对象的哈希值</vt:lpstr>
      <vt:lpstr>Set集合_对象的哈希值</vt:lpstr>
      <vt:lpstr>Set集合_String对象的哈希值</vt:lpstr>
      <vt:lpstr>Set集合_String类hashCode方法源码</vt:lpstr>
      <vt:lpstr>Set集合_String类的哈希算法分析</vt:lpstr>
      <vt:lpstr>Set集合_哈希表</vt:lpstr>
      <vt:lpstr>Set集合_哈希表存储字符对象的过程</vt:lpstr>
      <vt:lpstr>Set集合_哈希表存储字符对象的过程</vt:lpstr>
      <vt:lpstr>总结</vt:lpstr>
      <vt:lpstr>Set集合_HashSet集合特点</vt:lpstr>
      <vt:lpstr>Set集合_HashSet存储自定义类型</vt:lpstr>
      <vt:lpstr>PowerPoint 演示文稿</vt:lpstr>
      <vt:lpstr>Set集合_LinkedHashSet集合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JX H</cp:lastModifiedBy>
  <cp:revision>653</cp:revision>
  <dcterms:created xsi:type="dcterms:W3CDTF">2020-03-31T02:23:00Z</dcterms:created>
  <dcterms:modified xsi:type="dcterms:W3CDTF">2022-08-09T07:10:51Z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4415EFCDCE8C46EC91E750D13DE92C32</vt:lpwstr>
  </property>
  <property fmtid="{D5CDD505-2E9C-101B-9397-08002B2CF9AE}" pid="3" name="KSOProductBuildVer">
    <vt:lpwstr>2052-11.1.0.11365</vt:lpwstr>
  </property>
</Properties>
</file>