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  <p:sldMasterId id="2147483691" r:id="rId6"/>
  </p:sldMasterIdLst>
  <p:notesMasterIdLst>
    <p:notesMasterId r:id="rId39"/>
  </p:notesMasterIdLst>
  <p:sldIdLst>
    <p:sldId id="260" r:id="rId7"/>
    <p:sldId id="424" r:id="rId8"/>
    <p:sldId id="268" r:id="rId9"/>
    <p:sldId id="265" r:id="rId10"/>
    <p:sldId id="683" r:id="rId11"/>
    <p:sldId id="684" r:id="rId12"/>
    <p:sldId id="737" r:id="rId13"/>
    <p:sldId id="685" r:id="rId14"/>
    <p:sldId id="718" r:id="rId15"/>
    <p:sldId id="719" r:id="rId16"/>
    <p:sldId id="720" r:id="rId17"/>
    <p:sldId id="721" r:id="rId18"/>
    <p:sldId id="722" r:id="rId19"/>
    <p:sldId id="723" r:id="rId20"/>
    <p:sldId id="724" r:id="rId21"/>
    <p:sldId id="725" r:id="rId22"/>
    <p:sldId id="726" r:id="rId23"/>
    <p:sldId id="727" r:id="rId24"/>
    <p:sldId id="728" r:id="rId25"/>
    <p:sldId id="733" r:id="rId26"/>
    <p:sldId id="730" r:id="rId27"/>
    <p:sldId id="729" r:id="rId28"/>
    <p:sldId id="741" r:id="rId29"/>
    <p:sldId id="731" r:id="rId30"/>
    <p:sldId id="732" r:id="rId31"/>
    <p:sldId id="734" r:id="rId32"/>
    <p:sldId id="738" r:id="rId33"/>
    <p:sldId id="739" r:id="rId34"/>
    <p:sldId id="735" r:id="rId35"/>
    <p:sldId id="740" r:id="rId36"/>
    <p:sldId id="736" r:id="rId37"/>
    <p:sldId id="26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320" autoAdjust="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31005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138" indent="-358775"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/>
          <p:cNvSpPr>
            <a:spLocks/>
          </p:cNvSpPr>
          <p:nvPr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721617408 h 577560"/>
              <a:gd name="T4" fmla="*/ 2147483647 w 1180531"/>
              <a:gd name="T5" fmla="*/ 2147483647 h 577560"/>
              <a:gd name="T6" fmla="*/ 410394594 w 1180531"/>
              <a:gd name="T7" fmla="*/ 2147483647 h 577560"/>
              <a:gd name="T8" fmla="*/ 0 w 1180531"/>
              <a:gd name="T9" fmla="*/ 1721617408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77536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遍历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方式</a:t>
            </a:r>
            <a:r>
              <a:rPr lang="en-US" altLang="zh-CN" dirty="0">
                <a:solidFill>
                  <a:schemeClr val="tx1"/>
                </a:solidFill>
              </a:rPr>
              <a:t>2)_</a:t>
            </a:r>
            <a:r>
              <a:rPr lang="en-US" altLang="zh-CN" dirty="0" err="1">
                <a:solidFill>
                  <a:schemeClr val="tx1"/>
                </a:solidFill>
              </a:rPr>
              <a:t>entrySet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931985"/>
            <a:ext cx="9566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操作步骤与图解：</a:t>
            </a: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获取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集合中，所有的键值对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(Entry)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对象，以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Set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集合形式返回。</a:t>
            </a: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        </a:t>
            </a:r>
            <a:r>
              <a:rPr lang="zh-CN" altLang="en-US" sz="1400" b="1" dirty="0">
                <a:solidFill>
                  <a:srgbClr val="404040"/>
                </a:solidFill>
                <a:ea typeface="阿里巴巴普惠体" panose="00020600040101010101"/>
              </a:rPr>
              <a:t>方法提示</a:t>
            </a:r>
            <a:r>
              <a:rPr lang="en-US" altLang="zh-CN" sz="1400" b="1" dirty="0">
                <a:solidFill>
                  <a:srgbClr val="404040"/>
                </a:solidFill>
                <a:ea typeface="阿里巴巴普惠体" panose="00020600040101010101"/>
              </a:rPr>
              <a:t>:</a:t>
            </a:r>
            <a:r>
              <a:rPr lang="en-US" altLang="zh-CN" sz="1400" b="1" dirty="0" err="1">
                <a:solidFill>
                  <a:srgbClr val="404040"/>
                </a:solidFill>
                <a:ea typeface="阿里巴巴普惠体" panose="00020600040101010101"/>
              </a:rPr>
              <a:t>entrySet</a:t>
            </a:r>
            <a:r>
              <a:rPr lang="en-US" altLang="zh-CN" sz="1400" b="1" dirty="0">
                <a:solidFill>
                  <a:srgbClr val="404040"/>
                </a:solidFill>
                <a:ea typeface="阿里巴巴普惠体" panose="00020600040101010101"/>
              </a:rPr>
              <a:t>()</a:t>
            </a:r>
            <a:r>
              <a:rPr lang="zh-CN" altLang="en-US" sz="1400" b="1" dirty="0">
                <a:solidFill>
                  <a:srgbClr val="404040"/>
                </a:solidFill>
                <a:ea typeface="阿里巴巴普惠体" panose="00020600040101010101"/>
              </a:rPr>
              <a:t>。</a:t>
            </a:r>
            <a:endParaRPr lang="en-US" altLang="zh-CN" sz="1400" b="1" dirty="0">
              <a:solidFill>
                <a:srgbClr val="404040"/>
              </a:solidFill>
              <a:ea typeface="阿里巴巴普惠体" panose="00020600040101010101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遍历包含键值对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(Entry)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对象的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Set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集合，得到每一个键值对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(Entry)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对象。</a:t>
            </a: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3.    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通过键值对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(Entry)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对象，获取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Entry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对象中的键与值。  </a:t>
            </a: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       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方法提示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404040"/>
                </a:solidFill>
                <a:ea typeface="阿里巴巴普惠体" panose="00020600040101010101"/>
              </a:rPr>
              <a:t>        </a:t>
            </a:r>
            <a:r>
              <a:rPr lang="en-US" altLang="zh-CN" sz="1400" b="1" dirty="0" err="1">
                <a:solidFill>
                  <a:srgbClr val="404040"/>
                </a:solidFill>
                <a:ea typeface="阿里巴巴普惠体" panose="00020600040101010101"/>
              </a:rPr>
              <a:t>getkey</a:t>
            </a:r>
            <a:r>
              <a:rPr lang="en-US" altLang="zh-CN" sz="1400" b="1" dirty="0">
                <a:solidFill>
                  <a:srgbClr val="404040"/>
                </a:solidFill>
                <a:ea typeface="阿里巴巴普惠体" panose="00020600040101010101"/>
              </a:rPr>
              <a:t>() </a:t>
            </a:r>
            <a:r>
              <a:rPr lang="zh-CN" altLang="en-US" sz="1400" b="1" dirty="0">
                <a:solidFill>
                  <a:srgbClr val="404040"/>
                </a:solidFill>
                <a:ea typeface="阿里巴巴普惠体" panose="00020600040101010101"/>
              </a:rPr>
              <a:t>获取</a:t>
            </a:r>
            <a:r>
              <a:rPr lang="en-US" altLang="zh-CN" sz="1400" b="1" dirty="0">
                <a:solidFill>
                  <a:srgbClr val="404040"/>
                </a:solidFill>
                <a:ea typeface="阿里巴巴普惠体" panose="00020600040101010101"/>
              </a:rPr>
              <a:t>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404040"/>
                </a:solidFill>
                <a:ea typeface="阿里巴巴普惠体" panose="00020600040101010101"/>
              </a:rPr>
              <a:t>        </a:t>
            </a:r>
            <a:r>
              <a:rPr lang="en-US" altLang="zh-CN" sz="1400" b="1" dirty="0" err="1">
                <a:solidFill>
                  <a:srgbClr val="404040"/>
                </a:solidFill>
                <a:ea typeface="阿里巴巴普惠体" panose="00020600040101010101"/>
              </a:rPr>
              <a:t>getValue</a:t>
            </a:r>
            <a:r>
              <a:rPr lang="en-US" altLang="zh-CN" sz="1400" b="1" dirty="0">
                <a:solidFill>
                  <a:srgbClr val="404040"/>
                </a:solidFill>
                <a:ea typeface="阿里巴巴普惠体" panose="00020600040101010101"/>
              </a:rPr>
              <a:t>() </a:t>
            </a:r>
            <a:r>
              <a:rPr lang="zh-CN" altLang="en-US" sz="1400" b="1" dirty="0">
                <a:solidFill>
                  <a:srgbClr val="404040"/>
                </a:solidFill>
                <a:ea typeface="阿里巴巴普惠体" panose="00020600040101010101"/>
              </a:rPr>
              <a:t>获取</a:t>
            </a:r>
            <a:r>
              <a:rPr lang="en-US" altLang="zh-CN" sz="1400" b="1" dirty="0">
                <a:solidFill>
                  <a:srgbClr val="404040"/>
                </a:solidFill>
                <a:ea typeface="阿里巴巴普惠体" panose="00020600040101010101"/>
              </a:rPr>
              <a:t>value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644" y="2287860"/>
            <a:ext cx="4717189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HashMap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594612"/>
            <a:ext cx="9845675" cy="1871877"/>
          </a:xfrm>
        </p:spPr>
        <p:txBody>
          <a:bodyPr/>
          <a:lstStyle/>
          <a:p>
            <a:r>
              <a:rPr lang="en-US" altLang="zh-CN" sz="1600" b="0" dirty="0"/>
              <a:t>Map</a:t>
            </a:r>
            <a:r>
              <a:rPr lang="zh-CN" altLang="en-US" sz="1600" b="0" dirty="0"/>
              <a:t>接口实现类</a:t>
            </a:r>
            <a:r>
              <a:rPr lang="en-US" altLang="zh-CN" sz="1600" b="0" dirty="0" err="1"/>
              <a:t>HashMap</a:t>
            </a:r>
            <a:r>
              <a:rPr lang="zh-CN" altLang="en-US" sz="1600" b="0" dirty="0"/>
              <a:t>类特点：</a:t>
            </a:r>
            <a:endParaRPr lang="en-US" altLang="zh-CN" sz="1600" b="0" dirty="0"/>
          </a:p>
          <a:p>
            <a:endParaRPr lang="en-US" altLang="zh-CN" sz="1600" b="0" dirty="0"/>
          </a:p>
          <a:p>
            <a:r>
              <a:rPr lang="en-US" altLang="zh-CN" sz="1600" b="0" dirty="0">
                <a:solidFill>
                  <a:srgbClr val="C00000"/>
                </a:solidFill>
              </a:rPr>
              <a:t>1.</a:t>
            </a:r>
            <a:r>
              <a:rPr lang="zh-CN" altLang="en-US" sz="1600" b="0" dirty="0">
                <a:solidFill>
                  <a:srgbClr val="C00000"/>
                </a:solidFill>
              </a:rPr>
              <a:t>底层哈希表结构。</a:t>
            </a:r>
            <a:endParaRPr lang="en-US" altLang="zh-CN" sz="1600" b="0" dirty="0">
              <a:solidFill>
                <a:srgbClr val="C00000"/>
              </a:solidFill>
            </a:endParaRPr>
          </a:p>
          <a:p>
            <a:endParaRPr lang="en-US" altLang="zh-CN" sz="1600" b="0" dirty="0">
              <a:solidFill>
                <a:srgbClr val="C00000"/>
              </a:solidFill>
            </a:endParaRPr>
          </a:p>
          <a:p>
            <a:r>
              <a:rPr lang="en-US" altLang="zh-CN" sz="1600" b="0" dirty="0">
                <a:solidFill>
                  <a:srgbClr val="C00000"/>
                </a:solidFill>
              </a:rPr>
              <a:t>2.</a:t>
            </a:r>
            <a:r>
              <a:rPr lang="zh-CN" altLang="en-US" sz="1600" b="0" dirty="0">
                <a:solidFill>
                  <a:srgbClr val="C00000"/>
                </a:solidFill>
              </a:rPr>
              <a:t>不允许重复键。 </a:t>
            </a:r>
            <a:endParaRPr lang="en-US" altLang="zh-CN" sz="1600" b="0" dirty="0">
              <a:solidFill>
                <a:srgbClr val="C00000"/>
              </a:solidFill>
            </a:endParaRPr>
          </a:p>
          <a:p>
            <a:r>
              <a:rPr lang="zh-CN" altLang="en-US" sz="1600" b="0" dirty="0">
                <a:solidFill>
                  <a:srgbClr val="C00000"/>
                </a:solidFill>
              </a:rPr>
              <a:t> </a:t>
            </a:r>
            <a:endParaRPr lang="en-US" altLang="zh-CN" sz="1600" b="0" dirty="0">
              <a:solidFill>
                <a:srgbClr val="C00000"/>
              </a:solidFill>
            </a:endParaRPr>
          </a:p>
          <a:p>
            <a:r>
              <a:rPr lang="en-US" altLang="zh-CN" sz="1600" b="0" dirty="0">
                <a:solidFill>
                  <a:srgbClr val="C00000"/>
                </a:solidFill>
              </a:rPr>
              <a:t>3.</a:t>
            </a:r>
            <a:r>
              <a:rPr lang="zh-CN" altLang="en-US" sz="1600" b="0" dirty="0">
                <a:solidFill>
                  <a:srgbClr val="C00000"/>
                </a:solidFill>
              </a:rPr>
              <a:t>用作键的对象，应该重写</a:t>
            </a:r>
            <a:r>
              <a:rPr lang="en-US" altLang="zh-CN" sz="1600" b="0" dirty="0" err="1">
                <a:solidFill>
                  <a:srgbClr val="C00000"/>
                </a:solidFill>
              </a:rPr>
              <a:t>hashCode</a:t>
            </a:r>
            <a:r>
              <a:rPr lang="en-US" altLang="zh-CN" sz="1600" b="0" dirty="0">
                <a:solidFill>
                  <a:srgbClr val="C00000"/>
                </a:solidFill>
              </a:rPr>
              <a:t>()</a:t>
            </a:r>
            <a:r>
              <a:rPr lang="zh-CN" altLang="en-US" sz="1600" b="0" dirty="0">
                <a:solidFill>
                  <a:srgbClr val="C00000"/>
                </a:solidFill>
              </a:rPr>
              <a:t>方法和</a:t>
            </a:r>
            <a:r>
              <a:rPr lang="en-US" altLang="zh-CN" sz="1600" b="0" dirty="0">
                <a:solidFill>
                  <a:srgbClr val="C00000"/>
                </a:solidFill>
              </a:rPr>
              <a:t>equals()</a:t>
            </a:r>
            <a:r>
              <a:rPr lang="zh-CN" altLang="en-US" sz="1600" b="0" dirty="0">
                <a:solidFill>
                  <a:srgbClr val="C00000"/>
                </a:solidFill>
              </a:rPr>
              <a:t>方法。</a:t>
            </a:r>
            <a:endParaRPr lang="en-US" altLang="zh-CN" sz="1600" b="0" dirty="0">
              <a:solidFill>
                <a:srgbClr val="C00000"/>
              </a:solidFill>
            </a:endParaRPr>
          </a:p>
          <a:p>
            <a:endParaRPr lang="en-US" altLang="zh-CN" sz="1600" b="0" dirty="0">
              <a:solidFill>
                <a:srgbClr val="C00000"/>
              </a:solidFill>
            </a:endParaRPr>
          </a:p>
          <a:p>
            <a:r>
              <a:rPr lang="en-US" altLang="zh-CN" sz="1600" b="0" dirty="0">
                <a:solidFill>
                  <a:srgbClr val="C00000"/>
                </a:solidFill>
              </a:rPr>
              <a:t>4.</a:t>
            </a:r>
            <a:r>
              <a:rPr lang="zh-CN" altLang="en-US" sz="1600" b="0" dirty="0">
                <a:solidFill>
                  <a:srgbClr val="C00000"/>
                </a:solidFill>
              </a:rPr>
              <a:t>此集合可以使用</a:t>
            </a:r>
            <a:r>
              <a:rPr lang="en-US" altLang="zh-CN" sz="1600" b="0" dirty="0">
                <a:solidFill>
                  <a:srgbClr val="C00000"/>
                </a:solidFill>
              </a:rPr>
              <a:t>null</a:t>
            </a:r>
            <a:r>
              <a:rPr lang="zh-CN" altLang="en-US" sz="1600" b="0" dirty="0">
                <a:solidFill>
                  <a:srgbClr val="C00000"/>
                </a:solidFill>
              </a:rPr>
              <a:t>值和</a:t>
            </a:r>
            <a:r>
              <a:rPr lang="en-US" altLang="zh-CN" sz="1600" b="0" dirty="0">
                <a:solidFill>
                  <a:srgbClr val="C00000"/>
                </a:solidFill>
              </a:rPr>
              <a:t>null</a:t>
            </a:r>
            <a:r>
              <a:rPr lang="zh-CN" altLang="en-US" sz="1600" b="0" dirty="0">
                <a:solidFill>
                  <a:srgbClr val="C00000"/>
                </a:solidFill>
              </a:rPr>
              <a:t>键。</a:t>
            </a:r>
            <a:r>
              <a:rPr lang="en-US" altLang="zh-CN" sz="1600" b="0" dirty="0">
                <a:solidFill>
                  <a:srgbClr val="C00000"/>
                </a:solidFill>
              </a:rPr>
              <a:t> </a:t>
            </a:r>
          </a:p>
          <a:p>
            <a:endParaRPr lang="en-US" altLang="zh-CN" sz="1600" b="0" dirty="0">
              <a:solidFill>
                <a:srgbClr val="C00000"/>
              </a:solidFill>
            </a:endParaRPr>
          </a:p>
          <a:p>
            <a:r>
              <a:rPr lang="en-US" altLang="zh-CN" sz="1600" b="0" dirty="0">
                <a:solidFill>
                  <a:srgbClr val="C00000"/>
                </a:solidFill>
              </a:rPr>
              <a:t>5.</a:t>
            </a:r>
            <a:r>
              <a:rPr lang="zh-CN" altLang="en-US" sz="1600" b="0" dirty="0">
                <a:solidFill>
                  <a:srgbClr val="C00000"/>
                </a:solidFill>
              </a:rPr>
              <a:t>线程不安全，运行速度快。</a:t>
            </a:r>
          </a:p>
        </p:txBody>
      </p:sp>
    </p:spTree>
    <p:extLst>
      <p:ext uri="{BB962C8B-B14F-4D97-AF65-F5344CB8AC3E}">
        <p14:creationId xmlns:p14="http://schemas.microsoft.com/office/powerpoint/2010/main" val="216341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HashMap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存储自定义对象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777" y="984738"/>
            <a:ext cx="10401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练习：每位学生（姓名，年龄）都有自己的家庭住址。那么，既然有对应关系，则将学生对象和家庭住址存储到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集合中。学生作为键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家庭住址作为值。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注意，学生姓名相同并且年龄相同视为同一名学生。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7" y="1928281"/>
            <a:ext cx="4823878" cy="3810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746" y="2286467"/>
            <a:ext cx="4038950" cy="274343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6141427" y="3498166"/>
            <a:ext cx="11298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HashMap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存储自定义对象结论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9050"/>
            <a:ext cx="4823878" cy="3810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169" y="1582496"/>
            <a:ext cx="4038950" cy="274343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6038850" y="2954215"/>
            <a:ext cx="11298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8200" y="5451231"/>
            <a:ext cx="9985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当给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中存放自定义对象时，如果自定义对象作为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存在，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这时要保证对象唯一，必须重写对象的</a:t>
            </a:r>
            <a:r>
              <a:rPr lang="en-US" altLang="zh-CN" sz="1400" dirty="0" err="1">
                <a:solidFill>
                  <a:srgbClr val="C00000"/>
                </a:solidFill>
                <a:ea typeface="阿里巴巴普惠体" panose="00020600040101010101"/>
              </a:rPr>
              <a:t>hashCode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和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equals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方法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(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如果忘记，请回顾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HashSet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存放自定义对象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如果要保证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存放的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key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和取出的顺序一致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，可以使用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java.util.</a:t>
            </a:r>
            <a:r>
              <a:rPr lang="en-US" altLang="zh-CN" sz="1400" dirty="0" err="1">
                <a:solidFill>
                  <a:srgbClr val="C00000"/>
                </a:solidFill>
                <a:ea typeface="阿里巴巴普惠体" panose="00020600040101010101"/>
              </a:rPr>
              <a:t>LinkedHashMap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集合来存放。</a:t>
            </a:r>
          </a:p>
        </p:txBody>
      </p:sp>
    </p:spTree>
    <p:extLst>
      <p:ext uri="{BB962C8B-B14F-4D97-AF65-F5344CB8AC3E}">
        <p14:creationId xmlns:p14="http://schemas.microsoft.com/office/powerpoint/2010/main" val="389443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LinkedHashMap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125415"/>
            <a:ext cx="8528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描述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我们知道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保证成对元素唯一，并且查询速度很快，可是成对元素存放进去是没有顺序的，那么我们要保证有序，还要速度快怎么办呢？在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下面有一个子类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LinkedHashMap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，底层是哈希表双向链表，保证迭代的顺序。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特点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   a.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有序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   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b.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没索引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   </a:t>
            </a:r>
            <a:r>
              <a:rPr lang="en-US" altLang="zh-CN" sz="1400" b="1" dirty="0" err="1">
                <a:solidFill>
                  <a:srgbClr val="C00000"/>
                </a:solidFill>
                <a:ea typeface="阿里巴巴普惠体" panose="00020600040101010101"/>
              </a:rPr>
              <a:t>c.key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唯一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   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d.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数据结构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哈希表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+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链表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9361"/>
            <a:ext cx="7427983" cy="25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Properties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312377"/>
            <a:ext cx="8528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接口实现类</a:t>
            </a:r>
            <a:r>
              <a:rPr lang="en-US" altLang="zh-CN" sz="1400" dirty="0" err="1">
                <a:solidFill>
                  <a:srgbClr val="404040"/>
                </a:solidFill>
                <a:ea typeface="阿里巴巴普惠体" panose="00020600040101010101"/>
              </a:rPr>
              <a:t>Hashtable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的子类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Properties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类。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Properties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也是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接口实现类，是存储键值对的双列集合，由于此类能和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IO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流结合使用，数据可以持久化，使用量很大。（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IO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部分后面课程详解）</a:t>
            </a: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Properties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集合特点：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1.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继承</a:t>
            </a:r>
            <a:r>
              <a:rPr lang="en-US" altLang="zh-CN" sz="1400" dirty="0" err="1">
                <a:solidFill>
                  <a:srgbClr val="C00000"/>
                </a:solidFill>
                <a:ea typeface="阿里巴巴普惠体" panose="00020600040101010101"/>
              </a:rPr>
              <a:t>Hashtable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，底层数据结构是哈希表。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- 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线程安全，运行速度慢。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2.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不允许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null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值，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null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键。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3.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此集合存储键值对数据类型固定为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String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4.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可以和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IO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流结合使用，从流中加载数据。</a:t>
            </a:r>
          </a:p>
        </p:txBody>
      </p:sp>
    </p:spTree>
    <p:extLst>
      <p:ext uri="{BB962C8B-B14F-4D97-AF65-F5344CB8AC3E}">
        <p14:creationId xmlns:p14="http://schemas.microsoft.com/office/powerpoint/2010/main" val="50880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Properties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常用方法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16613"/>
              </p:ext>
            </p:extLst>
          </p:nvPr>
        </p:nvGraphicFramePr>
        <p:xfrm>
          <a:off x="838200" y="114169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12950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908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6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Object </a:t>
                      </a:r>
                      <a:r>
                        <a:rPr lang="en-US" altLang="zh-CN" sz="1600" dirty="0" err="1"/>
                        <a:t>setPropery</a:t>
                      </a:r>
                      <a:r>
                        <a:rPr lang="en-US" altLang="zh-CN" sz="1600" dirty="0"/>
                        <a:t>(String </a:t>
                      </a:r>
                      <a:r>
                        <a:rPr lang="en-US" altLang="zh-CN" sz="1600" dirty="0" err="1"/>
                        <a:t>key,String</a:t>
                      </a:r>
                      <a:r>
                        <a:rPr lang="en-US" altLang="zh-CN" sz="1600" dirty="0"/>
                        <a:t> value)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向集合中存储键值对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2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getProperty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key)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获取集合中键对应的值，无此键返回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7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Set&lt;String&gt;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stringPropertyNames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集合中的所有键存储到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8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load(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输入流对象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部分讲解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81029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3614"/>
            <a:ext cx="4788877" cy="33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312378"/>
            <a:ext cx="94253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需求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计算一个字符串中每个字符出现次数。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思路分析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a.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创建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保存字符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保存字符出现的次数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b.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遍历字符串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将每一个字符获取出来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保存到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c.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保存之前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判断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如果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中不包含要存的字符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-&gt;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containsKey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如果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中不包含要存的字符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证明是第一次存储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直接将字符存进去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根据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获取对应的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让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value+1,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然后重新将此字符和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存到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由于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唯一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那么后面的会把前面的覆盖</a:t>
            </a:r>
          </a:p>
        </p:txBody>
      </p:sp>
    </p:spTree>
    <p:extLst>
      <p:ext uri="{BB962C8B-B14F-4D97-AF65-F5344CB8AC3E}">
        <p14:creationId xmlns:p14="http://schemas.microsoft.com/office/powerpoint/2010/main" val="268890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580368" y="753980"/>
            <a:ext cx="7078232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1.HashMap: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C000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a.</a:t>
            </a:r>
            <a:r>
              <a:rPr lang="zh-CN" altLang="en-US" sz="1600" dirty="0">
                <a:solidFill>
                  <a:srgbClr val="C00000"/>
                </a:solidFill>
              </a:rPr>
              <a:t>底层哈希表结构。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b.</a:t>
            </a:r>
            <a:r>
              <a:rPr lang="zh-CN" altLang="en-US" sz="1600" dirty="0">
                <a:solidFill>
                  <a:srgbClr val="C00000"/>
                </a:solidFill>
              </a:rPr>
              <a:t>不允许重复键。 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c.</a:t>
            </a:r>
            <a:r>
              <a:rPr lang="zh-CN" altLang="en-US" sz="1600" dirty="0">
                <a:solidFill>
                  <a:srgbClr val="C00000"/>
                </a:solidFill>
              </a:rPr>
              <a:t>用作键的对象，应该重写</a:t>
            </a:r>
            <a:r>
              <a:rPr lang="en-US" altLang="zh-CN" sz="1600" dirty="0" err="1">
                <a:solidFill>
                  <a:srgbClr val="C00000"/>
                </a:solidFill>
              </a:rPr>
              <a:t>hashCode</a:t>
            </a:r>
            <a:r>
              <a:rPr lang="en-US" altLang="zh-CN" sz="1600" dirty="0">
                <a:solidFill>
                  <a:srgbClr val="C00000"/>
                </a:solidFill>
              </a:rPr>
              <a:t>()</a:t>
            </a:r>
            <a:r>
              <a:rPr lang="zh-CN" altLang="en-US" sz="1600" dirty="0">
                <a:solidFill>
                  <a:srgbClr val="C00000"/>
                </a:solidFill>
              </a:rPr>
              <a:t>方法和</a:t>
            </a:r>
            <a:r>
              <a:rPr lang="en-US" altLang="zh-CN" sz="1600" dirty="0">
                <a:solidFill>
                  <a:srgbClr val="C00000"/>
                </a:solidFill>
              </a:rPr>
              <a:t>equals()</a:t>
            </a:r>
            <a:r>
              <a:rPr lang="zh-CN" altLang="en-US" sz="1600" dirty="0">
                <a:solidFill>
                  <a:srgbClr val="C00000"/>
                </a:solidFill>
              </a:rPr>
              <a:t>方法。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d.</a:t>
            </a:r>
            <a:r>
              <a:rPr lang="zh-CN" altLang="en-US" sz="1600" dirty="0">
                <a:solidFill>
                  <a:srgbClr val="C00000"/>
                </a:solidFill>
              </a:rPr>
              <a:t>此集合可以使用</a:t>
            </a:r>
            <a:r>
              <a:rPr lang="en-US" altLang="zh-CN" sz="1600" dirty="0">
                <a:solidFill>
                  <a:srgbClr val="C00000"/>
                </a:solidFill>
              </a:rPr>
              <a:t>null</a:t>
            </a:r>
            <a:r>
              <a:rPr lang="zh-CN" altLang="en-US" sz="1600" dirty="0">
                <a:solidFill>
                  <a:srgbClr val="C00000"/>
                </a:solidFill>
              </a:rPr>
              <a:t>值和</a:t>
            </a:r>
            <a:r>
              <a:rPr lang="en-US" altLang="zh-CN" sz="1600" dirty="0">
                <a:solidFill>
                  <a:srgbClr val="C00000"/>
                </a:solidFill>
              </a:rPr>
              <a:t>null</a:t>
            </a:r>
            <a:r>
              <a:rPr lang="zh-CN" altLang="en-US" sz="1600" dirty="0">
                <a:solidFill>
                  <a:srgbClr val="C00000"/>
                </a:solidFill>
              </a:rPr>
              <a:t>键。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e.</a:t>
            </a:r>
            <a:r>
              <a:rPr lang="zh-CN" altLang="en-US" sz="1600" dirty="0">
                <a:solidFill>
                  <a:srgbClr val="C00000"/>
                </a:solidFill>
              </a:rPr>
              <a:t>线程不安全，运行速度快。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2.LinkedHashMap: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a.</a:t>
            </a:r>
            <a:r>
              <a:rPr lang="zh-CN" altLang="en-US" sz="1600" dirty="0">
                <a:solidFill>
                  <a:srgbClr val="C00000"/>
                </a:solidFill>
              </a:rPr>
              <a:t>有序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C000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b.</a:t>
            </a:r>
            <a:r>
              <a:rPr lang="zh-CN" altLang="en-US" sz="1600" dirty="0">
                <a:solidFill>
                  <a:srgbClr val="C00000"/>
                </a:solidFill>
              </a:rPr>
              <a:t>底层哈希表</a:t>
            </a:r>
            <a:r>
              <a:rPr lang="en-US" altLang="zh-CN" sz="1600" dirty="0">
                <a:solidFill>
                  <a:srgbClr val="C00000"/>
                </a:solidFill>
              </a:rPr>
              <a:t>+</a:t>
            </a:r>
            <a:r>
              <a:rPr lang="zh-CN" altLang="en-US" sz="1600" dirty="0">
                <a:solidFill>
                  <a:srgbClr val="C00000"/>
                </a:solidFill>
              </a:rPr>
              <a:t>链表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c.</a:t>
            </a:r>
            <a:r>
              <a:rPr lang="zh-CN" altLang="en-US" sz="1600" dirty="0">
                <a:solidFill>
                  <a:srgbClr val="C00000"/>
                </a:solidFill>
              </a:rPr>
              <a:t>其他和</a:t>
            </a:r>
            <a:r>
              <a:rPr lang="en-US" altLang="zh-CN" sz="1600" dirty="0" err="1">
                <a:solidFill>
                  <a:srgbClr val="C00000"/>
                </a:solidFill>
              </a:rPr>
              <a:t>HashMap</a:t>
            </a:r>
            <a:r>
              <a:rPr lang="zh-CN" altLang="en-US" sz="1600" dirty="0">
                <a:solidFill>
                  <a:srgbClr val="C00000"/>
                </a:solidFill>
              </a:rPr>
              <a:t>一样</a:t>
            </a:r>
          </a:p>
        </p:txBody>
      </p:sp>
    </p:spTree>
    <p:extLst>
      <p:ext uri="{BB962C8B-B14F-4D97-AF65-F5344CB8AC3E}">
        <p14:creationId xmlns:p14="http://schemas.microsoft.com/office/powerpoint/2010/main" val="222513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023" y="2461185"/>
            <a:ext cx="8332977" cy="3196039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遍历</a:t>
            </a:r>
            <a:r>
              <a:rPr lang="en-US" altLang="zh-CN" dirty="0"/>
              <a:t>,</a:t>
            </a:r>
            <a:r>
              <a:rPr lang="en-US" altLang="zh-CN" dirty="0" err="1"/>
              <a:t>HashMap,LinkedHashMap,Properties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可变参数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斗地主案例</a:t>
            </a:r>
            <a:endParaRPr lang="en-US" altLang="zh-CN" dirty="0"/>
          </a:p>
          <a:p>
            <a:r>
              <a:rPr lang="zh-CN" altLang="en-US" dirty="0"/>
              <a:t>集合嵌套</a:t>
            </a:r>
          </a:p>
        </p:txBody>
      </p:sp>
    </p:spTree>
    <p:extLst>
      <p:ext uri="{BB962C8B-B14F-4D97-AF65-F5344CB8AC3E}">
        <p14:creationId xmlns:p14="http://schemas.microsoft.com/office/powerpoint/2010/main" val="5562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9162" y="1546160"/>
            <a:ext cx="5630484" cy="3196039"/>
          </a:xfrm>
        </p:spPr>
        <p:txBody>
          <a:bodyPr/>
          <a:lstStyle/>
          <a:p>
            <a:r>
              <a:rPr lang="zh-CN" altLang="en-US" sz="1600" dirty="0"/>
              <a:t>能够说出</a:t>
            </a:r>
            <a:r>
              <a:rPr lang="en-US" altLang="zh-CN" sz="1600" dirty="0"/>
              <a:t>Map</a:t>
            </a:r>
            <a:r>
              <a:rPr lang="zh-CN" altLang="en-US" sz="1600" dirty="0"/>
              <a:t>集合特点</a:t>
            </a:r>
            <a:endParaRPr lang="en-US" altLang="zh-CN" sz="1600" dirty="0"/>
          </a:p>
          <a:p>
            <a:r>
              <a:rPr lang="zh-CN" altLang="en-US" sz="1600" dirty="0"/>
              <a:t>使用</a:t>
            </a:r>
            <a:r>
              <a:rPr lang="en-US" altLang="zh-CN" sz="1600" dirty="0"/>
              <a:t>Map</a:t>
            </a:r>
            <a:r>
              <a:rPr lang="zh-CN" altLang="en-US" sz="1600" dirty="0"/>
              <a:t>集合添加方法保存数据</a:t>
            </a:r>
            <a:endParaRPr lang="en-US" altLang="zh-CN" sz="1600" dirty="0"/>
          </a:p>
          <a:p>
            <a:r>
              <a:rPr lang="zh-CN" altLang="en-US" sz="1600" dirty="0"/>
              <a:t>使用”键找值”的方式遍历</a:t>
            </a:r>
            <a:r>
              <a:rPr lang="en-US" altLang="zh-CN" sz="1600" dirty="0"/>
              <a:t>Map</a:t>
            </a:r>
            <a:r>
              <a:rPr lang="zh-CN" altLang="en-US" sz="1600" dirty="0"/>
              <a:t>集合</a:t>
            </a:r>
            <a:endParaRPr lang="en-US" altLang="zh-CN" sz="1600" dirty="0"/>
          </a:p>
          <a:p>
            <a:r>
              <a:rPr lang="zh-CN" altLang="en-US" sz="1600" dirty="0"/>
              <a:t>使用”键值对”的方式遍历</a:t>
            </a:r>
            <a:r>
              <a:rPr lang="en-US" altLang="zh-CN" sz="1600" dirty="0"/>
              <a:t>Map</a:t>
            </a:r>
            <a:r>
              <a:rPr lang="zh-CN" altLang="en-US" sz="1600" dirty="0"/>
              <a:t>集合</a:t>
            </a:r>
            <a:endParaRPr lang="en-US" altLang="zh-CN" sz="1600" dirty="0"/>
          </a:p>
          <a:p>
            <a:r>
              <a:rPr lang="zh-CN" altLang="en-US" sz="1600" dirty="0"/>
              <a:t>能够使用</a:t>
            </a:r>
            <a:r>
              <a:rPr lang="en-US" altLang="zh-CN" sz="1600" dirty="0" err="1"/>
              <a:t>HashMap</a:t>
            </a:r>
            <a:r>
              <a:rPr lang="zh-CN" altLang="en-US" sz="1600" dirty="0"/>
              <a:t>存储自定义键值对的数据</a:t>
            </a:r>
            <a:endParaRPr lang="en-US" altLang="zh-CN" sz="1600" dirty="0"/>
          </a:p>
          <a:p>
            <a:r>
              <a:rPr lang="zh-CN" altLang="en-US" sz="1600" dirty="0"/>
              <a:t>能够使用可变参数</a:t>
            </a:r>
            <a:endParaRPr lang="en-US" altLang="zh-CN" sz="1600" dirty="0"/>
          </a:p>
          <a:p>
            <a:r>
              <a:rPr lang="zh-CN" altLang="en-US" sz="1600" dirty="0"/>
              <a:t>能够使用</a:t>
            </a:r>
            <a:r>
              <a:rPr lang="en-US" altLang="zh-CN" sz="1600" dirty="0" err="1"/>
              <a:t>HashMap</a:t>
            </a:r>
            <a:r>
              <a:rPr lang="zh-CN" altLang="en-US" sz="1600" dirty="0"/>
              <a:t>编写斗地主洗牌发牌案例</a:t>
            </a:r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可变参数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8362" y="1160585"/>
            <a:ext cx="87219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概述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可以变的参数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类型确定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个数不确定的参数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什么使用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当参数的类型确定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个数不确定时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3.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格式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数据类型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...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变量名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4.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注意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  4.1.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本质上是一个数组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         a.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不传递参数，数组的长度是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0.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         b.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传递几个参数，数组的长度就是几。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  4.2.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一个方法中只能有一个可变参数。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  4.3.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如果方法中有多个参数，可变参数只能写在最后一位。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5.Collections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中也提供了添加一些元素的方法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 </a:t>
            </a:r>
            <a:endParaRPr lang="zh-CN" altLang="en-US" sz="1400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18959"/>
              </p:ext>
            </p:extLst>
          </p:nvPr>
        </p:nvGraphicFramePr>
        <p:xfrm>
          <a:off x="958362" y="4915459"/>
          <a:ext cx="81280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56557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13168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3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&lt;T&gt;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(Collection&lt;T&gt; c, T... elements):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往集合中添加一些元素。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023" y="2461185"/>
            <a:ext cx="8332977" cy="3196039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遍历</a:t>
            </a:r>
            <a:r>
              <a:rPr lang="en-US" altLang="zh-CN" dirty="0"/>
              <a:t>,</a:t>
            </a:r>
            <a:r>
              <a:rPr lang="en-US" altLang="zh-CN" dirty="0" err="1"/>
              <a:t>HashMap,LinkedHashMap,Properties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可变参数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斗地主案例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集合嵌套</a:t>
            </a:r>
          </a:p>
        </p:txBody>
      </p:sp>
    </p:spTree>
    <p:extLst>
      <p:ext uri="{BB962C8B-B14F-4D97-AF65-F5344CB8AC3E}">
        <p14:creationId xmlns:p14="http://schemas.microsoft.com/office/powerpoint/2010/main" val="335075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斗地主案例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案例说明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914401"/>
            <a:ext cx="73239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按照斗地主的规则，完成洗牌发牌的动作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具体规则：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a.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组装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54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张扑克牌将。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b. 54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张牌顺序打乱。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c.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三个玩家参与游戏，三人交替摸牌，每人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17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张牌，最后三张留作底牌。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d.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查看三人各自手中的牌（按照牌的大小排序）、底牌。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规则：手中扑克牌从大到小的摆放顺序：大王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小王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,2,A,K,Q,J,10,9,8,7,6,5,4,3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691"/>
            <a:ext cx="6318373" cy="7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8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斗地主案例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案例分析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9FE642-ACEF-4010-A2B8-9BBDB450862C}"/>
              </a:ext>
            </a:extLst>
          </p:cNvPr>
          <p:cNvSpPr txBox="1"/>
          <p:nvPr/>
        </p:nvSpPr>
        <p:spPr>
          <a:xfrm>
            <a:off x="819821" y="797746"/>
            <a:ext cx="9575929" cy="191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模拟斗地主准备牌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洗牌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发牌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看牌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准备牌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洗牌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发牌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看牌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排序思考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(1)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花色没有大小顺序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3-10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是有序的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J/Q/K/2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没有大小顺序</a:t>
            </a:r>
            <a:endParaRPr lang="en-US" altLang="zh-CN" sz="1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(2)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大王最大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其次是小王  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张扑克都是字符串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如果使用</a:t>
            </a:r>
            <a:r>
              <a:rPr lang="en-US" altLang="zh-CN" sz="1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srot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方法默认字符串排序规则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肯定不可行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按照第一个不相同的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码值从小到大排序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(3)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根据上面的分析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我们自己指定排序规则难度很大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几乎不可能</a:t>
            </a:r>
            <a:endParaRPr lang="en-US" altLang="zh-CN" sz="1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(4)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张扑克按照从小到大的顺序绑定从小到大的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endParaRPr 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CA1523-1608-492E-A30D-9D1D2830C492}"/>
              </a:ext>
            </a:extLst>
          </p:cNvPr>
          <p:cNvGrpSpPr/>
          <p:nvPr/>
        </p:nvGrpSpPr>
        <p:grpSpPr>
          <a:xfrm>
            <a:off x="730470" y="3184782"/>
            <a:ext cx="1196444" cy="3432007"/>
            <a:chOff x="730470" y="3252878"/>
            <a:chExt cx="1196444" cy="343200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A039EC9-007B-4B76-A90E-1260AE85C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70" y="3252878"/>
              <a:ext cx="1196444" cy="336833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C5B289-0A28-44B3-AAA6-E9B6AC35F4D8}"/>
                </a:ext>
              </a:extLst>
            </p:cNvPr>
            <p:cNvSpPr/>
            <p:nvPr/>
          </p:nvSpPr>
          <p:spPr>
            <a:xfrm>
              <a:off x="730470" y="3252878"/>
              <a:ext cx="1196444" cy="34320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A8C6D64-C100-4CBB-96A3-0B50D8B9EA77}"/>
              </a:ext>
            </a:extLst>
          </p:cNvPr>
          <p:cNvSpPr txBox="1"/>
          <p:nvPr/>
        </p:nvSpPr>
        <p:spPr>
          <a:xfrm>
            <a:off x="505838" y="2918298"/>
            <a:ext cx="924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:Integer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6FE2B5-2925-4DE3-B919-27582614CE62}"/>
              </a:ext>
            </a:extLst>
          </p:cNvPr>
          <p:cNvSpPr txBox="1"/>
          <p:nvPr/>
        </p:nvSpPr>
        <p:spPr>
          <a:xfrm>
            <a:off x="1410511" y="2918298"/>
            <a:ext cx="924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:String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ACA17F-E3E6-4F5A-B462-32F827ABAACE}"/>
              </a:ext>
            </a:extLst>
          </p:cNvPr>
          <p:cNvSpPr txBox="1"/>
          <p:nvPr/>
        </p:nvSpPr>
        <p:spPr>
          <a:xfrm>
            <a:off x="486383" y="2656574"/>
            <a:ext cx="326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张扑克和对应编号的牌盒</a:t>
            </a:r>
            <a:endParaRPr lang="en-US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6FEB020-2F8F-4281-85A0-7DD3D571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466" y="3184782"/>
            <a:ext cx="556308" cy="3520745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C2B10793-1672-4CE3-8E58-040261F2B775}"/>
              </a:ext>
            </a:extLst>
          </p:cNvPr>
          <p:cNvSpPr/>
          <p:nvPr/>
        </p:nvSpPr>
        <p:spPr>
          <a:xfrm>
            <a:off x="2013624" y="4698460"/>
            <a:ext cx="893114" cy="276999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688418-5D8D-4401-A445-DF79FE694BA4}"/>
              </a:ext>
            </a:extLst>
          </p:cNvPr>
          <p:cNvSpPr txBox="1"/>
          <p:nvPr/>
        </p:nvSpPr>
        <p:spPr>
          <a:xfrm>
            <a:off x="1926914" y="4386837"/>
            <a:ext cx="924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获取所有键的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C2814-7FF6-45A0-B807-52DF89E553A4}"/>
              </a:ext>
            </a:extLst>
          </p:cNvPr>
          <p:cNvSpPr txBox="1"/>
          <p:nvPr/>
        </p:nvSpPr>
        <p:spPr>
          <a:xfrm>
            <a:off x="1926914" y="4906209"/>
            <a:ext cx="102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keyset()</a:t>
            </a: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D2F8B7-72A8-4BD2-A36F-0135F091AA50}"/>
              </a:ext>
            </a:extLst>
          </p:cNvPr>
          <p:cNvSpPr txBox="1"/>
          <p:nvPr/>
        </p:nvSpPr>
        <p:spPr>
          <a:xfrm>
            <a:off x="2727048" y="2914394"/>
            <a:ext cx="130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Set&lt;Integer&gt;</a:t>
            </a:r>
            <a:endParaRPr lang="en-US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4D9C7D0-3076-422B-A9DC-3373E2593AFA}"/>
              </a:ext>
            </a:extLst>
          </p:cNvPr>
          <p:cNvSpPr/>
          <p:nvPr/>
        </p:nvSpPr>
        <p:spPr>
          <a:xfrm>
            <a:off x="3465240" y="4698460"/>
            <a:ext cx="649480" cy="29283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8C21BA-6E90-46B5-8252-462C67E494DE}"/>
              </a:ext>
            </a:extLst>
          </p:cNvPr>
          <p:cNvSpPr txBox="1"/>
          <p:nvPr/>
        </p:nvSpPr>
        <p:spPr>
          <a:xfrm>
            <a:off x="3378530" y="4402671"/>
            <a:ext cx="924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03AE4AE-696D-4FCD-8259-D8B154D1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58" y="3196359"/>
            <a:ext cx="556308" cy="352074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B2C44A7-2BE0-4939-8F94-E2907CE05DF7}"/>
              </a:ext>
            </a:extLst>
          </p:cNvPr>
          <p:cNvSpPr txBox="1"/>
          <p:nvPr/>
        </p:nvSpPr>
        <p:spPr>
          <a:xfrm>
            <a:off x="3900045" y="2895215"/>
            <a:ext cx="130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List&lt;Integer&gt;</a:t>
            </a:r>
            <a:endParaRPr lang="en-US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FF0B435-0456-47A7-A71D-311DCFE743E2}"/>
              </a:ext>
            </a:extLst>
          </p:cNvPr>
          <p:cNvSpPr/>
          <p:nvPr/>
        </p:nvSpPr>
        <p:spPr>
          <a:xfrm>
            <a:off x="4663660" y="4714516"/>
            <a:ext cx="681640" cy="29283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AE2016-76E0-4391-85DA-DD507C92AFBE}"/>
              </a:ext>
            </a:extLst>
          </p:cNvPr>
          <p:cNvSpPr txBox="1"/>
          <p:nvPr/>
        </p:nvSpPr>
        <p:spPr>
          <a:xfrm>
            <a:off x="4593662" y="4521133"/>
            <a:ext cx="924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打乱顺序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15FD5BA-3736-43F1-8DAB-5F200AD5D561}"/>
              </a:ext>
            </a:extLst>
          </p:cNvPr>
          <p:cNvSpPr txBox="1"/>
          <p:nvPr/>
        </p:nvSpPr>
        <p:spPr>
          <a:xfrm>
            <a:off x="4601132" y="4946816"/>
            <a:ext cx="924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shuffle()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022CC62-0E05-41DE-9E00-CEB44654652C}"/>
              </a:ext>
            </a:extLst>
          </p:cNvPr>
          <p:cNvSpPr txBox="1"/>
          <p:nvPr/>
        </p:nvSpPr>
        <p:spPr>
          <a:xfrm>
            <a:off x="4591084" y="4292839"/>
            <a:ext cx="924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洗牌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DEC6C7C3-3F6B-41CA-9D6E-0F22E2FDA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788" y="3178562"/>
            <a:ext cx="579170" cy="3505504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BA039B17-7F5E-44C9-9418-E9C8EFFD52F0}"/>
              </a:ext>
            </a:extLst>
          </p:cNvPr>
          <p:cNvSpPr txBox="1"/>
          <p:nvPr/>
        </p:nvSpPr>
        <p:spPr>
          <a:xfrm>
            <a:off x="5110417" y="2921360"/>
            <a:ext cx="130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List&lt;Integer&gt;</a:t>
            </a:r>
            <a:endParaRPr lang="en-US" dirty="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2BC94214-EF14-40BD-9262-4402D3CB81CF}"/>
              </a:ext>
            </a:extLst>
          </p:cNvPr>
          <p:cNvSpPr/>
          <p:nvPr/>
        </p:nvSpPr>
        <p:spPr>
          <a:xfrm>
            <a:off x="5967444" y="4714516"/>
            <a:ext cx="660836" cy="29283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CA76CC-C20D-4F65-B73D-916D25F0A53C}"/>
              </a:ext>
            </a:extLst>
          </p:cNvPr>
          <p:cNvSpPr txBox="1"/>
          <p:nvPr/>
        </p:nvSpPr>
        <p:spPr>
          <a:xfrm>
            <a:off x="5932634" y="4521133"/>
            <a:ext cx="4873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发牌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B4145C6-E041-4C2B-AE12-03B966D26371}"/>
              </a:ext>
            </a:extLst>
          </p:cNvPr>
          <p:cNvSpPr txBox="1"/>
          <p:nvPr/>
        </p:nvSpPr>
        <p:spPr>
          <a:xfrm>
            <a:off x="5891989" y="4931314"/>
            <a:ext cx="846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根据索引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%3</a:t>
            </a: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的结果发给不同玩家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7BBE455-C0C7-456A-B3E5-C6D0774B7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384" y="4148450"/>
            <a:ext cx="480102" cy="1455546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B8CE93E2-05F8-4DA2-8E17-A2F06BCEB163}"/>
              </a:ext>
            </a:extLst>
          </p:cNvPr>
          <p:cNvSpPr txBox="1"/>
          <p:nvPr/>
        </p:nvSpPr>
        <p:spPr>
          <a:xfrm>
            <a:off x="6315356" y="3907586"/>
            <a:ext cx="130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List&lt;Integer&gt;</a:t>
            </a:r>
            <a:endParaRPr 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DBB897D-FC7B-4C0E-87E6-AFA2786F2F74}"/>
              </a:ext>
            </a:extLst>
          </p:cNvPr>
          <p:cNvSpPr txBox="1"/>
          <p:nvPr/>
        </p:nvSpPr>
        <p:spPr>
          <a:xfrm>
            <a:off x="6611713" y="3709539"/>
            <a:ext cx="130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玩家一</a:t>
            </a:r>
            <a:endParaRPr 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15F952A-1AF4-4092-A69C-AA179817F570}"/>
              </a:ext>
            </a:extLst>
          </p:cNvPr>
          <p:cNvSpPr/>
          <p:nvPr/>
        </p:nvSpPr>
        <p:spPr>
          <a:xfrm>
            <a:off x="7157593" y="4714516"/>
            <a:ext cx="608193" cy="29283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AB3A59-EC34-435C-AE40-6EC91BD6D3D2}"/>
              </a:ext>
            </a:extLst>
          </p:cNvPr>
          <p:cNvSpPr txBox="1"/>
          <p:nvPr/>
        </p:nvSpPr>
        <p:spPr>
          <a:xfrm>
            <a:off x="7104949" y="4382632"/>
            <a:ext cx="660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对编号</a:t>
            </a:r>
            <a:endParaRPr lang="en-US" altLang="zh-CN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D344494-727A-452F-8343-E005E227F0F6}"/>
              </a:ext>
            </a:extLst>
          </p:cNvPr>
          <p:cNvSpPr txBox="1"/>
          <p:nvPr/>
        </p:nvSpPr>
        <p:spPr>
          <a:xfrm>
            <a:off x="7101002" y="4961512"/>
            <a:ext cx="750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5874682-FEE7-4CBD-8211-85BEC83F0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373" y="4173012"/>
            <a:ext cx="533446" cy="1455546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2FB824E-4898-446B-B631-3E02D61008A4}"/>
              </a:ext>
            </a:extLst>
          </p:cNvPr>
          <p:cNvSpPr txBox="1"/>
          <p:nvPr/>
        </p:nvSpPr>
        <p:spPr>
          <a:xfrm>
            <a:off x="7469429" y="3917066"/>
            <a:ext cx="130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List&lt;Integer&gt;</a:t>
            </a:r>
            <a:endParaRPr 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CB4787-8E1B-46A3-8746-31D875480F2E}"/>
              </a:ext>
            </a:extLst>
          </p:cNvPr>
          <p:cNvSpPr txBox="1"/>
          <p:nvPr/>
        </p:nvSpPr>
        <p:spPr>
          <a:xfrm>
            <a:off x="7765786" y="3719019"/>
            <a:ext cx="130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玩家一</a:t>
            </a:r>
            <a:endParaRPr lang="en-US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55E1F525-E284-4117-B1BE-E2B95E022561}"/>
              </a:ext>
            </a:extLst>
          </p:cNvPr>
          <p:cNvSpPr/>
          <p:nvPr/>
        </p:nvSpPr>
        <p:spPr>
          <a:xfrm>
            <a:off x="8399051" y="4734555"/>
            <a:ext cx="446740" cy="29283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41501E2-EAB5-4C53-AC7A-BB9EFE72915E}"/>
              </a:ext>
            </a:extLst>
          </p:cNvPr>
          <p:cNvSpPr txBox="1"/>
          <p:nvPr/>
        </p:nvSpPr>
        <p:spPr>
          <a:xfrm>
            <a:off x="8312344" y="4544214"/>
            <a:ext cx="660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C1457C23-41DD-4258-A6FD-83F8780041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3784" y="4156545"/>
            <a:ext cx="358171" cy="34293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158B60D5-B0FA-4E7D-B800-108C831DF2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1046" y="4103651"/>
            <a:ext cx="1691787" cy="36579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0F32765-D37B-45A9-8A36-C2FD56E4E1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2207" y="4500210"/>
            <a:ext cx="396274" cy="365792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A5FCE1AB-79AD-4A18-9CFF-72FEBFB4A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4856" y="4530693"/>
            <a:ext cx="1684166" cy="30482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1A24373-6BFA-4C3F-AAD7-E2FF06F639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2023" y="4927252"/>
            <a:ext cx="365792" cy="411516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A65EEEED-E339-4674-A8DA-B636CF3C2A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5534" y="4941669"/>
            <a:ext cx="1722269" cy="312447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A77E1978-EABA-464E-956C-DC83200FB4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9829" y="5329514"/>
            <a:ext cx="411516" cy="40389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0F434C12-5742-4EB6-95F1-13836D2A38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9737" y="5384059"/>
            <a:ext cx="1577477" cy="358171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3C378C2E-735B-43BB-A2AF-2D368326C61C}"/>
              </a:ext>
            </a:extLst>
          </p:cNvPr>
          <p:cNvSpPr txBox="1"/>
          <p:nvPr/>
        </p:nvSpPr>
        <p:spPr>
          <a:xfrm>
            <a:off x="6420025" y="858996"/>
            <a:ext cx="5503752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方法可以完成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List&lt;String&gt;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集合排序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默认排序规则</a:t>
            </a:r>
            <a:endParaRPr lang="en-US" altLang="zh-CN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肯定不符合要求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而且如果对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张牌指定排序规则难度太大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几乎不可能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给具有大小顺序的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张扑克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个有大小顺序的数字</a:t>
            </a:r>
            <a:endParaRPr lang="en-US" altLang="zh-CN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1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洗牌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洗的是数字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2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发牌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发的是数字</a:t>
            </a:r>
            <a:endParaRPr lang="en-US" altLang="zh-CN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3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玩家手里获取到的编号是无序的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Collections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工具类对玩家手里的编号进行排序</a:t>
            </a:r>
            <a:endParaRPr lang="en-US" altLang="zh-CN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4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遍历玩家手里的编号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使用编号作为键到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集合里后去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因为编号是有序的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说去到的扑克也是有序的</a:t>
            </a:r>
            <a:endParaRPr lang="en-US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 animBg="1"/>
      <p:bldP spid="18" grpId="0"/>
      <p:bldP spid="19" grpId="0"/>
      <p:bldP spid="20" grpId="0"/>
      <p:bldP spid="21" grpId="0" animBg="1"/>
      <p:bldP spid="22" grpId="0"/>
      <p:bldP spid="25" grpId="0"/>
      <p:bldP spid="28" grpId="0" animBg="1"/>
      <p:bldP spid="29" grpId="0"/>
      <p:bldP spid="30" grpId="0"/>
      <p:bldP spid="31" grpId="0"/>
      <p:bldP spid="37" grpId="0"/>
      <p:bldP spid="38" grpId="0" animBg="1"/>
      <p:bldP spid="39" grpId="0"/>
      <p:bldP spid="40" grpId="0"/>
      <p:bldP spid="43" grpId="0"/>
      <p:bldP spid="44" grpId="0"/>
      <p:bldP spid="45" grpId="0" animBg="1"/>
      <p:bldP spid="46" grpId="0"/>
      <p:bldP spid="47" grpId="0"/>
      <p:bldP spid="50" grpId="0"/>
      <p:bldP spid="51" grpId="0"/>
      <p:bldP spid="52" grpId="0" animBg="1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斗地主案例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案例思路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828801"/>
            <a:ext cx="73239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准备牌：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完成数字与纸牌的映射关系：使用双列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HashMap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集合，完成一个数字与字符串纸牌的对应关系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(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相当于一个字典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洗牌：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通过数字完成洗牌发牌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发牌：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将每个人以及底牌设计为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ArrayList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&lt;String&gt;,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将最后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张牌直接存放于底牌，剩余牌通过对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取模依次发牌。存放的过程中要求数字大小与斗地主规则的大小对应。将代表不同纸牌的数字分配给不同的玩家与底牌。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4.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看牌：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通过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集合找到对应字符展示。通过查询纸牌与数字的对应关系，由数字转成纸牌字符串再进行展示。</a:t>
            </a:r>
          </a:p>
        </p:txBody>
      </p:sp>
    </p:spTree>
    <p:extLst>
      <p:ext uri="{BB962C8B-B14F-4D97-AF65-F5344CB8AC3E}">
        <p14:creationId xmlns:p14="http://schemas.microsoft.com/office/powerpoint/2010/main" val="710431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023" y="2461185"/>
            <a:ext cx="8332977" cy="3196039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遍历</a:t>
            </a:r>
            <a:r>
              <a:rPr lang="en-US" altLang="zh-CN" dirty="0"/>
              <a:t>,</a:t>
            </a:r>
            <a:r>
              <a:rPr lang="en-US" altLang="zh-CN" dirty="0" err="1"/>
              <a:t>HashMap,LinkedHashMap,Properties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可变参数</a:t>
            </a:r>
            <a:endParaRPr lang="en-US" altLang="zh-CN" dirty="0"/>
          </a:p>
          <a:p>
            <a:r>
              <a:rPr lang="zh-CN" altLang="en-US" dirty="0"/>
              <a:t>斗地主案例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集合嵌套</a:t>
            </a:r>
          </a:p>
        </p:txBody>
      </p:sp>
    </p:spTree>
    <p:extLst>
      <p:ext uri="{BB962C8B-B14F-4D97-AF65-F5344CB8AC3E}">
        <p14:creationId xmlns:p14="http://schemas.microsoft.com/office/powerpoint/2010/main" val="168523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集合嵌套</a:t>
            </a:r>
            <a:r>
              <a:rPr lang="en-US" altLang="zh-CN" dirty="0">
                <a:solidFill>
                  <a:schemeClr val="tx1"/>
                </a:solidFill>
              </a:rPr>
              <a:t>:List</a:t>
            </a:r>
            <a:r>
              <a:rPr lang="zh-CN" altLang="en-US" dirty="0">
                <a:solidFill>
                  <a:schemeClr val="tx1"/>
                </a:solidFill>
              </a:rPr>
              <a:t>嵌套</a:t>
            </a:r>
            <a:r>
              <a:rPr lang="en-US" altLang="zh-CN" dirty="0">
                <a:solidFill>
                  <a:schemeClr val="tx1"/>
                </a:solidFill>
              </a:rPr>
              <a:t>List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6371" y="1029189"/>
            <a:ext cx="973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需求：创建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集合，每个集合中分别存储一些字符串，将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集合存储到另一个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F1AD177-F4C4-472C-A8CC-DB89A70B154D}"/>
              </a:ext>
            </a:extLst>
          </p:cNvPr>
          <p:cNvGrpSpPr/>
          <p:nvPr/>
        </p:nvGrpSpPr>
        <p:grpSpPr>
          <a:xfrm>
            <a:off x="1832767" y="2092298"/>
            <a:ext cx="1001949" cy="903172"/>
            <a:chOff x="1138136" y="1544716"/>
            <a:chExt cx="1001949" cy="90317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4D00D10-D811-4FD8-A22C-C97A9F90D26B}"/>
                </a:ext>
              </a:extLst>
            </p:cNvPr>
            <p:cNvSpPr/>
            <p:nvPr/>
          </p:nvSpPr>
          <p:spPr>
            <a:xfrm>
              <a:off x="1138136" y="1544716"/>
              <a:ext cx="856034" cy="903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334A337-57EA-47ED-9B59-9FB8DB502CA5}"/>
                </a:ext>
              </a:extLst>
            </p:cNvPr>
            <p:cNvSpPr txBox="1"/>
            <p:nvPr/>
          </p:nvSpPr>
          <p:spPr>
            <a:xfrm>
              <a:off x="1284051" y="157894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小军子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9C7939A-D303-471D-8750-EB887CDEB65F}"/>
                </a:ext>
              </a:extLst>
            </p:cNvPr>
            <p:cNvSpPr txBox="1"/>
            <p:nvPr/>
          </p:nvSpPr>
          <p:spPr>
            <a:xfrm>
              <a:off x="1280934" y="189017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小磊子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83F35B-1C89-4444-B77F-74FDDBBCCDB3}"/>
                </a:ext>
              </a:extLst>
            </p:cNvPr>
            <p:cNvSpPr txBox="1"/>
            <p:nvPr/>
          </p:nvSpPr>
          <p:spPr>
            <a:xfrm>
              <a:off x="1280934" y="217088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小东子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BE87745-2FEC-45B0-A72C-B33A55C47FFD}"/>
              </a:ext>
            </a:extLst>
          </p:cNvPr>
          <p:cNvSpPr txBox="1"/>
          <p:nvPr/>
        </p:nvSpPr>
        <p:spPr>
          <a:xfrm>
            <a:off x="1492755" y="3063933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小容器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JYL205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F90A57-DCFD-45BC-81CB-C7F9BB60EF21}"/>
              </a:ext>
            </a:extLst>
          </p:cNvPr>
          <p:cNvSpPr txBox="1"/>
          <p:nvPr/>
        </p:nvSpPr>
        <p:spPr>
          <a:xfrm>
            <a:off x="1777974" y="3285811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List&lt;String&gt;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C4BCEF-6867-41EB-BE0E-933649FCEBBB}"/>
              </a:ext>
            </a:extLst>
          </p:cNvPr>
          <p:cNvGrpSpPr/>
          <p:nvPr/>
        </p:nvGrpSpPr>
        <p:grpSpPr>
          <a:xfrm>
            <a:off x="3529882" y="2092298"/>
            <a:ext cx="1001949" cy="903172"/>
            <a:chOff x="1138136" y="1544716"/>
            <a:chExt cx="1001949" cy="9031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6B80E2-9404-4D92-9717-84A8B814A0A2}"/>
                </a:ext>
              </a:extLst>
            </p:cNvPr>
            <p:cNvSpPr/>
            <p:nvPr/>
          </p:nvSpPr>
          <p:spPr>
            <a:xfrm>
              <a:off x="1138136" y="1544716"/>
              <a:ext cx="856034" cy="903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C8C5D52-589F-4CD9-AE9E-2F310FA14576}"/>
                </a:ext>
              </a:extLst>
            </p:cNvPr>
            <p:cNvSpPr txBox="1"/>
            <p:nvPr/>
          </p:nvSpPr>
          <p:spPr>
            <a:xfrm>
              <a:off x="1284051" y="157894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阿海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EDBE458-0795-49EF-A1D0-166C4A2681DB}"/>
                </a:ext>
              </a:extLst>
            </p:cNvPr>
            <p:cNvSpPr txBox="1"/>
            <p:nvPr/>
          </p:nvSpPr>
          <p:spPr>
            <a:xfrm>
              <a:off x="1280934" y="189017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阿岩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FEBD904-2D48-4EF8-9CF9-5AE6557CCECF}"/>
                </a:ext>
              </a:extLst>
            </p:cNvPr>
            <p:cNvSpPr txBox="1"/>
            <p:nvPr/>
          </p:nvSpPr>
          <p:spPr>
            <a:xfrm>
              <a:off x="1280934" y="217088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阿瑞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B0485BC-3F4B-48E8-99BD-563C42BEEAC7}"/>
              </a:ext>
            </a:extLst>
          </p:cNvPr>
          <p:cNvSpPr txBox="1"/>
          <p:nvPr/>
        </p:nvSpPr>
        <p:spPr>
          <a:xfrm>
            <a:off x="3189870" y="3063933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小容器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JYL206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B5CABD-DF7C-4966-8BE2-8E9582A8AFCF}"/>
              </a:ext>
            </a:extLst>
          </p:cNvPr>
          <p:cNvSpPr txBox="1"/>
          <p:nvPr/>
        </p:nvSpPr>
        <p:spPr>
          <a:xfrm>
            <a:off x="3475089" y="3317502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List&lt;String&gt;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F1FD14-7EE7-43C4-8BF4-67C792F74FB0}"/>
              </a:ext>
            </a:extLst>
          </p:cNvPr>
          <p:cNvGrpSpPr/>
          <p:nvPr/>
        </p:nvGrpSpPr>
        <p:grpSpPr>
          <a:xfrm>
            <a:off x="5226997" y="2080862"/>
            <a:ext cx="1001949" cy="903172"/>
            <a:chOff x="1138136" y="1544716"/>
            <a:chExt cx="1001949" cy="90317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1726EB-C6E0-4EDE-8C4C-727091C5F6DA}"/>
                </a:ext>
              </a:extLst>
            </p:cNvPr>
            <p:cNvSpPr/>
            <p:nvPr/>
          </p:nvSpPr>
          <p:spPr>
            <a:xfrm>
              <a:off x="1138136" y="1544716"/>
              <a:ext cx="856034" cy="903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C21BF9A-4C61-4AFD-9327-529B15684758}"/>
                </a:ext>
              </a:extLst>
            </p:cNvPr>
            <p:cNvSpPr txBox="1"/>
            <p:nvPr/>
          </p:nvSpPr>
          <p:spPr>
            <a:xfrm>
              <a:off x="1284051" y="157894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帅帅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BBB1AD-DD7D-42C9-85DD-CD36ED221EA0}"/>
                </a:ext>
              </a:extLst>
            </p:cNvPr>
            <p:cNvSpPr txBox="1"/>
            <p:nvPr/>
          </p:nvSpPr>
          <p:spPr>
            <a:xfrm>
              <a:off x="1280934" y="189017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亮亮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1004C3C-02EC-4596-932A-6573D1D84930}"/>
                </a:ext>
              </a:extLst>
            </p:cNvPr>
            <p:cNvSpPr txBox="1"/>
            <p:nvPr/>
          </p:nvSpPr>
          <p:spPr>
            <a:xfrm>
              <a:off x="1280934" y="217088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飞飞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9513D5C-DE94-4F97-937C-9380B614E541}"/>
              </a:ext>
            </a:extLst>
          </p:cNvPr>
          <p:cNvSpPr txBox="1"/>
          <p:nvPr/>
        </p:nvSpPr>
        <p:spPr>
          <a:xfrm>
            <a:off x="4886985" y="3052497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小容器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JYL207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9670E9-7F55-4D1B-A8B0-C902CDAD6F69}"/>
              </a:ext>
            </a:extLst>
          </p:cNvPr>
          <p:cNvSpPr txBox="1"/>
          <p:nvPr/>
        </p:nvSpPr>
        <p:spPr>
          <a:xfrm>
            <a:off x="5172204" y="3306066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List&lt;String&gt;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10F376-C082-45C2-9441-3A828A071264}"/>
              </a:ext>
            </a:extLst>
          </p:cNvPr>
          <p:cNvSpPr/>
          <p:nvPr/>
        </p:nvSpPr>
        <p:spPr>
          <a:xfrm>
            <a:off x="1492755" y="1923621"/>
            <a:ext cx="5070016" cy="1746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ABA7F8-C6B5-4602-8D2B-9FB545901759}"/>
              </a:ext>
            </a:extLst>
          </p:cNvPr>
          <p:cNvSpPr txBox="1"/>
          <p:nvPr/>
        </p:nvSpPr>
        <p:spPr>
          <a:xfrm>
            <a:off x="1492754" y="1590605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大容器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JYL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写字楼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77A2B9-EF0B-4589-8239-3CA0090896EA}"/>
              </a:ext>
            </a:extLst>
          </p:cNvPr>
          <p:cNvSpPr txBox="1"/>
          <p:nvPr/>
        </p:nvSpPr>
        <p:spPr>
          <a:xfrm>
            <a:off x="1492754" y="1344754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List&lt;List&lt;String&gt;&gt;</a:t>
            </a:r>
            <a:endParaRPr 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BBDB46-1B5E-4656-9834-A5ED82DA7526}"/>
              </a:ext>
            </a:extLst>
          </p:cNvPr>
          <p:cNvSpPr txBox="1"/>
          <p:nvPr/>
        </p:nvSpPr>
        <p:spPr>
          <a:xfrm>
            <a:off x="1406371" y="3825354"/>
            <a:ext cx="8018929" cy="263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bigList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代表楼层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存储多间教室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小容器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List&lt;String&gt;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创建三个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代表三个教室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小容器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String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分别向三个小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集合对象中添加数据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把三个小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集合存储到大的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集合对象中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for)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bigList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6.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获取到大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集合对象中的当前的小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smallList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7.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for)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小的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smallList</a:t>
            </a:r>
            <a:endParaRPr 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1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24" grpId="0"/>
      <p:bldP spid="25" grpId="0"/>
      <p:bldP spid="26" grpId="0" animBg="1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集合嵌套</a:t>
            </a:r>
            <a:r>
              <a:rPr lang="en-US" altLang="zh-CN" dirty="0">
                <a:solidFill>
                  <a:schemeClr val="tx1"/>
                </a:solidFill>
              </a:rPr>
              <a:t>:List</a:t>
            </a:r>
            <a:r>
              <a:rPr lang="zh-CN" altLang="en-US" dirty="0">
                <a:solidFill>
                  <a:schemeClr val="tx1"/>
                </a:solidFill>
              </a:rPr>
              <a:t>嵌套</a:t>
            </a:r>
            <a:r>
              <a:rPr lang="en-US" altLang="zh-CN" dirty="0">
                <a:solidFill>
                  <a:schemeClr val="tx1"/>
                </a:solidFill>
              </a:rPr>
              <a:t>List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019715"/>
            <a:ext cx="973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需求：创建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List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集合，每个集合中分别存储一些字符串，将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List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集合存储到另一个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List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集合中。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492"/>
            <a:ext cx="7148179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集合嵌套</a:t>
            </a:r>
            <a:r>
              <a:rPr lang="en-US" altLang="zh-CN" dirty="0">
                <a:solidFill>
                  <a:schemeClr val="tx1"/>
                </a:solidFill>
              </a:rPr>
              <a:t>:List</a:t>
            </a:r>
            <a:r>
              <a:rPr lang="zh-CN" altLang="en-US" dirty="0">
                <a:solidFill>
                  <a:schemeClr val="tx1"/>
                </a:solidFill>
              </a:rPr>
              <a:t>嵌套</a:t>
            </a:r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6371" y="1029189"/>
            <a:ext cx="973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需求：创建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集合，每个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集合中分别存储一些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，将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集合存储到另一个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集合中。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F1AD177-F4C4-472C-A8CC-DB89A70B154D}"/>
              </a:ext>
            </a:extLst>
          </p:cNvPr>
          <p:cNvGrpSpPr/>
          <p:nvPr/>
        </p:nvGrpSpPr>
        <p:grpSpPr>
          <a:xfrm>
            <a:off x="1832767" y="2092298"/>
            <a:ext cx="1566165" cy="921308"/>
            <a:chOff x="1138136" y="1544716"/>
            <a:chExt cx="955487" cy="92130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4D00D10-D811-4FD8-A22C-C97A9F90D26B}"/>
                </a:ext>
              </a:extLst>
            </p:cNvPr>
            <p:cNvSpPr/>
            <p:nvPr/>
          </p:nvSpPr>
          <p:spPr>
            <a:xfrm>
              <a:off x="1138136" y="1544716"/>
              <a:ext cx="856034" cy="903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334A337-57EA-47ED-9B59-9FB8DB502CA5}"/>
                </a:ext>
              </a:extLst>
            </p:cNvPr>
            <p:cNvSpPr txBox="1"/>
            <p:nvPr/>
          </p:nvSpPr>
          <p:spPr>
            <a:xfrm>
              <a:off x="1232368" y="157894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001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小军子 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9C7939A-D303-471D-8750-EB887CDEB65F}"/>
                </a:ext>
              </a:extLst>
            </p:cNvPr>
            <p:cNvSpPr txBox="1"/>
            <p:nvPr/>
          </p:nvSpPr>
          <p:spPr>
            <a:xfrm>
              <a:off x="1237589" y="189017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002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小磊子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83F35B-1C89-4444-B77F-74FDDBBCCDB3}"/>
                </a:ext>
              </a:extLst>
            </p:cNvPr>
            <p:cNvSpPr txBox="1"/>
            <p:nvPr/>
          </p:nvSpPr>
          <p:spPr>
            <a:xfrm>
              <a:off x="1237589" y="2189025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003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小东子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BE87745-2FEC-45B0-A72C-B33A55C47FFD}"/>
              </a:ext>
            </a:extLst>
          </p:cNvPr>
          <p:cNvSpPr txBox="1"/>
          <p:nvPr/>
        </p:nvSpPr>
        <p:spPr>
          <a:xfrm>
            <a:off x="1715705" y="3011209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小容器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JYL205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教室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F90A57-DCFD-45BC-81CB-C7F9BB60EF21}"/>
              </a:ext>
            </a:extLst>
          </p:cNvPr>
          <p:cNvSpPr txBox="1"/>
          <p:nvPr/>
        </p:nvSpPr>
        <p:spPr>
          <a:xfrm>
            <a:off x="1777974" y="3285811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Map&lt;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String,String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C4BCEF-6867-41EB-BE0E-933649FCEBBB}"/>
              </a:ext>
            </a:extLst>
          </p:cNvPr>
          <p:cNvGrpSpPr/>
          <p:nvPr/>
        </p:nvGrpSpPr>
        <p:grpSpPr>
          <a:xfrm>
            <a:off x="3830449" y="2092298"/>
            <a:ext cx="1481456" cy="903172"/>
            <a:chOff x="1183185" y="1544716"/>
            <a:chExt cx="956900" cy="9031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6B80E2-9404-4D92-9717-84A8B814A0A2}"/>
                </a:ext>
              </a:extLst>
            </p:cNvPr>
            <p:cNvSpPr/>
            <p:nvPr/>
          </p:nvSpPr>
          <p:spPr>
            <a:xfrm>
              <a:off x="1183185" y="1544716"/>
              <a:ext cx="831528" cy="903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C8C5D52-589F-4CD9-AE9E-2F310FA14576}"/>
                </a:ext>
              </a:extLst>
            </p:cNvPr>
            <p:cNvSpPr txBox="1"/>
            <p:nvPr/>
          </p:nvSpPr>
          <p:spPr>
            <a:xfrm>
              <a:off x="1284051" y="157894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004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阿海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EDBE458-0795-49EF-A1D0-166C4A2681DB}"/>
                </a:ext>
              </a:extLst>
            </p:cNvPr>
            <p:cNvSpPr txBox="1"/>
            <p:nvPr/>
          </p:nvSpPr>
          <p:spPr>
            <a:xfrm>
              <a:off x="1280934" y="189017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005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阿岩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FEBD904-2D48-4EF8-9CF9-5AE6557CCECF}"/>
                </a:ext>
              </a:extLst>
            </p:cNvPr>
            <p:cNvSpPr txBox="1"/>
            <p:nvPr/>
          </p:nvSpPr>
          <p:spPr>
            <a:xfrm>
              <a:off x="1280934" y="217088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006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阿瑞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B0485BC-3F4B-48E8-99BD-563C42BEEAC7}"/>
              </a:ext>
            </a:extLst>
          </p:cNvPr>
          <p:cNvSpPr txBox="1"/>
          <p:nvPr/>
        </p:nvSpPr>
        <p:spPr>
          <a:xfrm>
            <a:off x="3705910" y="3052497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小容器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JYL206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教室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B5CABD-DF7C-4966-8BE2-8E9582A8AFCF}"/>
              </a:ext>
            </a:extLst>
          </p:cNvPr>
          <p:cNvSpPr txBox="1"/>
          <p:nvPr/>
        </p:nvSpPr>
        <p:spPr>
          <a:xfrm>
            <a:off x="3705911" y="3317502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String,String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F1FD14-7EE7-43C4-8BF4-67C792F74FB0}"/>
              </a:ext>
            </a:extLst>
          </p:cNvPr>
          <p:cNvGrpSpPr/>
          <p:nvPr/>
        </p:nvGrpSpPr>
        <p:grpSpPr>
          <a:xfrm>
            <a:off x="5821802" y="2092298"/>
            <a:ext cx="1617686" cy="891736"/>
            <a:chOff x="1138136" y="1544716"/>
            <a:chExt cx="1001949" cy="90317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1726EB-C6E0-4EDE-8C4C-727091C5F6DA}"/>
                </a:ext>
              </a:extLst>
            </p:cNvPr>
            <p:cNvSpPr/>
            <p:nvPr/>
          </p:nvSpPr>
          <p:spPr>
            <a:xfrm>
              <a:off x="1138136" y="1544716"/>
              <a:ext cx="856034" cy="903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C21BF9A-4C61-4AFD-9327-529B15684758}"/>
                </a:ext>
              </a:extLst>
            </p:cNvPr>
            <p:cNvSpPr txBox="1"/>
            <p:nvPr/>
          </p:nvSpPr>
          <p:spPr>
            <a:xfrm>
              <a:off x="1284051" y="157894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007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帅帅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BBB1AD-DD7D-42C9-85DD-CD36ED221EA0}"/>
                </a:ext>
              </a:extLst>
            </p:cNvPr>
            <p:cNvSpPr txBox="1"/>
            <p:nvPr/>
          </p:nvSpPr>
          <p:spPr>
            <a:xfrm>
              <a:off x="1280934" y="189017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008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亮亮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1004C3C-02EC-4596-932A-6573D1D84930}"/>
                </a:ext>
              </a:extLst>
            </p:cNvPr>
            <p:cNvSpPr txBox="1"/>
            <p:nvPr/>
          </p:nvSpPr>
          <p:spPr>
            <a:xfrm>
              <a:off x="1280934" y="217088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009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飞飞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9513D5C-DE94-4F97-937C-9380B614E541}"/>
              </a:ext>
            </a:extLst>
          </p:cNvPr>
          <p:cNvSpPr txBox="1"/>
          <p:nvPr/>
        </p:nvSpPr>
        <p:spPr>
          <a:xfrm>
            <a:off x="5738284" y="3041044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小容器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JYL207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教室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9670E9-7F55-4D1B-A8B0-C902CDAD6F69}"/>
              </a:ext>
            </a:extLst>
          </p:cNvPr>
          <p:cNvSpPr txBox="1"/>
          <p:nvPr/>
        </p:nvSpPr>
        <p:spPr>
          <a:xfrm>
            <a:off x="5767009" y="3306066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String,String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10F376-C082-45C2-9441-3A828A071264}"/>
              </a:ext>
            </a:extLst>
          </p:cNvPr>
          <p:cNvSpPr/>
          <p:nvPr/>
        </p:nvSpPr>
        <p:spPr>
          <a:xfrm>
            <a:off x="1492754" y="1923621"/>
            <a:ext cx="6035509" cy="1746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ABA7F8-C6B5-4602-8D2B-9FB545901759}"/>
              </a:ext>
            </a:extLst>
          </p:cNvPr>
          <p:cNvSpPr txBox="1"/>
          <p:nvPr/>
        </p:nvSpPr>
        <p:spPr>
          <a:xfrm>
            <a:off x="1492754" y="1590605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大容器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JYL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写字楼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77A2B9-EF0B-4589-8239-3CA0090896EA}"/>
              </a:ext>
            </a:extLst>
          </p:cNvPr>
          <p:cNvSpPr txBox="1"/>
          <p:nvPr/>
        </p:nvSpPr>
        <p:spPr>
          <a:xfrm>
            <a:off x="1492754" y="1344754"/>
            <a:ext cx="248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List&lt;Map&lt;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String,String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&gt;&gt;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BBDB46-1B5E-4656-9834-A5ED82DA7526}"/>
              </a:ext>
            </a:extLst>
          </p:cNvPr>
          <p:cNvSpPr txBox="1"/>
          <p:nvPr/>
        </p:nvSpPr>
        <p:spPr>
          <a:xfrm>
            <a:off x="1406371" y="3825354"/>
            <a:ext cx="8018929" cy="263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1.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代表楼层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多间教室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大容器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Map&lt;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String,String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2.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创建三个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分别代表教室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小容器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String,String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3.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分别向三个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集合对象中添加键值对</a:t>
            </a:r>
          </a:p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把三个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集合对象添加到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集合对象中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把三间教室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装入楼层中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5.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for)List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</a:p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获取到当前的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</a:p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for)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keySet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entrySet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1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24" grpId="0"/>
      <p:bldP spid="25" grpId="0"/>
      <p:bldP spid="26" grpId="0" animBg="1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集合嵌套</a:t>
            </a:r>
            <a:r>
              <a:rPr lang="en-US" altLang="zh-CN" dirty="0">
                <a:solidFill>
                  <a:schemeClr val="tx1"/>
                </a:solidFill>
              </a:rPr>
              <a:t>:List</a:t>
            </a:r>
            <a:r>
              <a:rPr lang="zh-CN" altLang="en-US" dirty="0">
                <a:solidFill>
                  <a:schemeClr val="tx1"/>
                </a:solidFill>
              </a:rPr>
              <a:t>嵌套</a:t>
            </a:r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199" y="861453"/>
            <a:ext cx="97301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班级有第两名同学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学号和姓名分别为：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001=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张三，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002=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李四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班有两名同学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学号和姓名分别为：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001=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黄晓明，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002=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杨颖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请将同学的信息以键值对的形式存储到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集合中，在将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集合存储到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List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69364"/>
            <a:ext cx="6160477" cy="40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023" y="2461185"/>
            <a:ext cx="8332977" cy="3196039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常用方法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遍历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en-US" altLang="zh-CN" dirty="0" err="1">
                <a:solidFill>
                  <a:srgbClr val="C00000"/>
                </a:solidFill>
              </a:rPr>
              <a:t>HashMap,LinkedHashMap,Properties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可变参数</a:t>
            </a:r>
            <a:endParaRPr lang="en-US" altLang="zh-CN" dirty="0"/>
          </a:p>
          <a:p>
            <a:r>
              <a:rPr lang="zh-CN" altLang="en-US" dirty="0"/>
              <a:t>斗地主案例</a:t>
            </a:r>
            <a:endParaRPr lang="en-US" altLang="zh-CN" dirty="0"/>
          </a:p>
          <a:p>
            <a:r>
              <a:rPr lang="zh-CN" altLang="en-US" dirty="0"/>
              <a:t>集合嵌套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集合嵌套</a:t>
            </a:r>
            <a:r>
              <a:rPr lang="en-US" altLang="zh-CN">
                <a:solidFill>
                  <a:schemeClr val="tx1"/>
                </a:solidFill>
              </a:rPr>
              <a:t>:Map</a:t>
            </a:r>
            <a:r>
              <a:rPr lang="zh-CN" altLang="en-US">
                <a:solidFill>
                  <a:schemeClr val="tx1"/>
                </a:solidFill>
              </a:rPr>
              <a:t>嵌套</a:t>
            </a:r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6371" y="814864"/>
            <a:ext cx="973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需求：创建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集合，每个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集合中分别存储一些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，将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集合存储到另一个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集合中。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F1AD177-F4C4-472C-A8CC-DB89A70B154D}"/>
              </a:ext>
            </a:extLst>
          </p:cNvPr>
          <p:cNvGrpSpPr/>
          <p:nvPr/>
        </p:nvGrpSpPr>
        <p:grpSpPr>
          <a:xfrm>
            <a:off x="9796321" y="2186780"/>
            <a:ext cx="1566165" cy="921308"/>
            <a:chOff x="1138136" y="1544716"/>
            <a:chExt cx="955487" cy="92130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4D00D10-D811-4FD8-A22C-C97A9F90D26B}"/>
                </a:ext>
              </a:extLst>
            </p:cNvPr>
            <p:cNvSpPr/>
            <p:nvPr/>
          </p:nvSpPr>
          <p:spPr>
            <a:xfrm>
              <a:off x="1138136" y="1544716"/>
              <a:ext cx="856034" cy="903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334A337-57EA-47ED-9B59-9FB8DB502CA5}"/>
                </a:ext>
              </a:extLst>
            </p:cNvPr>
            <p:cNvSpPr txBox="1"/>
            <p:nvPr/>
          </p:nvSpPr>
          <p:spPr>
            <a:xfrm>
              <a:off x="1232368" y="157894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001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小军子 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9C7939A-D303-471D-8750-EB887CDEB65F}"/>
                </a:ext>
              </a:extLst>
            </p:cNvPr>
            <p:cNvSpPr txBox="1"/>
            <p:nvPr/>
          </p:nvSpPr>
          <p:spPr>
            <a:xfrm>
              <a:off x="1237589" y="189017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002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小磊子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83F35B-1C89-4444-B77F-74FDDBBCCDB3}"/>
                </a:ext>
              </a:extLst>
            </p:cNvPr>
            <p:cNvSpPr txBox="1"/>
            <p:nvPr/>
          </p:nvSpPr>
          <p:spPr>
            <a:xfrm>
              <a:off x="1237589" y="2189025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003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小东子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BE87745-2FEC-45B0-A72C-B33A55C47FFD}"/>
              </a:ext>
            </a:extLst>
          </p:cNvPr>
          <p:cNvSpPr txBox="1"/>
          <p:nvPr/>
        </p:nvSpPr>
        <p:spPr>
          <a:xfrm>
            <a:off x="8120304" y="2551909"/>
            <a:ext cx="106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JYL205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教室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F90A57-DCFD-45BC-81CB-C7F9BB60EF21}"/>
              </a:ext>
            </a:extLst>
          </p:cNvPr>
          <p:cNvSpPr txBox="1"/>
          <p:nvPr/>
        </p:nvSpPr>
        <p:spPr>
          <a:xfrm>
            <a:off x="9668577" y="3108088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Map&lt;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String,String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C4BCEF-6867-41EB-BE0E-933649FCEBBB}"/>
              </a:ext>
            </a:extLst>
          </p:cNvPr>
          <p:cNvGrpSpPr/>
          <p:nvPr/>
        </p:nvGrpSpPr>
        <p:grpSpPr>
          <a:xfrm>
            <a:off x="9796320" y="3454074"/>
            <a:ext cx="1629247" cy="903172"/>
            <a:chOff x="1183185" y="1544716"/>
            <a:chExt cx="956900" cy="9031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6B80E2-9404-4D92-9717-84A8B814A0A2}"/>
                </a:ext>
              </a:extLst>
            </p:cNvPr>
            <p:cNvSpPr/>
            <p:nvPr/>
          </p:nvSpPr>
          <p:spPr>
            <a:xfrm>
              <a:off x="1183185" y="1544716"/>
              <a:ext cx="831528" cy="903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C8C5D52-589F-4CD9-AE9E-2F310FA14576}"/>
                </a:ext>
              </a:extLst>
            </p:cNvPr>
            <p:cNvSpPr txBox="1"/>
            <p:nvPr/>
          </p:nvSpPr>
          <p:spPr>
            <a:xfrm>
              <a:off x="1284051" y="157894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004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阿海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EDBE458-0795-49EF-A1D0-166C4A2681DB}"/>
                </a:ext>
              </a:extLst>
            </p:cNvPr>
            <p:cNvSpPr txBox="1"/>
            <p:nvPr/>
          </p:nvSpPr>
          <p:spPr>
            <a:xfrm>
              <a:off x="1280934" y="189017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005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阿岩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FEBD904-2D48-4EF8-9CF9-5AE6557CCECF}"/>
                </a:ext>
              </a:extLst>
            </p:cNvPr>
            <p:cNvSpPr txBox="1"/>
            <p:nvPr/>
          </p:nvSpPr>
          <p:spPr>
            <a:xfrm>
              <a:off x="1280934" y="217088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006  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阿瑞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B0485BC-3F4B-48E8-99BD-563C42BEEAC7}"/>
              </a:ext>
            </a:extLst>
          </p:cNvPr>
          <p:cNvSpPr txBox="1"/>
          <p:nvPr/>
        </p:nvSpPr>
        <p:spPr>
          <a:xfrm>
            <a:off x="8115219" y="3799535"/>
            <a:ext cx="1132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JYL206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教室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B5CABD-DF7C-4966-8BE2-8E9582A8AFCF}"/>
              </a:ext>
            </a:extLst>
          </p:cNvPr>
          <p:cNvSpPr txBox="1"/>
          <p:nvPr/>
        </p:nvSpPr>
        <p:spPr>
          <a:xfrm>
            <a:off x="9741526" y="4455760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String,String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F1FD14-7EE7-43C4-8BF4-67C792F74FB0}"/>
              </a:ext>
            </a:extLst>
          </p:cNvPr>
          <p:cNvGrpSpPr/>
          <p:nvPr/>
        </p:nvGrpSpPr>
        <p:grpSpPr>
          <a:xfrm>
            <a:off x="9852068" y="4807464"/>
            <a:ext cx="1617686" cy="891736"/>
            <a:chOff x="1138136" y="1544716"/>
            <a:chExt cx="1001949" cy="90317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1726EB-C6E0-4EDE-8C4C-727091C5F6DA}"/>
                </a:ext>
              </a:extLst>
            </p:cNvPr>
            <p:cNvSpPr/>
            <p:nvPr/>
          </p:nvSpPr>
          <p:spPr>
            <a:xfrm>
              <a:off x="1138136" y="1544716"/>
              <a:ext cx="856034" cy="903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C21BF9A-4C61-4AFD-9327-529B15684758}"/>
                </a:ext>
              </a:extLst>
            </p:cNvPr>
            <p:cNvSpPr txBox="1"/>
            <p:nvPr/>
          </p:nvSpPr>
          <p:spPr>
            <a:xfrm>
              <a:off x="1284051" y="1578947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007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帅帅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BBB1AD-DD7D-42C9-85DD-CD36ED221EA0}"/>
                </a:ext>
              </a:extLst>
            </p:cNvPr>
            <p:cNvSpPr txBox="1"/>
            <p:nvPr/>
          </p:nvSpPr>
          <p:spPr>
            <a:xfrm>
              <a:off x="1280934" y="189017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008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亮亮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1004C3C-02EC-4596-932A-6573D1D84930}"/>
                </a:ext>
              </a:extLst>
            </p:cNvPr>
            <p:cNvSpPr txBox="1"/>
            <p:nvPr/>
          </p:nvSpPr>
          <p:spPr>
            <a:xfrm>
              <a:off x="1280934" y="2170888"/>
              <a:ext cx="85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009   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飞飞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9513D5C-DE94-4F97-937C-9380B614E541}"/>
              </a:ext>
            </a:extLst>
          </p:cNvPr>
          <p:cNvSpPr txBox="1"/>
          <p:nvPr/>
        </p:nvSpPr>
        <p:spPr>
          <a:xfrm>
            <a:off x="8134617" y="5145045"/>
            <a:ext cx="10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JYL207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教室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9670E9-7F55-4D1B-A8B0-C902CDAD6F69}"/>
              </a:ext>
            </a:extLst>
          </p:cNvPr>
          <p:cNvSpPr txBox="1"/>
          <p:nvPr/>
        </p:nvSpPr>
        <p:spPr>
          <a:xfrm>
            <a:off x="9668576" y="5773905"/>
            <a:ext cx="182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String,String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10F376-C082-45C2-9441-3A828A071264}"/>
              </a:ext>
            </a:extLst>
          </p:cNvPr>
          <p:cNvSpPr/>
          <p:nvPr/>
        </p:nvSpPr>
        <p:spPr>
          <a:xfrm>
            <a:off x="7838989" y="2083908"/>
            <a:ext cx="3581270" cy="4094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ABA7F8-C6B5-4602-8D2B-9FB545901759}"/>
              </a:ext>
            </a:extLst>
          </p:cNvPr>
          <p:cNvSpPr txBox="1"/>
          <p:nvPr/>
        </p:nvSpPr>
        <p:spPr>
          <a:xfrm>
            <a:off x="7710306" y="1711408"/>
            <a:ext cx="193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大容器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JYL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写字楼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77A2B9-EF0B-4589-8239-3CA0090896EA}"/>
              </a:ext>
            </a:extLst>
          </p:cNvPr>
          <p:cNvSpPr txBox="1"/>
          <p:nvPr/>
        </p:nvSpPr>
        <p:spPr>
          <a:xfrm>
            <a:off x="7644975" y="1179865"/>
            <a:ext cx="345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Map&lt;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String,Map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String,String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&gt;&gt;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BBDB46-1B5E-4656-9834-A5ED82DA7526}"/>
              </a:ext>
            </a:extLst>
          </p:cNvPr>
          <p:cNvSpPr txBox="1"/>
          <p:nvPr/>
        </p:nvSpPr>
        <p:spPr>
          <a:xfrm>
            <a:off x="957831" y="2242951"/>
            <a:ext cx="8018929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创建大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bigMap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代表楼层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大容器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教室名字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String,String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教室中的学生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创建三个小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代表教室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小容器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String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String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分别向三个小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集合对象中存储键值对数据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4.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把三个小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集合对象存储到大的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集合对象中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指定键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String(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教室名字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5.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for)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keySet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entrySet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6.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获取到当前的小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7.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for)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keySet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entrySet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56542B-DD47-4B51-B0A1-6FF8BC15B6D2}"/>
              </a:ext>
            </a:extLst>
          </p:cNvPr>
          <p:cNvSpPr/>
          <p:nvPr/>
        </p:nvSpPr>
        <p:spPr>
          <a:xfrm>
            <a:off x="8115219" y="2221011"/>
            <a:ext cx="1259607" cy="3478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E73A90-E7B5-4BB7-908F-EEE651C051A8}"/>
              </a:ext>
            </a:extLst>
          </p:cNvPr>
          <p:cNvSpPr txBox="1"/>
          <p:nvPr/>
        </p:nvSpPr>
        <p:spPr>
          <a:xfrm>
            <a:off x="8143239" y="1463745"/>
            <a:ext cx="108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String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CE8BA6-3325-41EE-8557-56CE71FFC196}"/>
              </a:ext>
            </a:extLst>
          </p:cNvPr>
          <p:cNvSpPr txBox="1"/>
          <p:nvPr/>
        </p:nvSpPr>
        <p:spPr>
          <a:xfrm>
            <a:off x="9609221" y="1497304"/>
            <a:ext cx="229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Map&lt;</a:t>
            </a:r>
            <a:r>
              <a:rPr lang="en-US" altLang="zh-CN" sz="1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String,String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24" grpId="0"/>
      <p:bldP spid="25" grpId="0"/>
      <p:bldP spid="26" grpId="0" animBg="1"/>
      <p:bldP spid="27" grpId="0"/>
      <p:bldP spid="28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集合嵌套</a:t>
            </a:r>
            <a:r>
              <a:rPr lang="en-US" altLang="zh-CN" dirty="0">
                <a:solidFill>
                  <a:schemeClr val="tx1"/>
                </a:solidFill>
              </a:rPr>
              <a:t>:Map</a:t>
            </a:r>
            <a:r>
              <a:rPr lang="zh-CN" altLang="en-US" dirty="0">
                <a:solidFill>
                  <a:schemeClr val="tx1"/>
                </a:solidFill>
              </a:rPr>
              <a:t>嵌套</a:t>
            </a:r>
            <a:r>
              <a:rPr lang="en-US" altLang="zh-CN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900" y="3037001"/>
            <a:ext cx="97301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1.java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基础班  集合 存储的是 学号 键，值学生姓名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a.001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张三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b.002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李四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2.java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就业班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a.001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王五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b.002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赵柳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376" y="1044530"/>
            <a:ext cx="5836355" cy="536993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4914900" y="3729498"/>
            <a:ext cx="674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95385"/>
            <a:ext cx="9845675" cy="1871877"/>
          </a:xfrm>
        </p:spPr>
        <p:txBody>
          <a:bodyPr/>
          <a:lstStyle/>
          <a:p>
            <a:r>
              <a:rPr lang="zh-CN" altLang="en-US" sz="1600" b="0" dirty="0"/>
              <a:t>现实生活中，我们常会看到这样的一种集合：</a:t>
            </a:r>
            <a:endParaRPr lang="en-US" altLang="zh-CN" sz="1600" b="0" dirty="0"/>
          </a:p>
          <a:p>
            <a:r>
              <a:rPr lang="en-US" altLang="zh-CN" sz="1600" b="0" dirty="0"/>
              <a:t>IP</a:t>
            </a:r>
            <a:r>
              <a:rPr lang="zh-CN" altLang="en-US" sz="1600" b="0" dirty="0"/>
              <a:t>地址与主机名，身份证号与个人，系统用户名与系统用户对象等，这种一一对应的关系，就叫做映射。</a:t>
            </a:r>
            <a:r>
              <a:rPr lang="en-US" altLang="zh-CN" sz="1600" b="0" dirty="0"/>
              <a:t>Java</a:t>
            </a:r>
            <a:r>
              <a:rPr lang="zh-CN" altLang="en-US" sz="1600" b="0" dirty="0"/>
              <a:t>提供了专门的集合类用来存放这种对象关系的对象，即</a:t>
            </a:r>
            <a:r>
              <a:rPr lang="en-US" altLang="zh-CN" sz="1600" b="0" dirty="0" err="1"/>
              <a:t>java.util.Map</a:t>
            </a:r>
            <a:r>
              <a:rPr lang="zh-CN" altLang="en-US" sz="1600" b="0" dirty="0"/>
              <a:t>接口。我们通过查看</a:t>
            </a:r>
            <a:r>
              <a:rPr lang="en-US" altLang="zh-CN" sz="1600" b="0" dirty="0"/>
              <a:t>Map</a:t>
            </a:r>
            <a:r>
              <a:rPr lang="zh-CN" altLang="en-US" sz="1600" b="0" dirty="0"/>
              <a:t>接口描述，发现</a:t>
            </a:r>
            <a:r>
              <a:rPr lang="en-US" altLang="zh-CN" sz="1600" b="0" dirty="0"/>
              <a:t>Map</a:t>
            </a:r>
            <a:r>
              <a:rPr lang="zh-CN" altLang="en-US" sz="1600" b="0" dirty="0"/>
              <a:t>接口下的集合与</a:t>
            </a:r>
            <a:r>
              <a:rPr lang="en-US" altLang="zh-CN" sz="1600" b="0" dirty="0"/>
              <a:t>Collection</a:t>
            </a:r>
            <a:r>
              <a:rPr lang="zh-CN" altLang="en-US" sz="1600" b="0" dirty="0"/>
              <a:t>接口下的集合，它们存储数据的形式不同，如下图。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ED88E1-6E73-4FA3-ABF2-6DB118B25224}"/>
              </a:ext>
            </a:extLst>
          </p:cNvPr>
          <p:cNvSpPr/>
          <p:nvPr/>
        </p:nvSpPr>
        <p:spPr>
          <a:xfrm>
            <a:off x="1447060" y="3725555"/>
            <a:ext cx="2254928" cy="25098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FE895-DA75-490B-B4CD-100FF1487287}"/>
              </a:ext>
            </a:extLst>
          </p:cNvPr>
          <p:cNvSpPr txBox="1"/>
          <p:nvPr/>
        </p:nvSpPr>
        <p:spPr>
          <a:xfrm>
            <a:off x="2112458" y="4105075"/>
            <a:ext cx="92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黄晓明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A77AD-7C06-46E9-9588-23BAE08C90B4}"/>
              </a:ext>
            </a:extLst>
          </p:cNvPr>
          <p:cNvSpPr txBox="1"/>
          <p:nvPr/>
        </p:nvSpPr>
        <p:spPr>
          <a:xfrm>
            <a:off x="2112460" y="4823149"/>
            <a:ext cx="92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966D06-D9CA-4A87-B198-7073D051D92C}"/>
              </a:ext>
            </a:extLst>
          </p:cNvPr>
          <p:cNvSpPr txBox="1"/>
          <p:nvPr/>
        </p:nvSpPr>
        <p:spPr>
          <a:xfrm>
            <a:off x="2112459" y="5541223"/>
            <a:ext cx="92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谢霆锋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A85A05-30B3-443F-ACD2-48F58DBD3E60}"/>
              </a:ext>
            </a:extLst>
          </p:cNvPr>
          <p:cNvSpPr txBox="1"/>
          <p:nvPr/>
        </p:nvSpPr>
        <p:spPr>
          <a:xfrm>
            <a:off x="1447060" y="2007207"/>
            <a:ext cx="33681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单身集合</a:t>
            </a:r>
            <a:endParaRPr lang="en-US" altLang="zh-CN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java.util.Collection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&lt;E&gt;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定义了单列集合规范</a:t>
            </a:r>
            <a:endParaRPr lang="en-US" altLang="zh-CN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每次存储一个元素</a:t>
            </a:r>
            <a:endParaRPr lang="en-US" altLang="zh-CN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/LinkedList</a:t>
            </a:r>
            <a:endParaRPr 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08C6DD-B9ED-442C-B91F-2F61171D0C6E}"/>
              </a:ext>
            </a:extLst>
          </p:cNvPr>
          <p:cNvSpPr/>
          <p:nvPr/>
        </p:nvSpPr>
        <p:spPr>
          <a:xfrm>
            <a:off x="5344357" y="3725555"/>
            <a:ext cx="2716567" cy="2509877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8707A8-B370-47DE-A9C3-13477F83A06F}"/>
              </a:ext>
            </a:extLst>
          </p:cNvPr>
          <p:cNvSpPr txBox="1"/>
          <p:nvPr/>
        </p:nvSpPr>
        <p:spPr>
          <a:xfrm>
            <a:off x="5893918" y="4105075"/>
            <a:ext cx="216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黄晓明      杨颖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6E0D53-836B-4B1C-ADEA-6331CF3C9913}"/>
              </a:ext>
            </a:extLst>
          </p:cNvPr>
          <p:cNvSpPr txBox="1"/>
          <p:nvPr/>
        </p:nvSpPr>
        <p:spPr>
          <a:xfrm>
            <a:off x="5893918" y="4819635"/>
            <a:ext cx="216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          马伊琍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460C69-0E3F-4136-9B57-6A3712329A13}"/>
              </a:ext>
            </a:extLst>
          </p:cNvPr>
          <p:cNvSpPr txBox="1"/>
          <p:nvPr/>
        </p:nvSpPr>
        <p:spPr>
          <a:xfrm>
            <a:off x="5893918" y="5535952"/>
            <a:ext cx="216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谢霆锋       王菲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4DBD01-31F0-4CB3-AD3E-A6B9D8D802F4}"/>
              </a:ext>
            </a:extLst>
          </p:cNvPr>
          <p:cNvSpPr txBox="1"/>
          <p:nvPr/>
        </p:nvSpPr>
        <p:spPr>
          <a:xfrm>
            <a:off x="5761037" y="3381839"/>
            <a:ext cx="216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  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772373-4680-4501-81C9-2B10CEFB049B}"/>
              </a:ext>
            </a:extLst>
          </p:cNvPr>
          <p:cNvSpPr txBox="1"/>
          <p:nvPr/>
        </p:nvSpPr>
        <p:spPr>
          <a:xfrm>
            <a:off x="5223710" y="2038365"/>
            <a:ext cx="3959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夫妻对集合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java.util.Map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&lt;K,V&gt;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K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代表键的类型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代表值的类型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定义了双列集合规范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每次存储一对元素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HashMap/</a:t>
            </a:r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LinkedHashMap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9DB1AD-F363-4290-8EE9-1BB7F2D8EFC3}"/>
              </a:ext>
            </a:extLst>
          </p:cNvPr>
          <p:cNvSpPr txBox="1"/>
          <p:nvPr/>
        </p:nvSpPr>
        <p:spPr>
          <a:xfrm>
            <a:off x="8224821" y="4105078"/>
            <a:ext cx="3709438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Map&lt;K,V&gt;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接口的特点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键唯一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值可以重复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一个键对应一个值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叫一一对应关系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键值对关系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依靠键维护映射关系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可以通过键获取到值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但是不能通过值获取键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53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374805"/>
            <a:ext cx="9845675" cy="1871877"/>
          </a:xfrm>
        </p:spPr>
        <p:txBody>
          <a:bodyPr/>
          <a:lstStyle/>
          <a:p>
            <a:r>
              <a:rPr lang="en-US" altLang="zh-CN" sz="1600" b="0" dirty="0"/>
              <a:t>1.Collection</a:t>
            </a:r>
            <a:r>
              <a:rPr lang="zh-CN" altLang="en-US" sz="1600" b="0" dirty="0"/>
              <a:t>中的集合，元素是孤立存在的（理解为单身），向集合中存储元素采用一个个元素的方式存储。</a:t>
            </a:r>
            <a:endParaRPr lang="en-US" altLang="zh-CN" sz="1600" b="0" dirty="0"/>
          </a:p>
          <a:p>
            <a:endParaRPr lang="en-US" altLang="zh-CN" sz="1600" b="0" dirty="0"/>
          </a:p>
          <a:p>
            <a:r>
              <a:rPr lang="en-US" altLang="zh-CN" sz="1600" b="0" dirty="0"/>
              <a:t>2. Map</a:t>
            </a:r>
            <a:r>
              <a:rPr lang="zh-CN" altLang="en-US" sz="1600" b="0" dirty="0"/>
              <a:t>中的集合，元素是成对存在的</a:t>
            </a:r>
            <a:r>
              <a:rPr lang="en-US" altLang="zh-CN" sz="1600" b="0" dirty="0"/>
              <a:t>(</a:t>
            </a:r>
            <a:r>
              <a:rPr lang="zh-CN" altLang="en-US" sz="1600" b="0" dirty="0"/>
              <a:t>理解为夫妻</a:t>
            </a:r>
            <a:r>
              <a:rPr lang="en-US" altLang="zh-CN" sz="1600" b="0" dirty="0"/>
              <a:t>)</a:t>
            </a:r>
            <a:r>
              <a:rPr lang="zh-CN" altLang="en-US" sz="1600" b="0" dirty="0"/>
              <a:t>。每个元素由键与值两部分组成，通过键可以找对所对应的值。</a:t>
            </a:r>
            <a:endParaRPr lang="en-US" altLang="zh-CN" sz="1600" b="0" dirty="0"/>
          </a:p>
          <a:p>
            <a:endParaRPr lang="en-US" altLang="zh-CN" sz="1600" b="0" dirty="0"/>
          </a:p>
          <a:p>
            <a:r>
              <a:rPr lang="en-US" altLang="zh-CN" sz="1600" b="0" dirty="0"/>
              <a:t>3.Collection</a:t>
            </a:r>
            <a:r>
              <a:rPr lang="zh-CN" altLang="en-US" sz="1600" b="0" dirty="0"/>
              <a:t>中的集合称为单列集合，</a:t>
            </a:r>
            <a:r>
              <a:rPr lang="en-US" altLang="zh-CN" sz="1600" b="0" dirty="0"/>
              <a:t>Map</a:t>
            </a:r>
            <a:r>
              <a:rPr lang="zh-CN" altLang="en-US" sz="1600" b="0" dirty="0"/>
              <a:t>中的集合称为双列集合。</a:t>
            </a:r>
            <a:endParaRPr lang="en-US" altLang="zh-CN" sz="1600" b="0" dirty="0"/>
          </a:p>
          <a:p>
            <a:endParaRPr lang="en-US" altLang="zh-CN" sz="1600" b="0" dirty="0"/>
          </a:p>
          <a:p>
            <a:r>
              <a:rPr lang="en-US" altLang="zh-CN" sz="1600" b="0" dirty="0"/>
              <a:t>4.</a:t>
            </a:r>
            <a:r>
              <a:rPr lang="zh-CN" altLang="en-US" sz="1600" b="0" dirty="0"/>
              <a:t>需要注意的是，</a:t>
            </a:r>
            <a:r>
              <a:rPr lang="en-US" altLang="zh-CN" sz="1600" b="0" dirty="0"/>
              <a:t>Map</a:t>
            </a:r>
            <a:r>
              <a:rPr lang="zh-CN" altLang="en-US" sz="1600" b="0" dirty="0"/>
              <a:t>中的集合不能包含重复的键，值可以重复；每个键只能对应一个值。</a:t>
            </a:r>
          </a:p>
        </p:txBody>
      </p:sp>
    </p:spTree>
    <p:extLst>
      <p:ext uri="{BB962C8B-B14F-4D97-AF65-F5344CB8AC3E}">
        <p14:creationId xmlns:p14="http://schemas.microsoft.com/office/powerpoint/2010/main" val="3564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常用方法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81419"/>
              </p:ext>
            </p:extLst>
          </p:nvPr>
        </p:nvGraphicFramePr>
        <p:xfrm>
          <a:off x="838200" y="1686819"/>
          <a:ext cx="8128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38113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3207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5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 put(K key, V value)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把指定的键与指定的值添加到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集合中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 get(Object key)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根据指定的键，在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集合中获取对应的值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1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 remove(Object key)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把指定的键 所对应的键值对元素 在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集合中删除，返回被删除元素的值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1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333333"/>
                          </a:solidFill>
                          <a:effectLst/>
                          <a:latin typeface="Lucida Console" panose="020B0609040504020204" pitchFamily="49" charset="0"/>
                        </a:rPr>
                        <a:t>public Set&lt;K&gt; </a:t>
                      </a:r>
                      <a:r>
                        <a:rPr lang="en-US" altLang="zh-CN" sz="1600" b="0" i="0" dirty="0" err="1">
                          <a:solidFill>
                            <a:srgbClr val="333333"/>
                          </a:solidFill>
                          <a:effectLst/>
                          <a:latin typeface="Lucida Console" panose="020B0609040504020204" pitchFamily="49" charset="0"/>
                        </a:rPr>
                        <a:t>keySet</a:t>
                      </a:r>
                      <a:r>
                        <a:rPr lang="en-US" altLang="zh-CN" sz="1600" b="0" i="0" dirty="0">
                          <a:solidFill>
                            <a:srgbClr val="333333"/>
                          </a:solidFill>
                          <a:effectLst/>
                          <a:latin typeface="Lucida Console" panose="020B0609040504020204" pitchFamily="49" charset="0"/>
                        </a:rPr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集合中所有的键，存储到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集合中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5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Collection&lt;V&gt; values()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集合中的所有值到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Set&lt;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Map.Entry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&lt;K,V&gt;&gt;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entrySet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获取到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集合中所有的键值对对象的集合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(Set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3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key)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判断该集合中是否有此键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1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value)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判断该集合中是否有此值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35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遍历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方式</a:t>
            </a:r>
            <a:r>
              <a:rPr lang="en-US" altLang="zh-CN" dirty="0">
                <a:solidFill>
                  <a:schemeClr val="tx1"/>
                </a:solidFill>
              </a:rPr>
              <a:t>1)_</a:t>
            </a:r>
            <a:r>
              <a:rPr lang="en-US" altLang="zh-CN" dirty="0" err="1">
                <a:solidFill>
                  <a:schemeClr val="tx1"/>
                </a:solidFill>
              </a:rPr>
              <a:t>keySet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B62062B-B060-4532-AE13-1E9015D72027}"/>
              </a:ext>
            </a:extLst>
          </p:cNvPr>
          <p:cNvGrpSpPr/>
          <p:nvPr/>
        </p:nvGrpSpPr>
        <p:grpSpPr>
          <a:xfrm>
            <a:off x="3086295" y="4663525"/>
            <a:ext cx="1237343" cy="878206"/>
            <a:chOff x="3256836" y="3407521"/>
            <a:chExt cx="1237343" cy="878206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A13C1866-23F7-4D36-BA8A-7BC51EF60401}"/>
                </a:ext>
              </a:extLst>
            </p:cNvPr>
            <p:cNvSpPr/>
            <p:nvPr/>
          </p:nvSpPr>
          <p:spPr>
            <a:xfrm>
              <a:off x="3256836" y="3744157"/>
              <a:ext cx="1118586" cy="346229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048DE8-6D76-4E7B-8E3F-A94A6E0A59D8}"/>
                </a:ext>
              </a:extLst>
            </p:cNvPr>
            <p:cNvSpPr txBox="1"/>
            <p:nvPr/>
          </p:nvSpPr>
          <p:spPr>
            <a:xfrm>
              <a:off x="3256836" y="3407521"/>
              <a:ext cx="1237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获取所有的键的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5EE65A6-2628-4A46-A756-85729906B59A}"/>
                </a:ext>
              </a:extLst>
            </p:cNvPr>
            <p:cNvSpPr txBox="1"/>
            <p:nvPr/>
          </p:nvSpPr>
          <p:spPr>
            <a:xfrm>
              <a:off x="3256836" y="4008728"/>
              <a:ext cx="1237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keyset()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0E139EB-9AAA-43CC-A91C-0322897E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7772"/>
            <a:ext cx="2248095" cy="27739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7471AE-30D4-4AC4-95B6-98DA8AA02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81" y="3877772"/>
            <a:ext cx="1196444" cy="2743438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28ACB778-5AF0-48CE-9F96-D03D8C56AF0A}"/>
              </a:ext>
            </a:extLst>
          </p:cNvPr>
          <p:cNvGrpSpPr/>
          <p:nvPr/>
        </p:nvGrpSpPr>
        <p:grpSpPr>
          <a:xfrm>
            <a:off x="5323467" y="4848191"/>
            <a:ext cx="1363992" cy="693539"/>
            <a:chOff x="5494008" y="3592187"/>
            <a:chExt cx="1363992" cy="693539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FF13F418-9EC3-4695-9A9A-740D8223AD3E}"/>
                </a:ext>
              </a:extLst>
            </p:cNvPr>
            <p:cNvSpPr/>
            <p:nvPr/>
          </p:nvSpPr>
          <p:spPr>
            <a:xfrm>
              <a:off x="5536707" y="3744157"/>
              <a:ext cx="1118586" cy="346229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61101FA-BCC3-4BA1-BB5B-1CAD01AADFF6}"/>
                </a:ext>
              </a:extLst>
            </p:cNvPr>
            <p:cNvSpPr txBox="1"/>
            <p:nvPr/>
          </p:nvSpPr>
          <p:spPr>
            <a:xfrm>
              <a:off x="5504931" y="3592187"/>
              <a:ext cx="1237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6F4949-C152-4BB7-A8EC-4BECBF64133B}"/>
                </a:ext>
              </a:extLst>
            </p:cNvPr>
            <p:cNvSpPr txBox="1"/>
            <p:nvPr/>
          </p:nvSpPr>
          <p:spPr>
            <a:xfrm>
              <a:off x="5494008" y="4008727"/>
              <a:ext cx="1363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DB1114D3-1A21-4ACD-9FDD-9AABE05A3747}"/>
              </a:ext>
            </a:extLst>
          </p:cNvPr>
          <p:cNvSpPr/>
          <p:nvPr/>
        </p:nvSpPr>
        <p:spPr>
          <a:xfrm>
            <a:off x="6614431" y="3992745"/>
            <a:ext cx="520499" cy="247082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996390-BE30-4AC3-84DE-DCA1F4C3A5BE}"/>
              </a:ext>
            </a:extLst>
          </p:cNvPr>
          <p:cNvSpPr txBox="1"/>
          <p:nvPr/>
        </p:nvSpPr>
        <p:spPr>
          <a:xfrm>
            <a:off x="7001958" y="3986333"/>
            <a:ext cx="904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邓超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63E2F6-7D27-427F-A195-8FB0F368E9A8}"/>
              </a:ext>
            </a:extLst>
          </p:cNvPr>
          <p:cNvSpPr txBox="1"/>
          <p:nvPr/>
        </p:nvSpPr>
        <p:spPr>
          <a:xfrm>
            <a:off x="7001958" y="5038663"/>
            <a:ext cx="904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李晨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C9D1E3-9639-47B1-9DE4-0CD3A237C349}"/>
              </a:ext>
            </a:extLst>
          </p:cNvPr>
          <p:cNvSpPr txBox="1"/>
          <p:nvPr/>
        </p:nvSpPr>
        <p:spPr>
          <a:xfrm>
            <a:off x="7001958" y="6205982"/>
            <a:ext cx="108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刘德华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A135F2A-853A-46A2-AC62-4BB891894230}"/>
              </a:ext>
            </a:extLst>
          </p:cNvPr>
          <p:cNvGrpSpPr/>
          <p:nvPr/>
        </p:nvGrpSpPr>
        <p:grpSpPr>
          <a:xfrm>
            <a:off x="8085318" y="3871711"/>
            <a:ext cx="2668813" cy="615553"/>
            <a:chOff x="8203655" y="2618184"/>
            <a:chExt cx="2668813" cy="615553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0D4FA34-869D-486E-9E36-4B4D2773981A}"/>
                </a:ext>
              </a:extLst>
            </p:cNvPr>
            <p:cNvCxnSpPr>
              <a:cxnSpLocks/>
            </p:cNvCxnSpPr>
            <p:nvPr/>
          </p:nvCxnSpPr>
          <p:spPr>
            <a:xfrm>
              <a:off x="8256914" y="2953283"/>
              <a:ext cx="17185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86C5DC0-3093-4718-BB75-EC8A36AEF979}"/>
                </a:ext>
              </a:extLst>
            </p:cNvPr>
            <p:cNvSpPr txBox="1"/>
            <p:nvPr/>
          </p:nvSpPr>
          <p:spPr>
            <a:xfrm>
              <a:off x="8203655" y="2618184"/>
              <a:ext cx="265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集合对象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.get(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98D5F4-E8C5-467B-9B9F-56306442F8B5}"/>
                </a:ext>
              </a:extLst>
            </p:cNvPr>
            <p:cNvSpPr txBox="1"/>
            <p:nvPr/>
          </p:nvSpPr>
          <p:spPr>
            <a:xfrm>
              <a:off x="8213211" y="2956738"/>
              <a:ext cx="265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err="1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map.get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(“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邓超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”)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35D83D7-FF7E-4331-83F8-7D06C2D393F9}"/>
                </a:ext>
              </a:extLst>
            </p:cNvPr>
            <p:cNvSpPr txBox="1"/>
            <p:nvPr/>
          </p:nvSpPr>
          <p:spPr>
            <a:xfrm>
              <a:off x="9868984" y="2741341"/>
              <a:ext cx="894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孙俪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0D0BB0E-B397-465D-8BC3-B657D732D9CE}"/>
              </a:ext>
            </a:extLst>
          </p:cNvPr>
          <p:cNvGrpSpPr/>
          <p:nvPr/>
        </p:nvGrpSpPr>
        <p:grpSpPr>
          <a:xfrm>
            <a:off x="8072655" y="4923894"/>
            <a:ext cx="2732049" cy="615553"/>
            <a:chOff x="8007870" y="2591829"/>
            <a:chExt cx="2732049" cy="615553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E0D08E6-AD16-4CF3-B071-7A48B6B35BD0}"/>
                </a:ext>
              </a:extLst>
            </p:cNvPr>
            <p:cNvCxnSpPr>
              <a:cxnSpLocks/>
            </p:cNvCxnSpPr>
            <p:nvPr/>
          </p:nvCxnSpPr>
          <p:spPr>
            <a:xfrm>
              <a:off x="8077172" y="2899606"/>
              <a:ext cx="17185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946FC3C-3E42-458B-A5C9-73A8B12DDEDB}"/>
                </a:ext>
              </a:extLst>
            </p:cNvPr>
            <p:cNvSpPr txBox="1"/>
            <p:nvPr/>
          </p:nvSpPr>
          <p:spPr>
            <a:xfrm>
              <a:off x="8007870" y="2591829"/>
              <a:ext cx="265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集合对象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.get(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07D5F3E-3D55-4C55-9171-E643124F17A1}"/>
                </a:ext>
              </a:extLst>
            </p:cNvPr>
            <p:cNvSpPr txBox="1"/>
            <p:nvPr/>
          </p:nvSpPr>
          <p:spPr>
            <a:xfrm>
              <a:off x="8017426" y="2930383"/>
              <a:ext cx="265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err="1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map.get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(“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李晨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”)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1F9758-A073-4F34-BAEA-45312ADE06E0}"/>
                </a:ext>
              </a:extLst>
            </p:cNvPr>
            <p:cNvSpPr txBox="1"/>
            <p:nvPr/>
          </p:nvSpPr>
          <p:spPr>
            <a:xfrm>
              <a:off x="9673199" y="2714986"/>
              <a:ext cx="1066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范冰冰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CD7BDCC-226C-4A53-BE6B-2B8E642DBB0E}"/>
              </a:ext>
            </a:extLst>
          </p:cNvPr>
          <p:cNvGrpSpPr/>
          <p:nvPr/>
        </p:nvGrpSpPr>
        <p:grpSpPr>
          <a:xfrm>
            <a:off x="8072655" y="6069430"/>
            <a:ext cx="2732049" cy="615553"/>
            <a:chOff x="8007870" y="2591829"/>
            <a:chExt cx="2732049" cy="615553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19B4A55-4195-4A97-ABBC-1C7E87F5AE2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172" y="2899606"/>
              <a:ext cx="17185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A9888C3-98D6-4B86-8376-107AC1EF5382}"/>
                </a:ext>
              </a:extLst>
            </p:cNvPr>
            <p:cNvSpPr txBox="1"/>
            <p:nvPr/>
          </p:nvSpPr>
          <p:spPr>
            <a:xfrm>
              <a:off x="8007870" y="2591829"/>
              <a:ext cx="265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集合对象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.get(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920847-9BFA-42FB-80BC-113E13105C62}"/>
                </a:ext>
              </a:extLst>
            </p:cNvPr>
            <p:cNvSpPr txBox="1"/>
            <p:nvPr/>
          </p:nvSpPr>
          <p:spPr>
            <a:xfrm>
              <a:off x="8017426" y="2930383"/>
              <a:ext cx="265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err="1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map.get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(“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刘德华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”)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A3668F5-6DBA-42AB-9AC3-26A879075548}"/>
                </a:ext>
              </a:extLst>
            </p:cNvPr>
            <p:cNvSpPr txBox="1"/>
            <p:nvPr/>
          </p:nvSpPr>
          <p:spPr>
            <a:xfrm>
              <a:off x="9673199" y="2714986"/>
              <a:ext cx="1066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柳岩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FF7AAAD-1F17-4C19-B17E-ED3631E86FCB}"/>
              </a:ext>
            </a:extLst>
          </p:cNvPr>
          <p:cNvSpPr txBox="1"/>
          <p:nvPr/>
        </p:nvSpPr>
        <p:spPr>
          <a:xfrm>
            <a:off x="701335" y="1098872"/>
            <a:ext cx="4492101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集合遍历方式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键找值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集合方法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keyset():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集合的所有的键对应的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get(Object key): 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通过键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获取指定的值</a:t>
            </a:r>
            <a:endParaRPr 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EB0BEDA-BCE5-4223-A0F5-C978B979DAD5}"/>
              </a:ext>
            </a:extLst>
          </p:cNvPr>
          <p:cNvSpPr txBox="1"/>
          <p:nvPr/>
        </p:nvSpPr>
        <p:spPr>
          <a:xfrm>
            <a:off x="5953061" y="1074652"/>
            <a:ext cx="5319971" cy="227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集合第一种遍历方式实现步骤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根据键找值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指定键和值的类型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2.Map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集合对象调用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添加键值对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3.Map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集合对象调用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keySet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获取所有的键对应的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for)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所有的键对应的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获取到当前的键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Map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集合对象调用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传递当前的键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获取对应的值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打印键和值</a:t>
            </a:r>
            <a:endParaRPr 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0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遍历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方式</a:t>
            </a:r>
            <a:r>
              <a:rPr lang="en-US" altLang="zh-CN" dirty="0">
                <a:solidFill>
                  <a:schemeClr val="tx1"/>
                </a:solidFill>
              </a:rPr>
              <a:t>2)_</a:t>
            </a:r>
            <a:r>
              <a:rPr lang="en-US" altLang="zh-CN" dirty="0" err="1">
                <a:solidFill>
                  <a:schemeClr val="tx1"/>
                </a:solidFill>
              </a:rPr>
              <a:t>entrySet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3C1866-23F7-4D36-BA8A-7BC51EF60401}"/>
              </a:ext>
            </a:extLst>
          </p:cNvPr>
          <p:cNvSpPr/>
          <p:nvPr/>
        </p:nvSpPr>
        <p:spPr>
          <a:xfrm>
            <a:off x="3041716" y="4879975"/>
            <a:ext cx="1118586" cy="346229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048DE8-6D76-4E7B-8E3F-A94A6E0A59D8}"/>
              </a:ext>
            </a:extLst>
          </p:cNvPr>
          <p:cNvSpPr txBox="1"/>
          <p:nvPr/>
        </p:nvSpPr>
        <p:spPr>
          <a:xfrm>
            <a:off x="3088983" y="4672206"/>
            <a:ext cx="1237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收结婚证</a:t>
            </a:r>
            <a:endParaRPr lang="en-US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EE65A6-2628-4A46-A756-85729906B59A}"/>
              </a:ext>
            </a:extLst>
          </p:cNvPr>
          <p:cNvSpPr txBox="1"/>
          <p:nvPr/>
        </p:nvSpPr>
        <p:spPr>
          <a:xfrm>
            <a:off x="2931742" y="5144546"/>
            <a:ext cx="1347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entrySet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8ACB778-5AF0-48CE-9F96-D03D8C56AF0A}"/>
              </a:ext>
            </a:extLst>
          </p:cNvPr>
          <p:cNvGrpSpPr/>
          <p:nvPr/>
        </p:nvGrpSpPr>
        <p:grpSpPr>
          <a:xfrm>
            <a:off x="6442073" y="4506257"/>
            <a:ext cx="1363992" cy="693539"/>
            <a:chOff x="5494008" y="3592187"/>
            <a:chExt cx="1363992" cy="693539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FF13F418-9EC3-4695-9A9A-740D8223AD3E}"/>
                </a:ext>
              </a:extLst>
            </p:cNvPr>
            <p:cNvSpPr/>
            <p:nvPr/>
          </p:nvSpPr>
          <p:spPr>
            <a:xfrm>
              <a:off x="5536707" y="3744157"/>
              <a:ext cx="1118586" cy="346229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61101FA-BCC3-4BA1-BB5B-1CAD01AADFF6}"/>
                </a:ext>
              </a:extLst>
            </p:cNvPr>
            <p:cNvSpPr txBox="1"/>
            <p:nvPr/>
          </p:nvSpPr>
          <p:spPr>
            <a:xfrm>
              <a:off x="5504931" y="3592187"/>
              <a:ext cx="1237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6F4949-C152-4BB7-A8EC-4BECBF64133B}"/>
                </a:ext>
              </a:extLst>
            </p:cNvPr>
            <p:cNvSpPr txBox="1"/>
            <p:nvPr/>
          </p:nvSpPr>
          <p:spPr>
            <a:xfrm>
              <a:off x="5494008" y="4008727"/>
              <a:ext cx="1363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</a:t>
              </a:r>
              <a:r>
                <a:rPr lang="en-US" altLang="zh-CN" sz="1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endParaRPr 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DB1114D3-1A21-4ACD-9FDD-9AABE05A3747}"/>
              </a:ext>
            </a:extLst>
          </p:cNvPr>
          <p:cNvSpPr/>
          <p:nvPr/>
        </p:nvSpPr>
        <p:spPr>
          <a:xfrm>
            <a:off x="7633698" y="3609428"/>
            <a:ext cx="520499" cy="247082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F7AAAD-1F17-4C19-B17E-ED3631E86FCB}"/>
              </a:ext>
            </a:extLst>
          </p:cNvPr>
          <p:cNvSpPr txBox="1"/>
          <p:nvPr/>
        </p:nvSpPr>
        <p:spPr>
          <a:xfrm>
            <a:off x="774220" y="1833322"/>
            <a:ext cx="4492101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Map&lt;K,V&gt;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接口内部定义静态的内部接口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Entry&lt;K,V&gt;,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用来描述结婚证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,Map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接口的所有实现类内部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必然定义类实现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覆盖重写抽象方法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描述自己的结婚证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747CD7-D87E-4D4D-B6B2-B1A459A92D2B}"/>
              </a:ext>
            </a:extLst>
          </p:cNvPr>
          <p:cNvSpPr txBox="1"/>
          <p:nvPr/>
        </p:nvSpPr>
        <p:spPr>
          <a:xfrm>
            <a:off x="1160138" y="3267447"/>
            <a:ext cx="41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夫</a:t>
            </a:r>
            <a:endParaRPr 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D2A094E-79E3-4BE7-95EB-71FA5865C1B5}"/>
              </a:ext>
            </a:extLst>
          </p:cNvPr>
          <p:cNvSpPr txBox="1"/>
          <p:nvPr/>
        </p:nvSpPr>
        <p:spPr>
          <a:xfrm>
            <a:off x="2174472" y="3271876"/>
            <a:ext cx="41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妻</a:t>
            </a:r>
            <a:endParaRPr 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A3CF96-18C6-4EA7-815B-2EADD3F54FA4}"/>
              </a:ext>
            </a:extLst>
          </p:cNvPr>
          <p:cNvSpPr txBox="1"/>
          <p:nvPr/>
        </p:nvSpPr>
        <p:spPr>
          <a:xfrm>
            <a:off x="1428252" y="2741139"/>
            <a:ext cx="81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结婚证</a:t>
            </a:r>
            <a:endParaRPr 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C5FF73C-1207-4006-92AC-131A5D9B9079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1368763" y="3048916"/>
            <a:ext cx="465502" cy="21853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449D4D3-B7CF-4D78-8964-163AA2F41A85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H="1" flipV="1">
            <a:off x="1834265" y="3048916"/>
            <a:ext cx="548832" cy="2229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EF421F37-BC43-44C7-B019-6FF83A2E367A}"/>
              </a:ext>
            </a:extLst>
          </p:cNvPr>
          <p:cNvGrpSpPr/>
          <p:nvPr/>
        </p:nvGrpSpPr>
        <p:grpSpPr>
          <a:xfrm>
            <a:off x="4188814" y="3707537"/>
            <a:ext cx="2277462" cy="2790617"/>
            <a:chOff x="4069345" y="3271880"/>
            <a:chExt cx="2277462" cy="279061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3E3AB95-8907-4CCA-9E26-E546BEB862E0}"/>
                </a:ext>
              </a:extLst>
            </p:cNvPr>
            <p:cNvSpPr/>
            <p:nvPr/>
          </p:nvSpPr>
          <p:spPr>
            <a:xfrm>
              <a:off x="4069345" y="3271880"/>
              <a:ext cx="2107592" cy="27906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DB770C44-881B-4D8D-A772-A48D715795FF}"/>
                </a:ext>
              </a:extLst>
            </p:cNvPr>
            <p:cNvGrpSpPr/>
            <p:nvPr/>
          </p:nvGrpSpPr>
          <p:grpSpPr>
            <a:xfrm>
              <a:off x="4148159" y="3329271"/>
              <a:ext cx="1970910" cy="837639"/>
              <a:chOff x="4148159" y="3329271"/>
              <a:chExt cx="1970910" cy="837639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0DA6C94-4E73-456C-BC21-A7F0B3B616F2}"/>
                  </a:ext>
                </a:extLst>
              </p:cNvPr>
              <p:cNvSpPr/>
              <p:nvPr/>
            </p:nvSpPr>
            <p:spPr>
              <a:xfrm>
                <a:off x="4148159" y="3329271"/>
                <a:ext cx="1970910" cy="8376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16C79EE-2227-4385-B0B9-4B82079F8719}"/>
                  </a:ext>
                </a:extLst>
              </p:cNvPr>
              <p:cNvSpPr txBox="1"/>
              <p:nvPr/>
            </p:nvSpPr>
            <p:spPr>
              <a:xfrm>
                <a:off x="4169088" y="3496052"/>
                <a:ext cx="9090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结婚证一</a:t>
                </a:r>
                <a:endParaRPr 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203ADE3-CF14-4FA2-8DA3-FDAF8E127418}"/>
                  </a:ext>
                </a:extLst>
              </p:cNvPr>
              <p:cNvSpPr txBox="1"/>
              <p:nvPr/>
            </p:nvSpPr>
            <p:spPr>
              <a:xfrm>
                <a:off x="5184826" y="3428098"/>
                <a:ext cx="485513" cy="26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b="1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夫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06131C2-F272-4F3D-BE01-A266FE0DDA51}"/>
                  </a:ext>
                </a:extLst>
              </p:cNvPr>
              <p:cNvSpPr txBox="1"/>
              <p:nvPr/>
            </p:nvSpPr>
            <p:spPr>
              <a:xfrm>
                <a:off x="5181934" y="3838664"/>
                <a:ext cx="485513" cy="26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妻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7DA1CA-77FC-4127-8D58-2B77DC2D12E5}"/>
                  </a:ext>
                </a:extLst>
              </p:cNvPr>
              <p:cNvSpPr txBox="1"/>
              <p:nvPr/>
            </p:nvSpPr>
            <p:spPr>
              <a:xfrm>
                <a:off x="5488516" y="3423243"/>
                <a:ext cx="63055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邓超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274DFC-8FFA-487D-A986-0E6288967834}"/>
                  </a:ext>
                </a:extLst>
              </p:cNvPr>
              <p:cNvSpPr txBox="1"/>
              <p:nvPr/>
            </p:nvSpPr>
            <p:spPr>
              <a:xfrm>
                <a:off x="5488516" y="3846167"/>
                <a:ext cx="63055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孙俪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89974ABC-342D-44DA-96B0-DB1CCDA8ABEC}"/>
                </a:ext>
              </a:extLst>
            </p:cNvPr>
            <p:cNvGrpSpPr/>
            <p:nvPr/>
          </p:nvGrpSpPr>
          <p:grpSpPr>
            <a:xfrm>
              <a:off x="4145912" y="4231294"/>
              <a:ext cx="2200895" cy="837639"/>
              <a:chOff x="4145912" y="4231294"/>
              <a:chExt cx="2200895" cy="837639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167EF53-482D-4896-BAAD-D19CA744D2F1}"/>
                  </a:ext>
                </a:extLst>
              </p:cNvPr>
              <p:cNvSpPr/>
              <p:nvPr/>
            </p:nvSpPr>
            <p:spPr>
              <a:xfrm>
                <a:off x="4145912" y="4231294"/>
                <a:ext cx="1970910" cy="8376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CD245E-CE2D-4F14-8828-1176D1599790}"/>
                  </a:ext>
                </a:extLst>
              </p:cNvPr>
              <p:cNvSpPr txBox="1"/>
              <p:nvPr/>
            </p:nvSpPr>
            <p:spPr>
              <a:xfrm>
                <a:off x="4166841" y="4398075"/>
                <a:ext cx="9090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结婚证二</a:t>
                </a:r>
                <a:endParaRPr 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E46AE40-463E-4E36-8B08-3B310EEBCC10}"/>
                  </a:ext>
                </a:extLst>
              </p:cNvPr>
              <p:cNvSpPr txBox="1"/>
              <p:nvPr/>
            </p:nvSpPr>
            <p:spPr>
              <a:xfrm>
                <a:off x="5182579" y="4330121"/>
                <a:ext cx="485513" cy="26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b="1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夫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CD3A17C-7E71-4ECC-A1BA-25BC79237C7C}"/>
                  </a:ext>
                </a:extLst>
              </p:cNvPr>
              <p:cNvSpPr txBox="1"/>
              <p:nvPr/>
            </p:nvSpPr>
            <p:spPr>
              <a:xfrm>
                <a:off x="5179687" y="4740687"/>
                <a:ext cx="485513" cy="26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妻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7B24FA6-30B7-4975-AD17-5F2CBEEDADD8}"/>
                  </a:ext>
                </a:extLst>
              </p:cNvPr>
              <p:cNvSpPr txBox="1"/>
              <p:nvPr/>
            </p:nvSpPr>
            <p:spPr>
              <a:xfrm>
                <a:off x="5486269" y="4325266"/>
                <a:ext cx="63055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李晨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FB14F32-C9EF-48C7-9EDD-170D9490BBB9}"/>
                  </a:ext>
                </a:extLst>
              </p:cNvPr>
              <p:cNvSpPr txBox="1"/>
              <p:nvPr/>
            </p:nvSpPr>
            <p:spPr>
              <a:xfrm>
                <a:off x="5405311" y="4748926"/>
                <a:ext cx="9414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范冰冰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04E22036-CC89-4CB4-AA6C-ECD58121EC96}"/>
                </a:ext>
              </a:extLst>
            </p:cNvPr>
            <p:cNvGrpSpPr/>
            <p:nvPr/>
          </p:nvGrpSpPr>
          <p:grpSpPr>
            <a:xfrm>
              <a:off x="4140947" y="5153575"/>
              <a:ext cx="2200895" cy="837639"/>
              <a:chOff x="4140947" y="5153575"/>
              <a:chExt cx="2200895" cy="837639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952A0E-FC78-477E-A779-2B4073116200}"/>
                  </a:ext>
                </a:extLst>
              </p:cNvPr>
              <p:cNvSpPr/>
              <p:nvPr/>
            </p:nvSpPr>
            <p:spPr>
              <a:xfrm>
                <a:off x="4140947" y="5153575"/>
                <a:ext cx="1970910" cy="8376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A3C488D-ACE4-49BC-939E-7B6931DA9119}"/>
                  </a:ext>
                </a:extLst>
              </p:cNvPr>
              <p:cNvSpPr txBox="1"/>
              <p:nvPr/>
            </p:nvSpPr>
            <p:spPr>
              <a:xfrm>
                <a:off x="4161876" y="5320356"/>
                <a:ext cx="9090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结婚证三</a:t>
                </a:r>
                <a:endParaRPr 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C74A587-FE55-40E5-A5A2-73E2AFBC3403}"/>
                  </a:ext>
                </a:extLst>
              </p:cNvPr>
              <p:cNvSpPr txBox="1"/>
              <p:nvPr/>
            </p:nvSpPr>
            <p:spPr>
              <a:xfrm>
                <a:off x="5177614" y="5252402"/>
                <a:ext cx="485513" cy="26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b="1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夫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D8CD7DE-A5CB-4EE1-B6E4-170AFAAB2105}"/>
                  </a:ext>
                </a:extLst>
              </p:cNvPr>
              <p:cNvSpPr txBox="1"/>
              <p:nvPr/>
            </p:nvSpPr>
            <p:spPr>
              <a:xfrm>
                <a:off x="5174722" y="5662968"/>
                <a:ext cx="485513" cy="26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妻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A9B86E8-6537-4F58-9741-467BB6F1B6C3}"/>
                  </a:ext>
                </a:extLst>
              </p:cNvPr>
              <p:cNvSpPr txBox="1"/>
              <p:nvPr/>
            </p:nvSpPr>
            <p:spPr>
              <a:xfrm>
                <a:off x="5395075" y="5247547"/>
                <a:ext cx="71678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刘德华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F7491F6-DB12-4A34-BA36-F2BE5D83E745}"/>
                  </a:ext>
                </a:extLst>
              </p:cNvPr>
              <p:cNvSpPr txBox="1"/>
              <p:nvPr/>
            </p:nvSpPr>
            <p:spPr>
              <a:xfrm>
                <a:off x="5400346" y="5671207"/>
                <a:ext cx="9414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柳岩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95B938D0-90AC-4F9A-B7FF-EDA612F04045}"/>
              </a:ext>
            </a:extLst>
          </p:cNvPr>
          <p:cNvGrpSpPr/>
          <p:nvPr/>
        </p:nvGrpSpPr>
        <p:grpSpPr>
          <a:xfrm>
            <a:off x="8179454" y="3218771"/>
            <a:ext cx="1234383" cy="837639"/>
            <a:chOff x="8884942" y="3249655"/>
            <a:chExt cx="1234383" cy="837639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6A20A58-5614-41EC-86CB-6B89B9A52DD1}"/>
                </a:ext>
              </a:extLst>
            </p:cNvPr>
            <p:cNvSpPr/>
            <p:nvPr/>
          </p:nvSpPr>
          <p:spPr>
            <a:xfrm>
              <a:off x="8906605" y="3249655"/>
              <a:ext cx="1212720" cy="837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B111349-B3A1-4CD9-9A9F-A40C5BC5F479}"/>
                </a:ext>
              </a:extLst>
            </p:cNvPr>
            <p:cNvSpPr txBox="1"/>
            <p:nvPr/>
          </p:nvSpPr>
          <p:spPr>
            <a:xfrm>
              <a:off x="8884942" y="3558243"/>
              <a:ext cx="9090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结婚证一</a:t>
              </a:r>
              <a:endParaRPr 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595DAE2D-790F-4D1C-8E3C-30FEB4FDADB9}"/>
                </a:ext>
              </a:extLst>
            </p:cNvPr>
            <p:cNvSpPr txBox="1"/>
            <p:nvPr/>
          </p:nvSpPr>
          <p:spPr>
            <a:xfrm>
              <a:off x="9360731" y="3341695"/>
              <a:ext cx="485513" cy="26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夫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A436AB2-3B6D-4A04-BF73-7F93D2424817}"/>
                </a:ext>
              </a:extLst>
            </p:cNvPr>
            <p:cNvSpPr txBox="1"/>
            <p:nvPr/>
          </p:nvSpPr>
          <p:spPr>
            <a:xfrm>
              <a:off x="9349684" y="3772858"/>
              <a:ext cx="485513" cy="26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妻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DFD4F2F-09B7-4375-9CB3-A74AEA8E7E37}"/>
                </a:ext>
              </a:extLst>
            </p:cNvPr>
            <p:cNvSpPr txBox="1"/>
            <p:nvPr/>
          </p:nvSpPr>
          <p:spPr>
            <a:xfrm>
              <a:off x="9488772" y="3343627"/>
              <a:ext cx="6305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邓超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825A53A-584B-4990-9A87-42344D5F7D7B}"/>
                </a:ext>
              </a:extLst>
            </p:cNvPr>
            <p:cNvSpPr txBox="1"/>
            <p:nvPr/>
          </p:nvSpPr>
          <p:spPr>
            <a:xfrm>
              <a:off x="9488772" y="3766551"/>
              <a:ext cx="6305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孙俪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448FE7D-9B21-4B3D-803C-C44FBDDFBAA0}"/>
              </a:ext>
            </a:extLst>
          </p:cNvPr>
          <p:cNvGrpSpPr/>
          <p:nvPr/>
        </p:nvGrpSpPr>
        <p:grpSpPr>
          <a:xfrm>
            <a:off x="8177791" y="4448566"/>
            <a:ext cx="1310045" cy="837639"/>
            <a:chOff x="8884942" y="3249655"/>
            <a:chExt cx="1310045" cy="837639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B59C2EF-A7DA-41F4-8D13-E3B2CAE56109}"/>
                </a:ext>
              </a:extLst>
            </p:cNvPr>
            <p:cNvSpPr/>
            <p:nvPr/>
          </p:nvSpPr>
          <p:spPr>
            <a:xfrm>
              <a:off x="8906605" y="3249655"/>
              <a:ext cx="1288382" cy="837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2D3AC5F-047F-4E99-9662-9E538CBCEFDC}"/>
                </a:ext>
              </a:extLst>
            </p:cNvPr>
            <p:cNvSpPr txBox="1"/>
            <p:nvPr/>
          </p:nvSpPr>
          <p:spPr>
            <a:xfrm>
              <a:off x="8884942" y="3558243"/>
              <a:ext cx="9090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结婚证二</a:t>
              </a:r>
              <a:endParaRPr 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3DC2CA0-C9AD-4ADC-9BDB-13A651F3FB2A}"/>
                </a:ext>
              </a:extLst>
            </p:cNvPr>
            <p:cNvSpPr txBox="1"/>
            <p:nvPr/>
          </p:nvSpPr>
          <p:spPr>
            <a:xfrm>
              <a:off x="9360731" y="3341695"/>
              <a:ext cx="485513" cy="26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夫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2AE55B8-0408-4749-B8BB-A64495145B2E}"/>
                </a:ext>
              </a:extLst>
            </p:cNvPr>
            <p:cNvSpPr txBox="1"/>
            <p:nvPr/>
          </p:nvSpPr>
          <p:spPr>
            <a:xfrm>
              <a:off x="9349684" y="3772858"/>
              <a:ext cx="485513" cy="26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妻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FC2C78F-4689-4BC2-A712-79C8CBC4B0BC}"/>
                </a:ext>
              </a:extLst>
            </p:cNvPr>
            <p:cNvSpPr txBox="1"/>
            <p:nvPr/>
          </p:nvSpPr>
          <p:spPr>
            <a:xfrm>
              <a:off x="9488772" y="3343627"/>
              <a:ext cx="6305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李晨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79A645B6-F080-40CA-8ED9-533D9540B49D}"/>
                </a:ext>
              </a:extLst>
            </p:cNvPr>
            <p:cNvSpPr txBox="1"/>
            <p:nvPr/>
          </p:nvSpPr>
          <p:spPr>
            <a:xfrm>
              <a:off x="9436394" y="3776977"/>
              <a:ext cx="7585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范冰冰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458ACF4-E1BA-41B2-B8C6-646CF640FE6D}"/>
              </a:ext>
            </a:extLst>
          </p:cNvPr>
          <p:cNvGrpSpPr/>
          <p:nvPr/>
        </p:nvGrpSpPr>
        <p:grpSpPr>
          <a:xfrm>
            <a:off x="8226453" y="5672179"/>
            <a:ext cx="1320014" cy="837639"/>
            <a:chOff x="8884942" y="3249655"/>
            <a:chExt cx="1320014" cy="83763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679B33B-2DBB-44B4-B9AA-A5A48918097F}"/>
                </a:ext>
              </a:extLst>
            </p:cNvPr>
            <p:cNvSpPr/>
            <p:nvPr/>
          </p:nvSpPr>
          <p:spPr>
            <a:xfrm>
              <a:off x="8906605" y="3249655"/>
              <a:ext cx="1212720" cy="837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AA920A73-D130-412D-9C11-C0B833E8FC57}"/>
                </a:ext>
              </a:extLst>
            </p:cNvPr>
            <p:cNvSpPr txBox="1"/>
            <p:nvPr/>
          </p:nvSpPr>
          <p:spPr>
            <a:xfrm>
              <a:off x="8884942" y="3558243"/>
              <a:ext cx="9090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结婚证三</a:t>
              </a:r>
              <a:endParaRPr 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07987AD-2557-41A4-A9A8-A21448A331E1}"/>
                </a:ext>
              </a:extLst>
            </p:cNvPr>
            <p:cNvSpPr txBox="1"/>
            <p:nvPr/>
          </p:nvSpPr>
          <p:spPr>
            <a:xfrm>
              <a:off x="9360731" y="3341695"/>
              <a:ext cx="485513" cy="26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夫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B5860A0-0604-4140-9580-4184A8DFD99F}"/>
                </a:ext>
              </a:extLst>
            </p:cNvPr>
            <p:cNvSpPr txBox="1"/>
            <p:nvPr/>
          </p:nvSpPr>
          <p:spPr>
            <a:xfrm>
              <a:off x="9349684" y="3772858"/>
              <a:ext cx="485513" cy="26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妻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CF8FAD1-9CC8-4EAE-A446-0412EC716D70}"/>
                </a:ext>
              </a:extLst>
            </p:cNvPr>
            <p:cNvSpPr txBox="1"/>
            <p:nvPr/>
          </p:nvSpPr>
          <p:spPr>
            <a:xfrm>
              <a:off x="9435316" y="3334403"/>
              <a:ext cx="7696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刘德华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B58E8FD-809A-4ADE-BFDC-9170DB1CB0EB}"/>
                </a:ext>
              </a:extLst>
            </p:cNvPr>
            <p:cNvSpPr txBox="1"/>
            <p:nvPr/>
          </p:nvSpPr>
          <p:spPr>
            <a:xfrm>
              <a:off x="9488772" y="3766551"/>
              <a:ext cx="6305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柳岩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5BC5522D-0D7E-4C3B-A9F4-5F3365843200}"/>
              </a:ext>
            </a:extLst>
          </p:cNvPr>
          <p:cNvSpPr/>
          <p:nvPr/>
        </p:nvSpPr>
        <p:spPr>
          <a:xfrm>
            <a:off x="9487836" y="3243936"/>
            <a:ext cx="520499" cy="844756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6E0D425-6552-46EB-8485-70393208E4F3}"/>
              </a:ext>
            </a:extLst>
          </p:cNvPr>
          <p:cNvSpPr txBox="1"/>
          <p:nvPr/>
        </p:nvSpPr>
        <p:spPr>
          <a:xfrm>
            <a:off x="10061597" y="3012638"/>
            <a:ext cx="120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夫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C7C946C-6A9E-46FC-AD67-2B369F57E47E}"/>
              </a:ext>
            </a:extLst>
          </p:cNvPr>
          <p:cNvSpPr txBox="1"/>
          <p:nvPr/>
        </p:nvSpPr>
        <p:spPr>
          <a:xfrm>
            <a:off x="10061597" y="3950192"/>
            <a:ext cx="120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妻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68F51E6-5460-4C71-89E1-6C353DB7FA11}"/>
              </a:ext>
            </a:extLst>
          </p:cNvPr>
          <p:cNvSpPr txBox="1"/>
          <p:nvPr/>
        </p:nvSpPr>
        <p:spPr>
          <a:xfrm>
            <a:off x="10008335" y="3301798"/>
            <a:ext cx="630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邓超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BE456AD-FD7B-4E76-8194-C78459A43733}"/>
              </a:ext>
            </a:extLst>
          </p:cNvPr>
          <p:cNvSpPr txBox="1"/>
          <p:nvPr/>
        </p:nvSpPr>
        <p:spPr>
          <a:xfrm>
            <a:off x="10011172" y="3751836"/>
            <a:ext cx="630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孙俪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54BEE40D-8275-4A6A-91B6-C4AB1DDCCA27}"/>
              </a:ext>
            </a:extLst>
          </p:cNvPr>
          <p:cNvSpPr/>
          <p:nvPr/>
        </p:nvSpPr>
        <p:spPr>
          <a:xfrm>
            <a:off x="9530002" y="4476478"/>
            <a:ext cx="520499" cy="844756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E0B14D2-4D4A-4FC8-A811-6BBE421EB0A5}"/>
              </a:ext>
            </a:extLst>
          </p:cNvPr>
          <p:cNvSpPr txBox="1"/>
          <p:nvPr/>
        </p:nvSpPr>
        <p:spPr>
          <a:xfrm>
            <a:off x="10081094" y="4542724"/>
            <a:ext cx="630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李晨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FE7FFBE-E519-4BCF-B003-45151D45CE44}"/>
              </a:ext>
            </a:extLst>
          </p:cNvPr>
          <p:cNvSpPr txBox="1"/>
          <p:nvPr/>
        </p:nvSpPr>
        <p:spPr>
          <a:xfrm>
            <a:off x="10081093" y="5023742"/>
            <a:ext cx="866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范冰冰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左大括号 118">
            <a:extLst>
              <a:ext uri="{FF2B5EF4-FFF2-40B4-BE49-F238E27FC236}">
                <a16:creationId xmlns:a16="http://schemas.microsoft.com/office/drawing/2014/main" id="{4653B2A7-0A18-4AD2-AAED-8BF4BFE8FBEE}"/>
              </a:ext>
            </a:extLst>
          </p:cNvPr>
          <p:cNvSpPr/>
          <p:nvPr/>
        </p:nvSpPr>
        <p:spPr>
          <a:xfrm>
            <a:off x="9530002" y="5709556"/>
            <a:ext cx="520499" cy="844756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835A4A3-2492-4C76-A55C-373DA8D7AD84}"/>
              </a:ext>
            </a:extLst>
          </p:cNvPr>
          <p:cNvSpPr txBox="1"/>
          <p:nvPr/>
        </p:nvSpPr>
        <p:spPr>
          <a:xfrm>
            <a:off x="10105906" y="5775449"/>
            <a:ext cx="8418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刘德华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585C599-AA97-4393-B6DA-451DEEEFDA54}"/>
              </a:ext>
            </a:extLst>
          </p:cNvPr>
          <p:cNvSpPr txBox="1"/>
          <p:nvPr/>
        </p:nvSpPr>
        <p:spPr>
          <a:xfrm>
            <a:off x="10099675" y="6247962"/>
            <a:ext cx="630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柳岩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8C848AF-EA38-46D0-B588-B2AB61AC97E5}"/>
              </a:ext>
            </a:extLst>
          </p:cNvPr>
          <p:cNvSpPr txBox="1"/>
          <p:nvPr/>
        </p:nvSpPr>
        <p:spPr>
          <a:xfrm>
            <a:off x="10136435" y="4273470"/>
            <a:ext cx="120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夫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1F473EC-C2A7-46ED-A05B-08ED9DF3049B}"/>
              </a:ext>
            </a:extLst>
          </p:cNvPr>
          <p:cNvSpPr txBox="1"/>
          <p:nvPr/>
        </p:nvSpPr>
        <p:spPr>
          <a:xfrm>
            <a:off x="10136435" y="5211024"/>
            <a:ext cx="120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妻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1F9D052-BEBF-4F0C-87B3-A88FFD1A5EFA}"/>
              </a:ext>
            </a:extLst>
          </p:cNvPr>
          <p:cNvSpPr txBox="1"/>
          <p:nvPr/>
        </p:nvSpPr>
        <p:spPr>
          <a:xfrm>
            <a:off x="10178601" y="5531387"/>
            <a:ext cx="120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夫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F581E97-D454-4E55-B7E1-2302B1C36858}"/>
              </a:ext>
            </a:extLst>
          </p:cNvPr>
          <p:cNvSpPr txBox="1"/>
          <p:nvPr/>
        </p:nvSpPr>
        <p:spPr>
          <a:xfrm>
            <a:off x="10178601" y="6468941"/>
            <a:ext cx="120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妻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757CFDC-C297-416B-A9A8-266E41491410}"/>
              </a:ext>
            </a:extLst>
          </p:cNvPr>
          <p:cNvSpPr txBox="1"/>
          <p:nvPr/>
        </p:nvSpPr>
        <p:spPr>
          <a:xfrm>
            <a:off x="4490714" y="3388859"/>
            <a:ext cx="13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Set&lt;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结婚证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57209A39-DA2F-4C5F-BCA2-2165553D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95" y="3498937"/>
            <a:ext cx="2263336" cy="3231160"/>
          </a:xfrm>
          <a:prstGeom prst="rect">
            <a:avLst/>
          </a:prstGeom>
        </p:spPr>
      </p:pic>
      <p:sp>
        <p:nvSpPr>
          <p:cNvPr id="144" name="文本框 143">
            <a:extLst>
              <a:ext uri="{FF2B5EF4-FFF2-40B4-BE49-F238E27FC236}">
                <a16:creationId xmlns:a16="http://schemas.microsoft.com/office/drawing/2014/main" id="{B00EF670-52C7-4DD1-985F-73D6A00DC0C3}"/>
              </a:ext>
            </a:extLst>
          </p:cNvPr>
          <p:cNvSpPr txBox="1"/>
          <p:nvPr/>
        </p:nvSpPr>
        <p:spPr>
          <a:xfrm>
            <a:off x="774220" y="698455"/>
            <a:ext cx="4492101" cy="12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集合内部的每个键值对都可以看成一个结婚证对象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要想有对象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必须先定义类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而结婚证属于集合内部的事物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所以每个集合内部都需要定义类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描述结婚证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但是每个集合自己描述自己的结婚证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没有统一标准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就乱套了</a:t>
            </a:r>
            <a:endParaRPr lang="en-US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8E45298-1D8A-4269-8B2D-F36D5A66B13D}"/>
              </a:ext>
            </a:extLst>
          </p:cNvPr>
          <p:cNvSpPr txBox="1"/>
          <p:nvPr/>
        </p:nvSpPr>
        <p:spPr>
          <a:xfrm>
            <a:off x="4272319" y="4235868"/>
            <a:ext cx="102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2FA3318-C991-45E7-AF0E-0BB4C14B3DF1}"/>
              </a:ext>
            </a:extLst>
          </p:cNvPr>
          <p:cNvSpPr txBox="1"/>
          <p:nvPr/>
        </p:nvSpPr>
        <p:spPr>
          <a:xfrm>
            <a:off x="4282715" y="5116892"/>
            <a:ext cx="102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A565516-CE51-4CEF-8951-AC3FDAE030BF}"/>
              </a:ext>
            </a:extLst>
          </p:cNvPr>
          <p:cNvSpPr txBox="1"/>
          <p:nvPr/>
        </p:nvSpPr>
        <p:spPr>
          <a:xfrm>
            <a:off x="4284929" y="6026374"/>
            <a:ext cx="102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8090D9F-6558-45C8-8F81-F0532AA1F05C}"/>
              </a:ext>
            </a:extLst>
          </p:cNvPr>
          <p:cNvSpPr txBox="1"/>
          <p:nvPr/>
        </p:nvSpPr>
        <p:spPr>
          <a:xfrm>
            <a:off x="4404290" y="3079668"/>
            <a:ext cx="146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Set&lt;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Map.Entry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04E2B2F-C376-4208-B650-925C94CAC43A}"/>
              </a:ext>
            </a:extLst>
          </p:cNvPr>
          <p:cNvSpPr txBox="1"/>
          <p:nvPr/>
        </p:nvSpPr>
        <p:spPr>
          <a:xfrm>
            <a:off x="10666485" y="3003319"/>
            <a:ext cx="91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getKey</a:t>
            </a: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4F280B3-90B1-4875-8DAD-6E7EBFB4D7D5}"/>
              </a:ext>
            </a:extLst>
          </p:cNvPr>
          <p:cNvSpPr txBox="1"/>
          <p:nvPr/>
        </p:nvSpPr>
        <p:spPr>
          <a:xfrm>
            <a:off x="10699100" y="4281824"/>
            <a:ext cx="91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getKey</a:t>
            </a: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77D5D03D-6DBE-40C7-AEEA-1FD9B565F761}"/>
              </a:ext>
            </a:extLst>
          </p:cNvPr>
          <p:cNvSpPr txBox="1"/>
          <p:nvPr/>
        </p:nvSpPr>
        <p:spPr>
          <a:xfrm>
            <a:off x="10777144" y="5521720"/>
            <a:ext cx="91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getKey</a:t>
            </a: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68F3255-2934-4D92-AC9B-74E4CE614200}"/>
              </a:ext>
            </a:extLst>
          </p:cNvPr>
          <p:cNvSpPr txBox="1"/>
          <p:nvPr/>
        </p:nvSpPr>
        <p:spPr>
          <a:xfrm>
            <a:off x="10638887" y="3924875"/>
            <a:ext cx="108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getValue</a:t>
            </a: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9C0CC3B-0862-49FC-805D-A1300F6815E0}"/>
              </a:ext>
            </a:extLst>
          </p:cNvPr>
          <p:cNvSpPr txBox="1"/>
          <p:nvPr/>
        </p:nvSpPr>
        <p:spPr>
          <a:xfrm>
            <a:off x="10689370" y="5187941"/>
            <a:ext cx="108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getValue</a:t>
            </a: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86A144E-673F-4597-8748-6CAA3EDA0A14}"/>
              </a:ext>
            </a:extLst>
          </p:cNvPr>
          <p:cNvSpPr txBox="1"/>
          <p:nvPr/>
        </p:nvSpPr>
        <p:spPr>
          <a:xfrm>
            <a:off x="10755330" y="6429534"/>
            <a:ext cx="108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getValue</a:t>
            </a: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B38F1B4-9560-40EA-8576-6A92A941A30B}"/>
              </a:ext>
            </a:extLst>
          </p:cNvPr>
          <p:cNvSpPr txBox="1"/>
          <p:nvPr/>
        </p:nvSpPr>
        <p:spPr>
          <a:xfrm>
            <a:off x="6880597" y="762309"/>
            <a:ext cx="4492101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集合都需要提供方法获取其内部的所有的结婚证对象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如果每个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集合内部都自己定义自己的方法获取所有的结婚证对象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没有统一标准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就又乱套了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4483A3F-8273-464C-9B65-BACC601AA3CA}"/>
              </a:ext>
            </a:extLst>
          </p:cNvPr>
          <p:cNvSpPr txBox="1"/>
          <p:nvPr/>
        </p:nvSpPr>
        <p:spPr>
          <a:xfrm>
            <a:off x="6880596" y="1837579"/>
            <a:ext cx="4492101" cy="12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Map&lt;K,V&gt;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接口内部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定义抽象方法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用来获取所有的结婚证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)public abstract Set&lt;Entry&gt; </a:t>
            </a:r>
            <a:r>
              <a:rPr lang="en-US" altLang="zh-CN" sz="1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entrySet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用来获取所有的结婚证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)Map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接口的所有实现类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必然覆盖重写</a:t>
            </a:r>
            <a:r>
              <a:rPr lang="en-US" altLang="zh-CN" sz="1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entrySet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获取键值对对象组成的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36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20" grpId="0" animBg="1"/>
      <p:bldP spid="46" grpId="0"/>
      <p:bldP spid="48" grpId="0"/>
      <p:bldP spid="49" grpId="0"/>
      <p:bldP spid="50" grpId="0"/>
      <p:bldP spid="111" grpId="0" animBg="1"/>
      <p:bldP spid="112" grpId="0"/>
      <p:bldP spid="113" grpId="0"/>
      <p:bldP spid="114" grpId="0"/>
      <p:bldP spid="115" grpId="0"/>
      <p:bldP spid="116" grpId="0" animBg="1"/>
      <p:bldP spid="117" grpId="0"/>
      <p:bldP spid="118" grpId="0"/>
      <p:bldP spid="119" grpId="0" animBg="1"/>
      <p:bldP spid="120" grpId="0"/>
      <p:bldP spid="121" grpId="0"/>
      <p:bldP spid="122" grpId="0"/>
      <p:bldP spid="123" grpId="0"/>
      <p:bldP spid="124" grpId="0"/>
      <p:bldP spid="125" grpId="0"/>
      <p:bldP spid="127" grpId="0"/>
      <p:bldP spid="144" grpId="0"/>
      <p:bldP spid="145" grpId="0"/>
      <p:bldP spid="146" grpId="0"/>
      <p:bldP spid="147" grpId="0"/>
      <p:bldP spid="148" grpId="0"/>
      <p:bldP spid="150" grpId="0"/>
      <p:bldP spid="155" grpId="0"/>
      <p:bldP spid="156" grpId="0"/>
      <p:bldP spid="157" grpId="0"/>
      <p:bldP spid="158" grpId="0"/>
      <p:bldP spid="159" grpId="0"/>
      <p:bldP spid="160" grpId="0"/>
      <p:bldP spid="1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遍历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方式</a:t>
            </a:r>
            <a:r>
              <a:rPr lang="en-US" altLang="zh-CN" dirty="0">
                <a:solidFill>
                  <a:schemeClr val="tx1"/>
                </a:solidFill>
              </a:rPr>
              <a:t>2)_</a:t>
            </a:r>
            <a:r>
              <a:rPr lang="en-US" altLang="zh-CN" dirty="0" err="1">
                <a:solidFill>
                  <a:schemeClr val="tx1"/>
                </a:solidFill>
              </a:rPr>
              <a:t>entrySet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6815" y="1160585"/>
            <a:ext cx="95660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即通过集合中每个键值对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(Entry)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对象，获取键值对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(Entry)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对象中的键与值。</a:t>
            </a: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404040"/>
                </a:solidFill>
                <a:ea typeface="阿里巴巴普惠体" panose="00020600040101010101"/>
              </a:rPr>
              <a:t>Entry</a:t>
            </a:r>
            <a:r>
              <a:rPr lang="zh-CN" altLang="en-US" sz="1400" b="1" dirty="0">
                <a:solidFill>
                  <a:srgbClr val="404040"/>
                </a:solidFill>
                <a:ea typeface="阿里巴巴普惠体" panose="00020600040101010101"/>
              </a:rPr>
              <a:t>键值对对象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: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我们已经知道，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中存放的是两种对象，一种称为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key(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键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)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，一种称为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value(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值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)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，它们在在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中是一一对应关系，这一对对象又称做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中的一个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Entry(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项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)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。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Entry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将键值对的对应关系封装成了对象。即键值对对象，这样我们在遍历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集合时，就可以从每一个键值对（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Entry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）对象中获取对应的键与对应的值。</a:t>
            </a: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在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Map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集合中也提供了获取所有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Entry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对象的方法：</a:t>
            </a: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  </a:t>
            </a:r>
            <a:r>
              <a:rPr lang="en-US" altLang="zh-CN" sz="1400" b="1" dirty="0">
                <a:solidFill>
                  <a:srgbClr val="404040"/>
                </a:solidFill>
                <a:ea typeface="阿里巴巴普惠体" panose="00020600040101010101"/>
              </a:rPr>
              <a:t> </a:t>
            </a: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获取了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Entry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对象 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表示获取了一对键和值，那么同样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Entry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中 </a:t>
            </a:r>
            <a:r>
              <a:rPr lang="en-US" altLang="zh-CN" sz="1400" dirty="0">
                <a:solidFill>
                  <a:srgbClr val="404040"/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</a:rPr>
              <a:t>分别提供了获取键和获取值的方法：</a:t>
            </a: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404040"/>
              </a:solidFill>
              <a:ea typeface="阿里巴巴普惠体" panose="00020600040101010101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21522"/>
              </p:ext>
            </p:extLst>
          </p:nvPr>
        </p:nvGraphicFramePr>
        <p:xfrm>
          <a:off x="896815" y="2853657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23161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0161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4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Set&lt;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Map.Entry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&lt;K,V&gt;&gt; 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entrySet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获取到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集合中所有的键值对对象的集合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5373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08855"/>
              </p:ext>
            </p:extLst>
          </p:nvPr>
        </p:nvGraphicFramePr>
        <p:xfrm>
          <a:off x="896815" y="4552838"/>
          <a:ext cx="81280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23161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0161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4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K 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getKey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()</a:t>
                      </a:r>
                      <a:endParaRPr lang="zh-CN" altLang="en-US" sz="1400" b="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获取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Entry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对象中的键。</a:t>
                      </a:r>
                      <a:endParaRPr lang="zh-CN" altLang="en-US" sz="1400" b="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7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V 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getValue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()</a:t>
                      </a:r>
                      <a:endParaRPr lang="zh-CN" altLang="en-US" sz="1400" b="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获取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Entry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对象中的值</a:t>
                      </a:r>
                      <a:endParaRPr lang="zh-CN" altLang="en-US" sz="1400" b="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5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980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9124</TotalTime>
  <Words>4151</Words>
  <Application>Microsoft Office PowerPoint</Application>
  <PresentationFormat>宽屏</PresentationFormat>
  <Paragraphs>481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Alibaba PuHuiTi</vt:lpstr>
      <vt:lpstr>阿里巴巴普惠体</vt:lpstr>
      <vt:lpstr>等线</vt:lpstr>
      <vt:lpstr>黑体</vt:lpstr>
      <vt:lpstr>微软雅黑</vt:lpstr>
      <vt:lpstr>Arial</vt:lpstr>
      <vt:lpstr>Calibri</vt:lpstr>
      <vt:lpstr>Lucida Console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自定义设计方案</vt:lpstr>
      <vt:lpstr>集合</vt:lpstr>
      <vt:lpstr>PowerPoint 演示文稿</vt:lpstr>
      <vt:lpstr>PowerPoint 演示文稿</vt:lpstr>
      <vt:lpstr>Map集合_介绍</vt:lpstr>
      <vt:lpstr>Map集合_介绍</vt:lpstr>
      <vt:lpstr>Map集合_常用方法</vt:lpstr>
      <vt:lpstr>Map集合_遍历(方式1)_keySet()</vt:lpstr>
      <vt:lpstr>Map集合_遍历(方式2)_entrySet()</vt:lpstr>
      <vt:lpstr>Map集合_遍历(方式2)_entrySet()</vt:lpstr>
      <vt:lpstr>Map集合_遍历(方式2)_entrySet()</vt:lpstr>
      <vt:lpstr>HashMap集合_介绍</vt:lpstr>
      <vt:lpstr>HashMap集合_存储自定义对象</vt:lpstr>
      <vt:lpstr>HashMap集合_存储自定义对象结论</vt:lpstr>
      <vt:lpstr>LinkedHashMap集合</vt:lpstr>
      <vt:lpstr>Properties集合</vt:lpstr>
      <vt:lpstr>Properties集合_常用方法</vt:lpstr>
      <vt:lpstr>Map集合_练习</vt:lpstr>
      <vt:lpstr>总结</vt:lpstr>
      <vt:lpstr>PowerPoint 演示文稿</vt:lpstr>
      <vt:lpstr>可变参数</vt:lpstr>
      <vt:lpstr>PowerPoint 演示文稿</vt:lpstr>
      <vt:lpstr>斗地主案例_案例说明</vt:lpstr>
      <vt:lpstr>斗地主案例_案例分析</vt:lpstr>
      <vt:lpstr>斗地主案例_案例思路</vt:lpstr>
      <vt:lpstr>PowerPoint 演示文稿</vt:lpstr>
      <vt:lpstr>集合嵌套:List嵌套List集合</vt:lpstr>
      <vt:lpstr>集合嵌套:List嵌套List集合</vt:lpstr>
      <vt:lpstr>集合嵌套:List嵌套Map集合</vt:lpstr>
      <vt:lpstr>集合嵌套:List嵌套Map集合</vt:lpstr>
      <vt:lpstr>集合嵌套:Map嵌套Map集合</vt:lpstr>
      <vt:lpstr>集合嵌套:Map嵌套Map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JX H</cp:lastModifiedBy>
  <cp:revision>728</cp:revision>
  <dcterms:created xsi:type="dcterms:W3CDTF">2020-03-31T02:23:27Z</dcterms:created>
  <dcterms:modified xsi:type="dcterms:W3CDTF">2021-11-17T09:51:02Z</dcterms:modified>
</cp:coreProperties>
</file>