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5" r:id="rId5"/>
    <p:sldMasterId id="2147483667" r:id="rId6"/>
  </p:sldMasterIdLst>
  <p:notesMasterIdLst>
    <p:notesMasterId r:id="rId42"/>
  </p:notesMasterIdLst>
  <p:sldIdLst>
    <p:sldId id="260" r:id="rId7"/>
    <p:sldId id="424" r:id="rId8"/>
    <p:sldId id="634" r:id="rId9"/>
    <p:sldId id="620" r:id="rId10"/>
    <p:sldId id="635" r:id="rId11"/>
    <p:sldId id="641" r:id="rId12"/>
    <p:sldId id="642" r:id="rId13"/>
    <p:sldId id="703" r:id="rId14"/>
    <p:sldId id="704" r:id="rId15"/>
    <p:sldId id="705" r:id="rId16"/>
    <p:sldId id="643" r:id="rId17"/>
    <p:sldId id="644" r:id="rId18"/>
    <p:sldId id="645" r:id="rId19"/>
    <p:sldId id="706" r:id="rId20"/>
    <p:sldId id="707" r:id="rId21"/>
    <p:sldId id="646" r:id="rId22"/>
    <p:sldId id="647" r:id="rId23"/>
    <p:sldId id="427" r:id="rId24"/>
    <p:sldId id="648" r:id="rId25"/>
    <p:sldId id="649" r:id="rId26"/>
    <p:sldId id="650" r:id="rId27"/>
    <p:sldId id="651" r:id="rId28"/>
    <p:sldId id="652" r:id="rId29"/>
    <p:sldId id="653" r:id="rId30"/>
    <p:sldId id="710" r:id="rId31"/>
    <p:sldId id="654" r:id="rId32"/>
    <p:sldId id="655" r:id="rId33"/>
    <p:sldId id="656" r:id="rId34"/>
    <p:sldId id="657" r:id="rId35"/>
    <p:sldId id="658" r:id="rId36"/>
    <p:sldId id="659" r:id="rId37"/>
    <p:sldId id="660" r:id="rId38"/>
    <p:sldId id="661" r:id="rId39"/>
    <p:sldId id="709" r:id="rId40"/>
    <p:sldId id="26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6327" autoAdjust="0"/>
  </p:normalViewPr>
  <p:slideViewPr>
    <p:cSldViewPr>
      <p:cViewPr varScale="1">
        <p:scale>
          <a:sx n="87" d="100"/>
          <a:sy n="87" d="100"/>
        </p:scale>
        <p:origin x="33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642F-DA78-44C2-AA1B-8B994DA134D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线程的生命周期：也就是线程从生到死的过程。它分为这样的几个过程：新建，就绪，运行，死亡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但是在运行的过程中，可能会因为其他方法的调用，而让该线程处于一种新的过程：阻塞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下面，我们通过图形的方式说一下每一个过程做了哪些事情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6E92C01-5C5C-4372-BFB4-A155779DB767}" type="slidenum">
              <a:rPr lang="zh-CN" altLang="en-US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D66742-D30F-462C-9AF8-D6FD0C43E6C5}" type="datetimeFigureOut">
              <a:rPr lang="zh-CN" altLang="en-US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>
              <a:defRPr/>
            </a:lvl1pPr>
          </a:lstStyle>
          <a:p>
            <a:fld id="{5949A961-0720-48F3-944E-A63944965C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455" indent="-358775"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869178227 h 577560"/>
              <a:gd name="T4" fmla="*/ 2147483647 w 1180531"/>
              <a:gd name="T5" fmla="*/ 2147483647 h 577560"/>
              <a:gd name="T6" fmla="*/ 445360477 w 1180531"/>
              <a:gd name="T7" fmla="*/ 2147483647 h 577560"/>
              <a:gd name="T8" fmla="*/ 0 w 1180531"/>
              <a:gd name="T9" fmla="*/ 186917822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多线程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437" y="2178745"/>
            <a:ext cx="1285875" cy="3076575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318" y="2871007"/>
            <a:ext cx="1074513" cy="1691787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进程与线程的概念</a:t>
            </a:r>
            <a:endParaRPr lang="zh-TW" altLang="zh-CN" sz="2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983432" y="647610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主线程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(main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77" y="1915141"/>
            <a:ext cx="2893283" cy="326164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015880" y="928752"/>
            <a:ext cx="2232248" cy="1996192"/>
            <a:chOff x="5015880" y="928752"/>
            <a:chExt cx="2232248" cy="1996192"/>
          </a:xfrm>
        </p:grpSpPr>
        <p:sp>
          <p:nvSpPr>
            <p:cNvPr id="4" name="矩形 3"/>
            <p:cNvSpPr/>
            <p:nvPr/>
          </p:nvSpPr>
          <p:spPr>
            <a:xfrm>
              <a:off x="5015880" y="1315894"/>
              <a:ext cx="2232248" cy="160905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664412" y="92875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JVM</a:t>
              </a:r>
              <a:endPara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5459" y="1503925"/>
              <a:ext cx="1585097" cy="115072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5084370" y="4509120"/>
            <a:ext cx="2232248" cy="1706373"/>
            <a:chOff x="5084370" y="4509120"/>
            <a:chExt cx="2232248" cy="1706373"/>
          </a:xfrm>
        </p:grpSpPr>
        <p:sp>
          <p:nvSpPr>
            <p:cNvPr id="15" name="矩形 14"/>
            <p:cNvSpPr/>
            <p:nvPr/>
          </p:nvSpPr>
          <p:spPr>
            <a:xfrm>
              <a:off x="5084370" y="4509120"/>
              <a:ext cx="2232248" cy="1224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64412" y="5876939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5664412" y="2924944"/>
            <a:ext cx="0" cy="158417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600056" y="2924944"/>
            <a:ext cx="0" cy="158417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64412" y="346352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35960" y="4762945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for(…)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method(…)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show(…)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27387" y="3141902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方法中的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  <a:endParaRPr 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52184" y="1196148"/>
            <a:ext cx="4176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该程序中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只有一条线程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(main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用来执行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方法中的代码</a:t>
            </a:r>
            <a:endParaRPr lang="en-US" altLang="zh-CN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循环没有执行完毕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不可能执行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方法不执行完毕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不可能执行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一条道走到黑</a:t>
            </a:r>
            <a:endParaRPr 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419547" y="3645024"/>
            <a:ext cx="0" cy="227082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9931715" y="3645024"/>
            <a:ext cx="0" cy="227082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"/>
          <p:cNvSpPr txBox="1"/>
          <p:nvPr/>
        </p:nvSpPr>
        <p:spPr>
          <a:xfrm>
            <a:off x="8760296" y="5907555"/>
            <a:ext cx="1896605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B0F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一条车道</a:t>
            </a:r>
            <a:endParaRPr lang="en-US" altLang="zh-CN" sz="1600" b="1" dirty="0">
              <a:solidFill>
                <a:srgbClr val="00B0F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B0F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一个线程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8553917" y="3488911"/>
            <a:ext cx="1296143" cy="1291526"/>
            <a:chOff x="8544272" y="3771299"/>
            <a:chExt cx="1296143" cy="1291526"/>
          </a:xfrm>
        </p:grpSpPr>
        <p:sp>
          <p:nvSpPr>
            <p:cNvPr id="36" name="矩形 35"/>
            <p:cNvSpPr/>
            <p:nvPr/>
          </p:nvSpPr>
          <p:spPr>
            <a:xfrm>
              <a:off x="8544272" y="4275302"/>
              <a:ext cx="1296143" cy="787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大货车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大</a:t>
              </a:r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</a:rPr>
                <a:t>速度慢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8544272" y="3771299"/>
              <a:ext cx="1296141" cy="50400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75609" y="4952803"/>
            <a:ext cx="1515683" cy="853025"/>
            <a:chOff x="8828785" y="5023914"/>
            <a:chExt cx="1515683" cy="853025"/>
          </a:xfrm>
        </p:grpSpPr>
        <p:sp>
          <p:nvSpPr>
            <p:cNvPr id="39" name="五边形 38"/>
            <p:cNvSpPr/>
            <p:nvPr/>
          </p:nvSpPr>
          <p:spPr>
            <a:xfrm>
              <a:off x="8828785" y="5023914"/>
              <a:ext cx="864094" cy="853025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48328" y="5176784"/>
              <a:ext cx="129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轿车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200456" y="3645024"/>
            <a:ext cx="1896605" cy="3078860"/>
            <a:chOff x="10200456" y="3645024"/>
            <a:chExt cx="1896605" cy="307886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1353799" y="3645024"/>
              <a:ext cx="0" cy="227082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"/>
            <p:cNvSpPr txBox="1"/>
            <p:nvPr/>
          </p:nvSpPr>
          <p:spPr>
            <a:xfrm>
              <a:off x="10200456" y="5936361"/>
              <a:ext cx="1896605" cy="787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219200" eaLnBrk="0" hangingPunct="0">
                <a:lnSpc>
                  <a:spcPct val="150000"/>
                </a:lnSpc>
                <a:defRPr/>
              </a:pPr>
              <a:r>
                <a:rPr lang="zh-CN" altLang="en-US" sz="1600" b="1" dirty="0">
                  <a:solidFill>
                    <a:srgbClr val="7030A0"/>
                  </a:solidFill>
                  <a:latin typeface="阿里巴巴普惠体 Light" panose="00020600040101010101" pitchFamily="18" charset="-122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新建一条车道</a:t>
              </a:r>
              <a:endParaRPr lang="en-US" altLang="zh-CN" sz="1600" b="1" dirty="0">
                <a:solidFill>
                  <a:srgbClr val="7030A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  <a:p>
              <a:pPr defTabSz="1219200" eaLnBrk="0" hangingPunct="0">
                <a:lnSpc>
                  <a:spcPct val="150000"/>
                </a:lnSpc>
                <a:defRPr/>
              </a:pPr>
              <a:r>
                <a:rPr lang="zh-CN" altLang="en-US" sz="1600" b="1" dirty="0">
                  <a:solidFill>
                    <a:srgbClr val="7030A0"/>
                  </a:solidFill>
                  <a:latin typeface="阿里巴巴普惠体 Light" panose="00020600040101010101" pitchFamily="18" charset="-122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新建一个线程</a:t>
              </a:r>
            </a:p>
          </p:txBody>
        </p:sp>
      </p:grpSp>
      <p:cxnSp>
        <p:nvCxnSpPr>
          <p:cNvPr id="50" name="连接符: 曲线 49"/>
          <p:cNvCxnSpPr>
            <a:endCxn id="56" idx="3"/>
          </p:cNvCxnSpPr>
          <p:nvPr/>
        </p:nvCxnSpPr>
        <p:spPr>
          <a:xfrm flipV="1">
            <a:off x="9708598" y="4780437"/>
            <a:ext cx="878282" cy="648404"/>
          </a:xfrm>
          <a:prstGeom prst="curvedConnector2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0154833" y="3927412"/>
            <a:ext cx="1515683" cy="853025"/>
            <a:chOff x="8828785" y="5023914"/>
            <a:chExt cx="1515683" cy="853025"/>
          </a:xfrm>
        </p:grpSpPr>
        <p:sp>
          <p:nvSpPr>
            <p:cNvPr id="56" name="五边形 55"/>
            <p:cNvSpPr/>
            <p:nvPr/>
          </p:nvSpPr>
          <p:spPr>
            <a:xfrm>
              <a:off x="8828785" y="5023914"/>
              <a:ext cx="864094" cy="853025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048328" y="5176784"/>
              <a:ext cx="129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轿车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7123404" y="329343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method(…)</a:t>
            </a:r>
          </a:p>
        </p:txBody>
      </p:sp>
      <p:sp>
        <p:nvSpPr>
          <p:cNvPr id="75" name="TextBox 2"/>
          <p:cNvSpPr txBox="1"/>
          <p:nvPr/>
        </p:nvSpPr>
        <p:spPr>
          <a:xfrm>
            <a:off x="7605614" y="2738413"/>
            <a:ext cx="189660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7030A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新的线程</a:t>
            </a:r>
          </a:p>
        </p:txBody>
      </p:sp>
      <p:sp>
        <p:nvSpPr>
          <p:cNvPr id="78" name="TextBox 2"/>
          <p:cNvSpPr txBox="1"/>
          <p:nvPr/>
        </p:nvSpPr>
        <p:spPr>
          <a:xfrm>
            <a:off x="3555867" y="2546021"/>
            <a:ext cx="189660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7030A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新的线程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679368" y="37627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35" grpId="0"/>
      <p:bldP spid="74" grpId="0"/>
      <p:bldP spid="75" grpId="0"/>
      <p:bldP spid="78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5840" y="-113235"/>
            <a:ext cx="6291263" cy="3542235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进程与线程的概念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线程的创建方法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线程名字的设置与获取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线程安全问题的引发</a:t>
            </a:r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同步代码块与同步方法</a:t>
            </a: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死锁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多线程的实现方式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775520" y="2250985"/>
            <a:ext cx="8208795" cy="235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使用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java.lang.Thread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类代表线程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所有的线程对象都必须是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类或其子类的实例。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20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每个线程的作用是完成一定的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任务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实际上就是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执行一段程序流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即一段顺序执行的代码。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127448" y="1296972"/>
            <a:ext cx="5662612" cy="594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多线程的实现方式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继承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多线程的实现方式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775520" y="2128689"/>
            <a:ext cx="8208795" cy="2351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定义一个类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MyThread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继承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2.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MyThread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类中重写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创建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MyThread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类的对象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4.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启动线程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127448" y="1296972"/>
            <a:ext cx="5662612" cy="594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多线程的实现方式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继承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4509120"/>
            <a:ext cx="6058425" cy="13945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76" y="4509120"/>
            <a:ext cx="3200677" cy="9983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05" y="3658921"/>
            <a:ext cx="2049958" cy="228620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多线程的实现方式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05" y="1672438"/>
            <a:ext cx="4293092" cy="35131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83570" y="1439514"/>
            <a:ext cx="2232248" cy="1609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32102" y="105237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52060" y="4632740"/>
            <a:ext cx="2232248" cy="1706373"/>
            <a:chOff x="5084370" y="4509120"/>
            <a:chExt cx="2232248" cy="1706373"/>
          </a:xfrm>
        </p:grpSpPr>
        <p:sp>
          <p:nvSpPr>
            <p:cNvPr id="15" name="矩形 14"/>
            <p:cNvSpPr/>
            <p:nvPr/>
          </p:nvSpPr>
          <p:spPr>
            <a:xfrm>
              <a:off x="5084370" y="4509120"/>
              <a:ext cx="2232248" cy="1224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64412" y="5876939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276" y="1704289"/>
            <a:ext cx="1902835" cy="107950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6312024" y="3048564"/>
            <a:ext cx="0" cy="158417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536160" y="3048564"/>
            <a:ext cx="0" cy="158417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16117" y="307707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该路径执行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方法中的代码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  <a:endParaRPr 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021251" y="2285901"/>
            <a:ext cx="1236479" cy="3110469"/>
            <a:chOff x="8015818" y="1974715"/>
            <a:chExt cx="1236479" cy="3110469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8015818" y="1974715"/>
              <a:ext cx="1201481" cy="14125"/>
            </a:xfrm>
            <a:prstGeom prst="line">
              <a:avLst/>
            </a:prstGeom>
            <a:ln w="254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9217299" y="1974715"/>
              <a:ext cx="4522" cy="3110469"/>
            </a:xfrm>
            <a:prstGeom prst="line">
              <a:avLst/>
            </a:prstGeom>
            <a:ln w="254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075771" y="5085184"/>
              <a:ext cx="1176526" cy="0"/>
            </a:xfrm>
            <a:prstGeom prst="line">
              <a:avLst/>
            </a:prstGeom>
            <a:ln w="254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019621" y="2422983"/>
              <a:ext cx="766837" cy="0"/>
            </a:xfrm>
            <a:prstGeom prst="line">
              <a:avLst/>
            </a:prstGeom>
            <a:ln w="254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8768966" y="2422983"/>
              <a:ext cx="0" cy="2302161"/>
            </a:xfrm>
            <a:prstGeom prst="line">
              <a:avLst/>
            </a:prstGeom>
            <a:ln w="254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075771" y="4725144"/>
              <a:ext cx="693195" cy="0"/>
            </a:xfrm>
            <a:prstGeom prst="line">
              <a:avLst/>
            </a:prstGeom>
            <a:ln w="254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9671064" y="2012197"/>
            <a:ext cx="252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SubThread01()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537119" y="2598003"/>
            <a:ext cx="2520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只要创建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或者子类对象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就开辟了一条到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的执行路径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创建了一个新的线程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但是该路径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目前不能执行程序</a:t>
            </a:r>
            <a:endParaRPr 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593536" y="3506975"/>
            <a:ext cx="252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st01.start()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543256" y="3923505"/>
            <a:ext cx="262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或者子类对象</a:t>
            </a:r>
            <a:r>
              <a:rPr lang="en-US" altLang="zh-CN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方法后</a:t>
            </a:r>
            <a:r>
              <a:rPr lang="en-US" altLang="zh-CN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说明该线程可以执行了</a:t>
            </a:r>
            <a:endParaRPr lang="en-US" altLang="zh-CN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该路径上可以运行代码了</a:t>
            </a:r>
            <a:endParaRPr lang="en-US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264" y="3419455"/>
            <a:ext cx="1104996" cy="19051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672" y="4031224"/>
            <a:ext cx="1104996" cy="23624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6356" y="924532"/>
            <a:ext cx="1752752" cy="1028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2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多线程的运行原理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54025" y="798587"/>
            <a:ext cx="4365911" cy="5582741"/>
            <a:chOff x="864874" y="798587"/>
            <a:chExt cx="4365911" cy="558274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448" y="5085184"/>
              <a:ext cx="4031329" cy="109737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83432" y="1124744"/>
              <a:ext cx="4247353" cy="5256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091443" y="5013176"/>
              <a:ext cx="4031329" cy="1224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27448" y="4653136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4874" y="798587"/>
              <a:ext cx="1846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方法运行栈</a:t>
              </a:r>
              <a:endParaRPr 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374752" y="3242535"/>
            <a:ext cx="4031329" cy="14125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/>
          <p:cNvSpPr/>
          <p:nvPr/>
        </p:nvSpPr>
        <p:spPr>
          <a:xfrm>
            <a:off x="1374751" y="1496117"/>
            <a:ext cx="4031329" cy="14125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393324" y="290862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74140" y="116316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1504" y="3356992"/>
            <a:ext cx="3456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使用线程对象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st01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,start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方法通知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为当前线程对象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st01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开辟独立的栈内存空间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运行当前线程对象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st01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,start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方法会立刻结束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方法的运行栈空间中弹出</a:t>
            </a:r>
            <a:endParaRPr 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连接符: 曲线 24"/>
          <p:cNvCxnSpPr>
            <a:endCxn id="38" idx="1"/>
          </p:cNvCxnSpPr>
          <p:nvPr/>
        </p:nvCxnSpPr>
        <p:spPr>
          <a:xfrm rot="16200000" flipV="1">
            <a:off x="-2416" y="4458255"/>
            <a:ext cx="2814758" cy="23277"/>
          </a:xfrm>
          <a:prstGeom prst="curvedConnector4">
            <a:avLst>
              <a:gd name="adj1" fmla="val 903"/>
              <a:gd name="adj2" fmla="val 3561133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/>
          <p:cNvCxnSpPr>
            <a:endCxn id="42" idx="1"/>
          </p:cNvCxnSpPr>
          <p:nvPr/>
        </p:nvCxnSpPr>
        <p:spPr>
          <a:xfrm rot="16200000" flipV="1">
            <a:off x="-958356" y="3649548"/>
            <a:ext cx="4743464" cy="78471"/>
          </a:xfrm>
          <a:prstGeom prst="curvedConnector4">
            <a:avLst>
              <a:gd name="adj1" fmla="val 92"/>
              <a:gd name="adj2" fmla="val 1262442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615286" y="1124744"/>
            <a:ext cx="2280980" cy="38361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/>
          <p:cNvSpPr/>
          <p:nvPr/>
        </p:nvSpPr>
        <p:spPr>
          <a:xfrm>
            <a:off x="9449169" y="1144429"/>
            <a:ext cx="2280980" cy="38361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6428043" y="747243"/>
            <a:ext cx="265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线程对象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st01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方法运行栈</a:t>
            </a:r>
            <a:endParaRPr 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262957" y="742324"/>
            <a:ext cx="265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线程对象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st02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方法运行栈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690709" y="2899896"/>
            <a:ext cx="2758460" cy="1753240"/>
            <a:chOff x="5810261" y="2899896"/>
            <a:chExt cx="2758460" cy="1753240"/>
          </a:xfrm>
        </p:grpSpPr>
        <p:sp>
          <p:nvSpPr>
            <p:cNvPr id="47" name="矩形 46"/>
            <p:cNvSpPr/>
            <p:nvPr/>
          </p:nvSpPr>
          <p:spPr>
            <a:xfrm>
              <a:off x="5879976" y="3242535"/>
              <a:ext cx="1944216" cy="141060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810261" y="2899896"/>
              <a:ext cx="2655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</a:t>
              </a:r>
              <a:r>
                <a:rPr lang="zh-CN" altLang="en-US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913255" y="3534894"/>
              <a:ext cx="26554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for(…){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…..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530228" y="1163163"/>
            <a:ext cx="2758460" cy="1753240"/>
            <a:chOff x="5810261" y="2899896"/>
            <a:chExt cx="2758460" cy="1753240"/>
          </a:xfrm>
        </p:grpSpPr>
        <p:sp>
          <p:nvSpPr>
            <p:cNvPr id="65" name="矩形 64"/>
            <p:cNvSpPr/>
            <p:nvPr/>
          </p:nvSpPr>
          <p:spPr>
            <a:xfrm>
              <a:off x="5879976" y="3242535"/>
              <a:ext cx="1944216" cy="141060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810261" y="2899896"/>
              <a:ext cx="2655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</a:t>
              </a:r>
              <a:r>
                <a:rPr lang="zh-CN" altLang="en-US" sz="1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913255" y="3534894"/>
              <a:ext cx="26554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for(…){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…..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556715" y="1593476"/>
            <a:ext cx="3456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使用线程对象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st02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,start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方法通知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为当前线程对象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st01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开辟独立的栈内存空间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运行当前线程对象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st01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,start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方法会立刻结束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方法的运行栈空间中弹出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10" idx="3"/>
          </p:cNvCxnSpPr>
          <p:nvPr/>
        </p:nvCxnSpPr>
        <p:spPr>
          <a:xfrm flipV="1">
            <a:off x="5087888" y="3933056"/>
            <a:ext cx="1800200" cy="871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1055947" y="4056398"/>
            <a:ext cx="493611" cy="39796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29235" y="448711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弹栈</a:t>
            </a:r>
            <a:endParaRPr 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stCxn id="68" idx="3"/>
            <a:endCxn id="67" idx="1"/>
          </p:cNvCxnSpPr>
          <p:nvPr/>
        </p:nvCxnSpPr>
        <p:spPr>
          <a:xfrm flipV="1">
            <a:off x="5013099" y="2167493"/>
            <a:ext cx="4620123" cy="1075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1055947" y="2396412"/>
            <a:ext cx="429944" cy="23853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657197" y="26156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弹栈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638803" y="4979647"/>
            <a:ext cx="62796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线程对象调用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,start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方法通知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为当前线程对象开辟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新的方法栈执行空间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执行当前线程对象的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每个线程的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方法执行空间属于线程私有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某一个线程运行中出现异常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不会影响其它线程的执行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不考虑同步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锁的问题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42" grpId="0"/>
      <p:bldP spid="10" grpId="0"/>
      <p:bldP spid="46" grpId="0" animBg="1"/>
      <p:bldP spid="58" grpId="0" animBg="1"/>
      <p:bldP spid="60" grpId="0"/>
      <p:bldP spid="61" grpId="0"/>
      <p:bldP spid="68" grpId="0"/>
      <p:bldP spid="73" grpId="0"/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多线程的实现方式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775520" y="2128689"/>
            <a:ext cx="8208795" cy="96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注意事项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开启线程调用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start()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而不是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1127448" y="1296972"/>
            <a:ext cx="5662612" cy="594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多线程的实现方式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继承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484784"/>
            <a:ext cx="3066079" cy="334032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775520" y="3367121"/>
            <a:ext cx="9433048" cy="254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为什么要重写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run()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方法？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因为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run()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是用来封装被线程执行的代码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run()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方法和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start()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方法的区别？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run():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封装线程执行的代码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直接调用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相当于普通方法的调用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并没有开启线程。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start():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启动线程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然后由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JVM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调用此线程的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run()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5840" y="-113235"/>
            <a:ext cx="6291263" cy="3542235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进程与线程的概念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线程的创建方法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线程名字的设置与获取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线程安全问题的引发</a:t>
            </a:r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同步代码块与同步方法</a:t>
            </a: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死锁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线程名字的设置与获取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lang="zh-CN" altLang="en-US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类获取线程名字的方法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2054958"/>
          <a:ext cx="10585177" cy="1194447"/>
        </p:xfrm>
        <a:graphic>
          <a:graphicData uri="http://schemas.openxmlformats.org/drawingml/2006/table">
            <a:tbl>
              <a:tblPr/>
              <a:tblGrid>
                <a:gridCol w="374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spc="60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方法名</a:t>
                      </a:r>
                    </a:p>
                  </a:txBody>
                  <a:tcPr marL="91433" marR="91433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spc="60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91433" marR="91433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String 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getName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()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3" marR="91433" marT="45765" marB="4576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返回此线程的名称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,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如果不设置名字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,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则线程名默认为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Thread-N</a:t>
                      </a:r>
                    </a:p>
                  </a:txBody>
                  <a:tcPr marL="91433" marR="91433" marT="45765" marB="4576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本占位符 2"/>
          <p:cNvSpPr txBox="1"/>
          <p:nvPr/>
        </p:nvSpPr>
        <p:spPr>
          <a:xfrm>
            <a:off x="838199" y="3622583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lang="zh-CN" altLang="en-US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类设置线程名字的方法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38200" y="4484993"/>
          <a:ext cx="10585177" cy="1194447"/>
        </p:xfrm>
        <a:graphic>
          <a:graphicData uri="http://schemas.openxmlformats.org/drawingml/2006/table">
            <a:tbl>
              <a:tblPr/>
              <a:tblGrid>
                <a:gridCol w="374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spc="60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方法名</a:t>
                      </a:r>
                    </a:p>
                  </a:txBody>
                  <a:tcPr marL="91433" marR="91433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spc="60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91433" marR="91433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void 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setName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​(String name)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3" marR="91433" marT="45765" marB="4576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将此线程的名称更改为等于参数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name</a:t>
                      </a:r>
                    </a:p>
                  </a:txBody>
                  <a:tcPr marL="91433" marR="91433" marT="45765" marB="4576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本占位符 2"/>
          <p:cNvSpPr txBox="1"/>
          <p:nvPr/>
        </p:nvSpPr>
        <p:spPr>
          <a:xfrm>
            <a:off x="838198" y="5866398"/>
            <a:ext cx="1044237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也可以通过让自定义类调用</a:t>
            </a:r>
            <a:r>
              <a:rPr lang="en-US" altLang="zh-CN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lang="zh-CN" altLang="en-US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类的有参构造方法</a:t>
            </a:r>
            <a:r>
              <a:rPr lang="en-US" altLang="zh-CN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在创建对象时就赋值</a:t>
            </a:r>
            <a:r>
              <a:rPr lang="en-US" altLang="zh-CN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zh-CN" altLang="en-US" sz="2400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线程名字的设置与获取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获取到当前的线程对象的方法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2054958"/>
          <a:ext cx="10585177" cy="1194447"/>
        </p:xfrm>
        <a:graphic>
          <a:graphicData uri="http://schemas.openxmlformats.org/drawingml/2006/table">
            <a:tbl>
              <a:tblPr/>
              <a:tblGrid>
                <a:gridCol w="540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3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spc="60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方法名</a:t>
                      </a:r>
                    </a:p>
                  </a:txBody>
                  <a:tcPr marL="91433" marR="91433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spc="60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91433" marR="91433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public static Thread 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currentThread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()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3" marR="91433" marT="45765" marB="4576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返回对当前正在执行的线程对象的引用</a:t>
                      </a:r>
                      <a:endParaRPr lang="en-US" altLang="zh-CN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33" marR="91433" marT="45765" marB="4576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占位符 2"/>
          <p:cNvSpPr txBox="1"/>
          <p:nvPr/>
        </p:nvSpPr>
        <p:spPr>
          <a:xfrm>
            <a:off x="838199" y="3717032"/>
            <a:ext cx="9845675" cy="1201432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某些情况下</a:t>
            </a:r>
            <a:r>
              <a:rPr lang="en-US" altLang="zh-CN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非</a:t>
            </a:r>
            <a:r>
              <a:rPr lang="en-US" altLang="zh-CN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lang="zh-CN" altLang="en-US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类子类对象没办法调用</a:t>
            </a:r>
            <a:r>
              <a:rPr lang="en-US" altLang="zh-CN" sz="2400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getName</a:t>
            </a:r>
            <a:r>
              <a:rPr lang="zh-CN" altLang="en-US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方法获取名称</a:t>
            </a:r>
            <a:r>
              <a:rPr lang="en-US" altLang="zh-CN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我们可以通过此方法获取当前正在执行的线程对象再获取名字</a:t>
            </a:r>
            <a:r>
              <a:rPr lang="en-US" altLang="zh-CN" sz="24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zh-CN" altLang="en-US" sz="2400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5880" y="908720"/>
            <a:ext cx="5630484" cy="3196039"/>
          </a:xfrm>
        </p:spPr>
        <p:txBody>
          <a:bodyPr/>
          <a:lstStyle/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能够说出进程与线程的概念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能够使用继承类的方式创建多线程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能够获取线程的名字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能够使用实现接口的方式实现多线程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能够解释安全问题出现的原因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能够使用同步代码块解决线程安全问题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能够使用同步方法解决线程的安全问题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能够说出线程</a:t>
            </a:r>
            <a:r>
              <a:rPr lang="en-US" altLang="zh-CN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6</a:t>
            </a:r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个状态的名称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5840" y="-113235"/>
            <a:ext cx="6291263" cy="3542235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进程与线程的概念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线程的创建方法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线程名字的设置与获取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线程安全问题的引发</a:t>
            </a:r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同步代码块与同步方法</a:t>
            </a: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死锁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多线程的实现方式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127448" y="1296972"/>
            <a:ext cx="6336704" cy="592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多线程的实现方式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(2) 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实现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Runnable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1941105"/>
            <a:ext cx="8208795" cy="2812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定义一个类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MyRunnable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实现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Runnable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</a:t>
            </a: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2.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MyRunnable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类中重写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</a:t>
            </a: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创建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MyRunnable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类的对象</a:t>
            </a: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4.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创建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类的对象，把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MyRunnable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对象作为构造方法的参数</a:t>
            </a: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5.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启动线程</a:t>
            </a:r>
          </a:p>
          <a:p>
            <a:pPr marR="0" lvl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31" y="4734186"/>
            <a:ext cx="8161727" cy="16536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128" y="4246463"/>
            <a:ext cx="6370872" cy="975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219200" eaLnBrk="0" hangingPunct="0">
              <a:defRPr/>
            </a:pPr>
            <a:r>
              <a:rPr lang="zh-CN" altLang="en-US" kern="0" dirty="0"/>
              <a:t>多线程的实现方式</a:t>
            </a:r>
            <a:endParaRPr lang="zh-TW" altLang="zh-CN" sz="2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75200" y="1052737"/>
            <a:ext cx="6145336" cy="6480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类实现多线程与实现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Runnable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实现多线程的区别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?</a:t>
            </a:r>
          </a:p>
        </p:txBody>
      </p:sp>
      <p:sp>
        <p:nvSpPr>
          <p:cNvPr id="5" name="Shape 2430"/>
          <p:cNvSpPr/>
          <p:nvPr/>
        </p:nvSpPr>
        <p:spPr>
          <a:xfrm>
            <a:off x="4367808" y="134076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5299" y="184482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如果一个类继承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Thread,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则不适合资源共享。但是如果实现了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Runable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接口的话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则很容易的实现资源共享。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6016" y="2782669"/>
            <a:ext cx="73659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实现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Runnable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接口比继承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类所具有的优势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</a:p>
          <a:p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1.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适合多个相同的程序代码的线程去共享同一个资源。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zh-CN" altLang="en-US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2.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可以避免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中的单继承的局限性。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zh-CN" altLang="en-US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3.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增加程序的健壮性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实现解耦操作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代码可以被多个线程共享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代码和线程独立。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4" name="Shape 2448"/>
          <p:cNvSpPr/>
          <p:nvPr/>
        </p:nvSpPr>
        <p:spPr>
          <a:xfrm>
            <a:off x="4365489" y="346080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5840" y="-113235"/>
            <a:ext cx="6291263" cy="3542235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进程与线程的概念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线程的创建方法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线程名字的设置与获取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线程安全问题的引发</a:t>
            </a:r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同步代码块与同步方法</a:t>
            </a: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死锁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636912"/>
            <a:ext cx="1966130" cy="1280271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线程安全问题的引发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" name="组合 10"/>
          <p:cNvGrpSpPr/>
          <p:nvPr/>
        </p:nvGrpSpPr>
        <p:grpSpPr bwMode="auto">
          <a:xfrm>
            <a:off x="922712" y="779938"/>
            <a:ext cx="6738090" cy="616750"/>
            <a:chOff x="920022" y="1540431"/>
            <a:chExt cx="6741248" cy="611980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1559067" y="1540431"/>
              <a:ext cx="6102203" cy="589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阿里巴巴普惠体 Light" panose="00020600040101010101" pitchFamily="18" charset="-122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案例</a:t>
              </a:r>
              <a:r>
                <a:rPr lang="en-US" altLang="zh-CN" sz="2400" b="1" dirty="0">
                  <a:solidFill>
                    <a:srgbClr val="FF0000"/>
                  </a:solidFill>
                  <a:latin typeface="阿里巴巴普惠体 Light" panose="00020600040101010101" pitchFamily="18" charset="-122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:</a:t>
              </a:r>
              <a:r>
                <a:rPr lang="zh-CN" altLang="en-US" sz="2400" b="1" dirty="0">
                  <a:solidFill>
                    <a:srgbClr val="FF0000"/>
                  </a:solidFill>
                  <a:latin typeface="阿里巴巴普惠体 Light" panose="00020600040101010101" pitchFamily="18" charset="-122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卖票</a:t>
              </a:r>
            </a:p>
          </p:txBody>
        </p:sp>
        <p:pic>
          <p:nvPicPr>
            <p:cNvPr id="11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561204" cy="56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8"/>
          <p:cNvSpPr txBox="1"/>
          <p:nvPr/>
        </p:nvSpPr>
        <p:spPr>
          <a:xfrm>
            <a:off x="838201" y="1476977"/>
            <a:ext cx="11079906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需求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某电影院目前正在上映国产大片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共有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100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而它有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个窗口卖票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请设计一个程序模拟该电影院卖票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3789040"/>
            <a:ext cx="1783235" cy="16384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552" y="3954572"/>
            <a:ext cx="1104996" cy="17070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940" y="3789040"/>
            <a:ext cx="1371719" cy="17070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794" y="1971965"/>
            <a:ext cx="4351397" cy="100592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646" y="3121579"/>
            <a:ext cx="3871295" cy="10364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5251" y="4128646"/>
            <a:ext cx="6881456" cy="227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线程安全问题的引发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" name="组合 10"/>
          <p:cNvGrpSpPr/>
          <p:nvPr/>
        </p:nvGrpSpPr>
        <p:grpSpPr bwMode="auto">
          <a:xfrm>
            <a:off x="920750" y="1054101"/>
            <a:ext cx="6738090" cy="616750"/>
            <a:chOff x="920022" y="1540431"/>
            <a:chExt cx="6741248" cy="611980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1559067" y="1540431"/>
              <a:ext cx="6102203" cy="589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阿里巴巴普惠体 Light" panose="00020600040101010101" pitchFamily="18" charset="-122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案例</a:t>
              </a:r>
              <a:r>
                <a:rPr lang="en-US" altLang="zh-CN" sz="2400" b="1" dirty="0">
                  <a:solidFill>
                    <a:srgbClr val="FF0000"/>
                  </a:solidFill>
                  <a:latin typeface="阿里巴巴普惠体 Light" panose="00020600040101010101" pitchFamily="18" charset="-122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:</a:t>
              </a:r>
              <a:r>
                <a:rPr lang="zh-CN" altLang="en-US" sz="2400" b="1" dirty="0">
                  <a:solidFill>
                    <a:srgbClr val="FF0000"/>
                  </a:solidFill>
                  <a:latin typeface="阿里巴巴普惠体 Light" panose="00020600040101010101" pitchFamily="18" charset="-122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卖票</a:t>
              </a:r>
            </a:p>
          </p:txBody>
        </p:sp>
        <p:pic>
          <p:nvPicPr>
            <p:cNvPr id="11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561204" cy="56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8"/>
          <p:cNvSpPr txBox="1"/>
          <p:nvPr/>
        </p:nvSpPr>
        <p:spPr>
          <a:xfrm>
            <a:off x="920750" y="1988840"/>
            <a:ext cx="11079906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需求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某电影院目前正在上映国产大片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共有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100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而它有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个窗口卖票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请设计一个程序模拟该电影院卖票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920750" y="2583362"/>
            <a:ext cx="9981052" cy="4119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思路：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定义一个类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Ticket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实现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Runnable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里面定义一个成员变量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private int </a:t>
            </a:r>
            <a:r>
              <a:rPr lang="en-US" altLang="zh-CN" sz="16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ticketCount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= 100;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Ticket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类中重写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run()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方法实现卖票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代码步骤如下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：判断票数大于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0,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就卖票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并告知是哪个窗口卖的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：票数要减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：卖光之后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线程停止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定义一个测试类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TicketDemo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里面有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main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代码步骤如下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：创建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Ticket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类的对象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：创建三个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Thread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类的对象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把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Ticket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对象作为构造方法的参数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并给出对应的窗口名称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：启动线程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线程安全问题的引发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" name="组合 10"/>
          <p:cNvGrpSpPr/>
          <p:nvPr/>
        </p:nvGrpSpPr>
        <p:grpSpPr bwMode="auto">
          <a:xfrm>
            <a:off x="920750" y="1054101"/>
            <a:ext cx="6738090" cy="616750"/>
            <a:chOff x="920022" y="1540431"/>
            <a:chExt cx="6741248" cy="611980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1559067" y="1540431"/>
              <a:ext cx="6102203" cy="589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阿里巴巴普惠体 Light" panose="00020600040101010101" pitchFamily="18" charset="-122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代码实现</a:t>
              </a:r>
            </a:p>
          </p:txBody>
        </p:sp>
        <p:pic>
          <p:nvPicPr>
            <p:cNvPr id="11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561204" cy="56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50" y="1745945"/>
            <a:ext cx="6190924" cy="4875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2758547"/>
            <a:ext cx="3619814" cy="14250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线程安全问题的引发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1" y="1054101"/>
            <a:ext cx="6099343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问题说明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79749" y="1818848"/>
            <a:ext cx="609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卖票出现了问题</a:t>
            </a:r>
            <a:endParaRPr lang="en-US" altLang="zh-CN" sz="2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zh-CN" altLang="en-US" sz="2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1.</a:t>
            </a:r>
            <a:r>
              <a:rPr lang="zh-CN" altLang="en-US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相同的票出现了多次</a:t>
            </a:r>
            <a:endParaRPr lang="en-US" altLang="zh-CN" sz="2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zh-CN" altLang="en-US" sz="2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2.</a:t>
            </a:r>
            <a:r>
              <a:rPr lang="zh-CN" altLang="en-US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出现了负数的票</a:t>
            </a:r>
          </a:p>
        </p:txBody>
      </p: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838201" y="4225326"/>
            <a:ext cx="7778079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原因是线程执行的无序性导致出现了以上的问题</a:t>
            </a:r>
            <a:r>
              <a:rPr lang="en-US" altLang="zh-CN" sz="2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线程安全问题的引发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1" y="1054101"/>
            <a:ext cx="6099343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安全问题的解决方式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15480" y="1922028"/>
            <a:ext cx="10548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为什么出现问题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?(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这也是我们判断多线程程序是否会有数据安全问题的标准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35197" y="2432880"/>
            <a:ext cx="6099343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多线程操作数据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35197" y="3296892"/>
            <a:ext cx="10548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如何解决线程安全问题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?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415480" y="3730786"/>
            <a:ext cx="6099343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让程序没有安全问题的环境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35197" y="4567027"/>
            <a:ext cx="10548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如何解决线程安全问题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?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418425" y="5182965"/>
            <a:ext cx="10776520" cy="114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把多条语句操作共享数据的代码给锁起来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让任意时刻只能有一个线程执行即可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提供了同步代码块以及同步方法来解决这个问题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8" grpId="0"/>
      <p:bldP spid="9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5840" y="-113235"/>
            <a:ext cx="6291263" cy="3542235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进程与线程的概念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线程的创建方法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线程名字的设置与获取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线程安全问题的引发</a:t>
            </a:r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同步代码块与同步方法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死锁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5840" y="-113235"/>
            <a:ext cx="6291263" cy="3542235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进程与线程的概念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线程的创建方法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线程名字的设置与获取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线程安全问题的引发</a:t>
            </a:r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同步代码块与同步方法</a:t>
            </a: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死锁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同步代码块与同步方法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1" y="1054101"/>
            <a:ext cx="6099343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同步代码块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1271464" y="1772816"/>
            <a:ext cx="10801200" cy="4489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锁多条语句操作共享数据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可以使用同步代码块实现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	</a:t>
            </a: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格式：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synchronized(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任意对象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 {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       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多条语句操作共享数据的代码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默认情况是打开的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只要有一个线程进去执行代码了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锁就会关闭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当线程执行完出来了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锁才会自动打开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同步的好处和弊端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好处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解决了多线程的数据安全问题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弊端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当线程很多时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因为每个线程都会去判断同步上的锁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这是很耗费资源的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无形中会降低程序的运行效率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同步代码块与同步方法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1" y="1054101"/>
            <a:ext cx="6099343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同步方法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475286" y="1772816"/>
            <a:ext cx="8725169" cy="378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同步静态方法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就是把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synchronized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关键字加到静态方法上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格式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修饰符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static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synchronized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返回值类型 方法名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方法参数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 	{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	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方法体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同步静态方法的锁对象是什么呢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?</a:t>
            </a: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类名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.class</a:t>
            </a: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5840" y="-113235"/>
            <a:ext cx="6291263" cy="3542235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进程与线程的概念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线程的创建方法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线程名字的设置与获取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线程安全问题的引发</a:t>
            </a:r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同步代码块与同步方法</a:t>
            </a: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死锁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088621"/>
            <a:ext cx="1044030" cy="13336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2" y="2088621"/>
            <a:ext cx="2072820" cy="1447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262" y="2180068"/>
            <a:ext cx="914479" cy="1356478"/>
          </a:xfrm>
          <a:prstGeom prst="rect">
            <a:avLst/>
          </a:prstGeom>
        </p:spPr>
      </p:pic>
      <p:sp>
        <p:nvSpPr>
          <p:cNvPr id="14" name="菱形 13"/>
          <p:cNvSpPr/>
          <p:nvPr/>
        </p:nvSpPr>
        <p:spPr>
          <a:xfrm>
            <a:off x="2567608" y="3140968"/>
            <a:ext cx="288032" cy="395578"/>
          </a:xfrm>
          <a:prstGeom prst="diamond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五边形 15"/>
          <p:cNvSpPr/>
          <p:nvPr/>
        </p:nvSpPr>
        <p:spPr>
          <a:xfrm>
            <a:off x="4010373" y="3140968"/>
            <a:ext cx="416636" cy="323570"/>
          </a:xfrm>
          <a:prstGeom prst="pentagon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031" y="3717032"/>
            <a:ext cx="716342" cy="342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图片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91" y="2776798"/>
            <a:ext cx="2385267" cy="1074513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078" y="4802024"/>
            <a:ext cx="2248095" cy="1265030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714" y="1936021"/>
            <a:ext cx="3414056" cy="388654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线程的生命周期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32" y="764704"/>
            <a:ext cx="1668925" cy="1013548"/>
          </a:xfrm>
          <a:prstGeom prst="rect">
            <a:avLst/>
          </a:prstGeom>
        </p:spPr>
      </p:pic>
      <p:cxnSp>
        <p:nvCxnSpPr>
          <p:cNvPr id="47" name="直接箭头连接符 46"/>
          <p:cNvCxnSpPr/>
          <p:nvPr/>
        </p:nvCxnSpPr>
        <p:spPr bwMode="auto">
          <a:xfrm>
            <a:off x="1847528" y="1778252"/>
            <a:ext cx="0" cy="714644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6"/>
          <p:cNvSpPr txBox="1"/>
          <p:nvPr/>
        </p:nvSpPr>
        <p:spPr bwMode="auto">
          <a:xfrm>
            <a:off x="956787" y="1918108"/>
            <a:ext cx="960970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start()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53" y="2549857"/>
            <a:ext cx="1661304" cy="77730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013" y="2656545"/>
            <a:ext cx="975445" cy="563929"/>
          </a:xfrm>
          <a:prstGeom prst="rect">
            <a:avLst/>
          </a:prstGeom>
        </p:spPr>
      </p:pic>
      <p:cxnSp>
        <p:nvCxnSpPr>
          <p:cNvPr id="52" name="直接箭头连接符 51"/>
          <p:cNvCxnSpPr>
            <a:endCxn id="53" idx="0"/>
          </p:cNvCxnSpPr>
          <p:nvPr/>
        </p:nvCxnSpPr>
        <p:spPr bwMode="auto">
          <a:xfrm>
            <a:off x="1839907" y="3327164"/>
            <a:ext cx="7621" cy="1431897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876" y="4759061"/>
            <a:ext cx="1661304" cy="77730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1432" y="4862513"/>
            <a:ext cx="1272650" cy="62489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964" y="3589420"/>
            <a:ext cx="1005927" cy="83827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3872" y="1016186"/>
            <a:ext cx="1630821" cy="762066"/>
          </a:xfrm>
          <a:prstGeom prst="rect">
            <a:avLst/>
          </a:prstGeom>
        </p:spPr>
      </p:pic>
      <p:cxnSp>
        <p:nvCxnSpPr>
          <p:cNvPr id="63" name="直接箭头连接符 62"/>
          <p:cNvCxnSpPr>
            <a:endCxn id="33" idx="1"/>
          </p:cNvCxnSpPr>
          <p:nvPr/>
        </p:nvCxnSpPr>
        <p:spPr bwMode="auto">
          <a:xfrm flipV="1">
            <a:off x="2351584" y="1397219"/>
            <a:ext cx="2592288" cy="1171136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2369" y="1605661"/>
            <a:ext cx="701101" cy="312447"/>
          </a:xfrm>
          <a:prstGeom prst="rect">
            <a:avLst/>
          </a:prstGeom>
        </p:spPr>
      </p:pic>
      <p:cxnSp>
        <p:nvCxnSpPr>
          <p:cNvPr id="75" name="直接箭头连接符 74"/>
          <p:cNvCxnSpPr/>
          <p:nvPr/>
        </p:nvCxnSpPr>
        <p:spPr bwMode="auto">
          <a:xfrm flipH="1">
            <a:off x="2554082" y="1624040"/>
            <a:ext cx="2389790" cy="1107202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 flipH="1" flipV="1">
            <a:off x="2201184" y="3351733"/>
            <a:ext cx="4673454" cy="2885579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5760" y="2135574"/>
            <a:ext cx="693480" cy="281964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8088" y="2512773"/>
            <a:ext cx="1615580" cy="769687"/>
          </a:xfrm>
          <a:prstGeom prst="rect">
            <a:avLst/>
          </a:prstGeom>
        </p:spPr>
      </p:pic>
      <p:cxnSp>
        <p:nvCxnSpPr>
          <p:cNvPr id="78" name="直接箭头连接符 77"/>
          <p:cNvCxnSpPr/>
          <p:nvPr/>
        </p:nvCxnSpPr>
        <p:spPr bwMode="auto">
          <a:xfrm flipV="1">
            <a:off x="2652357" y="2776798"/>
            <a:ext cx="4235731" cy="18378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31864" y="2342588"/>
            <a:ext cx="3269263" cy="388654"/>
          </a:xfrm>
          <a:prstGeom prst="rect">
            <a:avLst/>
          </a:prstGeom>
        </p:spPr>
      </p:pic>
      <p:cxnSp>
        <p:nvCxnSpPr>
          <p:cNvPr id="85" name="直接箭头连接符 84"/>
          <p:cNvCxnSpPr/>
          <p:nvPr/>
        </p:nvCxnSpPr>
        <p:spPr bwMode="auto">
          <a:xfrm flipH="1" flipV="1">
            <a:off x="2554082" y="2996953"/>
            <a:ext cx="4334006" cy="38134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75878" y="3082831"/>
            <a:ext cx="3398815" cy="403895"/>
          </a:xfrm>
          <a:prstGeom prst="rect">
            <a:avLst/>
          </a:prstGeom>
        </p:spPr>
      </p:pic>
      <p:cxnSp>
        <p:nvCxnSpPr>
          <p:cNvPr id="91" name="直接箭头连接符 90"/>
          <p:cNvCxnSpPr>
            <a:endCxn id="33" idx="2"/>
          </p:cNvCxnSpPr>
          <p:nvPr/>
        </p:nvCxnSpPr>
        <p:spPr bwMode="auto">
          <a:xfrm flipH="1" flipV="1">
            <a:off x="5759283" y="1778252"/>
            <a:ext cx="1940552" cy="771606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02742" y="5733256"/>
            <a:ext cx="1646063" cy="830652"/>
          </a:xfrm>
          <a:prstGeom prst="rect">
            <a:avLst/>
          </a:prstGeom>
        </p:spPr>
      </p:pic>
      <p:cxnSp>
        <p:nvCxnSpPr>
          <p:cNvPr id="97" name="直接箭头连接符 96"/>
          <p:cNvCxnSpPr/>
          <p:nvPr/>
        </p:nvCxnSpPr>
        <p:spPr bwMode="auto">
          <a:xfrm>
            <a:off x="2554082" y="3360838"/>
            <a:ext cx="4406014" cy="266045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84253" y="3771828"/>
            <a:ext cx="3055885" cy="1021168"/>
          </a:xfrm>
          <a:prstGeom prst="rect">
            <a:avLst/>
          </a:prstGeom>
        </p:spPr>
      </p:pic>
      <p:cxnSp>
        <p:nvCxnSpPr>
          <p:cNvPr id="108" name="连接符: 曲线 107"/>
          <p:cNvCxnSpPr>
            <a:stCxn id="96" idx="3"/>
            <a:endCxn id="33" idx="3"/>
          </p:cNvCxnSpPr>
          <p:nvPr/>
        </p:nvCxnSpPr>
        <p:spPr>
          <a:xfrm flipH="1" flipV="1">
            <a:off x="6574693" y="1397219"/>
            <a:ext cx="1974112" cy="4751363"/>
          </a:xfrm>
          <a:prstGeom prst="curvedConnector3">
            <a:avLst>
              <a:gd name="adj1" fmla="val -70941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436312" y="764704"/>
            <a:ext cx="2521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线程有哪些状态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222901" y="1102500"/>
            <a:ext cx="1248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  </a:t>
            </a:r>
            <a:endParaRPr lang="en-US" altLang="zh-CN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消亡</a:t>
            </a:r>
            <a:endParaRPr lang="en-US" altLang="zh-CN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335394" y="1102500"/>
            <a:ext cx="1673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无限等待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限时等待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进程与线程的概念</a:t>
            </a:r>
            <a:endParaRPr lang="zh-TW" altLang="zh-CN" sz="2400" b="1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631504" y="1912377"/>
            <a:ext cx="7776633" cy="2356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505" indent="-357505" defTabSz="121920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并行</a:t>
            </a:r>
            <a:endParaRPr lang="en-US" altLang="zh-CN" sz="20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在同一时刻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有多个指令在多个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CPU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上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同时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执行。</a:t>
            </a:r>
            <a:endParaRPr lang="en-US" altLang="zh-CN" sz="20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endParaRPr lang="en-US" altLang="zh-CN" sz="20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505" indent="-357505" defTabSz="121920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并发</a:t>
            </a:r>
            <a:endParaRPr lang="en-US" altLang="zh-CN" sz="20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在同一时刻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有多个指令在单个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CPU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上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交替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执行。</a:t>
            </a:r>
            <a:endParaRPr lang="en-US" altLang="zh-CN" sz="20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055440" y="827702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并发和并行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进程与线程的概念</a:t>
            </a:r>
            <a:endParaRPr lang="zh-TW" altLang="zh-CN" sz="2400" b="1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6949" y="126509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5440" y="394712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739516" y="1693387"/>
            <a:ext cx="2844316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739516" y="1693387"/>
            <a:ext cx="0" cy="309634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135560" y="1603647"/>
            <a:ext cx="1422157" cy="1025845"/>
            <a:chOff x="2135560" y="2043116"/>
            <a:chExt cx="1422157" cy="1025845"/>
          </a:xfrm>
        </p:grpSpPr>
        <p:sp>
          <p:nvSpPr>
            <p:cNvPr id="34" name="矩形 33"/>
            <p:cNvSpPr/>
            <p:nvPr/>
          </p:nvSpPr>
          <p:spPr>
            <a:xfrm>
              <a:off x="2135560" y="2492897"/>
              <a:ext cx="288033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任务一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279576" y="2043116"/>
              <a:ext cx="0" cy="451145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675619" y="2492897"/>
              <a:ext cx="288033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任务二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819635" y="2043116"/>
              <a:ext cx="0" cy="451145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269684" y="2492897"/>
              <a:ext cx="288033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任务三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413700" y="2043116"/>
              <a:ext cx="0" cy="451145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135560" y="2620624"/>
            <a:ext cx="1422157" cy="1025845"/>
            <a:chOff x="2135560" y="2043116"/>
            <a:chExt cx="1422157" cy="1025845"/>
          </a:xfrm>
        </p:grpSpPr>
        <p:sp>
          <p:nvSpPr>
            <p:cNvPr id="28" name="矩形 27"/>
            <p:cNvSpPr/>
            <p:nvPr/>
          </p:nvSpPr>
          <p:spPr>
            <a:xfrm>
              <a:off x="2135560" y="2492897"/>
              <a:ext cx="288033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任务一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279576" y="2043116"/>
              <a:ext cx="0" cy="451145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675619" y="2492897"/>
              <a:ext cx="288033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任务二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819635" y="2043116"/>
              <a:ext cx="0" cy="451145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269684" y="2492897"/>
              <a:ext cx="288033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任务三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3413700" y="2043116"/>
              <a:ext cx="0" cy="451145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2135560" y="3646469"/>
            <a:ext cx="1422157" cy="1025845"/>
            <a:chOff x="2135560" y="2043116"/>
            <a:chExt cx="1422157" cy="1025845"/>
          </a:xfrm>
        </p:grpSpPr>
        <p:sp>
          <p:nvSpPr>
            <p:cNvPr id="37" name="矩形 36"/>
            <p:cNvSpPr/>
            <p:nvPr/>
          </p:nvSpPr>
          <p:spPr>
            <a:xfrm>
              <a:off x="2135560" y="2492897"/>
              <a:ext cx="288033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任务一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279576" y="2043116"/>
              <a:ext cx="0" cy="451145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2675619" y="2492897"/>
              <a:ext cx="288033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任务二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2819635" y="2043116"/>
              <a:ext cx="0" cy="451145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269684" y="2492897"/>
              <a:ext cx="288033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任务三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3413700" y="2043116"/>
              <a:ext cx="0" cy="451145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9192344" y="128802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60835" y="397005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044911" y="1716317"/>
            <a:ext cx="2844316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044911" y="1716317"/>
            <a:ext cx="0" cy="309634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440955" y="2076358"/>
            <a:ext cx="288033" cy="5760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任务一</a:t>
            </a: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7584971" y="1626577"/>
            <a:ext cx="0" cy="45114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981013" y="2851970"/>
            <a:ext cx="288033" cy="5760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任务二</a:t>
            </a: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>
            <a:endCxn id="50" idx="0"/>
          </p:cNvCxnSpPr>
          <p:nvPr/>
        </p:nvCxnSpPr>
        <p:spPr>
          <a:xfrm>
            <a:off x="8125030" y="1626577"/>
            <a:ext cx="0" cy="122539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415480" y="2341459"/>
            <a:ext cx="2952328" cy="0"/>
          </a:xfrm>
          <a:prstGeom prst="line">
            <a:avLst/>
          </a:prstGeom>
          <a:ln w="3175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对话气泡: 椭圆形 77"/>
          <p:cNvSpPr/>
          <p:nvPr/>
        </p:nvSpPr>
        <p:spPr>
          <a:xfrm>
            <a:off x="551384" y="901299"/>
            <a:ext cx="954104" cy="1367532"/>
          </a:xfrm>
          <a:prstGeom prst="wedgeEllipseCallout">
            <a:avLst>
              <a:gd name="adj1" fmla="val 40341"/>
              <a:gd name="adj2" fmla="val 57093"/>
            </a:avLst>
          </a:prstGeom>
          <a:solidFill>
            <a:schemeClr val="accent6">
              <a:lumMod val="75000"/>
              <a:alpha val="56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同一时刻多个程序同时执行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叫并行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7584971" y="2652422"/>
            <a:ext cx="0" cy="99404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440954" y="3659089"/>
            <a:ext cx="288033" cy="5760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任务一</a:t>
            </a: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8110715" y="3426314"/>
            <a:ext cx="0" cy="95796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966698" y="4382562"/>
            <a:ext cx="288033" cy="5760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任务二</a:t>
            </a: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7581013" y="4235153"/>
            <a:ext cx="0" cy="99404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716544" y="1909411"/>
            <a:ext cx="2952328" cy="0"/>
          </a:xfrm>
          <a:prstGeom prst="line">
            <a:avLst/>
          </a:prstGeom>
          <a:ln w="3175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对话气泡: 椭圆形 89"/>
          <p:cNvSpPr/>
          <p:nvPr/>
        </p:nvSpPr>
        <p:spPr>
          <a:xfrm>
            <a:off x="5571347" y="1162050"/>
            <a:ext cx="954104" cy="1367532"/>
          </a:xfrm>
          <a:prstGeom prst="wedgeEllipseCallout">
            <a:avLst>
              <a:gd name="adj1" fmla="val 40341"/>
              <a:gd name="adj2" fmla="val 57093"/>
            </a:avLst>
          </a:prstGeom>
          <a:solidFill>
            <a:schemeClr val="accent6">
              <a:lumMod val="75000"/>
              <a:alpha val="56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同一时间段多个程序交替执行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叫并发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6716544" y="3565595"/>
            <a:ext cx="2952328" cy="0"/>
          </a:xfrm>
          <a:prstGeom prst="line">
            <a:avLst/>
          </a:prstGeom>
          <a:ln w="3175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号 91"/>
          <p:cNvSpPr/>
          <p:nvPr/>
        </p:nvSpPr>
        <p:spPr>
          <a:xfrm>
            <a:off x="6342836" y="1919809"/>
            <a:ext cx="288030" cy="1656182"/>
          </a:xfrm>
          <a:prstGeom prst="leftBrace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5652" y="5156682"/>
            <a:ext cx="6816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同一时刻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多个程序同时执行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同一时间段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多个程序交替执行</a:t>
            </a:r>
            <a:endParaRPr 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43" grpId="0"/>
      <p:bldP spid="44" grpId="0"/>
      <p:bldP spid="48" grpId="0" animBg="1"/>
      <p:bldP spid="50" grpId="0" animBg="1"/>
      <p:bldP spid="78" grpId="0" animBg="1"/>
      <p:bldP spid="84" grpId="0" animBg="1"/>
      <p:bldP spid="87" grpId="0" animBg="1"/>
      <p:bldP spid="90" grpId="0" animBg="1"/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进程与线程的概念</a:t>
            </a:r>
            <a:endParaRPr lang="zh-TW" altLang="zh-CN" sz="2400" b="1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2063552" y="1988696"/>
            <a:ext cx="7776633" cy="5093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进程是指一个内存中运行的应用程序。</a:t>
            </a:r>
            <a:endParaRPr lang="en-US" altLang="zh-CN" sz="20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127448" y="1296972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进程与线程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708920"/>
            <a:ext cx="4354551" cy="3795582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5297772" y="3873023"/>
            <a:ext cx="1727200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独立性：</a:t>
            </a:r>
            <a:endParaRPr lang="en-US" altLang="zh-CN" sz="12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动态性：</a:t>
            </a:r>
            <a:endParaRPr lang="en-US" altLang="zh-CN" sz="12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并发性：</a:t>
            </a:r>
            <a:endParaRPr lang="en-US" altLang="zh-CN" sz="12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6188012" y="3873023"/>
            <a:ext cx="5812644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进程是一个能独立运行的基本单位</a:t>
            </a:r>
            <a:r>
              <a:rPr lang="en-US" altLang="zh-CN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同时也是系统分配资源和调度的独立单位。</a:t>
            </a:r>
            <a:endParaRPr lang="en-US" altLang="zh-CN" sz="12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进程的实质是程序的一次执行过程</a:t>
            </a:r>
            <a:r>
              <a:rPr lang="en-US" altLang="zh-CN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进程是动态产生</a:t>
            </a:r>
            <a:r>
              <a:rPr lang="en-US" altLang="zh-CN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动态消亡的。</a:t>
            </a:r>
            <a:endParaRPr lang="en-US" altLang="zh-CN" sz="12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任何进程都可以同其他进程一起并发执行</a:t>
            </a:r>
            <a:endParaRPr lang="en-US" altLang="zh-CN" sz="12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566" y="3717033"/>
            <a:ext cx="876376" cy="75444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884" y="3717033"/>
            <a:ext cx="899238" cy="731583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进程与线程的概念</a:t>
            </a:r>
            <a:endParaRPr lang="zh-TW" altLang="zh-CN" sz="2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7923" y="692696"/>
            <a:ext cx="5384698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以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360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安全卫士软件说明进程和线程的概念</a:t>
            </a:r>
          </a:p>
        </p:txBody>
      </p:sp>
      <p:sp>
        <p:nvSpPr>
          <p:cNvPr id="2" name="椭圆 1"/>
          <p:cNvSpPr/>
          <p:nvPr/>
        </p:nvSpPr>
        <p:spPr>
          <a:xfrm>
            <a:off x="7068970" y="3284984"/>
            <a:ext cx="1656184" cy="10795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573026" y="294916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5611" y="3570285"/>
            <a:ext cx="18447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360</a:t>
            </a: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安装程序</a:t>
            </a:r>
            <a:endParaRPr lang="en-US" altLang="zh-CN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安装在硬盘</a:t>
            </a:r>
            <a:endParaRPr lang="en-US" altLang="zh-CN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sz="1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9123" y="1700808"/>
            <a:ext cx="5284420" cy="14401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>
            <a:stCxn id="2" idx="2"/>
          </p:cNvCxnSpPr>
          <p:nvPr/>
        </p:nvCxnSpPr>
        <p:spPr>
          <a:xfrm flipH="1" flipV="1">
            <a:off x="5772826" y="3140968"/>
            <a:ext cx="1296144" cy="6837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979467" y="348617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55640" y="121816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sz="1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12386" y="2055096"/>
            <a:ext cx="4199575" cy="754445"/>
            <a:chOff x="1271464" y="2055096"/>
            <a:chExt cx="4199575" cy="75444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1464" y="2055096"/>
              <a:ext cx="899238" cy="731583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8739" y="2055096"/>
              <a:ext cx="876376" cy="75444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7009" y="2111198"/>
              <a:ext cx="1044030" cy="609653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>
          <a:xfrm>
            <a:off x="1343472" y="1772196"/>
            <a:ext cx="205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Java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16942" y="1138928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是指内存中运行的应用程序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每个进程都有一个独立的内存空间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一个应用程序可以同时运行多个进程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2416715" y="4941168"/>
            <a:ext cx="2304256" cy="115212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/>
          <p:cNvSpPr txBox="1"/>
          <p:nvPr/>
        </p:nvSpPr>
        <p:spPr>
          <a:xfrm>
            <a:off x="2800039" y="610861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CPU: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中央处理器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执行指令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812386" y="3140968"/>
            <a:ext cx="899238" cy="18002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544182" y="3118439"/>
            <a:ext cx="899238" cy="18002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171564" y="34205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716" y="5151440"/>
            <a:ext cx="899238" cy="731583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 flipH="1">
            <a:off x="3701451" y="3156284"/>
            <a:ext cx="522342" cy="176235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425030" y="3157095"/>
            <a:ext cx="522342" cy="176235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066564" y="34225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095" y="5151440"/>
            <a:ext cx="876376" cy="75444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43825" y="5016490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的核心参数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主频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核心数量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线程数量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38601" y="4276179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是指进程中的一个子程序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进程中的一条执行路径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执行单元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线程也有独立的内存空间</a:t>
            </a:r>
            <a:endParaRPr 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08072" y="36765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多条线程交替</a:t>
            </a:r>
            <a:endParaRPr lang="en-US" altLang="zh-CN" sz="1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随机执行</a:t>
            </a:r>
            <a:endParaRPr lang="en-US" sz="1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85141" y="2809541"/>
            <a:ext cx="3215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线程调度原理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分时调度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为每个线程分配相同的执行时间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抢占式调度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CPU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优先执行优先级别高的线程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多个相同优先级的线程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,CPU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就随机选择一个执行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线程执行需要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多个线程抢夺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谁抢到谁就执行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15" grpId="0"/>
      <p:bldP spid="17" grpId="0"/>
      <p:bldP spid="24" grpId="0"/>
      <p:bldP spid="25" grpId="0"/>
      <p:bldP spid="26" grpId="0" animBg="1"/>
      <p:bldP spid="27" grpId="0"/>
      <p:bldP spid="32" grpId="0"/>
      <p:bldP spid="39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进程与线程的概念</a:t>
            </a:r>
            <a:endParaRPr lang="zh-TW" altLang="zh-CN" sz="2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983432" y="756840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进程与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ight" panose="00020600040101010101" pitchFamily="18" charset="-122"/>
              </a:rPr>
              <a:t>线程</a:t>
            </a:r>
          </a:p>
        </p:txBody>
      </p:sp>
      <p:sp>
        <p:nvSpPr>
          <p:cNvPr id="2" name="矩形 1"/>
          <p:cNvSpPr/>
          <p:nvPr/>
        </p:nvSpPr>
        <p:spPr>
          <a:xfrm>
            <a:off x="1919536" y="2420888"/>
            <a:ext cx="7776864" cy="32403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/>
          <p:cNvSpPr txBox="1"/>
          <p:nvPr/>
        </p:nvSpPr>
        <p:spPr>
          <a:xfrm>
            <a:off x="1926987" y="1914531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ight" panose="00020600040101010101" pitchFamily="18" charset="-122"/>
              </a:rPr>
              <a:t>操作系统</a:t>
            </a:r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ight" panose="00020600040101010101" pitchFamily="18" charset="-122"/>
              </a:rPr>
              <a:t>: OS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Light" panose="00020600040101010101" pitchFamily="18" charset="-122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775520" y="5642252"/>
            <a:ext cx="4686300" cy="8744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操作系统是存储多个进程的一个容器</a:t>
            </a:r>
            <a:endParaRPr lang="en-US" altLang="zh-CN" b="1" dirty="0">
              <a:solidFill>
                <a:srgbClr val="FF0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2.</a:t>
            </a:r>
            <a:r>
              <a:rPr lang="zh-CN" altLang="en-US" b="1" dirty="0">
                <a:solidFill>
                  <a:srgbClr val="00B05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进程是存储多个线程的一个容器</a:t>
            </a:r>
          </a:p>
        </p:txBody>
      </p:sp>
      <p:sp>
        <p:nvSpPr>
          <p:cNvPr id="3" name="矩形 2"/>
          <p:cNvSpPr/>
          <p:nvPr/>
        </p:nvSpPr>
        <p:spPr>
          <a:xfrm>
            <a:off x="2495600" y="3193152"/>
            <a:ext cx="2736304" cy="2252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2"/>
          <p:cNvSpPr txBox="1"/>
          <p:nvPr/>
        </p:nvSpPr>
        <p:spPr>
          <a:xfrm>
            <a:off x="3143672" y="2419327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ight" panose="00020600040101010101" pitchFamily="18" charset="-122"/>
              </a:rPr>
              <a:t>进程</a:t>
            </a:r>
          </a:p>
        </p:txBody>
      </p:sp>
      <p:sp>
        <p:nvSpPr>
          <p:cNvPr id="16" name="TextBox 2"/>
          <p:cNvSpPr txBox="1"/>
          <p:nvPr/>
        </p:nvSpPr>
        <p:spPr>
          <a:xfrm>
            <a:off x="3143672" y="2688356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ight" panose="00020600040101010101" pitchFamily="18" charset="-122"/>
              </a:rPr>
              <a:t>processA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Light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71903" y="3193152"/>
            <a:ext cx="2736304" cy="2252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2"/>
          <p:cNvSpPr txBox="1"/>
          <p:nvPr/>
        </p:nvSpPr>
        <p:spPr>
          <a:xfrm>
            <a:off x="7119975" y="2419327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ight" panose="00020600040101010101" pitchFamily="18" charset="-122"/>
              </a:rPr>
              <a:t>进程</a:t>
            </a:r>
          </a:p>
        </p:txBody>
      </p:sp>
      <p:sp>
        <p:nvSpPr>
          <p:cNvPr id="19" name="TextBox 2"/>
          <p:cNvSpPr txBox="1"/>
          <p:nvPr/>
        </p:nvSpPr>
        <p:spPr>
          <a:xfrm>
            <a:off x="7119975" y="2688356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ight" panose="00020600040101010101" pitchFamily="18" charset="-122"/>
              </a:rPr>
              <a:t>processB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86442" y="3488582"/>
            <a:ext cx="2304256" cy="648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</a:t>
            </a:r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 err="1">
                <a:solidFill>
                  <a:schemeClr val="tx1"/>
                </a:solidFill>
              </a:rPr>
              <a:t>ThreadA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2661296" y="4437112"/>
            <a:ext cx="2304256" cy="648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</a:t>
            </a:r>
            <a:r>
              <a:rPr lang="en-US" altLang="zh-CN" dirty="0">
                <a:solidFill>
                  <a:schemeClr val="tx1"/>
                </a:solidFill>
              </a:rPr>
              <a:t>B: </a:t>
            </a:r>
            <a:r>
              <a:rPr lang="en-US" altLang="zh-CN" dirty="0" err="1">
                <a:solidFill>
                  <a:schemeClr val="tx1"/>
                </a:solidFill>
              </a:rPr>
              <a:t>ThreadB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矩形 20"/>
          <p:cNvSpPr/>
          <p:nvPr/>
        </p:nvSpPr>
        <p:spPr>
          <a:xfrm>
            <a:off x="6677844" y="3554672"/>
            <a:ext cx="2304256" cy="648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</a:t>
            </a:r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 err="1">
                <a:solidFill>
                  <a:schemeClr val="tx1"/>
                </a:solidFill>
              </a:rPr>
              <a:t>ThreadA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矩形 21"/>
          <p:cNvSpPr/>
          <p:nvPr/>
        </p:nvSpPr>
        <p:spPr>
          <a:xfrm>
            <a:off x="6652698" y="4503202"/>
            <a:ext cx="2304256" cy="648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</a:t>
            </a:r>
            <a:r>
              <a:rPr lang="en-US" altLang="zh-CN" dirty="0">
                <a:solidFill>
                  <a:schemeClr val="tx1"/>
                </a:solidFill>
              </a:rPr>
              <a:t>B: </a:t>
            </a:r>
            <a:r>
              <a:rPr lang="en-US" altLang="zh-CN" dirty="0" err="1">
                <a:solidFill>
                  <a:schemeClr val="tx1"/>
                </a:solidFill>
              </a:rPr>
              <a:t>ThreadB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  <p:bldP spid="3" grpId="0" animBg="1"/>
      <p:bldP spid="15" grpId="0"/>
      <p:bldP spid="16" grpId="0"/>
      <p:bldP spid="17" grpId="0" animBg="1"/>
      <p:bldP spid="18" grpId="0"/>
      <p:bldP spid="19" grpId="0"/>
      <p:bldP spid="4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进程与线程的概念</a:t>
            </a:r>
            <a:endParaRPr lang="zh-TW" altLang="zh-CN" sz="2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2063552" y="1988696"/>
            <a:ext cx="7776633" cy="5093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线程是进程中的单个顺序控制流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是一条执行路径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1127448" y="1296972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进程与线程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800455"/>
            <a:ext cx="6090469" cy="384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"/>
          <p:cNvSpPr txBox="1"/>
          <p:nvPr/>
        </p:nvSpPr>
        <p:spPr>
          <a:xfrm>
            <a:off x="7176120" y="2708920"/>
            <a:ext cx="4727848" cy="129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5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木马查杀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/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电脑清理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/</a:t>
            </a:r>
            <a:r>
              <a:rPr lang="zh-CN" altLang="en-US" b="1" dirty="0">
                <a:solidFill>
                  <a:srgbClr val="00B05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系统修复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都是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360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这个进程软件中的单个控制流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也可以理解为单独的功能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54330" y="5013176"/>
            <a:ext cx="5384698" cy="129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一个进程如果只有一条执行路径</a:t>
            </a:r>
            <a:r>
              <a:rPr lang="en-US" altLang="zh-CN" sz="1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则称为单线程程序。</a:t>
            </a:r>
            <a:endParaRPr lang="en-US" altLang="zh-CN" sz="1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一个进程如果有多条执行路径</a:t>
            </a:r>
            <a:r>
              <a:rPr lang="en-US" altLang="zh-CN" sz="1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则称为多线程程序。</a:t>
            </a:r>
            <a:endParaRPr lang="zh-CN" altLang="en-US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2478</Words>
  <Application>Microsoft Office PowerPoint</Application>
  <PresentationFormat>宽屏</PresentationFormat>
  <Paragraphs>374</Paragraphs>
  <Slides>35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Alibaba PuHuiTi</vt:lpstr>
      <vt:lpstr>阿里巴巴普惠体</vt:lpstr>
      <vt:lpstr>阿里巴巴普惠体 Light</vt:lpstr>
      <vt:lpstr>等线</vt:lpstr>
      <vt:lpstr>黑体</vt:lpstr>
      <vt:lpstr>微软雅黑</vt:lpstr>
      <vt:lpstr>Arial</vt:lpstr>
      <vt:lpstr>Calibri</vt:lpstr>
      <vt:lpstr>Consolas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自定义设计方案</vt:lpstr>
      <vt:lpstr>多线程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线程名字的设置与获取</vt:lpstr>
      <vt:lpstr>线程名字的设置与获取</vt:lpstr>
      <vt:lpstr>PowerPoint 演示文稿</vt:lpstr>
      <vt:lpstr>PowerPoint 演示文稿</vt:lpstr>
      <vt:lpstr>多线程的实现方式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JX H</cp:lastModifiedBy>
  <cp:revision>180</cp:revision>
  <dcterms:created xsi:type="dcterms:W3CDTF">2020-03-31T02:23:00Z</dcterms:created>
  <dcterms:modified xsi:type="dcterms:W3CDTF">2022-09-09T00:48:03Z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4AB39045CCEE46D28B30BA52528C2CDB</vt:lpwstr>
  </property>
  <property fmtid="{D5CDD505-2E9C-101B-9397-08002B2CF9AE}" pid="3" name="KSOProductBuildVer">
    <vt:lpwstr>2052-11.1.0.11365</vt:lpwstr>
  </property>
</Properties>
</file>