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65" r:id="rId5"/>
    <p:sldMasterId id="2147483667" r:id="rId6"/>
    <p:sldMasterId id="2147483675" r:id="rId7"/>
    <p:sldMasterId id="2147483683" r:id="rId8"/>
  </p:sldMasterIdLst>
  <p:notesMasterIdLst>
    <p:notesMasterId r:id="rId61"/>
  </p:notesMasterIdLst>
  <p:sldIdLst>
    <p:sldId id="260" r:id="rId9"/>
    <p:sldId id="424" r:id="rId10"/>
    <p:sldId id="268" r:id="rId11"/>
    <p:sldId id="702" r:id="rId12"/>
    <p:sldId id="703" r:id="rId13"/>
    <p:sldId id="704" r:id="rId14"/>
    <p:sldId id="733" r:id="rId15"/>
    <p:sldId id="612" r:id="rId16"/>
    <p:sldId id="705" r:id="rId17"/>
    <p:sldId id="706" r:id="rId18"/>
    <p:sldId id="707" r:id="rId19"/>
    <p:sldId id="708" r:id="rId20"/>
    <p:sldId id="709" r:id="rId21"/>
    <p:sldId id="664" r:id="rId22"/>
    <p:sldId id="665" r:id="rId23"/>
    <p:sldId id="663" r:id="rId24"/>
    <p:sldId id="666" r:id="rId25"/>
    <p:sldId id="670" r:id="rId26"/>
    <p:sldId id="613" r:id="rId27"/>
    <p:sldId id="710" r:id="rId28"/>
    <p:sldId id="713" r:id="rId29"/>
    <p:sldId id="626" r:id="rId30"/>
    <p:sldId id="688" r:id="rId31"/>
    <p:sldId id="719" r:id="rId32"/>
    <p:sldId id="714" r:id="rId33"/>
    <p:sldId id="720" r:id="rId34"/>
    <p:sldId id="722" r:id="rId35"/>
    <p:sldId id="723" r:id="rId36"/>
    <p:sldId id="724" r:id="rId37"/>
    <p:sldId id="725" r:id="rId38"/>
    <p:sldId id="727" r:id="rId39"/>
    <p:sldId id="728" r:id="rId40"/>
    <p:sldId id="426" r:id="rId41"/>
    <p:sldId id="423" r:id="rId42"/>
    <p:sldId id="266" r:id="rId43"/>
    <p:sldId id="427" r:id="rId44"/>
    <p:sldId id="428" r:id="rId45"/>
    <p:sldId id="436" r:id="rId46"/>
    <p:sldId id="435" r:id="rId47"/>
    <p:sldId id="429" r:id="rId48"/>
    <p:sldId id="434" r:id="rId49"/>
    <p:sldId id="438" r:id="rId50"/>
    <p:sldId id="439" r:id="rId51"/>
    <p:sldId id="729" r:id="rId52"/>
    <p:sldId id="441" r:id="rId53"/>
    <p:sldId id="442" r:id="rId54"/>
    <p:sldId id="730" r:id="rId55"/>
    <p:sldId id="443" r:id="rId56"/>
    <p:sldId id="732" r:id="rId57"/>
    <p:sldId id="731" r:id="rId58"/>
    <p:sldId id="444" r:id="rId59"/>
    <p:sldId id="264"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404040"/>
    <a:srgbClr val="0000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autoAdjust="0"/>
  </p:normalViewPr>
  <p:slideViewPr>
    <p:cSldViewPr>
      <p:cViewPr varScale="1">
        <p:scale>
          <a:sx n="87" d="100"/>
          <a:sy n="87" d="100"/>
        </p:scale>
        <p:origin x="499"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5" Type="http://schemas.openxmlformats.org/officeDocument/2006/relationships/slideMaster" Target="slideMasters/slideMaster5.xml"/><Relationship Id="rId61" Type="http://schemas.openxmlformats.org/officeDocument/2006/relationships/notesMaster" Target="notesMasters/notesMaster1.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2022/8/13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流程：</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消费者？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，消费者先判断桌子上是否有汉堡包。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，如果有就吃，但是如果没有就等待。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添加，吃汉堡包之后，修改桌子的状态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整体数量</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叫醒等待的生产者继续下一次生产</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生产者？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，生产汉堡包。</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修改为：先判断桌子上是否有汉堡包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如果没有就做，如果有，就等待。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，生产完毕修改桌子的状态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，叫醒等待的消费者开始吃</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吃货类</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run{</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while(true){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err="1">
                <a:solidFill>
                  <a:schemeClr val="tx1">
                    <a:lumMod val="85000"/>
                    <a:lumOff val="15000"/>
                  </a:schemeClr>
                </a:solidFill>
                <a:latin typeface="微软雅黑" panose="020B0503020204020204" pitchFamily="34" charset="-122"/>
                <a:ea typeface="微软雅黑" panose="020B0503020204020204" pitchFamily="34" charset="-122"/>
              </a:rPr>
              <a:t>syn</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if(</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汉堡包的数量是否到结束</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已经结束 跳出</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}else{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还没有结束</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if(</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判断是否有汉堡包</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有汉堡包</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吃</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将汉堡包整体的数量</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。表示当前汉堡包已经吃掉了一个。</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修改一下共享数据的标记</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唤醒等待的吃货。</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}else{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如果没有，就等着	</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老板类</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run{</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while(true){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err="1">
                <a:solidFill>
                  <a:schemeClr val="tx1">
                    <a:lumMod val="85000"/>
                    <a:lumOff val="15000"/>
                  </a:schemeClr>
                </a:solidFill>
                <a:latin typeface="微软雅黑" panose="020B0503020204020204" pitchFamily="34" charset="-122"/>
                <a:ea typeface="微软雅黑" panose="020B0503020204020204" pitchFamily="34" charset="-122"/>
              </a:rPr>
              <a:t>syn</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if(</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汉堡包的数量是否到结束</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已经结束 跳出</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}else{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if(</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判断是否有汉堡包</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如果没有</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做</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修改一下标记</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唤醒等待的吃货。</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}else{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等着</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p:txBody>
      </p:sp>
      <p:sp>
        <p:nvSpPr>
          <p:cNvPr id="146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3D389500-78CF-4FD1-AA46-761319668E3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流程：</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消费者？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，消费者先判断桌子上是否有汉堡包。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，如果有就吃，但是如果没有就等待。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添加，吃汉堡包之后，修改桌子的状态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整体数量</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叫醒等待的生产者继续下一次生产</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生产者？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，生产汉堡包。</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修改为：先判断桌子上是否有汉堡包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如果没有就做，如果有，就等待。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，生产完毕修改桌子的状态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，叫醒等待的消费者开始吃</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吃货类</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run{</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while(true){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err="1">
                <a:solidFill>
                  <a:schemeClr val="tx1">
                    <a:lumMod val="85000"/>
                    <a:lumOff val="15000"/>
                  </a:schemeClr>
                </a:solidFill>
                <a:latin typeface="微软雅黑" panose="020B0503020204020204" pitchFamily="34" charset="-122"/>
                <a:ea typeface="微软雅黑" panose="020B0503020204020204" pitchFamily="34" charset="-122"/>
              </a:rPr>
              <a:t>syn</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if(</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汉堡包的数量是否到结束</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已经结束 跳出</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}else{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还没有结束</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if(</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判断是否有汉堡包</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有汉堡包</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吃</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将汉堡包整体的数量</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。表示当前汉堡包已经吃掉了一个。</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修改一下共享数据的标记</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唤醒等待的吃货。</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}else{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如果没有，就等着	</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老板类</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run{</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while(true){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err="1">
                <a:solidFill>
                  <a:schemeClr val="tx1">
                    <a:lumMod val="85000"/>
                    <a:lumOff val="15000"/>
                  </a:schemeClr>
                </a:solidFill>
                <a:latin typeface="微软雅黑" panose="020B0503020204020204" pitchFamily="34" charset="-122"/>
                <a:ea typeface="微软雅黑" panose="020B0503020204020204" pitchFamily="34" charset="-122"/>
              </a:rPr>
              <a:t>syn</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if(</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汉堡包的数量是否到结束</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已经结束 跳出</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}else{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if(</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判断是否有汉堡包</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如果没有</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做</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修改一下标记</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唤醒等待的吃货。</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}else{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等着</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p:txBody>
      </p:sp>
      <p:sp>
        <p:nvSpPr>
          <p:cNvPr id="147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C98C6AE1-3338-4868-9A4F-03B0AFCC60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流程：</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消费者？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，消费者先判断桌子上是否有汉堡包。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，如果有就吃，但是如果没有就等待。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添加，吃汉堡包之后，修改桌子的状态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整体数量</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叫醒等待的生产者继续下一次生产</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生产者？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，生产汉堡包。</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修改为：先判断桌子上是否有汉堡包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如果没有就做，如果有，就等待。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，生产完毕修改桌子的状态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，叫醒等待的消费者开始吃</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吃货类</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run{</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while(true){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err="1">
                <a:solidFill>
                  <a:schemeClr val="tx1">
                    <a:lumMod val="85000"/>
                    <a:lumOff val="15000"/>
                  </a:schemeClr>
                </a:solidFill>
                <a:latin typeface="微软雅黑" panose="020B0503020204020204" pitchFamily="34" charset="-122"/>
                <a:ea typeface="微软雅黑" panose="020B0503020204020204" pitchFamily="34" charset="-122"/>
              </a:rPr>
              <a:t>syn</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if(</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汉堡包的数量是否到结束</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已经结束 跳出</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}else{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还没有结束</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if(</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判断是否有汉堡包</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有汉堡包</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吃</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将汉堡包整体的数量</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。表示当前汉堡包已经吃掉了一个。</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修改一下共享数据的标记</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唤醒等待的吃货。</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}else{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如果没有，就等着	</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老板类</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run{</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while(true){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err="1">
                <a:solidFill>
                  <a:schemeClr val="tx1">
                    <a:lumMod val="85000"/>
                    <a:lumOff val="15000"/>
                  </a:schemeClr>
                </a:solidFill>
                <a:latin typeface="微软雅黑" panose="020B0503020204020204" pitchFamily="34" charset="-122"/>
                <a:ea typeface="微软雅黑" panose="020B0503020204020204" pitchFamily="34" charset="-122"/>
              </a:rPr>
              <a:t>syn</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if(</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汉堡包的数量是否到结束</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已经结束 跳出</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}else{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if(</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判断是否有汉堡包</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如果没有</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做</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修改一下标记</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唤醒等待的吃货。</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}else{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等着</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p:txBody>
      </p:sp>
      <p:sp>
        <p:nvSpPr>
          <p:cNvPr id="148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7908727E-D4CB-45AF-8BFE-D6DA4BF90EF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流程：</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消费者？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，消费者先判断桌子上是否有汉堡包。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，如果有就吃，但是如果没有就等待。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添加，吃汉堡包之后，修改桌子的状态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整体数量</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叫醒等待的生产者继续下一次生产</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生产者？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，生产汉堡包。</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修改为：先判断桌子上是否有汉堡包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如果没有就做，如果有，就等待。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，生产完毕修改桌子的状态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，叫醒等待的消费者开始吃</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吃货类</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run{</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while(true){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err="1">
                <a:solidFill>
                  <a:schemeClr val="tx1">
                    <a:lumMod val="85000"/>
                    <a:lumOff val="15000"/>
                  </a:schemeClr>
                </a:solidFill>
                <a:latin typeface="微软雅黑" panose="020B0503020204020204" pitchFamily="34" charset="-122"/>
                <a:ea typeface="微软雅黑" panose="020B0503020204020204" pitchFamily="34" charset="-122"/>
              </a:rPr>
              <a:t>syn</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if(</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汉堡包的数量是否到结束</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已经结束 跳出</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}else{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还没有结束</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if(</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判断是否有汉堡包</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有汉堡包</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吃</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将汉堡包整体的数量</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。表示当前汉堡包已经吃掉了一个。</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修改一下共享数据的标记</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唤醒等待的吃货。</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}else{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如果没有，就等着	</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老板类</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run{</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while(true){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err="1">
                <a:solidFill>
                  <a:schemeClr val="tx1">
                    <a:lumMod val="85000"/>
                    <a:lumOff val="15000"/>
                  </a:schemeClr>
                </a:solidFill>
                <a:latin typeface="微软雅黑" panose="020B0503020204020204" pitchFamily="34" charset="-122"/>
                <a:ea typeface="微软雅黑" panose="020B0503020204020204" pitchFamily="34" charset="-122"/>
              </a:rPr>
              <a:t>syn</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if(</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汉堡包的数量是否到结束</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已经结束 跳出</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}else{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if(</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判断是否有汉堡包</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如果没有</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做</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修改一下标记</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唤醒等待的吃货。</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}else{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等着</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p:txBody>
      </p:sp>
      <p:sp>
        <p:nvSpPr>
          <p:cNvPr id="149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302E1BFD-1916-40F0-A875-1A5C7E8FC99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流程：</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消费者？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，消费者先判断桌子上是否有汉堡包。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，如果有就吃，但是如果没有就等待。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添加，吃汉堡包之后，修改桌子的状态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整体数量</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叫醒等待的生产者继续下一次生产</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生产者？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，生产汉堡包。</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修改为：先判断桌子上是否有汉堡包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如果没有就做，如果有，就等待。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，生产完毕修改桌子的状态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，叫醒等待的消费者开始吃</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吃货类</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run{</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while(true){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err="1">
                <a:solidFill>
                  <a:schemeClr val="tx1">
                    <a:lumMod val="85000"/>
                    <a:lumOff val="15000"/>
                  </a:schemeClr>
                </a:solidFill>
                <a:latin typeface="微软雅黑" panose="020B0503020204020204" pitchFamily="34" charset="-122"/>
                <a:ea typeface="微软雅黑" panose="020B0503020204020204" pitchFamily="34" charset="-122"/>
              </a:rPr>
              <a:t>syn</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if(</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汉堡包的数量是否到结束</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已经结束 跳出</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}else{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还没有结束</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if(</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判断是否有汉堡包</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有汉堡包</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吃</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将汉堡包整体的数量</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。表示当前汉堡包已经吃掉了一个。</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修改一下共享数据的标记</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唤醒等待的吃货。</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}else{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如果没有，就等着	</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老板类</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run{</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while(true){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err="1">
                <a:solidFill>
                  <a:schemeClr val="tx1">
                    <a:lumMod val="85000"/>
                    <a:lumOff val="15000"/>
                  </a:schemeClr>
                </a:solidFill>
                <a:latin typeface="微软雅黑" panose="020B0503020204020204" pitchFamily="34" charset="-122"/>
                <a:ea typeface="微软雅黑" panose="020B0503020204020204" pitchFamily="34" charset="-122"/>
              </a:rPr>
              <a:t>syn</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if(</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汉堡包的数量是否到结束</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已经结束 跳出</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}else{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if(</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判断是否有汉堡包</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如果没有</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做</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修改一下标记</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唤醒等待的吃货。</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}else{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等着</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p:txBody>
      </p:sp>
      <p:sp>
        <p:nvSpPr>
          <p:cNvPr id="150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EFD8E95-A78C-4407-9906-314579E31A0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写伪代码：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吃货类</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run{</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while(true){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err="1">
                <a:solidFill>
                  <a:schemeClr val="tx1">
                    <a:lumMod val="85000"/>
                    <a:lumOff val="15000"/>
                  </a:schemeClr>
                </a:solidFill>
                <a:latin typeface="微软雅黑" panose="020B0503020204020204" pitchFamily="34" charset="-122"/>
                <a:ea typeface="微软雅黑" panose="020B0503020204020204" pitchFamily="34" charset="-122"/>
              </a:rPr>
              <a:t>syn</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if(</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汉堡包的数量是否到结束</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已经结束 跳出</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}else{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还没有结束</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if(</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判断是否有汉堡包</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有汉堡包</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吃</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将汉堡包整体的数量</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。表示当前汉堡包已经吃掉了一个。</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修改一下共享数据的标记</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唤醒等待的吃货。</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}else{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如果没有，就等着	</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老板类</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run{</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while(true){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err="1">
                <a:solidFill>
                  <a:schemeClr val="tx1">
                    <a:lumMod val="85000"/>
                    <a:lumOff val="15000"/>
                  </a:schemeClr>
                </a:solidFill>
                <a:latin typeface="微软雅黑" panose="020B0503020204020204" pitchFamily="34" charset="-122"/>
                <a:ea typeface="微软雅黑" panose="020B0503020204020204" pitchFamily="34" charset="-122"/>
              </a:rPr>
              <a:t>syn</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if(</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汉堡包的数量是否到结束</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已经结束 跳出</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}else{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if(</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判断是否有汉堡包</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如果没有</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做</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修改一下标记</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唤醒等待的吃货。</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}else{</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等着</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p>
        </p:txBody>
      </p:sp>
      <p:sp>
        <p:nvSpPr>
          <p:cNvPr id="151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1573FAE-4B66-4083-945E-64B58DF2657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2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p>
        </p:txBody>
      </p:sp>
      <p:sp>
        <p:nvSpPr>
          <p:cNvPr id="152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A8110D59-048E-4A98-A14E-84D021CD1F4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49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p>
        </p:txBody>
      </p:sp>
      <p:sp>
        <p:nvSpPr>
          <p:cNvPr id="1249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AB359620-7D59-491B-8AEE-DD49FC04F06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这句话是什么意思呢？咱们举个小例子来简单说明。</a:t>
            </a:r>
            <a:endParaRPr lang="en-US" altLang="zh-CN"/>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4B0CCF9-39E7-4C05-9ACF-15B9A992CE0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6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这句话是什么意思呢？咱们举个小例子来简单说明。</a:t>
            </a:r>
            <a:endParaRPr lang="en-US" altLang="zh-CN"/>
          </a:p>
        </p:txBody>
      </p:sp>
      <p:sp>
        <p:nvSpPr>
          <p:cNvPr id="136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E7CF7014-37E2-4A70-B0EF-E05DC444FE1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11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11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630FDE1D-A0F4-4665-999C-B8B9DCC99B3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7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这句话是什么意思呢？咱们举个小例子来简单说明。</a:t>
            </a:r>
            <a:endParaRPr lang="en-US" altLang="zh-CN"/>
          </a:p>
        </p:txBody>
      </p:sp>
      <p:sp>
        <p:nvSpPr>
          <p:cNvPr id="137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A0B99AAA-9372-49CE-AAC3-B780D12012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8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这句话是什么意思呢？咱们举个小例子来简单说明。</a:t>
            </a:r>
            <a:endParaRPr lang="en-US" altLang="zh-CN"/>
          </a:p>
        </p:txBody>
      </p:sp>
      <p:sp>
        <p:nvSpPr>
          <p:cNvPr id="138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0EAE9450-F25A-4D0E-B9F3-AFF18ECE242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8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这句话是什么意思呢？咱们举个小例子来简单说明。</a:t>
            </a:r>
            <a:endParaRPr lang="en-US" altLang="zh-CN"/>
          </a:p>
        </p:txBody>
      </p:sp>
      <p:sp>
        <p:nvSpPr>
          <p:cNvPr id="138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0EAE9450-F25A-4D0E-B9F3-AFF18ECE242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8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这句话是什么意思呢？咱们举个小例子来简单说明。</a:t>
            </a:r>
            <a:endParaRPr lang="en-US" altLang="zh-CN"/>
          </a:p>
        </p:txBody>
      </p:sp>
      <p:sp>
        <p:nvSpPr>
          <p:cNvPr id="138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0EAE9450-F25A-4D0E-B9F3-AFF18ECE242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8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这句话是什么意思呢？咱们举个小例子来简单说明。</a:t>
            </a:r>
            <a:endParaRPr lang="en-US" altLang="zh-CN"/>
          </a:p>
        </p:txBody>
      </p:sp>
      <p:sp>
        <p:nvSpPr>
          <p:cNvPr id="138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0EAE9450-F25A-4D0E-B9F3-AFF18ECE242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8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这句话是什么意思呢？咱们举个小例子来简单说明。</a:t>
            </a:r>
            <a:endParaRPr lang="en-US" altLang="zh-CN"/>
          </a:p>
        </p:txBody>
      </p:sp>
      <p:sp>
        <p:nvSpPr>
          <p:cNvPr id="138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0EAE9450-F25A-4D0E-B9F3-AFF18ECE242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11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11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630FDE1D-A0F4-4665-999C-B8B9DCC99B3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所谓生产者消费者问题，实际上主要是包含了两类线程：</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buFont typeface="Wingdings" panose="05000000000000000000" pitchFamily="2" charset="2"/>
              <a:buNone/>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一类是生产者线程用于生产数据</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buFont typeface="Wingdings" panose="05000000000000000000" pitchFamily="2" charset="2"/>
              <a:buNone/>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一类是消费者线程用于消费数据</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buFont typeface="Wingdings" panose="05000000000000000000" pitchFamily="2" charset="2"/>
              <a:buNone/>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两个线程之间采取共享数据的方式进行通信。</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buFont typeface="Wingdings" panose="05000000000000000000" pitchFamily="2" charset="2"/>
              <a:buNone/>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，简单来说，左边是吃货线程，负责吃，右边是厨师线程，负责做，厨师做好的汉堡包就放在桌子上，等着吃货来吃。</a:t>
            </a:r>
          </a:p>
          <a:p>
            <a:pPr fontAlgn="auto">
              <a:lnSpc>
                <a:spcPct val="150000"/>
              </a:lnSpc>
              <a:spcBef>
                <a:spcPts val="0"/>
              </a:spcBef>
              <a:spcAft>
                <a:spcPts val="0"/>
              </a:spcAft>
              <a:defRPr/>
            </a:pP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1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0432F3E0-7BD4-43AF-BA12-69818BAA3C3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所谓生产者消费者问题，实际上主要是包含了两类线程：</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buFont typeface="Wingdings" panose="05000000000000000000" pitchFamily="2" charset="2"/>
              <a:buNone/>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一类是生产者线程用于生产数据</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buFont typeface="Wingdings" panose="05000000000000000000" pitchFamily="2" charset="2"/>
              <a:buNone/>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一类是消费者线程用于消费数据</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buFont typeface="Wingdings" panose="05000000000000000000" pitchFamily="2" charset="2"/>
              <a:buNone/>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两个线程之间采取共享数据的方式进行通信。</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buFont typeface="Wingdings" panose="05000000000000000000" pitchFamily="2" charset="2"/>
              <a:buNone/>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，简单来说，左边是吃货线程，负责吃，右边是厨师线程，负责做，厨师做好的汉堡包就放在桌子上，等着吃货来吃。</a:t>
            </a:r>
          </a:p>
          <a:p>
            <a:pPr fontAlgn="auto">
              <a:lnSpc>
                <a:spcPct val="150000"/>
              </a:lnSpc>
              <a:spcBef>
                <a:spcPts val="0"/>
              </a:spcBef>
              <a:spcAft>
                <a:spcPts val="0"/>
              </a:spcAft>
              <a:defRPr/>
            </a:pP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1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0432F3E0-7BD4-43AF-BA12-69818BAA3C3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咱们先来说正常情况，厨师线程先抢夺到</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CPU</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的执行权，那么他就开始做汉堡包。（肯德基的麦辣鸡腿堡）</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2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310729D9-B4A3-452B-859A-B80F44608EA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正常情况执行第二遍</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3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E5911FB-4334-4A61-9342-897A2E51EA9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流程：</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消费者？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，消费者先判断桌子上是否有汉堡包。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，如果有就吃，但是如果没有就等待。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生产者？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，生产汉堡包。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，生产完毕修改桌子的状态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，叫醒等待的消费者开始吃</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4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4201096D-1409-4997-8CF8-24F1234F19B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流程：</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消费者？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，消费者先判断桌子上是否有汉堡包。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，如果有就吃，但是如果没有就等待。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生产者？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，生产汉堡包。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，生产完毕修改桌子的状态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，叫醒等待的消费者开始吃</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5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936D441D-BFFE-4AE9-87FD-B98B8F74D22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占位符 2"/>
          <p:cNvSpPr>
            <a:spLocks noGrp="1"/>
          </p:cNvSpPr>
          <p:nvPr>
            <p:ph type="title" hasCustomPrompt="1"/>
          </p:nvPr>
        </p:nvSpPr>
        <p:spPr>
          <a:xfrm>
            <a:off x="2889584" y="3023414"/>
            <a:ext cx="6412832" cy="811171"/>
          </a:xfrm>
          <a:prstGeom prst="rect">
            <a:avLst/>
          </a:prstGeom>
        </p:spPr>
        <p:txBody>
          <a:bodyPr vert="horz" lIns="91440" tIns="45720" rIns="91440" bIns="45720" rtlCol="0" anchor="ctr">
            <a:normAutofit/>
          </a:bodyPr>
          <a:lstStyle>
            <a:lvl1pPr>
              <a:defRPr sz="40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请输入课程标题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数字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4" name="文本占位符 11"/>
          <p:cNvSpPr>
            <a:spLocks noGrp="1"/>
          </p:cNvSpPr>
          <p:nvPr>
            <p:ph type="body" sz="quarter" idx="11" hasCustomPrompt="1"/>
          </p:nvPr>
        </p:nvSpPr>
        <p:spPr>
          <a:xfrm>
            <a:off x="838199" y="1172522"/>
            <a:ext cx="9845675" cy="4219575"/>
          </a:xfrm>
          <a:prstGeom prst="rect">
            <a:avLst/>
          </a:prstGeom>
        </p:spPr>
        <p:txBody>
          <a:bodyPr/>
          <a:lstStyle>
            <a:lvl1pPr marL="342900" indent="-342900">
              <a:lnSpc>
                <a:spcPct val="150000"/>
              </a:lnSpc>
              <a:buClr>
                <a:srgbClr val="404040"/>
              </a:buClr>
              <a:buSzPct val="85000"/>
              <a:buFont typeface="+mj-lt"/>
              <a:buAutoNum type="arabicPeriod"/>
              <a:defRPr lang="en-US" altLang="zh-CN" sz="1600" kern="1200" dirty="0">
                <a:solidFill>
                  <a:srgbClr val="404040"/>
                </a:solidFill>
                <a:latin typeface="Alibaba PuHuiTi" pitchFamily="18" charset="-122"/>
                <a:ea typeface="Alibaba PuHuiTi" pitchFamily="18" charset="-122"/>
                <a:cs typeface="Alibaba PuHuiTi" pitchFamily="18" charset="-122"/>
              </a:defRPr>
            </a:lvl1pPr>
            <a:lvl2pPr>
              <a:buAutoNum type="arabicPeriod"/>
              <a:defRPr lang="en-US" altLang="zh-CN" sz="1600" b="0" kern="1200" dirty="0">
                <a:solidFill>
                  <a:srgbClr val="404040"/>
                </a:solidFill>
                <a:latin typeface="Alibaba PuHuiTi" pitchFamily="18" charset="-122"/>
                <a:ea typeface="Alibaba PuHuiTi" pitchFamily="18" charset="-122"/>
                <a:cs typeface="Alibaba PuHuiTi" pitchFamily="18" charset="-122"/>
              </a:defRPr>
            </a:lvl2pPr>
            <a:lvl3pPr marL="1177925" indent="-457200">
              <a:buAutoNum type="arabicPeriod"/>
              <a:defRPr lang="zh-CN" altLang="en-US" sz="1600" b="0" kern="1200" dirty="0">
                <a:solidFill>
                  <a:srgbClr val="404040"/>
                </a:solidFill>
                <a:latin typeface="黑体" panose="02010609060101010101" pitchFamily="49" charset="-122"/>
                <a:ea typeface="黑体" panose="02010609060101010101" pitchFamily="49" charset="-122"/>
                <a:cs typeface="+mn-cs"/>
              </a:defRPr>
            </a:lvl3pPr>
          </a:lstStyle>
          <a:p>
            <a:pPr marL="360045" lvl="0" indent="-360045" algn="l" rtl="0" eaLnBrk="0" fontAlgn="base" hangingPunct="0">
              <a:lnSpc>
                <a:spcPct val="150000"/>
              </a:lnSpc>
              <a:spcBef>
                <a:spcPct val="20000"/>
              </a:spcBef>
              <a:spcAft>
                <a:spcPct val="0"/>
              </a:spcAft>
              <a:buClr>
                <a:srgbClr val="404040"/>
              </a:buClr>
              <a:buSzPct val="85000"/>
              <a:buFont typeface="+mj-lt"/>
              <a:buAutoNum type="arabicPeriod"/>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spcBef>
                <a:spcPct val="20000"/>
              </a:spcBef>
              <a:spcAft>
                <a:spcPct val="0"/>
              </a:spcAft>
              <a:buFont typeface="+mj-lt"/>
              <a:buAutoNum type="arabicPeriod"/>
            </a:pPr>
            <a:r>
              <a:rPr lang="zh-CN" altLang="en-US" dirty="0"/>
              <a:t>技术特性</a:t>
            </a:r>
            <a:r>
              <a:rPr lang="en-US" altLang="zh-CN" dirty="0"/>
              <a:t>1</a:t>
            </a:r>
          </a:p>
          <a:p>
            <a:pPr marL="720090" lvl="1" indent="-360045" algn="l" rtl="0" eaLnBrk="0" fontAlgn="base" hangingPunct="0">
              <a:spcBef>
                <a:spcPct val="20000"/>
              </a:spcBef>
              <a:spcAft>
                <a:spcPct val="0"/>
              </a:spcAft>
              <a:buFont typeface="+mj-lt"/>
              <a:buAutoNum type="arabicPeriod"/>
            </a:pPr>
            <a:r>
              <a:rPr lang="zh-CN" altLang="en-US" dirty="0"/>
              <a:t>技术特性</a:t>
            </a:r>
            <a:r>
              <a:rPr lang="en-US" altLang="zh-CN" dirty="0"/>
              <a:t>2</a:t>
            </a:r>
          </a:p>
          <a:p>
            <a:pPr marL="1079500" lvl="2" indent="-358775" algn="l" rtl="0" eaLnBrk="0" fontAlgn="base" hangingPunct="0">
              <a:spcBef>
                <a:spcPct val="20000"/>
              </a:spcBef>
              <a:spcAft>
                <a:spcPct val="0"/>
              </a:spcAft>
              <a:buFont typeface="+mj-lt"/>
              <a:buAutoNum type="arabicPeriod"/>
            </a:pPr>
            <a:r>
              <a:rPr lang="zh-CN" altLang="en-US" dirty="0"/>
              <a:t>要点</a:t>
            </a:r>
            <a:r>
              <a:rPr lang="en-US" altLang="zh-CN" dirty="0"/>
              <a:t>1</a:t>
            </a:r>
          </a:p>
          <a:p>
            <a:pPr marL="1079500" lvl="2" indent="-358775" algn="l" rtl="0" eaLnBrk="0" fontAlgn="base" hangingPunct="0">
              <a:spcBef>
                <a:spcPct val="20000"/>
              </a:spcBef>
              <a:spcAft>
                <a:spcPct val="0"/>
              </a:spcAft>
              <a:buFont typeface="+mj-lt"/>
              <a:buAutoNum type="arabicPeriod"/>
            </a:pPr>
            <a:r>
              <a:rPr lang="zh-CN" altLang="en-US" dirty="0"/>
              <a:t>要点</a:t>
            </a:r>
            <a:r>
              <a:rPr lang="en-US" altLang="zh-CN" dirty="0"/>
              <a:t>2</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由发挥版式">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思考">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6" name="矩形 5"/>
          <p:cNvSpPr/>
          <p:nvPr userDrawn="1"/>
        </p:nvSpPr>
        <p:spPr>
          <a:xfrm rot="2700000">
            <a:off x="1856318" y="2330451"/>
            <a:ext cx="2059516" cy="2059516"/>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7" name="矩形 6"/>
          <p:cNvSpPr/>
          <p:nvPr userDrawn="1"/>
        </p:nvSpPr>
        <p:spPr>
          <a:xfrm rot="2700000">
            <a:off x="1568451" y="2319867"/>
            <a:ext cx="2059517" cy="2059516"/>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占位符 3"/>
          <p:cNvSpPr>
            <a:spLocks noGrp="1"/>
          </p:cNvSpPr>
          <p:nvPr>
            <p:ph type="body" sz="quarter" idx="10" hasCustomPrompt="1"/>
          </p:nvPr>
        </p:nvSpPr>
        <p:spPr>
          <a:xfrm>
            <a:off x="5045559" y="1903912"/>
            <a:ext cx="5760538" cy="3196039"/>
          </a:xfrm>
          <a:prstGeom prst="rect">
            <a:avLst/>
          </a:prstGeom>
        </p:spPr>
        <p:txBody>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总结">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6" name="矩形 5"/>
          <p:cNvSpPr/>
          <p:nvPr userDrawn="1"/>
        </p:nvSpPr>
        <p:spPr>
          <a:xfrm rot="2700000">
            <a:off x="1856318" y="2330451"/>
            <a:ext cx="2059516" cy="2059516"/>
          </a:xfrm>
          <a:prstGeom prst="rect">
            <a:avLst/>
          </a:pr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7" name="矩形 6"/>
          <p:cNvSpPr/>
          <p:nvPr userDrawn="1"/>
        </p:nvSpPr>
        <p:spPr>
          <a:xfrm rot="2700000">
            <a:off x="1568451" y="2319867"/>
            <a:ext cx="2059517" cy="2059516"/>
          </a:xfrm>
          <a:prstGeom prst="rect">
            <a:avLst/>
          </a:prstGeom>
          <a:solidFill>
            <a:srgbClr val="C00000"/>
          </a:solid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占位符 3"/>
          <p:cNvSpPr>
            <a:spLocks noGrp="1"/>
          </p:cNvSpPr>
          <p:nvPr>
            <p:ph type="body" sz="quarter" idx="10" hasCustomPrompt="1"/>
          </p:nvPr>
        </p:nvSpPr>
        <p:spPr>
          <a:xfrm>
            <a:off x="5045559" y="1903912"/>
            <a:ext cx="5760538" cy="3196039"/>
          </a:xfrm>
          <a:prstGeom prst="rect">
            <a:avLst/>
          </a:prstGeom>
        </p:spPr>
        <p:txBody>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lIns="68580" tIns="34290" rIns="68580" bIns="34290"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7"/>
            <a:ext cx="9144000" cy="1655763"/>
          </a:xfrm>
          <a:prstGeom prst="rect">
            <a:avLst/>
          </a:prstGeom>
        </p:spPr>
        <p:txBody>
          <a:bodyPr lIns="68580" tIns="34290" rIns="68580" bIns="34290"/>
          <a:lstStyle>
            <a:lvl1pPr marL="0" indent="0" algn="ctr">
              <a:buNone/>
              <a:defRPr sz="2400"/>
            </a:lvl1pPr>
            <a:lvl2pPr marL="457200" indent="0" algn="ctr">
              <a:buNone/>
              <a:defRPr sz="2000"/>
            </a:lvl2pPr>
            <a:lvl3pPr marL="914400" indent="0" algn="ctr">
              <a:buNone/>
              <a:defRPr sz="1865"/>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1"/>
            <a:ext cx="2743200" cy="366183"/>
          </a:xfrm>
          <a:prstGeom prst="rect">
            <a:avLst/>
          </a:prstGeom>
        </p:spPr>
        <p:txBody>
          <a:bodyPr lIns="68580" tIns="34290" rIns="68580" bIns="34290"/>
          <a:lstStyle>
            <a:lvl1pPr>
              <a:defRPr>
                <a:ea typeface="宋体" panose="02010600030101010101" pitchFamily="2" charset="-122"/>
              </a:defRPr>
            </a:lvl1pPr>
          </a:lstStyle>
          <a:p>
            <a:pPr>
              <a:defRPr/>
            </a:pPr>
            <a:fld id="{CCD66742-D30F-462C-9AF8-D6FD0C43E6C5}" type="datetimeFigureOut">
              <a:rPr lang="zh-CN" altLang="en-US"/>
              <a:t>2022/8/13</a:t>
            </a:fld>
            <a:endParaRPr lang="zh-CN" altLang="en-US"/>
          </a:p>
        </p:txBody>
      </p:sp>
      <p:sp>
        <p:nvSpPr>
          <p:cNvPr id="5" name="页脚占位符 4"/>
          <p:cNvSpPr>
            <a:spLocks noGrp="1"/>
          </p:cNvSpPr>
          <p:nvPr>
            <p:ph type="ftr" sz="quarter" idx="11"/>
          </p:nvPr>
        </p:nvSpPr>
        <p:spPr>
          <a:xfrm>
            <a:off x="4038600" y="6356351"/>
            <a:ext cx="4114800" cy="366183"/>
          </a:xfrm>
          <a:prstGeom prst="rect">
            <a:avLst/>
          </a:prstGeom>
        </p:spPr>
        <p:txBody>
          <a:bodyPr lIns="68580" tIns="34290" rIns="68580" bIns="34290"/>
          <a:lstStyle>
            <a:lvl1pPr>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8610600" y="6356351"/>
            <a:ext cx="2743200" cy="366183"/>
          </a:xfrm>
          <a:prstGeom prst="rect">
            <a:avLst/>
          </a:prstGeom>
        </p:spPr>
        <p:txBody>
          <a:bodyPr vert="horz" wrap="square" lIns="68580" tIns="34290" rIns="68580" bIns="34290" numCol="1" anchor="t" anchorCtr="0" compatLnSpc="1"/>
          <a:lstStyle>
            <a:lvl1pPr>
              <a:defRPr/>
            </a:lvl1pPr>
          </a:lstStyle>
          <a:p>
            <a:fld id="{5949A961-0720-48F3-944E-A63944965CD2}"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4218190" y="1830980"/>
            <a:ext cx="6291263" cy="3196039"/>
          </a:xfrm>
          <a:prstGeom prst="rect">
            <a:avLst/>
          </a:prstGeom>
        </p:spPr>
        <p:txBody>
          <a:bodyPr/>
          <a:lstStyle>
            <a:lvl1pPr marL="285750" marR="0" indent="-28575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lIns="68580" tIns="34290" rIns="68580" bIns="34290"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7"/>
            <a:ext cx="9144000" cy="1655763"/>
          </a:xfrm>
          <a:prstGeom prst="rect">
            <a:avLst/>
          </a:prstGeom>
        </p:spPr>
        <p:txBody>
          <a:bodyPr lIns="68580" tIns="34290" rIns="68580" bIns="34290"/>
          <a:lstStyle>
            <a:lvl1pPr marL="0" indent="0" algn="ctr">
              <a:buNone/>
              <a:defRPr sz="2400"/>
            </a:lvl1pPr>
            <a:lvl2pPr marL="457200" indent="0" algn="ctr">
              <a:buNone/>
              <a:defRPr sz="2000"/>
            </a:lvl2pPr>
            <a:lvl3pPr marL="914400" indent="0" algn="ctr">
              <a:buNone/>
              <a:defRPr sz="1865"/>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1"/>
            <a:ext cx="2743200" cy="366183"/>
          </a:xfrm>
          <a:prstGeom prst="rect">
            <a:avLst/>
          </a:prstGeom>
        </p:spPr>
        <p:txBody>
          <a:bodyPr lIns="68580" tIns="34290" rIns="68580" bIns="34290"/>
          <a:lstStyle>
            <a:lvl1pPr>
              <a:defRPr>
                <a:ea typeface="宋体" panose="02010600030101010101" pitchFamily="2" charset="-122"/>
              </a:defRPr>
            </a:lvl1pPr>
          </a:lstStyle>
          <a:p>
            <a:pPr>
              <a:defRPr/>
            </a:pPr>
            <a:fld id="{A91673D9-58A7-4711-9E72-2CA685FE0D96}" type="datetimeFigureOut">
              <a:rPr lang="zh-CN" altLang="en-US"/>
              <a:t>2022/8/13</a:t>
            </a:fld>
            <a:endParaRPr lang="zh-CN" altLang="en-US"/>
          </a:p>
        </p:txBody>
      </p:sp>
      <p:sp>
        <p:nvSpPr>
          <p:cNvPr id="5" name="页脚占位符 4"/>
          <p:cNvSpPr>
            <a:spLocks noGrp="1"/>
          </p:cNvSpPr>
          <p:nvPr>
            <p:ph type="ftr" sz="quarter" idx="11"/>
          </p:nvPr>
        </p:nvSpPr>
        <p:spPr>
          <a:xfrm>
            <a:off x="4038600" y="6356351"/>
            <a:ext cx="4114800" cy="366183"/>
          </a:xfrm>
          <a:prstGeom prst="rect">
            <a:avLst/>
          </a:prstGeom>
        </p:spPr>
        <p:txBody>
          <a:bodyPr lIns="68580" tIns="34290" rIns="68580" bIns="34290"/>
          <a:lstStyle>
            <a:lvl1pPr>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8610600" y="6356351"/>
            <a:ext cx="2743200" cy="366183"/>
          </a:xfrm>
          <a:prstGeom prst="rect">
            <a:avLst/>
          </a:prstGeom>
        </p:spPr>
        <p:txBody>
          <a:bodyPr vert="horz" wrap="square" lIns="68580" tIns="34290" rIns="68580" bIns="34290" numCol="1" anchor="t" anchorCtr="0" compatLnSpc="1"/>
          <a:lstStyle>
            <a:lvl1pPr>
              <a:defRPr/>
            </a:lvl1pPr>
          </a:lstStyle>
          <a:p>
            <a:fld id="{B144B21A-915F-472B-885D-89D03E631611}" type="slidenum">
              <a:rPr lang="zh-CN" altLang="en-US"/>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标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5048701" y="1940037"/>
            <a:ext cx="5630484" cy="3196039"/>
          </a:xfrm>
          <a:prstGeom prst="rect">
            <a:avLst/>
          </a:prstGeom>
        </p:spPr>
        <p:txBody>
          <a:bodyPr/>
          <a:lstStyle>
            <a:lvl1pPr marL="285750" marR="0" indent="-28575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4218190" y="1830980"/>
            <a:ext cx="6291263" cy="3196039"/>
          </a:xfrm>
          <a:prstGeom prst="rect">
            <a:avLst/>
          </a:prstGeom>
        </p:spPr>
        <p:txBody>
          <a:bodyPr/>
          <a:lstStyle>
            <a:lvl1pPr marL="285750" marR="0" indent="-28575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0"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838200" y="1989138"/>
            <a:ext cx="9845675" cy="4219575"/>
          </a:xfrm>
          <a:prstGeom prst="rect">
            <a:avLst/>
          </a:prstGeom>
        </p:spPr>
        <p:txBody>
          <a:bodyPr/>
          <a:lstStyle>
            <a:lvl1pPr marL="0" indent="0">
              <a:lnSpc>
                <a:spcPct val="150000"/>
              </a:lnSpc>
              <a:buNone/>
              <a:defRPr sz="16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思考">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6" name="矩形 5"/>
          <p:cNvSpPr/>
          <p:nvPr userDrawn="1"/>
        </p:nvSpPr>
        <p:spPr>
          <a:xfrm rot="2700000">
            <a:off x="1856318" y="2330451"/>
            <a:ext cx="2059516" cy="2059516"/>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7" name="矩形 6"/>
          <p:cNvSpPr/>
          <p:nvPr userDrawn="1"/>
        </p:nvSpPr>
        <p:spPr>
          <a:xfrm rot="2700000">
            <a:off x="1568451" y="2319867"/>
            <a:ext cx="2059517" cy="2059516"/>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占位符 3"/>
          <p:cNvSpPr>
            <a:spLocks noGrp="1"/>
          </p:cNvSpPr>
          <p:nvPr>
            <p:ph type="body" sz="quarter" idx="10" hasCustomPrompt="1"/>
          </p:nvPr>
        </p:nvSpPr>
        <p:spPr>
          <a:xfrm>
            <a:off x="5045559" y="1903912"/>
            <a:ext cx="5760538" cy="3196039"/>
          </a:xfrm>
          <a:prstGeom prst="rect">
            <a:avLst/>
          </a:prstGeom>
        </p:spPr>
        <p:txBody>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二级标题+正文内容（项目符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3"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4" name="文本占位符 11"/>
          <p:cNvSpPr>
            <a:spLocks noGrp="1"/>
          </p:cNvSpPr>
          <p:nvPr>
            <p:ph type="body" sz="quarter" idx="11" hasCustomPrompt="1"/>
          </p:nvPr>
        </p:nvSpPr>
        <p:spPr>
          <a:xfrm>
            <a:off x="838200" y="1989138"/>
            <a:ext cx="9845675"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p"/>
              <a:defRPr lang="zh-CN" altLang="en-US" sz="1600" kern="1200" dirty="0">
                <a:solidFill>
                  <a:srgbClr val="404040"/>
                </a:solidFill>
                <a:latin typeface="Alibaba PuHuiTi" pitchFamily="18" charset="-122"/>
                <a:ea typeface="Alibaba PuHuiTi" pitchFamily="18" charset="-122"/>
                <a:cs typeface="Alibaba PuHuiTi" pitchFamily="18" charset="-122"/>
              </a:defRPr>
            </a:lvl1pPr>
            <a:lvl2pPr marL="719455" indent="-358775">
              <a:buFont typeface="Wingdings" panose="05000000000000000000" pitchFamily="2" charset="2"/>
              <a:buChar char="p"/>
              <a:defRPr lang="en-US" altLang="zh-CN" sz="1600" b="0" kern="1200" dirty="0">
                <a:solidFill>
                  <a:srgbClr val="404040"/>
                </a:solidFill>
                <a:latin typeface="Alibaba PuHuiTi" pitchFamily="18" charset="-122"/>
                <a:ea typeface="Alibaba PuHuiTi" pitchFamily="18" charset="-122"/>
                <a:cs typeface="Alibaba PuHuiTi" pitchFamily="18" charset="-122"/>
              </a:defRPr>
            </a:lvl2pPr>
            <a:lvl3pPr marL="1079500" indent="-358775">
              <a:buFont typeface="Wingdings" panose="05000000000000000000" pitchFamily="2" charset="2"/>
              <a:buChar char="p"/>
              <a:defRPr lang="zh-CN" altLang="en-US" sz="1600" b="0" kern="1200" dirty="0">
                <a:solidFill>
                  <a:srgbClr val="404040"/>
                </a:solidFill>
                <a:latin typeface="黑体" panose="02010609060101010101" pitchFamily="49" charset="-122"/>
                <a:ea typeface="黑体" panose="02010609060101010101" pitchFamily="49" charset="-122"/>
                <a:cs typeface="+mn-cs"/>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0"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838200" y="1989138"/>
            <a:ext cx="9845675" cy="4219575"/>
          </a:xfrm>
          <a:prstGeom prst="rect">
            <a:avLst/>
          </a:prstGeom>
        </p:spPr>
        <p:txBody>
          <a:bodyPr/>
          <a:lstStyle>
            <a:lvl1pPr marL="0" indent="0">
              <a:lnSpc>
                <a:spcPct val="150000"/>
              </a:lnSpc>
              <a:buNone/>
              <a:defRPr sz="16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3"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4" name="文本占位符 11"/>
          <p:cNvSpPr>
            <a:spLocks noGrp="1"/>
          </p:cNvSpPr>
          <p:nvPr>
            <p:ph type="body" sz="quarter" idx="11" hasCustomPrompt="1"/>
          </p:nvPr>
        </p:nvSpPr>
        <p:spPr>
          <a:xfrm>
            <a:off x="838200" y="1989138"/>
            <a:ext cx="9845675"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p"/>
              <a:defRPr lang="zh-CN" altLang="en-US" sz="1600" kern="1200" dirty="0">
                <a:solidFill>
                  <a:srgbClr val="404040"/>
                </a:solidFill>
                <a:latin typeface="Alibaba PuHuiTi" pitchFamily="18" charset="-122"/>
                <a:ea typeface="Alibaba PuHuiTi" pitchFamily="18" charset="-122"/>
                <a:cs typeface="Alibaba PuHuiTi" pitchFamily="18" charset="-122"/>
              </a:defRPr>
            </a:lvl1pPr>
            <a:lvl2pPr marL="719455" indent="-358775">
              <a:buFont typeface="Wingdings" panose="05000000000000000000" pitchFamily="2" charset="2"/>
              <a:buChar char="p"/>
              <a:defRPr lang="en-US" altLang="zh-CN" sz="1600" b="0" kern="1200" dirty="0">
                <a:solidFill>
                  <a:srgbClr val="404040"/>
                </a:solidFill>
                <a:latin typeface="Alibaba PuHuiTi" pitchFamily="18" charset="-122"/>
                <a:ea typeface="Alibaba PuHuiTi" pitchFamily="18" charset="-122"/>
                <a:cs typeface="Alibaba PuHuiTi" pitchFamily="18" charset="-122"/>
              </a:defRPr>
            </a:lvl2pPr>
            <a:lvl3pPr marL="1079500" indent="-358775">
              <a:buFont typeface="Wingdings" panose="05000000000000000000" pitchFamily="2" charset="2"/>
              <a:buChar char="p"/>
              <a:defRPr lang="zh-CN" altLang="en-US" sz="1600" b="0" kern="1200" dirty="0">
                <a:solidFill>
                  <a:srgbClr val="404040"/>
                </a:solidFill>
                <a:latin typeface="黑体" panose="02010609060101010101" pitchFamily="49" charset="-122"/>
                <a:ea typeface="黑体" panose="02010609060101010101" pitchFamily="49" charset="-122"/>
                <a:cs typeface="+mn-cs"/>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3"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4" name="文本占位符 11"/>
          <p:cNvSpPr>
            <a:spLocks noGrp="1"/>
          </p:cNvSpPr>
          <p:nvPr>
            <p:ph type="body" sz="quarter" idx="11" hasCustomPrompt="1"/>
          </p:nvPr>
        </p:nvSpPr>
        <p:spPr>
          <a:xfrm>
            <a:off x="838200" y="1989138"/>
            <a:ext cx="9845675" cy="4219575"/>
          </a:xfrm>
          <a:prstGeom prst="rect">
            <a:avLst/>
          </a:prstGeom>
        </p:spPr>
        <p:txBody>
          <a:bodyPr/>
          <a:lstStyle>
            <a:lvl1pPr marL="360045" indent="-360045">
              <a:lnSpc>
                <a:spcPct val="150000"/>
              </a:lnSpc>
              <a:buClr>
                <a:srgbClr val="404040"/>
              </a:buClr>
              <a:buSzPct val="85000"/>
              <a:buFont typeface="+mj-lt"/>
              <a:buAutoNum type="arabicPeriod"/>
              <a:defRPr sz="1600">
                <a:solidFill>
                  <a:srgbClr val="404040"/>
                </a:solidFill>
                <a:latin typeface="Alibaba PuHuiTi" pitchFamily="18" charset="-122"/>
                <a:ea typeface="Alibaba PuHuiTi" pitchFamily="18" charset="-122"/>
                <a:cs typeface="Alibaba PuHuiTi" pitchFamily="18" charset="-122"/>
              </a:defRPr>
            </a:lvl1pPr>
            <a:lvl2pPr marL="720090" indent="-360045">
              <a:buFont typeface="+mj-lt"/>
              <a:buAutoNum type="arabicPeriod"/>
              <a:defRPr lang="en-US" altLang="zh-CN" sz="1600" b="0" kern="1200" dirty="0">
                <a:solidFill>
                  <a:srgbClr val="404040"/>
                </a:solidFill>
                <a:latin typeface="Alibaba PuHuiTi" pitchFamily="18" charset="-122"/>
                <a:ea typeface="Alibaba PuHuiTi" pitchFamily="18" charset="-122"/>
                <a:cs typeface="Alibaba PuHuiTi" pitchFamily="18" charset="-122"/>
              </a:defRPr>
            </a:lvl2pPr>
            <a:lvl3pPr marL="1079500" indent="-358775">
              <a:buFont typeface="+mj-lt"/>
              <a:buAutoNum type="arabicPeriod"/>
              <a:defRPr sz="1600" b="0">
                <a:solidFill>
                  <a:srgbClr val="404040"/>
                </a:solidFill>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0"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2" name="文本占位符 11"/>
          <p:cNvSpPr>
            <a:spLocks noGrp="1"/>
          </p:cNvSpPr>
          <p:nvPr>
            <p:ph type="body" sz="quarter" idx="11" hasCustomPrompt="1"/>
          </p:nvPr>
        </p:nvSpPr>
        <p:spPr>
          <a:xfrm>
            <a:off x="838200" y="1171575"/>
            <a:ext cx="9845675" cy="4219575"/>
          </a:xfrm>
          <a:prstGeom prst="rect">
            <a:avLst/>
          </a:prstGeom>
        </p:spPr>
        <p:txBody>
          <a:bodyPr/>
          <a:lstStyle>
            <a:lvl1pPr marL="0" indent="0">
              <a:lnSpc>
                <a:spcPct val="150000"/>
              </a:lnSpc>
              <a:buNone/>
              <a:defRPr sz="16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正文内容（项目符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4" name="文本占位符 11"/>
          <p:cNvSpPr>
            <a:spLocks noGrp="1"/>
          </p:cNvSpPr>
          <p:nvPr>
            <p:ph type="body" sz="quarter" idx="11" hasCustomPrompt="1"/>
          </p:nvPr>
        </p:nvSpPr>
        <p:spPr>
          <a:xfrm>
            <a:off x="838199" y="1172522"/>
            <a:ext cx="9845675" cy="4219575"/>
          </a:xfrm>
          <a:prstGeom prst="rect">
            <a:avLst/>
          </a:prstGeom>
        </p:spPr>
        <p:txBody>
          <a:bodyPr/>
          <a:lstStyle>
            <a:lvl1pPr marL="171450" indent="-171450">
              <a:lnSpc>
                <a:spcPct val="150000"/>
              </a:lnSpc>
              <a:buClr>
                <a:srgbClr val="404040"/>
              </a:buClr>
              <a:buSzPct val="85000"/>
              <a:buFont typeface="Wingdings" panose="05000000000000000000" pitchFamily="2" charset="2"/>
              <a:buChar char="l"/>
              <a:defRPr lang="en-US" altLang="zh-CN" sz="1600" kern="1200" dirty="0">
                <a:solidFill>
                  <a:srgbClr val="404040"/>
                </a:solidFill>
                <a:latin typeface="Alibaba PuHuiTi" pitchFamily="18" charset="-122"/>
                <a:ea typeface="Alibaba PuHuiTi" pitchFamily="18" charset="-122"/>
                <a:cs typeface="Alibaba PuHuiTi" pitchFamily="18" charset="-122"/>
              </a:defRPr>
            </a:lvl1pPr>
            <a:lvl2pPr>
              <a:defRPr lang="en-US" altLang="zh-CN" sz="1600" b="0" kern="1200" dirty="0">
                <a:solidFill>
                  <a:srgbClr val="404040"/>
                </a:solidFill>
                <a:latin typeface="Alibaba PuHuiTi" pitchFamily="18" charset="-122"/>
                <a:ea typeface="Alibaba PuHuiTi" pitchFamily="18" charset="-122"/>
                <a:cs typeface="Alibaba PuHuiTi" pitchFamily="18" charset="-122"/>
              </a:defRPr>
            </a:lvl2pPr>
            <a:lvl3pPr>
              <a:defRPr lang="zh-CN" altLang="en-US" sz="1600" b="0" kern="1200" dirty="0">
                <a:solidFill>
                  <a:srgbClr val="404040"/>
                </a:solidFill>
                <a:latin typeface="黑体" panose="02010609060101010101" pitchFamily="49" charset="-122"/>
                <a:ea typeface="黑体" panose="02010609060101010101" pitchFamily="49" charset="-122"/>
                <a:cs typeface="+mn-cs"/>
              </a:defRPr>
            </a:lvl3pPr>
          </a:lstStyle>
          <a:p>
            <a:pPr marL="360045" lvl="0"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要点</a:t>
            </a:r>
            <a:r>
              <a:rPr lang="en-US" altLang="zh-CN" dirty="0"/>
              <a:t>2</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18" Type="http://schemas.openxmlformats.org/officeDocument/2006/relationships/image" Target="../media/image16.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17" Type="http://schemas.openxmlformats.org/officeDocument/2006/relationships/image" Target="../media/image15.emf"/><Relationship Id="rId2" Type="http://schemas.openxmlformats.org/officeDocument/2006/relationships/theme" Target="../theme/theme1.xml"/><Relationship Id="rId16" Type="http://schemas.openxmlformats.org/officeDocument/2006/relationships/image" Target="../media/image14.emf"/><Relationship Id="rId20"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png"/><Relationship Id="rId15" Type="http://schemas.openxmlformats.org/officeDocument/2006/relationships/image" Target="../media/image13.emf"/><Relationship Id="rId10" Type="http://schemas.openxmlformats.org/officeDocument/2006/relationships/image" Target="../media/image8.emf"/><Relationship Id="rId19" Type="http://schemas.openxmlformats.org/officeDocument/2006/relationships/image" Target="../media/image17.emf"/><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2.emf"/></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tags" Target="../tags/tag3.xml"/><Relationship Id="rId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image" Target="../media/image19.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theme" Target="../theme/theme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5.xml"/><Relationship Id="rId1" Type="http://schemas.openxmlformats.org/officeDocument/2006/relationships/slideLayout" Target="../slideLayouts/slideLayout14.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image" Target="../media/image19.png"/></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9" Type="http://schemas.openxmlformats.org/officeDocument/2006/relationships/image" Target="../media/image19.png"/></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 Id="rId9" Type="http://schemas.openxmlformats.org/officeDocument/2006/relationships/image" Target="../media/image1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81452" y="855134"/>
            <a:ext cx="4169833" cy="4586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599518" y="1420285"/>
            <a:ext cx="2933700" cy="3272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椭圆 3"/>
          <p:cNvSpPr/>
          <p:nvPr userDrawn="1"/>
        </p:nvSpPr>
        <p:spPr bwMode="auto">
          <a:xfrm>
            <a:off x="8509000" y="1845733"/>
            <a:ext cx="618067" cy="618067"/>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sp>
        <p:nvSpPr>
          <p:cNvPr id="5" name="椭圆 4"/>
          <p:cNvSpPr/>
          <p:nvPr userDrawn="1"/>
        </p:nvSpPr>
        <p:spPr bwMode="auto">
          <a:xfrm>
            <a:off x="3268134" y="2332567"/>
            <a:ext cx="245533" cy="245533"/>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sp>
        <p:nvSpPr>
          <p:cNvPr id="6" name="椭圆 10"/>
          <p:cNvSpPr>
            <a:spLocks noChangeArrowheads="1"/>
          </p:cNvSpPr>
          <p:nvPr userDrawn="1"/>
        </p:nvSpPr>
        <p:spPr bwMode="auto">
          <a:xfrm>
            <a:off x="6987118" y="5249334"/>
            <a:ext cx="292100" cy="292100"/>
          </a:xfrm>
          <a:prstGeom prst="ellipse">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mn-ea"/>
              <a:ea typeface="+mn-ea"/>
            </a:endParaRPr>
          </a:p>
        </p:txBody>
      </p:sp>
      <p:sp>
        <p:nvSpPr>
          <p:cNvPr id="7" name="椭圆 6"/>
          <p:cNvSpPr/>
          <p:nvPr userDrawn="1"/>
        </p:nvSpPr>
        <p:spPr bwMode="auto">
          <a:xfrm>
            <a:off x="4353985" y="2586567"/>
            <a:ext cx="171449" cy="173567"/>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32" name="图片 17"/>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6452" y="2108201"/>
            <a:ext cx="2899833" cy="793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676218" y="1947334"/>
            <a:ext cx="283633" cy="38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34" name="组合 43"/>
          <p:cNvGrpSpPr/>
          <p:nvPr userDrawn="1"/>
        </p:nvGrpSpPr>
        <p:grpSpPr bwMode="auto">
          <a:xfrm>
            <a:off x="8134351" y="2334685"/>
            <a:ext cx="173567" cy="171449"/>
            <a:chOff x="6101548" y="1750326"/>
            <a:chExt cx="129654" cy="129654"/>
          </a:xfrm>
        </p:grpSpPr>
        <p:sp>
          <p:nvSpPr>
            <p:cNvPr id="13" name="椭圆 12"/>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66"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5394" y="1772988"/>
              <a:ext cx="84329" cy="84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5" name="Picture 7"/>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061201" y="5325534"/>
            <a:ext cx="156633" cy="182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36" name="组合 41"/>
          <p:cNvGrpSpPr/>
          <p:nvPr userDrawn="1"/>
        </p:nvGrpSpPr>
        <p:grpSpPr bwMode="auto">
          <a:xfrm>
            <a:off x="4053418" y="728134"/>
            <a:ext cx="300567" cy="300567"/>
            <a:chOff x="3039900" y="545911"/>
            <a:chExt cx="225188" cy="225188"/>
          </a:xfrm>
        </p:grpSpPr>
        <p:sp>
          <p:nvSpPr>
            <p:cNvPr id="17" name="椭圆 16"/>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0775" y="600432"/>
              <a:ext cx="143438" cy="11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37" name="组合 37"/>
          <p:cNvGrpSpPr/>
          <p:nvPr userDrawn="1"/>
        </p:nvGrpSpPr>
        <p:grpSpPr bwMode="auto">
          <a:xfrm>
            <a:off x="3448052" y="4030133"/>
            <a:ext cx="247649" cy="247651"/>
            <a:chOff x="2586251" y="3022980"/>
            <a:chExt cx="88710" cy="88710"/>
          </a:xfrm>
          <a:solidFill>
            <a:srgbClr val="C00000"/>
          </a:solidFill>
        </p:grpSpPr>
        <p:sp>
          <p:nvSpPr>
            <p:cNvPr id="20" name="椭圆 9"/>
            <p:cNvSpPr>
              <a:spLocks noChangeArrowheads="1"/>
            </p:cNvSpPr>
            <p:nvPr/>
          </p:nvSpPr>
          <p:spPr bwMode="auto">
            <a:xfrm>
              <a:off x="2586251" y="3022980"/>
              <a:ext cx="88710" cy="88710"/>
            </a:xfrm>
            <a:prstGeom prst="ellipse">
              <a:avLst/>
            </a:prstGeom>
            <a:grp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mn-ea"/>
                <a:ea typeface="+mn-ea"/>
              </a:endParaRPr>
            </a:p>
          </p:txBody>
        </p:sp>
        <p:pic>
          <p:nvPicPr>
            <p:cNvPr id="1064" name="Picture 10"/>
            <p:cNvPicPr>
              <a:picLocks noChangeAspect="1" noChangeArrowheads="1"/>
            </p:cNvPicPr>
            <p:nvPr/>
          </p:nvPicPr>
          <p:blipFill>
            <a:blip r:embed="rId10" cstate="print"/>
            <a:srcRect/>
            <a:stretch>
              <a:fillRect/>
            </a:stretch>
          </p:blipFill>
          <p:spPr bwMode="auto">
            <a:xfrm>
              <a:off x="2611596" y="3041493"/>
              <a:ext cx="45720" cy="51684"/>
            </a:xfrm>
            <a:prstGeom prst="rect">
              <a:avLst/>
            </a:prstGeom>
            <a:grpFill/>
            <a:ln>
              <a:noFill/>
            </a:ln>
            <a:effectLst/>
          </p:spPr>
        </p:pic>
      </p:grpSp>
      <p:pic>
        <p:nvPicPr>
          <p:cNvPr id="1038" name="Picture 11"/>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392085" y="2633134"/>
            <a:ext cx="95249" cy="103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椭圆 22"/>
          <p:cNvSpPr/>
          <p:nvPr userDrawn="1"/>
        </p:nvSpPr>
        <p:spPr bwMode="auto">
          <a:xfrm>
            <a:off x="9484785" y="3507318"/>
            <a:ext cx="334433" cy="332316"/>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40" name="Picture 15"/>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9567333" y="3587752"/>
            <a:ext cx="177800" cy="171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1" name="组合 46"/>
          <p:cNvGrpSpPr/>
          <p:nvPr userDrawn="1"/>
        </p:nvGrpSpPr>
        <p:grpSpPr bwMode="auto">
          <a:xfrm>
            <a:off x="3103034" y="4514851"/>
            <a:ext cx="345017" cy="345016"/>
            <a:chOff x="1798978" y="3519004"/>
            <a:chExt cx="259307" cy="259307"/>
          </a:xfrm>
        </p:grpSpPr>
        <p:sp>
          <p:nvSpPr>
            <p:cNvPr id="26" name="椭圆 25"/>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6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42039" y="3616294"/>
              <a:ext cx="173184" cy="8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2" name="组合 38"/>
          <p:cNvGrpSpPr/>
          <p:nvPr userDrawn="1"/>
        </p:nvGrpSpPr>
        <p:grpSpPr bwMode="auto">
          <a:xfrm>
            <a:off x="1301752" y="1394885"/>
            <a:ext cx="400049" cy="400049"/>
            <a:chOff x="748396" y="764271"/>
            <a:chExt cx="300782" cy="300782"/>
          </a:xfrm>
        </p:grpSpPr>
        <p:sp>
          <p:nvSpPr>
            <p:cNvPr id="29" name="椭圆 28"/>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60"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7106" y="856341"/>
              <a:ext cx="203362" cy="11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3" name="组合 42"/>
          <p:cNvGrpSpPr/>
          <p:nvPr userDrawn="1"/>
        </p:nvGrpSpPr>
        <p:grpSpPr bwMode="auto">
          <a:xfrm>
            <a:off x="2351618" y="5854700"/>
            <a:ext cx="400049" cy="400051"/>
            <a:chOff x="1365228" y="4292790"/>
            <a:chExt cx="300782" cy="300782"/>
          </a:xfrm>
        </p:grpSpPr>
        <p:sp>
          <p:nvSpPr>
            <p:cNvPr id="32" name="椭圆 31"/>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58" name="Picture 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17391" y="4364115"/>
              <a:ext cx="196455" cy="15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4" name="组合 1"/>
          <p:cNvGrpSpPr/>
          <p:nvPr userDrawn="1"/>
        </p:nvGrpSpPr>
        <p:grpSpPr bwMode="auto">
          <a:xfrm>
            <a:off x="1559985" y="3492500"/>
            <a:ext cx="400049" cy="400051"/>
            <a:chOff x="1169908" y="2618983"/>
            <a:chExt cx="300782" cy="300782"/>
          </a:xfrm>
        </p:grpSpPr>
        <p:sp>
          <p:nvSpPr>
            <p:cNvPr id="35" name="椭圆 34"/>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56"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4531" y="2690308"/>
              <a:ext cx="211536" cy="18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5" name="组合 49"/>
          <p:cNvGrpSpPr/>
          <p:nvPr userDrawn="1"/>
        </p:nvGrpSpPr>
        <p:grpSpPr bwMode="auto">
          <a:xfrm>
            <a:off x="10375901" y="5395385"/>
            <a:ext cx="427567" cy="427567"/>
            <a:chOff x="7874758" y="4418464"/>
            <a:chExt cx="320722" cy="320722"/>
          </a:xfrm>
        </p:grpSpPr>
        <p:sp>
          <p:nvSpPr>
            <p:cNvPr id="38" name="椭圆 37"/>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54" name="Picture 7"/>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916542" y="4486356"/>
              <a:ext cx="237154" cy="18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46" name="Picture 9"/>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3306234" y="2364318"/>
            <a:ext cx="169333" cy="182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7" name="组合 45"/>
          <p:cNvGrpSpPr/>
          <p:nvPr userDrawn="1"/>
        </p:nvGrpSpPr>
        <p:grpSpPr bwMode="auto">
          <a:xfrm>
            <a:off x="8818034" y="4578351"/>
            <a:ext cx="345017" cy="345016"/>
            <a:chOff x="8470946" y="4206098"/>
            <a:chExt cx="259071" cy="259071"/>
          </a:xfrm>
        </p:grpSpPr>
        <p:sp>
          <p:nvSpPr>
            <p:cNvPr id="42" name="椭圆 41"/>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52"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30841" y="4263524"/>
              <a:ext cx="145353" cy="14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8" name="组合 44"/>
          <p:cNvGrpSpPr/>
          <p:nvPr userDrawn="1"/>
        </p:nvGrpSpPr>
        <p:grpSpPr bwMode="auto">
          <a:xfrm>
            <a:off x="9745134" y="1217084"/>
            <a:ext cx="429684" cy="429683"/>
            <a:chOff x="7308304" y="912172"/>
            <a:chExt cx="323068" cy="323068"/>
          </a:xfrm>
        </p:grpSpPr>
        <p:sp>
          <p:nvSpPr>
            <p:cNvPr id="45" name="椭圆 44"/>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50" name="Picture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68238" y="989568"/>
              <a:ext cx="20320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33117"/>
            <a:ext cx="1301749" cy="12488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3075" name="圆角矩形 3"/>
          <p:cNvSpPr/>
          <p:nvPr userDrawn="1"/>
        </p:nvSpPr>
        <p:spPr bwMode="auto">
          <a:xfrm>
            <a:off x="9834034" y="-25399"/>
            <a:ext cx="1708151" cy="836084"/>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pic>
        <p:nvPicPr>
          <p:cNvPr id="3076" name="图片 1"/>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855200" y="67733"/>
            <a:ext cx="1686984"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userDrawn="1"/>
        </p:nvSpPr>
        <p:spPr bwMode="auto">
          <a:xfrm>
            <a:off x="1" y="6733117"/>
            <a:ext cx="10818284" cy="12488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MH_Others_1"/>
          <p:cNvSpPr txBox="1">
            <a:spLocks noChangeArrowheads="1"/>
          </p:cNvSpPr>
          <p:nvPr userDrawn="1">
            <p:custDataLst>
              <p:tags r:id="rId3"/>
            </p:custDataLst>
          </p:nvPr>
        </p:nvSpPr>
        <p:spPr bwMode="auto">
          <a:xfrm>
            <a:off x="2611967" y="2556933"/>
            <a:ext cx="859367" cy="352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1440" tIns="45720" rIns="91440" bIns="4572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48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Contents</a:t>
            </a:r>
          </a:p>
        </p:txBody>
      </p:sp>
      <p:sp>
        <p:nvSpPr>
          <p:cNvPr id="21" name="MH_Others_2"/>
          <p:cNvSpPr>
            <a:spLocks noChangeArrowheads="1"/>
          </p:cNvSpPr>
          <p:nvPr userDrawn="1">
            <p:custDataLst>
              <p:tags r:id="rId4"/>
            </p:custDataLst>
          </p:nvPr>
        </p:nvSpPr>
        <p:spPr bwMode="auto">
          <a:xfrm>
            <a:off x="2264834" y="1221318"/>
            <a:ext cx="1248833" cy="1246716"/>
          </a:xfrm>
          <a:prstGeom prst="ellipse">
            <a:avLst/>
          </a:prstGeom>
          <a:solidFill>
            <a:srgbClr val="404040"/>
          </a:solidFill>
          <a:ln w="0">
            <a:solidFill>
              <a:srgbClr val="FFFFFF">
                <a:alpha val="49000"/>
              </a:srgbClr>
            </a:solidFill>
          </a:ln>
        </p:spPr>
        <p:txBody>
          <a:bodyPr lIns="91440" tIns="45720" rIns="91440" bIns="180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ts val="9335"/>
              </a:lnSpc>
              <a:spcBef>
                <a:spcPct val="0"/>
              </a:spcBef>
              <a:buNone/>
              <a:defRPr/>
            </a:pPr>
            <a:r>
              <a:rPr lang="zh-CN" altLang="en-US" sz="5400" b="1"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a:t>
            </a:r>
          </a:p>
        </p:txBody>
      </p:sp>
      <p:sp>
        <p:nvSpPr>
          <p:cNvPr id="23" name="MH_Others_3"/>
          <p:cNvSpPr>
            <a:spLocks noChangeArrowheads="1"/>
          </p:cNvSpPr>
          <p:nvPr userDrawn="1">
            <p:custDataLst>
              <p:tags r:id="rId5"/>
            </p:custDataLst>
          </p:nvPr>
        </p:nvSpPr>
        <p:spPr bwMode="auto">
          <a:xfrm>
            <a:off x="1775520" y="2346261"/>
            <a:ext cx="979155" cy="979155"/>
          </a:xfrm>
          <a:prstGeom prst="ellipse">
            <a:avLst/>
          </a:prstGeom>
          <a:noFill/>
          <a:ln>
            <a:noFill/>
          </a:ln>
        </p:spPr>
        <p:txBody>
          <a:bodyPr lIns="91440" tIns="45720" rIns="91440" bIns="4572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5400" b="1" dirty="0">
                <a:ln w="3175">
                  <a:solidFill>
                    <a:srgbClr val="FFFFFF"/>
                  </a:solidFill>
                </a:ln>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录</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33117"/>
            <a:ext cx="1301749" cy="12488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3075" name="圆角矩形 3"/>
          <p:cNvSpPr/>
          <p:nvPr userDrawn="1"/>
        </p:nvSpPr>
        <p:spPr bwMode="auto">
          <a:xfrm>
            <a:off x="9834034" y="-25399"/>
            <a:ext cx="1708151" cy="836084"/>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pic>
        <p:nvPicPr>
          <p:cNvPr id="3076" name="图片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855200" y="67733"/>
            <a:ext cx="1686984"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userDrawn="1"/>
        </p:nvSpPr>
        <p:spPr bwMode="auto">
          <a:xfrm>
            <a:off x="1" y="6733117"/>
            <a:ext cx="10818284" cy="12488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cxnSp>
        <p:nvCxnSpPr>
          <p:cNvPr id="9" name="直接连接符 8"/>
          <p:cNvCxnSpPr/>
          <p:nvPr userDrawn="1"/>
        </p:nvCxnSpPr>
        <p:spPr>
          <a:xfrm>
            <a:off x="4464051" y="1845734"/>
            <a:ext cx="0" cy="32639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椭圆 9"/>
          <p:cNvSpPr/>
          <p:nvPr userDrawn="1"/>
        </p:nvSpPr>
        <p:spPr>
          <a:xfrm>
            <a:off x="4415367" y="1797052"/>
            <a:ext cx="97367" cy="9524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2" name="椭圆 11"/>
          <p:cNvSpPr/>
          <p:nvPr userDrawn="1"/>
        </p:nvSpPr>
        <p:spPr>
          <a:xfrm>
            <a:off x="4415367" y="5109633"/>
            <a:ext cx="97367" cy="9525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 name="标题占位符 1"/>
          <p:cNvSpPr txBox="1">
            <a:spLocks noChangeArrowheads="1"/>
          </p:cNvSpPr>
          <p:nvPr userDrawn="1"/>
        </p:nvSpPr>
        <p:spPr bwMode="auto">
          <a:xfrm>
            <a:off x="1390651" y="2565401"/>
            <a:ext cx="229446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265" b="1" kern="0" dirty="0">
                <a:solidFill>
                  <a:srgbClr val="404040"/>
                </a:solidFill>
                <a:latin typeface="微软雅黑" panose="020B0503020204020204" pitchFamily="34" charset="-122"/>
                <a:ea typeface="微软雅黑" panose="020B0503020204020204" pitchFamily="34" charset="-122"/>
              </a:rPr>
              <a:t>目标</a:t>
            </a:r>
            <a:endParaRPr lang="zh-TW" altLang="zh-CN" sz="4265" b="1" kern="0" dirty="0">
              <a:solidFill>
                <a:srgbClr val="404040"/>
              </a:solidFill>
              <a:latin typeface="微软雅黑" panose="020B0503020204020204" pitchFamily="34" charset="-122"/>
              <a:ea typeface="微软雅黑" panose="020B0503020204020204" pitchFamily="34" charset="-122"/>
            </a:endParaRPr>
          </a:p>
        </p:txBody>
      </p:sp>
      <p:sp>
        <p:nvSpPr>
          <p:cNvPr id="15" name="标题占位符 1"/>
          <p:cNvSpPr txBox="1">
            <a:spLocks noChangeArrowheads="1"/>
          </p:cNvSpPr>
          <p:nvPr userDrawn="1"/>
        </p:nvSpPr>
        <p:spPr bwMode="auto">
          <a:xfrm>
            <a:off x="1678518" y="3431118"/>
            <a:ext cx="2821516" cy="68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3200" b="1" kern="0" dirty="0">
                <a:solidFill>
                  <a:srgbClr val="C00000"/>
                </a:solidFill>
                <a:latin typeface="微软雅黑" panose="020B0503020204020204" pitchFamily="34" charset="-122"/>
                <a:ea typeface="微软雅黑" panose="020B0503020204020204" pitchFamily="34" charset="-122"/>
              </a:rPr>
              <a:t>TARGET</a:t>
            </a:r>
            <a:endParaRPr lang="zh-TW" altLang="zh-CN" sz="3200" b="1" kern="0" dirty="0">
              <a:solidFill>
                <a:srgbClr val="C00000"/>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组合 18"/>
          <p:cNvGrpSpPr/>
          <p:nvPr userDrawn="1"/>
        </p:nvGrpSpPr>
        <p:grpSpPr bwMode="auto">
          <a:xfrm>
            <a:off x="658285" y="292101"/>
            <a:ext cx="122767" cy="419100"/>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2400"/>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z="2400">
                <a:latin typeface="Segoe UI" panose="020B0502040204020203" pitchFamily="34" charset="0"/>
                <a:ea typeface="微软雅黑" panose="020B0503020204020204" pitchFamily="34" charset="-122"/>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2400"/>
            </a:p>
          </p:txBody>
        </p:sp>
      </p:grpSp>
      <p:sp>
        <p:nvSpPr>
          <p:cNvPr id="11" name="矩形 10"/>
          <p:cNvSpPr/>
          <p:nvPr userDrawn="1"/>
        </p:nvSpPr>
        <p:spPr bwMode="auto">
          <a:xfrm>
            <a:off x="10890251" y="6733117"/>
            <a:ext cx="1301749" cy="12488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52" name="圆角矩形 3"/>
          <p:cNvSpPr/>
          <p:nvPr userDrawn="1"/>
        </p:nvSpPr>
        <p:spPr bwMode="auto">
          <a:xfrm>
            <a:off x="9834034" y="-25399"/>
            <a:ext cx="1708151" cy="836084"/>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pic>
        <p:nvPicPr>
          <p:cNvPr id="2053" name="图片 1"/>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9855200" y="67733"/>
            <a:ext cx="1686984"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userDrawn="1"/>
        </p:nvSpPr>
        <p:spPr bwMode="auto">
          <a:xfrm>
            <a:off x="1" y="6733117"/>
            <a:ext cx="10818284" cy="12488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组合 9"/>
          <p:cNvGrpSpPr/>
          <p:nvPr userDrawn="1"/>
        </p:nvGrpSpPr>
        <p:grpSpPr bwMode="auto">
          <a:xfrm>
            <a:off x="2592918" y="2423584"/>
            <a:ext cx="6864349" cy="1049867"/>
            <a:chOff x="1944836" y="1767215"/>
            <a:chExt cx="5147444" cy="787423"/>
          </a:xfrm>
        </p:grpSpPr>
        <p:pic>
          <p:nvPicPr>
            <p:cNvPr id="4099"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66"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组合 18"/>
          <p:cNvGrpSpPr/>
          <p:nvPr userDrawn="1"/>
        </p:nvGrpSpPr>
        <p:grpSpPr bwMode="auto">
          <a:xfrm>
            <a:off x="658285" y="292101"/>
            <a:ext cx="122767" cy="419100"/>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2400"/>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z="2400">
                <a:latin typeface="Segoe UI" panose="020B0502040204020203" pitchFamily="34" charset="0"/>
                <a:ea typeface="微软雅黑" panose="020B0503020204020204" pitchFamily="34" charset="-122"/>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2400"/>
            </a:p>
          </p:txBody>
        </p:sp>
      </p:grpSp>
      <p:sp>
        <p:nvSpPr>
          <p:cNvPr id="11" name="矩形 10"/>
          <p:cNvSpPr/>
          <p:nvPr userDrawn="1"/>
        </p:nvSpPr>
        <p:spPr bwMode="auto">
          <a:xfrm>
            <a:off x="10890251" y="6733117"/>
            <a:ext cx="1301749" cy="12488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52" name="圆角矩形 3"/>
          <p:cNvSpPr/>
          <p:nvPr userDrawn="1"/>
        </p:nvSpPr>
        <p:spPr bwMode="auto">
          <a:xfrm>
            <a:off x="9834034" y="-25399"/>
            <a:ext cx="1708151" cy="836084"/>
          </a:xfrm>
          <a:custGeom>
            <a:avLst/>
            <a:gdLst>
              <a:gd name="T0" fmla="*/ 2147483647 w 1180531"/>
              <a:gd name="T1" fmla="*/ 0 h 577560"/>
              <a:gd name="T2" fmla="*/ 2147483647 w 1180531"/>
              <a:gd name="T3" fmla="*/ 1869178227 h 577560"/>
              <a:gd name="T4" fmla="*/ 2147483647 w 1180531"/>
              <a:gd name="T5" fmla="*/ 2147483647 h 577560"/>
              <a:gd name="T6" fmla="*/ 445360477 w 1180531"/>
              <a:gd name="T7" fmla="*/ 2147483647 h 577560"/>
              <a:gd name="T8" fmla="*/ 0 w 1180531"/>
              <a:gd name="T9" fmla="*/ 1869178227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pic>
        <p:nvPicPr>
          <p:cNvPr id="2053" name="图片 1"/>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9855200" y="67733"/>
            <a:ext cx="1686984"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userDrawn="1"/>
        </p:nvSpPr>
        <p:spPr bwMode="auto">
          <a:xfrm>
            <a:off x="1" y="6733117"/>
            <a:ext cx="10818284" cy="12488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组合 18"/>
          <p:cNvGrpSpPr/>
          <p:nvPr userDrawn="1"/>
        </p:nvGrpSpPr>
        <p:grpSpPr bwMode="auto">
          <a:xfrm>
            <a:off x="658285" y="292101"/>
            <a:ext cx="122767" cy="419100"/>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2400"/>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z="2400">
                <a:latin typeface="Segoe UI" panose="020B0502040204020203" pitchFamily="34" charset="0"/>
                <a:ea typeface="微软雅黑" panose="020B0503020204020204" pitchFamily="34" charset="-122"/>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2400"/>
            </a:p>
          </p:txBody>
        </p:sp>
      </p:grpSp>
      <p:sp>
        <p:nvSpPr>
          <p:cNvPr id="11" name="矩形 10"/>
          <p:cNvSpPr/>
          <p:nvPr userDrawn="1"/>
        </p:nvSpPr>
        <p:spPr bwMode="auto">
          <a:xfrm>
            <a:off x="10890251" y="6733117"/>
            <a:ext cx="1301749" cy="12488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52" name="圆角矩形 3"/>
          <p:cNvSpPr/>
          <p:nvPr userDrawn="1"/>
        </p:nvSpPr>
        <p:spPr bwMode="auto">
          <a:xfrm>
            <a:off x="9834034" y="-25399"/>
            <a:ext cx="1708151" cy="836084"/>
          </a:xfrm>
          <a:custGeom>
            <a:avLst/>
            <a:gdLst>
              <a:gd name="T0" fmla="*/ 2147483647 w 1180531"/>
              <a:gd name="T1" fmla="*/ 0 h 577560"/>
              <a:gd name="T2" fmla="*/ 2147483647 w 1180531"/>
              <a:gd name="T3" fmla="*/ 1869178227 h 577560"/>
              <a:gd name="T4" fmla="*/ 2147483647 w 1180531"/>
              <a:gd name="T5" fmla="*/ 2147483647 h 577560"/>
              <a:gd name="T6" fmla="*/ 445360477 w 1180531"/>
              <a:gd name="T7" fmla="*/ 2147483647 h 577560"/>
              <a:gd name="T8" fmla="*/ 0 w 1180531"/>
              <a:gd name="T9" fmla="*/ 1869178227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pic>
        <p:nvPicPr>
          <p:cNvPr id="2053" name="图片 1"/>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9855200" y="67733"/>
            <a:ext cx="1686984"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userDrawn="1"/>
        </p:nvSpPr>
        <p:spPr bwMode="auto">
          <a:xfrm>
            <a:off x="1" y="6733117"/>
            <a:ext cx="10818284" cy="12488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组合 18"/>
          <p:cNvGrpSpPr/>
          <p:nvPr userDrawn="1"/>
        </p:nvGrpSpPr>
        <p:grpSpPr bwMode="auto">
          <a:xfrm>
            <a:off x="658285" y="292101"/>
            <a:ext cx="122767" cy="419100"/>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2400"/>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z="2400">
                <a:latin typeface="Segoe UI" panose="020B0502040204020203" pitchFamily="34" charset="0"/>
                <a:ea typeface="微软雅黑" panose="020B0503020204020204" pitchFamily="34" charset="-122"/>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2400"/>
            </a:p>
          </p:txBody>
        </p:sp>
      </p:grpSp>
      <p:sp>
        <p:nvSpPr>
          <p:cNvPr id="11" name="矩形 10"/>
          <p:cNvSpPr/>
          <p:nvPr userDrawn="1"/>
        </p:nvSpPr>
        <p:spPr bwMode="auto">
          <a:xfrm>
            <a:off x="10890251" y="6733117"/>
            <a:ext cx="1301749" cy="12488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52" name="圆角矩形 3"/>
          <p:cNvSpPr/>
          <p:nvPr userDrawn="1"/>
        </p:nvSpPr>
        <p:spPr bwMode="auto">
          <a:xfrm>
            <a:off x="9834034" y="-25399"/>
            <a:ext cx="1708151" cy="836084"/>
          </a:xfrm>
          <a:custGeom>
            <a:avLst/>
            <a:gdLst>
              <a:gd name="T0" fmla="*/ 2147483647 w 1180531"/>
              <a:gd name="T1" fmla="*/ 0 h 577560"/>
              <a:gd name="T2" fmla="*/ 2147483647 w 1180531"/>
              <a:gd name="T3" fmla="*/ 2147483647 h 577560"/>
              <a:gd name="T4" fmla="*/ 2147483647 w 1180531"/>
              <a:gd name="T5" fmla="*/ 2147483647 h 577560"/>
              <a:gd name="T6" fmla="*/ 569169737 w 1180531"/>
              <a:gd name="T7" fmla="*/ 2147483647 h 577560"/>
              <a:gd name="T8" fmla="*/ 0 w 1180531"/>
              <a:gd name="T9" fmla="*/ 2147483647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pic>
        <p:nvPicPr>
          <p:cNvPr id="2053" name="图片 1"/>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9855200" y="67733"/>
            <a:ext cx="1686984"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userDrawn="1"/>
        </p:nvSpPr>
        <p:spPr bwMode="auto">
          <a:xfrm>
            <a:off x="1" y="6733117"/>
            <a:ext cx="10818284" cy="12488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1.jpeg"/><Relationship Id="rId7"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image" Target="../media/image43.png"/><Relationship Id="rId5" Type="http://schemas.openxmlformats.org/officeDocument/2006/relationships/image" Target="../media/image40.png"/><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1.jpeg"/><Relationship Id="rId7"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44.png"/><Relationship Id="rId5" Type="http://schemas.openxmlformats.org/officeDocument/2006/relationships/image" Target="../media/image40.png"/><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1.jpeg"/><Relationship Id="rId7"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22.xml"/><Relationship Id="rId6" Type="http://schemas.openxmlformats.org/officeDocument/2006/relationships/image" Target="../media/image44.png"/><Relationship Id="rId5" Type="http://schemas.openxmlformats.org/officeDocument/2006/relationships/image" Target="../media/image40.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1.jpeg"/><Relationship Id="rId7"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image" Target="../media/image44.png"/><Relationship Id="rId5" Type="http://schemas.openxmlformats.org/officeDocument/2006/relationships/image" Target="../media/image40.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2.xml"/><Relationship Id="rId6" Type="http://schemas.openxmlformats.org/officeDocument/2006/relationships/image" Target="../media/image43.png"/><Relationship Id="rId5" Type="http://schemas.openxmlformats.org/officeDocument/2006/relationships/image" Target="../media/image44.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image" Target="../media/image43.png"/><Relationship Id="rId5" Type="http://schemas.openxmlformats.org/officeDocument/2006/relationships/image" Target="../media/image44.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22.xml"/><Relationship Id="rId6" Type="http://schemas.openxmlformats.org/officeDocument/2006/relationships/image" Target="../media/image44.png"/><Relationship Id="rId5" Type="http://schemas.openxmlformats.org/officeDocument/2006/relationships/image" Target="../media/image40.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2.xml"/><Relationship Id="rId5" Type="http://schemas.openxmlformats.org/officeDocument/2006/relationships/image" Target="../media/image44.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22.xml"/><Relationship Id="rId5" Type="http://schemas.openxmlformats.org/officeDocument/2006/relationships/image" Target="../media/image44.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9.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3.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3.xml"/><Relationship Id="rId4" Type="http://schemas.openxmlformats.org/officeDocument/2006/relationships/image" Target="../media/image5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35.xml"/><Relationship Id="rId6" Type="http://schemas.openxmlformats.org/officeDocument/2006/relationships/image" Target="../media/image67.jpeg"/><Relationship Id="rId5" Type="http://schemas.openxmlformats.org/officeDocument/2006/relationships/image" Target="../media/image66.jpeg"/><Relationship Id="rId4" Type="http://schemas.openxmlformats.org/officeDocument/2006/relationships/image" Target="../media/image65.png"/></Relationships>
</file>

<file path=ppt/slides/_rels/slide4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5.xml"/><Relationship Id="rId4" Type="http://schemas.openxmlformats.org/officeDocument/2006/relationships/image" Target="../media/image70.png"/></Relationships>
</file>

<file path=ppt/slides/_rels/slide4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35.xml"/><Relationship Id="rId5" Type="http://schemas.openxmlformats.org/officeDocument/2006/relationships/image" Target="../media/image74.png"/><Relationship Id="rId4" Type="http://schemas.openxmlformats.org/officeDocument/2006/relationships/image" Target="../media/image73.png"/></Relationships>
</file>

<file path=ppt/slides/_rels/slide49.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35.xml"/><Relationship Id="rId6" Type="http://schemas.openxmlformats.org/officeDocument/2006/relationships/image" Target="../media/image79.png"/><Relationship Id="rId11" Type="http://schemas.openxmlformats.org/officeDocument/2006/relationships/image" Target="../media/image84.png"/><Relationship Id="rId5" Type="http://schemas.openxmlformats.org/officeDocument/2006/relationships/image" Target="../media/image78.png"/><Relationship Id="rId10" Type="http://schemas.openxmlformats.org/officeDocument/2006/relationships/image" Target="../media/image83.png"/><Relationship Id="rId4" Type="http://schemas.openxmlformats.org/officeDocument/2006/relationships/image" Target="../media/image77.png"/><Relationship Id="rId9" Type="http://schemas.openxmlformats.org/officeDocument/2006/relationships/image" Target="../media/image82.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3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notesSlide" Target="../notesSlides/notesSlide4.xml"/><Relationship Id="rId16" Type="http://schemas.openxmlformats.org/officeDocument/2006/relationships/image" Target="../media/image35.png"/><Relationship Id="rId1" Type="http://schemas.openxmlformats.org/officeDocument/2006/relationships/slideLayout" Target="../slideLayouts/slideLayout15.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png"/><Relationship Id="rId19" Type="http://schemas.openxmlformats.org/officeDocument/2006/relationships/image" Target="../media/image38.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22.xml"/><Relationship Id="rId5" Type="http://schemas.openxmlformats.org/officeDocument/2006/relationships/image" Target="../media/image41.jpeg"/><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1.jpeg"/><Relationship Id="rId7"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43.png"/><Relationship Id="rId5" Type="http://schemas.openxmlformats.org/officeDocument/2006/relationships/image" Target="../media/image40.png"/><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多线程</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-2</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defTabSz="1219200" eaLnBrk="0" hangingPunct="0">
              <a:defRPr/>
            </a:pPr>
            <a:r>
              <a:rPr lang="zh-CN" altLang="en-US"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生产者消费者</a:t>
            </a:r>
            <a:endParaRPr lang="zh-TW" altLang="zh-CN"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TextBox 2"/>
          <p:cNvSpPr txBox="1"/>
          <p:nvPr/>
        </p:nvSpPr>
        <p:spPr>
          <a:xfrm>
            <a:off x="1121833" y="1509185"/>
            <a:ext cx="6223000" cy="594522"/>
          </a:xfrm>
          <a:prstGeom prst="rect">
            <a:avLst/>
          </a:prstGeom>
          <a:noFill/>
        </p:spPr>
        <p:txBody>
          <a:bodyPr>
            <a:spAutoFit/>
          </a:bodyPr>
          <a:lstStyle/>
          <a:p>
            <a:pPr defTabSz="1219200" eaLnBrk="0" hangingPunct="0">
              <a:lnSpc>
                <a:spcPct val="150000"/>
              </a:lnSpc>
              <a:defRPr/>
            </a:pPr>
            <a:r>
              <a:rPr lang="zh-CN" altLang="en-US" sz="2400" b="1" dirty="0">
                <a:solidFill>
                  <a:prstClr val="black">
                    <a:lumMod val="75000"/>
                    <a:lumOff val="2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生产者消费者理想情况</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66151" y="2643718"/>
            <a:ext cx="2235200" cy="2163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98085" y="2868084"/>
            <a:ext cx="12065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27651" y="4542367"/>
            <a:ext cx="12065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640917" y="4641851"/>
            <a:ext cx="65828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2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457267" y="2592918"/>
            <a:ext cx="1439333" cy="2379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组合 26"/>
          <p:cNvGrpSpPr/>
          <p:nvPr/>
        </p:nvGrpSpPr>
        <p:grpSpPr bwMode="auto">
          <a:xfrm>
            <a:off x="10655297" y="2628900"/>
            <a:ext cx="1183948" cy="813662"/>
            <a:chOff x="7990947" y="1971818"/>
            <a:chExt cx="888568" cy="610315"/>
          </a:xfrm>
        </p:grpSpPr>
        <p:sp>
          <p:nvSpPr>
            <p:cNvPr id="18" name="下箭头 17"/>
            <p:cNvSpPr/>
            <p:nvPr/>
          </p:nvSpPr>
          <p:spPr>
            <a:xfrm rot="3143292">
              <a:off x="8111782" y="1850983"/>
              <a:ext cx="360403" cy="602074"/>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b="1">
                <a:solidFill>
                  <a:prstClr val="white"/>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
          <p:nvSpPr>
            <p:cNvPr id="26" name="矩形 25"/>
            <p:cNvSpPr/>
            <p:nvPr/>
          </p:nvSpPr>
          <p:spPr>
            <a:xfrm>
              <a:off x="8067199" y="2351274"/>
              <a:ext cx="812316" cy="230859"/>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抢到执行权</a:t>
              </a:r>
            </a:p>
          </p:txBody>
        </p:sp>
      </p:grpSp>
      <p:pic>
        <p:nvPicPr>
          <p:cNvPr id="28" name="图片 2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686985" y="2700867"/>
            <a:ext cx="1079500" cy="164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组合 28"/>
          <p:cNvGrpSpPr/>
          <p:nvPr/>
        </p:nvGrpSpPr>
        <p:grpSpPr bwMode="auto">
          <a:xfrm>
            <a:off x="370420" y="2624667"/>
            <a:ext cx="1181102" cy="839061"/>
            <a:chOff x="7706966" y="1971818"/>
            <a:chExt cx="886628" cy="629132"/>
          </a:xfrm>
        </p:grpSpPr>
        <p:sp>
          <p:nvSpPr>
            <p:cNvPr id="30" name="下箭头 29"/>
            <p:cNvSpPr/>
            <p:nvPr/>
          </p:nvSpPr>
          <p:spPr>
            <a:xfrm rot="18492080">
              <a:off x="8112355" y="1850849"/>
              <a:ext cx="360269" cy="602208"/>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b="1">
                <a:solidFill>
                  <a:prstClr val="white"/>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
          <p:nvSpPr>
            <p:cNvPr id="31" name="矩形 30"/>
            <p:cNvSpPr/>
            <p:nvPr/>
          </p:nvSpPr>
          <p:spPr>
            <a:xfrm>
              <a:off x="7706966" y="2370177"/>
              <a:ext cx="812496" cy="230773"/>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抢到执行权</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7"/>
                                        </p:tgtEl>
                                        <p:attrNameLst>
                                          <p:attrName>style.visibility</p:attrName>
                                        </p:attrNameLst>
                                      </p:cBhvr>
                                      <p:to>
                                        <p:strVal val="hidden"/>
                                      </p:to>
                                    </p:set>
                                  </p:childTnLst>
                                </p:cTn>
                              </p:par>
                              <p:par>
                                <p:cTn id="12" presetID="35" presetClass="path" presetSubtype="0" accel="50000" decel="50000" fill="hold" nodeType="withEffect">
                                  <p:stCondLst>
                                    <p:cond delay="0"/>
                                  </p:stCondLst>
                                  <p:childTnLst>
                                    <p:animMotion origin="layout" path="M -8.33333E-7 1.23457E-7 L -0.23125 0.06883 " pathEditMode="relative" rAng="0" ptsTypes="AA">
                                      <p:cBhvr>
                                        <p:cTn id="13" dur="2000" fill="hold"/>
                                        <p:tgtEl>
                                          <p:spTgt spid="12"/>
                                        </p:tgtEl>
                                        <p:attrNameLst>
                                          <p:attrName>ppt_x</p:attrName>
                                          <p:attrName>ppt_y</p:attrName>
                                        </p:attrNameLst>
                                      </p:cBhvr>
                                      <p:rCtr x="-11563" y="3426"/>
                                    </p:animMotion>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12"/>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up)">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29"/>
                                        </p:tgtEl>
                                        <p:attrNameLst>
                                          <p:attrName>style.visibility</p:attrName>
                                        </p:attrNameLst>
                                      </p:cBhvr>
                                      <p:to>
                                        <p:strVal val="hidden"/>
                                      </p:to>
                                    </p:set>
                                  </p:childTnLst>
                                </p:cTn>
                              </p:par>
                              <p:par>
                                <p:cTn id="32" presetID="42" presetClass="path" presetSubtype="0" accel="50000" decel="50000" fill="hold" nodeType="withEffect">
                                  <p:stCondLst>
                                    <p:cond delay="0"/>
                                  </p:stCondLst>
                                  <p:childTnLst>
                                    <p:animMotion origin="layout" path="M 4.44444E-6 -3.58025E-6 L 0.20503 0.15494 " pathEditMode="relative" rAng="0" ptsTypes="AA">
                                      <p:cBhvr>
                                        <p:cTn id="33" dur="2000" fill="hold"/>
                                        <p:tgtEl>
                                          <p:spTgt spid="23"/>
                                        </p:tgtEl>
                                        <p:attrNameLst>
                                          <p:attrName>ppt_x</p:attrName>
                                          <p:attrName>ppt_y</p:attrName>
                                        </p:attrNameLst>
                                      </p:cBhvr>
                                      <p:rCtr x="10243" y="7747"/>
                                    </p:animMotion>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23"/>
                                        </p:tgtEl>
                                        <p:attrNameLst>
                                          <p:attrName>style.visibility</p:attrName>
                                        </p:attrNameLst>
                                      </p:cBhvr>
                                      <p:to>
                                        <p:strVal val="hidden"/>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defTabSz="1219200" eaLnBrk="0" hangingPunct="0">
              <a:defRPr/>
            </a:pPr>
            <a:r>
              <a:rPr lang="zh-CN" altLang="en-US"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生产者消费者</a:t>
            </a:r>
            <a:endParaRPr lang="zh-TW" altLang="zh-CN"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TextBox 2"/>
          <p:cNvSpPr txBox="1"/>
          <p:nvPr/>
        </p:nvSpPr>
        <p:spPr>
          <a:xfrm>
            <a:off x="1121833" y="1509185"/>
            <a:ext cx="6223000" cy="594522"/>
          </a:xfrm>
          <a:prstGeom prst="rect">
            <a:avLst/>
          </a:prstGeom>
          <a:noFill/>
        </p:spPr>
        <p:txBody>
          <a:bodyPr>
            <a:spAutoFit/>
          </a:bodyPr>
          <a:lstStyle/>
          <a:p>
            <a:pPr defTabSz="1219200" eaLnBrk="0" hangingPunct="0">
              <a:lnSpc>
                <a:spcPct val="150000"/>
              </a:lnSpc>
              <a:defRPr/>
            </a:pPr>
            <a:r>
              <a:rPr lang="zh-CN" altLang="en-US" sz="2400" b="1" dirty="0">
                <a:solidFill>
                  <a:prstClr val="black">
                    <a:lumMod val="75000"/>
                    <a:lumOff val="2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消费者等待过程</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66151" y="2643718"/>
            <a:ext cx="2235200" cy="2163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98085" y="2868084"/>
            <a:ext cx="12065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27651" y="4542367"/>
            <a:ext cx="12065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组合 26"/>
          <p:cNvGrpSpPr/>
          <p:nvPr/>
        </p:nvGrpSpPr>
        <p:grpSpPr bwMode="auto">
          <a:xfrm>
            <a:off x="10655297" y="2628900"/>
            <a:ext cx="1183948" cy="813662"/>
            <a:chOff x="7990947" y="1971818"/>
            <a:chExt cx="888568" cy="610315"/>
          </a:xfrm>
        </p:grpSpPr>
        <p:sp>
          <p:nvSpPr>
            <p:cNvPr id="18" name="下箭头 17"/>
            <p:cNvSpPr/>
            <p:nvPr/>
          </p:nvSpPr>
          <p:spPr>
            <a:xfrm rot="3143292">
              <a:off x="8111782" y="1850983"/>
              <a:ext cx="360403" cy="602074"/>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a:solidFill>
                  <a:prstClr val="white"/>
                </a:solidFill>
                <a:latin typeface="Calibri" panose="020F0502020204030204"/>
                <a:ea typeface="黑体" panose="02010609060101010101" pitchFamily="49" charset="-122"/>
              </a:endParaRPr>
            </a:p>
          </p:txBody>
        </p:sp>
        <p:sp>
          <p:nvSpPr>
            <p:cNvPr id="26" name="矩形 25"/>
            <p:cNvSpPr/>
            <p:nvPr/>
          </p:nvSpPr>
          <p:spPr>
            <a:xfrm>
              <a:off x="8067199" y="2351274"/>
              <a:ext cx="812316" cy="230859"/>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抢到执行权</a:t>
              </a:r>
            </a:p>
          </p:txBody>
        </p:sp>
      </p:grpSp>
      <p:grpSp>
        <p:nvGrpSpPr>
          <p:cNvPr id="29" name="组合 28"/>
          <p:cNvGrpSpPr/>
          <p:nvPr/>
        </p:nvGrpSpPr>
        <p:grpSpPr bwMode="auto">
          <a:xfrm>
            <a:off x="370420" y="2624667"/>
            <a:ext cx="1181102" cy="839061"/>
            <a:chOff x="7706966" y="1971818"/>
            <a:chExt cx="886628" cy="629132"/>
          </a:xfrm>
        </p:grpSpPr>
        <p:sp>
          <p:nvSpPr>
            <p:cNvPr id="30" name="下箭头 29"/>
            <p:cNvSpPr/>
            <p:nvPr/>
          </p:nvSpPr>
          <p:spPr>
            <a:xfrm rot="18492080">
              <a:off x="8112355" y="1850849"/>
              <a:ext cx="360269" cy="602208"/>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a:solidFill>
                  <a:prstClr val="white"/>
                </a:solidFill>
                <a:latin typeface="Calibri" panose="020F0502020204030204"/>
                <a:ea typeface="黑体" panose="02010609060101010101" pitchFamily="49" charset="-122"/>
              </a:endParaRPr>
            </a:p>
          </p:txBody>
        </p:sp>
        <p:sp>
          <p:nvSpPr>
            <p:cNvPr id="31" name="矩形 30"/>
            <p:cNvSpPr/>
            <p:nvPr/>
          </p:nvSpPr>
          <p:spPr>
            <a:xfrm>
              <a:off x="7706966" y="2370177"/>
              <a:ext cx="812496" cy="230773"/>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抢到执行权</a:t>
              </a:r>
            </a:p>
          </p:txBody>
        </p:sp>
      </p:grpSp>
      <p:pic>
        <p:nvPicPr>
          <p:cNvPr id="21" name="图片 2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457267" y="2592918"/>
            <a:ext cx="1439333" cy="2379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 name="组合 23"/>
          <p:cNvGrpSpPr/>
          <p:nvPr/>
        </p:nvGrpSpPr>
        <p:grpSpPr bwMode="auto">
          <a:xfrm flipH="1">
            <a:off x="3833285" y="1822451"/>
            <a:ext cx="2908300" cy="1900767"/>
            <a:chOff x="3470862" y="1999639"/>
            <a:chExt cx="2181258" cy="1425760"/>
          </a:xfrm>
        </p:grpSpPr>
        <p:sp>
          <p:nvSpPr>
            <p:cNvPr id="32" name="爆炸形 1 31"/>
            <p:cNvSpPr/>
            <p:nvPr/>
          </p:nvSpPr>
          <p:spPr>
            <a:xfrm rot="10800000" flipH="1">
              <a:off x="3470862" y="1999639"/>
              <a:ext cx="2181258" cy="1425760"/>
            </a:xfrm>
            <a:prstGeom prst="irregularSeal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dirty="0">
                <a:solidFill>
                  <a:prstClr val="black"/>
                </a:solidFill>
                <a:latin typeface="微软雅黑" panose="020B0503020204020204" pitchFamily="34" charset="-122"/>
                <a:ea typeface="微软雅黑" panose="020B0503020204020204" pitchFamily="34" charset="-122"/>
              </a:endParaRPr>
            </a:p>
          </p:txBody>
        </p:sp>
        <p:sp>
          <p:nvSpPr>
            <p:cNvPr id="33" name="矩形 32"/>
            <p:cNvSpPr/>
            <p:nvPr/>
          </p:nvSpPr>
          <p:spPr>
            <a:xfrm>
              <a:off x="3491500" y="2523582"/>
              <a:ext cx="1654200" cy="392466"/>
            </a:xfrm>
            <a:prstGeom prst="rect">
              <a:avLst/>
            </a:prstGeom>
          </p:spPr>
          <p:txBody>
            <a:bodyPr>
              <a:spAutoFit/>
            </a:bodyPr>
            <a:lstStyle/>
            <a:p>
              <a:pPr defTabSz="1219200" eaLnBrk="0" fontAlgn="base" hangingPunct="0">
                <a:spcBef>
                  <a:spcPct val="0"/>
                </a:spcBef>
                <a:spcAft>
                  <a:spcPct val="0"/>
                </a:spcAft>
                <a:defRPr/>
              </a:pPr>
              <a:r>
                <a:rPr lang="zh-CN" altLang="en-US"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大兄弟，做好 了。</a:t>
              </a:r>
              <a:endParaRPr lang="en-US" altLang="zh-CN"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pPr defTabSz="1219200" eaLnBrk="0" fontAlgn="base" hangingPunct="0">
                <a:spcBef>
                  <a:spcPct val="0"/>
                </a:spcBef>
                <a:spcAft>
                  <a:spcPct val="0"/>
                </a:spcAft>
                <a:defRPr/>
              </a:pPr>
              <a:r>
                <a:rPr lang="zh-CN" altLang="en-US"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来吃吧。</a:t>
              </a:r>
              <a:endParaRPr lang="en-US" altLang="zh-CN"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grpSp>
      <p:pic>
        <p:nvPicPr>
          <p:cNvPr id="34" name="图片 3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686985" y="2700867"/>
            <a:ext cx="1079500" cy="164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图片 3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640917" y="4641851"/>
            <a:ext cx="65828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矩形 35"/>
          <p:cNvSpPr/>
          <p:nvPr/>
        </p:nvSpPr>
        <p:spPr>
          <a:xfrm>
            <a:off x="4002617" y="3917952"/>
            <a:ext cx="1261884" cy="307777"/>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等待中。。。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9"/>
                                        </p:tgtEl>
                                        <p:attrNameLst>
                                          <p:attrName>style.visibility</p:attrName>
                                        </p:attrNameLst>
                                      </p:cBhvr>
                                      <p:to>
                                        <p:strVal val="hidden"/>
                                      </p:to>
                                    </p:set>
                                  </p:childTnLst>
                                </p:cTn>
                              </p:par>
                              <p:par>
                                <p:cTn id="12" presetID="42" presetClass="path" presetSubtype="0" accel="50000" decel="50000" fill="hold" nodeType="withEffect">
                                  <p:stCondLst>
                                    <p:cond delay="0"/>
                                  </p:stCondLst>
                                  <p:childTnLst>
                                    <p:animMotion origin="layout" path="M 4.44444E-6 -3.58025E-6 L 0.1934 0.18797 " pathEditMode="relative" rAng="0" ptsTypes="AA">
                                      <p:cBhvr>
                                        <p:cTn id="13" dur="2000" fill="hold"/>
                                        <p:tgtEl>
                                          <p:spTgt spid="23"/>
                                        </p:tgtEl>
                                        <p:attrNameLst>
                                          <p:attrName>ppt_x</p:attrName>
                                          <p:attrName>ppt_y</p:attrName>
                                        </p:attrNameLst>
                                      </p:cBhvr>
                                      <p:rCtr x="9670" y="9383"/>
                                    </p:animMotion>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7"/>
                                        </p:tgtEl>
                                        <p:attrNameLst>
                                          <p:attrName>style.visibility</p:attrName>
                                        </p:attrNameLst>
                                      </p:cBhvr>
                                      <p:to>
                                        <p:strVal val="hidden"/>
                                      </p:to>
                                    </p:set>
                                  </p:childTnLst>
                                </p:cTn>
                              </p:par>
                              <p:par>
                                <p:cTn id="27" presetID="35" presetClass="path" presetSubtype="0" accel="50000" decel="50000" fill="hold" nodeType="withEffect">
                                  <p:stCondLst>
                                    <p:cond delay="0"/>
                                  </p:stCondLst>
                                  <p:childTnLst>
                                    <p:animMotion origin="layout" path="M -8.33333E-7 1.23457E-7 L -0.22986 0.06944 " pathEditMode="relative" rAng="0" ptsTypes="AA">
                                      <p:cBhvr>
                                        <p:cTn id="28" dur="2000" fill="hold"/>
                                        <p:tgtEl>
                                          <p:spTgt spid="12"/>
                                        </p:tgtEl>
                                        <p:attrNameLst>
                                          <p:attrName>ppt_x</p:attrName>
                                          <p:attrName>ppt_y</p:attrName>
                                        </p:attrNameLst>
                                      </p:cBhvr>
                                      <p:rCtr x="-11493" y="3457"/>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24"/>
                                        </p:tgtEl>
                                        <p:attrNameLst>
                                          <p:attrName>style.visibility</p:attrName>
                                        </p:attrNameLst>
                                      </p:cBhvr>
                                      <p:to>
                                        <p:strVal val="hidden"/>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35"/>
                                        </p:tgtEl>
                                        <p:attrNameLst>
                                          <p:attrName>style.visibility</p:attrName>
                                        </p:attrNameLst>
                                      </p:cBhvr>
                                      <p:to>
                                        <p:strVal val="visible"/>
                                      </p:to>
                                    </p:set>
                                  </p:childTnLst>
                                </p:cTn>
                              </p:par>
                            </p:childTnLst>
                          </p:cTn>
                        </p:par>
                        <p:par>
                          <p:cTn id="40" fill="hold">
                            <p:stCondLst>
                              <p:cond delay="0"/>
                            </p:stCondLst>
                            <p:childTnLst>
                              <p:par>
                                <p:cTn id="41" presetID="1" presetClass="exit" presetSubtype="0" fill="hold" nodeType="afterEffect">
                                  <p:stCondLst>
                                    <p:cond delay="0"/>
                                  </p:stCondLst>
                                  <p:childTnLst>
                                    <p:set>
                                      <p:cBhvr>
                                        <p:cTn id="42" dur="1" fill="hold">
                                          <p:stCondLst>
                                            <p:cond delay="0"/>
                                          </p:stCondLst>
                                        </p:cTn>
                                        <p:tgtEl>
                                          <p:spTgt spid="12"/>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3"/>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36">
                                            <p:txEl>
                                              <p:pRg st="0" end="0"/>
                                            </p:txEl>
                                          </p:spTgt>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defTabSz="1219200" eaLnBrk="0" hangingPunct="0">
              <a:defRPr/>
            </a:pPr>
            <a:r>
              <a:rPr lang="zh-CN" altLang="en-US"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生产者消费者</a:t>
            </a:r>
            <a:endParaRPr lang="zh-TW" altLang="zh-CN"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TextBox 2"/>
          <p:cNvSpPr txBox="1"/>
          <p:nvPr/>
        </p:nvSpPr>
        <p:spPr>
          <a:xfrm>
            <a:off x="1121833" y="1509185"/>
            <a:ext cx="6223000" cy="594522"/>
          </a:xfrm>
          <a:prstGeom prst="rect">
            <a:avLst/>
          </a:prstGeom>
          <a:noFill/>
        </p:spPr>
        <p:txBody>
          <a:bodyPr>
            <a:spAutoFit/>
          </a:bodyPr>
          <a:lstStyle/>
          <a:p>
            <a:pPr defTabSz="1219200" eaLnBrk="0" hangingPunct="0">
              <a:lnSpc>
                <a:spcPct val="150000"/>
              </a:lnSpc>
              <a:defRPr/>
            </a:pPr>
            <a:r>
              <a:rPr lang="zh-CN" altLang="en-US" sz="2400" b="1" dirty="0">
                <a:solidFill>
                  <a:prstClr val="black">
                    <a:lumMod val="75000"/>
                    <a:lumOff val="2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消费者等待步骤</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66151" y="2643718"/>
            <a:ext cx="2235200" cy="2163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98085" y="2868084"/>
            <a:ext cx="12065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8"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27651" y="4542367"/>
            <a:ext cx="12065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组合 26"/>
          <p:cNvGrpSpPr/>
          <p:nvPr/>
        </p:nvGrpSpPr>
        <p:grpSpPr bwMode="auto">
          <a:xfrm>
            <a:off x="10655297" y="2628900"/>
            <a:ext cx="1183948" cy="813662"/>
            <a:chOff x="7990947" y="1971818"/>
            <a:chExt cx="888568" cy="610315"/>
          </a:xfrm>
        </p:grpSpPr>
        <p:sp>
          <p:nvSpPr>
            <p:cNvPr id="18" name="下箭头 17"/>
            <p:cNvSpPr/>
            <p:nvPr/>
          </p:nvSpPr>
          <p:spPr>
            <a:xfrm rot="3143292">
              <a:off x="8111782" y="1850983"/>
              <a:ext cx="360403" cy="602074"/>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a:solidFill>
                  <a:prstClr val="white"/>
                </a:solidFill>
                <a:latin typeface="Consolas" panose="020B0609020204030204" pitchFamily="49" charset="0"/>
                <a:ea typeface="黑体" panose="02010609060101010101" pitchFamily="49" charset="-122"/>
              </a:endParaRPr>
            </a:p>
          </p:txBody>
        </p:sp>
        <p:sp>
          <p:nvSpPr>
            <p:cNvPr id="26" name="矩形 25"/>
            <p:cNvSpPr/>
            <p:nvPr/>
          </p:nvSpPr>
          <p:spPr>
            <a:xfrm>
              <a:off x="8067199" y="2351274"/>
              <a:ext cx="812316" cy="230859"/>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抢到执行权</a:t>
              </a:r>
            </a:p>
          </p:txBody>
        </p:sp>
      </p:grpSp>
      <p:grpSp>
        <p:nvGrpSpPr>
          <p:cNvPr id="29" name="组合 28"/>
          <p:cNvGrpSpPr/>
          <p:nvPr/>
        </p:nvGrpSpPr>
        <p:grpSpPr bwMode="auto">
          <a:xfrm>
            <a:off x="370420" y="2624667"/>
            <a:ext cx="1181102" cy="839061"/>
            <a:chOff x="7706966" y="1971818"/>
            <a:chExt cx="886628" cy="629132"/>
          </a:xfrm>
        </p:grpSpPr>
        <p:sp>
          <p:nvSpPr>
            <p:cNvPr id="30" name="下箭头 29"/>
            <p:cNvSpPr/>
            <p:nvPr/>
          </p:nvSpPr>
          <p:spPr>
            <a:xfrm rot="18492080">
              <a:off x="8112355" y="1850849"/>
              <a:ext cx="360269" cy="602208"/>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a:solidFill>
                  <a:prstClr val="white"/>
                </a:solidFill>
                <a:latin typeface="Consolas" panose="020B0609020204030204" pitchFamily="49" charset="0"/>
                <a:ea typeface="黑体" panose="02010609060101010101" pitchFamily="49" charset="-122"/>
              </a:endParaRPr>
            </a:p>
          </p:txBody>
        </p:sp>
        <p:sp>
          <p:nvSpPr>
            <p:cNvPr id="31" name="矩形 30"/>
            <p:cNvSpPr/>
            <p:nvPr/>
          </p:nvSpPr>
          <p:spPr>
            <a:xfrm>
              <a:off x="7706966" y="2370177"/>
              <a:ext cx="812496" cy="230773"/>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抢到执行权</a:t>
              </a:r>
            </a:p>
          </p:txBody>
        </p:sp>
      </p:grpSp>
      <p:pic>
        <p:nvPicPr>
          <p:cNvPr id="21" name="图片 2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457267" y="2592918"/>
            <a:ext cx="1439333" cy="2379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 name="组合 23"/>
          <p:cNvGrpSpPr/>
          <p:nvPr/>
        </p:nvGrpSpPr>
        <p:grpSpPr bwMode="auto">
          <a:xfrm flipH="1">
            <a:off x="3833285" y="1822451"/>
            <a:ext cx="2908300" cy="1900767"/>
            <a:chOff x="3470862" y="1999639"/>
            <a:chExt cx="2181258" cy="1425760"/>
          </a:xfrm>
        </p:grpSpPr>
        <p:sp>
          <p:nvSpPr>
            <p:cNvPr id="32" name="爆炸形 1 31"/>
            <p:cNvSpPr/>
            <p:nvPr/>
          </p:nvSpPr>
          <p:spPr>
            <a:xfrm rot="10800000" flipH="1">
              <a:off x="3470862" y="1999639"/>
              <a:ext cx="2181258" cy="1425760"/>
            </a:xfrm>
            <a:prstGeom prst="irregularSeal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dirty="0">
                <a:solidFill>
                  <a:prstClr val="black"/>
                </a:solidFill>
                <a:latin typeface="微软雅黑" panose="020B0503020204020204" pitchFamily="34" charset="-122"/>
                <a:ea typeface="微软雅黑" panose="020B0503020204020204" pitchFamily="34" charset="-122"/>
              </a:endParaRPr>
            </a:p>
          </p:txBody>
        </p:sp>
        <p:sp>
          <p:nvSpPr>
            <p:cNvPr id="33" name="矩形 32"/>
            <p:cNvSpPr/>
            <p:nvPr/>
          </p:nvSpPr>
          <p:spPr>
            <a:xfrm>
              <a:off x="3491500" y="2523582"/>
              <a:ext cx="1654200" cy="392466"/>
            </a:xfrm>
            <a:prstGeom prst="rect">
              <a:avLst/>
            </a:prstGeom>
          </p:spPr>
          <p:txBody>
            <a:bodyPr>
              <a:spAutoFit/>
            </a:bodyPr>
            <a:lstStyle/>
            <a:p>
              <a:pPr defTabSz="1219200" eaLnBrk="0" fontAlgn="base" hangingPunct="0">
                <a:spcBef>
                  <a:spcPct val="0"/>
                </a:spcBef>
                <a:spcAft>
                  <a:spcPct val="0"/>
                </a:spcAft>
                <a:defRPr/>
              </a:pPr>
              <a:r>
                <a:rPr lang="zh-CN" altLang="en-US"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大兄弟，做好 了。</a:t>
              </a:r>
              <a:endParaRPr lang="en-US" altLang="zh-CN"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pPr defTabSz="1219200" eaLnBrk="0" fontAlgn="base" hangingPunct="0">
                <a:spcBef>
                  <a:spcPct val="0"/>
                </a:spcBef>
                <a:spcAft>
                  <a:spcPct val="0"/>
                </a:spcAft>
                <a:defRPr/>
              </a:pPr>
              <a:r>
                <a:rPr lang="zh-CN" altLang="en-US"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来吃吧。</a:t>
              </a:r>
              <a:endParaRPr lang="en-US" altLang="zh-CN"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grpSp>
      <p:pic>
        <p:nvPicPr>
          <p:cNvPr id="34" name="图片 3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686985" y="2700867"/>
            <a:ext cx="1079500" cy="164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图片 3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640917" y="4641851"/>
            <a:ext cx="65828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矩形 35"/>
          <p:cNvSpPr/>
          <p:nvPr/>
        </p:nvSpPr>
        <p:spPr>
          <a:xfrm>
            <a:off x="4002617" y="3917952"/>
            <a:ext cx="1261884" cy="307777"/>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等待中。。。</a:t>
            </a:r>
          </a:p>
        </p:txBody>
      </p:sp>
      <p:sp>
        <p:nvSpPr>
          <p:cNvPr id="20" name="矩形 19"/>
          <p:cNvSpPr/>
          <p:nvPr/>
        </p:nvSpPr>
        <p:spPr>
          <a:xfrm>
            <a:off x="759884" y="4529667"/>
            <a:ext cx="2499402" cy="1030603"/>
          </a:xfrm>
          <a:prstGeom prst="rect">
            <a:avLst/>
          </a:prstGeom>
        </p:spPr>
        <p:txBody>
          <a:bodyPr wrap="none">
            <a:spAutoFit/>
          </a:bodyPr>
          <a:lstStyle/>
          <a:p>
            <a:pPr defTabSz="1219200" eaLnBrk="0" fontAlgn="base" hangingPunct="0">
              <a:lnSpc>
                <a:spcPct val="150000"/>
              </a:lnSpc>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消费者步骤：</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lnSpc>
                <a:spcPct val="150000"/>
              </a:lnSpc>
              <a:spcBef>
                <a:spcPct val="0"/>
              </a:spcBef>
              <a:spcAft>
                <a:spcPct val="0"/>
              </a:spcAft>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判断桌子上是否有汉堡包。</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lnSpc>
                <a:spcPct val="150000"/>
              </a:lnSpc>
              <a:spcBef>
                <a:spcPct val="0"/>
              </a:spcBef>
              <a:spcAft>
                <a:spcPct val="0"/>
              </a:spcAft>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如果没有就等待。</a:t>
            </a:r>
          </a:p>
        </p:txBody>
      </p:sp>
      <p:sp>
        <p:nvSpPr>
          <p:cNvPr id="22" name="矩形 21"/>
          <p:cNvSpPr/>
          <p:nvPr/>
        </p:nvSpPr>
        <p:spPr>
          <a:xfrm>
            <a:off x="8566151" y="4514851"/>
            <a:ext cx="2323072" cy="1353769"/>
          </a:xfrm>
          <a:prstGeom prst="rect">
            <a:avLst/>
          </a:prstGeom>
        </p:spPr>
        <p:txBody>
          <a:bodyPr wrap="none">
            <a:spAutoFit/>
          </a:bodyPr>
          <a:lstStyle/>
          <a:p>
            <a:pPr defTabSz="1219200" eaLnBrk="0" fontAlgn="base" hangingPunct="0">
              <a:lnSpc>
                <a:spcPct val="150000"/>
              </a:lnSpc>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生产者步骤：</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hangingPunct="0">
              <a:lnSpc>
                <a:spcPct val="150000"/>
              </a:lnSpc>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生产汉堡包。</a:t>
            </a:r>
            <a:endParaRPr lang="en-US" altLang="zh-CN"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hangingPunct="0">
              <a:lnSpc>
                <a:spcPct val="150000"/>
              </a:lnSpc>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把汉堡包放在桌子上。</a:t>
            </a:r>
            <a:endParaRPr lang="en-US" altLang="zh-CN"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hangingPunct="0">
              <a:lnSpc>
                <a:spcPct val="150000"/>
              </a:lnSpc>
              <a:defRPr/>
            </a:pPr>
            <a:r>
              <a:rPr lang="en-US" altLang="zh-CN"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3.</a:t>
            </a:r>
            <a:r>
              <a:rPr lang="zh-CN" altLang="en-US"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叫醒等待的消费者开吃。</a:t>
            </a:r>
            <a:endParaRPr lang="en-US" altLang="zh-CN"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9"/>
                                        </p:tgtEl>
                                        <p:attrNameLst>
                                          <p:attrName>style.visibility</p:attrName>
                                        </p:attrNameLst>
                                      </p:cBhvr>
                                      <p:to>
                                        <p:strVal val="hidden"/>
                                      </p:to>
                                    </p:set>
                                  </p:childTnLst>
                                </p:cTn>
                              </p:par>
                              <p:par>
                                <p:cTn id="12" presetID="42" presetClass="path" presetSubtype="0" accel="50000" decel="50000" fill="hold" nodeType="withEffect">
                                  <p:stCondLst>
                                    <p:cond delay="0"/>
                                  </p:stCondLst>
                                  <p:childTnLst>
                                    <p:animMotion origin="layout" path="M 4.44444E-6 -3.58025E-6 L 0.1934 0.18797 " pathEditMode="relative" rAng="0" ptsTypes="AA">
                                      <p:cBhvr>
                                        <p:cTn id="13" dur="2000" fill="hold"/>
                                        <p:tgtEl>
                                          <p:spTgt spid="23"/>
                                        </p:tgtEl>
                                        <p:attrNameLst>
                                          <p:attrName>ppt_x</p:attrName>
                                          <p:attrName>ppt_y</p:attrName>
                                        </p:attrNameLst>
                                      </p:cBhvr>
                                      <p:rCtr x="9670" y="9383"/>
                                    </p:animMotion>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up)">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7"/>
                                        </p:tgtEl>
                                        <p:attrNameLst>
                                          <p:attrName>style.visibility</p:attrName>
                                        </p:attrNameLst>
                                      </p:cBhvr>
                                      <p:to>
                                        <p:strVal val="hidden"/>
                                      </p:to>
                                    </p:set>
                                  </p:childTnLst>
                                </p:cTn>
                              </p:par>
                              <p:par>
                                <p:cTn id="39" presetID="35" presetClass="path" presetSubtype="0" accel="50000" decel="50000" fill="hold" nodeType="withEffect">
                                  <p:stCondLst>
                                    <p:cond delay="0"/>
                                  </p:stCondLst>
                                  <p:childTnLst>
                                    <p:animMotion origin="layout" path="M -8.33333E-7 1.23457E-7 L -0.22986 0.06944 " pathEditMode="relative" rAng="0" ptsTypes="AA">
                                      <p:cBhvr>
                                        <p:cTn id="40" dur="2000" fill="hold"/>
                                        <p:tgtEl>
                                          <p:spTgt spid="12"/>
                                        </p:tgtEl>
                                        <p:attrNameLst>
                                          <p:attrName>ppt_x</p:attrName>
                                          <p:attrName>ppt_y</p:attrName>
                                        </p:attrNameLst>
                                      </p:cBhvr>
                                      <p:rCtr x="-11493" y="3457"/>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4"/>
                                        </p:tgtEl>
                                        <p:attrNameLst>
                                          <p:attrName>style.visibility</p:attrName>
                                        </p:attrNameLst>
                                      </p:cBhvr>
                                      <p:to>
                                        <p:strVal val="hidden"/>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par>
                          <p:cTn id="52" fill="hold">
                            <p:stCondLst>
                              <p:cond delay="0"/>
                            </p:stCondLst>
                            <p:childTnLst>
                              <p:par>
                                <p:cTn id="53" presetID="1" presetClass="exit" presetSubtype="0" fill="hold" nodeType="after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36">
                                            <p:txEl>
                                              <p:pRg st="0" end="0"/>
                                            </p:txEl>
                                          </p:spTgt>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3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defTabSz="1219200" eaLnBrk="0" hangingPunct="0">
              <a:defRPr/>
            </a:pPr>
            <a:r>
              <a:rPr lang="zh-CN" altLang="en-US"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生产者消费者</a:t>
            </a:r>
            <a:endParaRPr lang="zh-TW" altLang="zh-CN"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TextBox 2"/>
          <p:cNvSpPr txBox="1"/>
          <p:nvPr/>
        </p:nvSpPr>
        <p:spPr>
          <a:xfrm>
            <a:off x="1121833" y="1509185"/>
            <a:ext cx="6223000" cy="594522"/>
          </a:xfrm>
          <a:prstGeom prst="rect">
            <a:avLst/>
          </a:prstGeom>
          <a:noFill/>
        </p:spPr>
        <p:txBody>
          <a:bodyPr>
            <a:spAutoFit/>
          </a:bodyPr>
          <a:lstStyle/>
          <a:p>
            <a:pPr defTabSz="1219200" eaLnBrk="0" hangingPunct="0">
              <a:lnSpc>
                <a:spcPct val="150000"/>
              </a:lnSpc>
              <a:defRPr/>
            </a:pPr>
            <a:r>
              <a:rPr lang="zh-CN" altLang="en-US" sz="2400" b="1" dirty="0">
                <a:solidFill>
                  <a:prstClr val="black">
                    <a:lumMod val="75000"/>
                    <a:lumOff val="2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生产者等待</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91551" y="2641601"/>
            <a:ext cx="2237316" cy="2165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图片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98085" y="2868084"/>
            <a:ext cx="12065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2"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27651" y="4542367"/>
            <a:ext cx="12065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组合 26"/>
          <p:cNvGrpSpPr/>
          <p:nvPr/>
        </p:nvGrpSpPr>
        <p:grpSpPr bwMode="auto">
          <a:xfrm>
            <a:off x="10655297" y="2628900"/>
            <a:ext cx="1183948" cy="813662"/>
            <a:chOff x="7990947" y="1971818"/>
            <a:chExt cx="888568" cy="610315"/>
          </a:xfrm>
        </p:grpSpPr>
        <p:sp>
          <p:nvSpPr>
            <p:cNvPr id="18" name="下箭头 17"/>
            <p:cNvSpPr/>
            <p:nvPr/>
          </p:nvSpPr>
          <p:spPr>
            <a:xfrm rot="3143292">
              <a:off x="8111782" y="1850983"/>
              <a:ext cx="360403" cy="602074"/>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b="1">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6" name="矩形 25"/>
            <p:cNvSpPr/>
            <p:nvPr/>
          </p:nvSpPr>
          <p:spPr>
            <a:xfrm>
              <a:off x="8067199" y="2351274"/>
              <a:ext cx="812316" cy="230859"/>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抢到执行权</a:t>
              </a:r>
            </a:p>
          </p:txBody>
        </p:sp>
      </p:grpSp>
      <p:pic>
        <p:nvPicPr>
          <p:cNvPr id="35" name="图片 3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565900" y="3155951"/>
            <a:ext cx="1441451" cy="2379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图片 3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640917" y="4641851"/>
            <a:ext cx="65828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组合 21"/>
          <p:cNvGrpSpPr/>
          <p:nvPr/>
        </p:nvGrpSpPr>
        <p:grpSpPr bwMode="auto">
          <a:xfrm>
            <a:off x="7628461" y="2806703"/>
            <a:ext cx="1183949" cy="813661"/>
            <a:chOff x="7990946" y="1971819"/>
            <a:chExt cx="887060" cy="610314"/>
          </a:xfrm>
        </p:grpSpPr>
        <p:sp>
          <p:nvSpPr>
            <p:cNvPr id="25" name="下箭头 24"/>
            <p:cNvSpPr/>
            <p:nvPr/>
          </p:nvSpPr>
          <p:spPr>
            <a:xfrm rot="3143292">
              <a:off x="8112063" y="1850702"/>
              <a:ext cx="360403" cy="602637"/>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b="1">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8" name="矩形 27"/>
            <p:cNvSpPr/>
            <p:nvPr/>
          </p:nvSpPr>
          <p:spPr>
            <a:xfrm>
              <a:off x="8067070" y="2351274"/>
              <a:ext cx="810936" cy="230859"/>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抢到执行权</a:t>
              </a:r>
            </a:p>
          </p:txBody>
        </p:sp>
      </p:grpSp>
      <p:sp>
        <p:nvSpPr>
          <p:cNvPr id="2" name="矩形 1"/>
          <p:cNvSpPr/>
          <p:nvPr/>
        </p:nvSpPr>
        <p:spPr>
          <a:xfrm>
            <a:off x="6665384" y="2891368"/>
            <a:ext cx="1261884" cy="307777"/>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等待中。。。</a:t>
            </a:r>
          </a:p>
        </p:txBody>
      </p:sp>
      <p:sp>
        <p:nvSpPr>
          <p:cNvPr id="41" name="矩形 40"/>
          <p:cNvSpPr/>
          <p:nvPr/>
        </p:nvSpPr>
        <p:spPr>
          <a:xfrm>
            <a:off x="759884" y="4529667"/>
            <a:ext cx="2499402" cy="738664"/>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消费者步骤：</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spcBef>
                <a:spcPct val="0"/>
              </a:spcBef>
              <a:spcAft>
                <a:spcPct val="0"/>
              </a:spcAft>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判断桌子上是否有汉堡包。</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spcBef>
                <a:spcPct val="0"/>
              </a:spcBef>
              <a:spcAft>
                <a:spcPct val="0"/>
              </a:spcAft>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如果没有就等待。</a:t>
            </a:r>
          </a:p>
        </p:txBody>
      </p:sp>
      <p:sp>
        <p:nvSpPr>
          <p:cNvPr id="42" name="矩形 41"/>
          <p:cNvSpPr/>
          <p:nvPr/>
        </p:nvSpPr>
        <p:spPr>
          <a:xfrm>
            <a:off x="8566151" y="4514851"/>
            <a:ext cx="2323072" cy="1246047"/>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生产者步骤：</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hangingPunct="0">
              <a:lnSpc>
                <a:spcPct val="150000"/>
              </a:lnSpc>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生产汉堡包。</a:t>
            </a:r>
            <a:endParaRPr lang="en-US" altLang="zh-CN"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hangingPunct="0">
              <a:lnSpc>
                <a:spcPct val="150000"/>
              </a:lnSpc>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把汉堡包放在桌子上。</a:t>
            </a:r>
            <a:endParaRPr lang="en-US" altLang="zh-CN"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hangingPunct="0">
              <a:lnSpc>
                <a:spcPct val="150000"/>
              </a:lnSpc>
              <a:defRPr/>
            </a:pPr>
            <a:r>
              <a:rPr lang="en-US" altLang="zh-CN"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3.</a:t>
            </a:r>
            <a:r>
              <a:rPr lang="zh-CN" altLang="en-US"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叫醒等待的消费者开吃。</a:t>
            </a:r>
            <a:endParaRPr lang="en-US" altLang="zh-CN"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5" presetClass="path" presetSubtype="0" accel="50000" decel="50000" fill="hold" nodeType="clickEffect">
                                  <p:stCondLst>
                                    <p:cond delay="0"/>
                                  </p:stCondLst>
                                  <p:childTnLst>
                                    <p:animMotion origin="layout" path="M -4.16667E-6 -1.23457E-6 L -0.22986 0.06945 " pathEditMode="relative" rAng="0" ptsTypes="AA">
                                      <p:cBhvr>
                                        <p:cTn id="11" dur="2000" fill="hold"/>
                                        <p:tgtEl>
                                          <p:spTgt spid="12"/>
                                        </p:tgtEl>
                                        <p:attrNameLst>
                                          <p:attrName>ppt_x</p:attrName>
                                          <p:attrName>ppt_y</p:attrName>
                                        </p:attrNameLst>
                                      </p:cBhvr>
                                      <p:rCtr x="-11493" y="3457"/>
                                    </p:animMotion>
                                  </p:childTnLst>
                                </p:cTn>
                              </p:par>
                              <p:par>
                                <p:cTn id="12" presetID="1" presetClass="exit" presetSubtype="0" fill="hold" nodeType="withEffect">
                                  <p:stCondLst>
                                    <p:cond delay="0"/>
                                  </p:stCondLst>
                                  <p:childTnLst>
                                    <p:set>
                                      <p:cBhvr>
                                        <p:cTn id="13" dur="1" fill="hold">
                                          <p:stCondLst>
                                            <p:cond delay="0"/>
                                          </p:stCondLst>
                                        </p:cTn>
                                        <p:tgtEl>
                                          <p:spTgt spid="27"/>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nodeType="after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2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defTabSz="1219200" eaLnBrk="0" hangingPunct="0">
              <a:defRPr/>
            </a:pPr>
            <a:r>
              <a:rPr lang="zh-CN" altLang="en-US"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生产者消费者</a:t>
            </a:r>
            <a:endParaRPr lang="zh-TW" altLang="zh-CN"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TextBox 2"/>
          <p:cNvSpPr txBox="1"/>
          <p:nvPr/>
        </p:nvSpPr>
        <p:spPr>
          <a:xfrm>
            <a:off x="1121833" y="1509185"/>
            <a:ext cx="6223000" cy="594522"/>
          </a:xfrm>
          <a:prstGeom prst="rect">
            <a:avLst/>
          </a:prstGeom>
          <a:noFill/>
        </p:spPr>
        <p:txBody>
          <a:bodyPr>
            <a:spAutoFit/>
          </a:bodyPr>
          <a:lstStyle/>
          <a:p>
            <a:pPr defTabSz="1219200" eaLnBrk="0" hangingPunct="0">
              <a:lnSpc>
                <a:spcPct val="150000"/>
              </a:lnSpc>
              <a:defRPr/>
            </a:pPr>
            <a:r>
              <a:rPr lang="zh-CN" altLang="en-US" sz="2400" b="1" dirty="0">
                <a:solidFill>
                  <a:prstClr val="black">
                    <a:lumMod val="75000"/>
                    <a:lumOff val="2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生产者等待</a:t>
            </a:r>
          </a:p>
        </p:txBody>
      </p:sp>
      <p:pic>
        <p:nvPicPr>
          <p:cNvPr id="71684" name="图片 2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8085" y="2868084"/>
            <a:ext cx="12065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27651" y="4542367"/>
            <a:ext cx="12065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图片 3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65900" y="3155951"/>
            <a:ext cx="1441451" cy="2379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7" name="图片 3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640917" y="4641851"/>
            <a:ext cx="65828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665384" y="2891368"/>
            <a:ext cx="1261884" cy="307777"/>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等待中。。。</a:t>
            </a:r>
          </a:p>
        </p:txBody>
      </p:sp>
      <p:sp>
        <p:nvSpPr>
          <p:cNvPr id="41" name="矩形 40"/>
          <p:cNvSpPr/>
          <p:nvPr/>
        </p:nvSpPr>
        <p:spPr>
          <a:xfrm>
            <a:off x="759884" y="4529667"/>
            <a:ext cx="2499402" cy="738664"/>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消费者步骤：</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spcBef>
                <a:spcPct val="0"/>
              </a:spcBef>
              <a:spcAft>
                <a:spcPct val="0"/>
              </a:spcAft>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判断桌子上是否有汉堡包。</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spcBef>
                <a:spcPct val="0"/>
              </a:spcBef>
              <a:spcAft>
                <a:spcPct val="0"/>
              </a:spcAft>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如果没有就等待。</a:t>
            </a:r>
          </a:p>
        </p:txBody>
      </p:sp>
      <p:sp>
        <p:nvSpPr>
          <p:cNvPr id="42" name="矩形 41"/>
          <p:cNvSpPr/>
          <p:nvPr/>
        </p:nvSpPr>
        <p:spPr>
          <a:xfrm>
            <a:off x="8566151" y="4514851"/>
            <a:ext cx="2323072" cy="1246047"/>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生产者步骤：</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hangingPunct="0">
              <a:lnSpc>
                <a:spcPct val="150000"/>
              </a:lnSpc>
              <a:defRPr/>
            </a:pPr>
            <a:r>
              <a:rPr lang="en-US" altLang="zh-CN" sz="14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sz="14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生产汉堡包。</a:t>
            </a:r>
            <a:endParaRPr lang="en-US" altLang="zh-CN" sz="14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hangingPunct="0">
              <a:lnSpc>
                <a:spcPct val="150000"/>
              </a:lnSpc>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把汉堡包放在桌子上。</a:t>
            </a:r>
            <a:endParaRPr lang="en-US" altLang="zh-CN"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hangingPunct="0">
              <a:lnSpc>
                <a:spcPct val="150000"/>
              </a:lnSpc>
              <a:defRPr/>
            </a:pPr>
            <a:r>
              <a:rPr lang="en-US" altLang="zh-CN"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3.</a:t>
            </a:r>
            <a:r>
              <a:rPr lang="zh-CN" altLang="en-US"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叫醒等待的消费者开吃。</a:t>
            </a:r>
            <a:endParaRPr lang="en-US" altLang="zh-CN"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defTabSz="1219200" eaLnBrk="0" hangingPunct="0">
              <a:defRPr/>
            </a:pPr>
            <a:r>
              <a:rPr lang="zh-CN" altLang="en-US"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生产者消费者</a:t>
            </a:r>
            <a:endParaRPr lang="zh-TW" altLang="zh-CN"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TextBox 2"/>
          <p:cNvSpPr txBox="1"/>
          <p:nvPr/>
        </p:nvSpPr>
        <p:spPr>
          <a:xfrm>
            <a:off x="1121833" y="1509185"/>
            <a:ext cx="6223000" cy="594522"/>
          </a:xfrm>
          <a:prstGeom prst="rect">
            <a:avLst/>
          </a:prstGeom>
          <a:noFill/>
        </p:spPr>
        <p:txBody>
          <a:bodyPr>
            <a:spAutoFit/>
          </a:bodyPr>
          <a:lstStyle/>
          <a:p>
            <a:pPr defTabSz="1219200" eaLnBrk="0" hangingPunct="0">
              <a:lnSpc>
                <a:spcPct val="150000"/>
              </a:lnSpc>
              <a:defRPr/>
            </a:pPr>
            <a:r>
              <a:rPr lang="zh-CN" altLang="en-US" sz="2400" b="1" dirty="0">
                <a:solidFill>
                  <a:prstClr val="black">
                    <a:lumMod val="75000"/>
                    <a:lumOff val="2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生产者等待</a:t>
            </a:r>
          </a:p>
        </p:txBody>
      </p:sp>
      <p:pic>
        <p:nvPicPr>
          <p:cNvPr id="72708" name="图片 2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8085" y="2868084"/>
            <a:ext cx="12065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27651" y="4542367"/>
            <a:ext cx="12065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0" name="图片 3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65900" y="3155951"/>
            <a:ext cx="1441451" cy="2379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1" name="图片 3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640917" y="4641851"/>
            <a:ext cx="65828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665384" y="2891368"/>
            <a:ext cx="1261884" cy="307777"/>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等待中。。。</a:t>
            </a:r>
          </a:p>
        </p:txBody>
      </p:sp>
      <p:sp>
        <p:nvSpPr>
          <p:cNvPr id="41" name="矩形 40"/>
          <p:cNvSpPr/>
          <p:nvPr/>
        </p:nvSpPr>
        <p:spPr>
          <a:xfrm>
            <a:off x="759884" y="4529667"/>
            <a:ext cx="2499402" cy="738664"/>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消费者步骤：</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spcBef>
                <a:spcPct val="0"/>
              </a:spcBef>
              <a:spcAft>
                <a:spcPct val="0"/>
              </a:spcAft>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判断桌子上是否有汉堡包。</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spcBef>
                <a:spcPct val="0"/>
              </a:spcBef>
              <a:spcAft>
                <a:spcPct val="0"/>
              </a:spcAft>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如果没有就等待。</a:t>
            </a:r>
          </a:p>
        </p:txBody>
      </p:sp>
      <p:sp>
        <p:nvSpPr>
          <p:cNvPr id="42" name="矩形 41"/>
          <p:cNvSpPr/>
          <p:nvPr/>
        </p:nvSpPr>
        <p:spPr>
          <a:xfrm>
            <a:off x="8566151" y="4514851"/>
            <a:ext cx="3227165" cy="1569212"/>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生产者步骤：</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hangingPunct="0">
              <a:lnSpc>
                <a:spcPct val="150000"/>
              </a:lnSpc>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判断桌子上是否有汉堡包</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hangingPunct="0">
              <a:lnSpc>
                <a:spcPct val="150000"/>
              </a:lnSpc>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如果有就等待</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如果没有才生产。</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hangingPunct="0">
              <a:lnSpc>
                <a:spcPct val="150000"/>
              </a:lnSpc>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把汉堡包放在桌子上。</a:t>
            </a:r>
            <a:endParaRPr lang="en-US" altLang="zh-CN"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hangingPunct="0">
              <a:lnSpc>
                <a:spcPct val="150000"/>
              </a:lnSpc>
              <a:defRPr/>
            </a:pPr>
            <a:r>
              <a:rPr lang="en-US" altLang="zh-CN"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3.</a:t>
            </a:r>
            <a:r>
              <a:rPr lang="zh-CN" altLang="en-US"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叫醒等待的消费者开吃。</a:t>
            </a:r>
            <a:endParaRPr lang="en-US" altLang="zh-CN"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6985" y="2700867"/>
            <a:ext cx="1079500" cy="164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defTabSz="1219200" eaLnBrk="0" hangingPunct="0">
              <a:defRPr/>
            </a:pPr>
            <a:r>
              <a:rPr lang="zh-CN" altLang="en-US"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生产者消费者</a:t>
            </a:r>
            <a:endParaRPr lang="zh-TW" altLang="zh-CN"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TextBox 2"/>
          <p:cNvSpPr txBox="1"/>
          <p:nvPr/>
        </p:nvSpPr>
        <p:spPr>
          <a:xfrm>
            <a:off x="1121833" y="1509185"/>
            <a:ext cx="6223000" cy="594522"/>
          </a:xfrm>
          <a:prstGeom prst="rect">
            <a:avLst/>
          </a:prstGeom>
          <a:noFill/>
        </p:spPr>
        <p:txBody>
          <a:bodyPr>
            <a:spAutoFit/>
          </a:bodyPr>
          <a:lstStyle/>
          <a:p>
            <a:pPr defTabSz="1219200" eaLnBrk="0" hangingPunct="0">
              <a:lnSpc>
                <a:spcPct val="150000"/>
              </a:lnSpc>
              <a:defRPr/>
            </a:pPr>
            <a:r>
              <a:rPr lang="zh-CN" altLang="en-US" sz="2400" b="1" dirty="0">
                <a:solidFill>
                  <a:prstClr val="black">
                    <a:lumMod val="75000"/>
                    <a:lumOff val="2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生产者等待</a:t>
            </a:r>
          </a:p>
        </p:txBody>
      </p:sp>
      <p:pic>
        <p:nvPicPr>
          <p:cNvPr id="23" name="图片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98085" y="2868084"/>
            <a:ext cx="12065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27651" y="4542367"/>
            <a:ext cx="12065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组合 28"/>
          <p:cNvGrpSpPr/>
          <p:nvPr/>
        </p:nvGrpSpPr>
        <p:grpSpPr bwMode="auto">
          <a:xfrm>
            <a:off x="370420" y="2624667"/>
            <a:ext cx="1181102" cy="839061"/>
            <a:chOff x="7706966" y="1971818"/>
            <a:chExt cx="886628" cy="629132"/>
          </a:xfrm>
        </p:grpSpPr>
        <p:sp>
          <p:nvSpPr>
            <p:cNvPr id="30" name="下箭头 29"/>
            <p:cNvSpPr/>
            <p:nvPr/>
          </p:nvSpPr>
          <p:spPr>
            <a:xfrm rot="18492080">
              <a:off x="8112355" y="1850849"/>
              <a:ext cx="360269" cy="602208"/>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b="1">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31" name="矩形 30"/>
            <p:cNvSpPr/>
            <p:nvPr/>
          </p:nvSpPr>
          <p:spPr>
            <a:xfrm>
              <a:off x="7706966" y="2370177"/>
              <a:ext cx="812496" cy="230773"/>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抢到执行权</a:t>
              </a:r>
            </a:p>
          </p:txBody>
        </p:sp>
      </p:grpSp>
      <p:pic>
        <p:nvPicPr>
          <p:cNvPr id="73736" name="图片 3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565900" y="3155951"/>
            <a:ext cx="1441451" cy="2379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图片 3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640917" y="4641851"/>
            <a:ext cx="65828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665384" y="2891368"/>
            <a:ext cx="1261884" cy="307777"/>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等待中。。。</a:t>
            </a:r>
          </a:p>
        </p:txBody>
      </p:sp>
      <p:sp>
        <p:nvSpPr>
          <p:cNvPr id="41" name="矩形 40"/>
          <p:cNvSpPr/>
          <p:nvPr/>
        </p:nvSpPr>
        <p:spPr>
          <a:xfrm>
            <a:off x="759884" y="4529667"/>
            <a:ext cx="2499402" cy="954107"/>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消费者步骤：</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spcBef>
                <a:spcPct val="0"/>
              </a:spcBef>
              <a:spcAft>
                <a:spcPct val="0"/>
              </a:spcAft>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判断桌子上是否有汉堡包。</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spcBef>
                <a:spcPct val="0"/>
              </a:spcBef>
              <a:spcAft>
                <a:spcPct val="0"/>
              </a:spcAft>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如果没有就等待。</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spcBef>
                <a:spcPct val="0"/>
              </a:spcBef>
              <a:spcAft>
                <a:spcPct val="0"/>
              </a:spcAft>
              <a:defRPr/>
            </a:pPr>
            <a:r>
              <a:rPr lang="en-US" altLang="zh-CN" sz="14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3.</a:t>
            </a:r>
            <a:r>
              <a:rPr lang="zh-CN" altLang="en-US" sz="14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如果有就开吃</a:t>
            </a:r>
          </a:p>
        </p:txBody>
      </p:sp>
      <p:sp>
        <p:nvSpPr>
          <p:cNvPr id="33" name="矩形 32"/>
          <p:cNvSpPr/>
          <p:nvPr/>
        </p:nvSpPr>
        <p:spPr>
          <a:xfrm>
            <a:off x="8566151" y="4514851"/>
            <a:ext cx="3227165" cy="1569212"/>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生产者步骤：</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hangingPunct="0">
              <a:lnSpc>
                <a:spcPct val="150000"/>
              </a:lnSpc>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判断桌子上是否有汉堡包</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hangingPunct="0">
              <a:lnSpc>
                <a:spcPct val="150000"/>
              </a:lnSpc>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如果有就等待</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如果没有才生产。</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hangingPunct="0">
              <a:lnSpc>
                <a:spcPct val="150000"/>
              </a:lnSpc>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把汉堡包放在桌子上。</a:t>
            </a:r>
            <a:endParaRPr lang="en-US" altLang="zh-CN"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hangingPunct="0">
              <a:lnSpc>
                <a:spcPct val="150000"/>
              </a:lnSpc>
              <a:defRPr/>
            </a:pPr>
            <a:r>
              <a:rPr lang="en-US" altLang="zh-CN"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3.</a:t>
            </a:r>
            <a:r>
              <a:rPr lang="zh-CN" altLang="en-US"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叫醒等待的消费者开吃。</a:t>
            </a:r>
            <a:endParaRPr lang="en-US" altLang="zh-CN"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9"/>
                                        </p:tgtEl>
                                        <p:attrNameLst>
                                          <p:attrName>style.visibility</p:attrName>
                                        </p:attrNameLst>
                                      </p:cBhvr>
                                      <p:to>
                                        <p:strVal val="hidden"/>
                                      </p:to>
                                    </p:set>
                                  </p:childTnLst>
                                </p:cTn>
                              </p:par>
                              <p:par>
                                <p:cTn id="12" presetID="42" presetClass="path" presetSubtype="0" accel="50000" decel="50000" fill="hold" nodeType="withEffect">
                                  <p:stCondLst>
                                    <p:cond delay="0"/>
                                  </p:stCondLst>
                                  <p:childTnLst>
                                    <p:animMotion origin="layout" path="M 4.44444E-6 -3.58025E-6 L 0.19774 0.16821 " pathEditMode="relative" rAng="0" ptsTypes="AA">
                                      <p:cBhvr>
                                        <p:cTn id="13" dur="2000" fill="hold"/>
                                        <p:tgtEl>
                                          <p:spTgt spid="23"/>
                                        </p:tgtEl>
                                        <p:attrNameLst>
                                          <p:attrName>ppt_x</p:attrName>
                                          <p:attrName>ppt_y</p:attrName>
                                        </p:attrNameLst>
                                      </p:cBhvr>
                                      <p:rCtr x="9878" y="8395"/>
                                    </p:animMotion>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23"/>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36"/>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defTabSz="1219200" eaLnBrk="0" hangingPunct="0">
              <a:defRPr/>
            </a:pPr>
            <a:r>
              <a:rPr lang="zh-CN" altLang="en-US"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生产者消费者</a:t>
            </a:r>
            <a:endParaRPr lang="zh-TW" altLang="zh-CN"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TextBox 2"/>
          <p:cNvSpPr txBox="1"/>
          <p:nvPr/>
        </p:nvSpPr>
        <p:spPr>
          <a:xfrm>
            <a:off x="1121833" y="1509185"/>
            <a:ext cx="6223000" cy="594522"/>
          </a:xfrm>
          <a:prstGeom prst="rect">
            <a:avLst/>
          </a:prstGeom>
          <a:noFill/>
        </p:spPr>
        <p:txBody>
          <a:bodyPr>
            <a:spAutoFit/>
          </a:bodyPr>
          <a:lstStyle/>
          <a:p>
            <a:pPr defTabSz="1219200" eaLnBrk="0" hangingPunct="0">
              <a:lnSpc>
                <a:spcPct val="150000"/>
              </a:lnSpc>
              <a:defRPr/>
            </a:pPr>
            <a:r>
              <a:rPr lang="zh-CN" altLang="en-US" sz="2400" b="1" dirty="0">
                <a:solidFill>
                  <a:prstClr val="black">
                    <a:lumMod val="75000"/>
                    <a:lumOff val="2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生产者等待</a:t>
            </a:r>
          </a:p>
        </p:txBody>
      </p:sp>
      <p:pic>
        <p:nvPicPr>
          <p:cNvPr id="74756" name="图片 2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8085" y="2868084"/>
            <a:ext cx="12065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27651" y="4542367"/>
            <a:ext cx="12065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8" name="图片 3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65900" y="3155951"/>
            <a:ext cx="1441451" cy="2379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665384" y="2891368"/>
            <a:ext cx="1261884" cy="307777"/>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等待中。。。</a:t>
            </a:r>
          </a:p>
        </p:txBody>
      </p:sp>
      <p:grpSp>
        <p:nvGrpSpPr>
          <p:cNvPr id="38" name="组合 37"/>
          <p:cNvGrpSpPr/>
          <p:nvPr/>
        </p:nvGrpSpPr>
        <p:grpSpPr bwMode="auto">
          <a:xfrm>
            <a:off x="3098801" y="1559985"/>
            <a:ext cx="2908300" cy="1900767"/>
            <a:chOff x="3470862" y="1999639"/>
            <a:chExt cx="2181258" cy="1425760"/>
          </a:xfrm>
        </p:grpSpPr>
        <p:sp>
          <p:nvSpPr>
            <p:cNvPr id="39" name="爆炸形 1 38"/>
            <p:cNvSpPr/>
            <p:nvPr/>
          </p:nvSpPr>
          <p:spPr>
            <a:xfrm rot="10800000" flipH="1">
              <a:off x="3470862" y="1999639"/>
              <a:ext cx="2181258" cy="1425760"/>
            </a:xfrm>
            <a:prstGeom prst="irregularSeal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40" name="矩形 39"/>
            <p:cNvSpPr/>
            <p:nvPr/>
          </p:nvSpPr>
          <p:spPr>
            <a:xfrm>
              <a:off x="3789955" y="2521994"/>
              <a:ext cx="1654200" cy="392466"/>
            </a:xfrm>
            <a:prstGeom prst="rect">
              <a:avLst/>
            </a:prstGeom>
          </p:spPr>
          <p:txBody>
            <a:bodyPr>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老板儿</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我吃完了</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再继续做</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p:txBody>
        </p:sp>
      </p:grpSp>
      <p:sp>
        <p:nvSpPr>
          <p:cNvPr id="41" name="矩形 40"/>
          <p:cNvSpPr/>
          <p:nvPr/>
        </p:nvSpPr>
        <p:spPr>
          <a:xfrm>
            <a:off x="759884" y="4529667"/>
            <a:ext cx="3204723" cy="1600438"/>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消费者步骤：</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spcBef>
                <a:spcPct val="0"/>
              </a:spcBef>
              <a:spcAft>
                <a:spcPct val="0"/>
              </a:spcAft>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判断桌子上是否有汉堡包。</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spcBef>
                <a:spcPct val="0"/>
              </a:spcBef>
              <a:spcAft>
                <a:spcPct val="0"/>
              </a:spcAft>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如果没有就等待。</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spcBef>
                <a:spcPct val="0"/>
              </a:spcBef>
              <a:spcAft>
                <a:spcPct val="0"/>
              </a:spcAft>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3.</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如果有就开吃</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spcBef>
                <a:spcPct val="0"/>
              </a:spcBef>
              <a:spcAft>
                <a:spcPct val="0"/>
              </a:spcAft>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4.</a:t>
            </a:r>
            <a:r>
              <a:rPr lang="zh-CN" altLang="en-US" sz="14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吃完之后</a:t>
            </a:r>
            <a:r>
              <a:rPr lang="en-US" altLang="zh-CN" sz="14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4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桌子上的汉堡包就没有了</a:t>
            </a:r>
            <a:endParaRPr lang="en-US" altLang="zh-CN" sz="14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spcBef>
                <a:spcPct val="0"/>
              </a:spcBef>
              <a:spcAft>
                <a:spcPct val="0"/>
              </a:spcAft>
              <a:defRPr/>
            </a:pPr>
            <a:r>
              <a:rPr lang="en-US" altLang="zh-CN" sz="14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14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叫醒等待的生产者继续生产</a:t>
            </a:r>
            <a:endParaRPr lang="en-US" altLang="zh-CN" sz="14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spcBef>
                <a:spcPct val="0"/>
              </a:spcBef>
              <a:spcAft>
                <a:spcPct val="0"/>
              </a:spcAft>
              <a:defRPr/>
            </a:pPr>
            <a:r>
              <a:rPr lang="en-US" altLang="zh-CN" sz="14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14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汉堡包的总数量减一</a:t>
            </a:r>
          </a:p>
        </p:txBody>
      </p:sp>
      <p:sp>
        <p:nvSpPr>
          <p:cNvPr id="33" name="矩形 32"/>
          <p:cNvSpPr/>
          <p:nvPr/>
        </p:nvSpPr>
        <p:spPr>
          <a:xfrm>
            <a:off x="8566151" y="4514851"/>
            <a:ext cx="3227165" cy="1569212"/>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生产者步骤：</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hangingPunct="0">
              <a:lnSpc>
                <a:spcPct val="150000"/>
              </a:lnSpc>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判断桌子上是否有汉堡包</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hangingPunct="0">
              <a:lnSpc>
                <a:spcPct val="150000"/>
              </a:lnSpc>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如果有就等待</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如果没有才生产。</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hangingPunct="0">
              <a:lnSpc>
                <a:spcPct val="150000"/>
              </a:lnSpc>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把汉堡包放在桌子上。</a:t>
            </a:r>
            <a:endParaRPr lang="en-US" altLang="zh-CN"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hangingPunct="0">
              <a:lnSpc>
                <a:spcPct val="150000"/>
              </a:lnSpc>
              <a:defRPr/>
            </a:pPr>
            <a:r>
              <a:rPr lang="en-US" altLang="zh-CN"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3.</a:t>
            </a:r>
            <a:r>
              <a:rPr lang="zh-CN" altLang="en-US"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叫醒等待的消费者开吃。</a:t>
            </a:r>
            <a:endParaRPr lang="en-US" altLang="zh-CN"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defTabSz="1219200" eaLnBrk="0" hangingPunct="0">
              <a:defRPr/>
            </a:pPr>
            <a:r>
              <a:rPr lang="zh-CN" altLang="en-US"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生产者消费者</a:t>
            </a:r>
            <a:endParaRPr lang="zh-TW" altLang="zh-CN"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TextBox 2"/>
          <p:cNvSpPr txBox="1"/>
          <p:nvPr/>
        </p:nvSpPr>
        <p:spPr>
          <a:xfrm>
            <a:off x="1121833" y="1509185"/>
            <a:ext cx="6223000" cy="594522"/>
          </a:xfrm>
          <a:prstGeom prst="rect">
            <a:avLst/>
          </a:prstGeom>
          <a:noFill/>
        </p:spPr>
        <p:txBody>
          <a:bodyPr>
            <a:spAutoFit/>
          </a:bodyPr>
          <a:lstStyle/>
          <a:p>
            <a:pPr defTabSz="1219200" eaLnBrk="0" hangingPunct="0">
              <a:lnSpc>
                <a:spcPct val="150000"/>
              </a:lnSpc>
              <a:defRPr/>
            </a:pPr>
            <a:r>
              <a:rPr lang="zh-CN" altLang="en-US" sz="2400" b="1" dirty="0">
                <a:solidFill>
                  <a:prstClr val="black">
                    <a:lumMod val="75000"/>
                    <a:lumOff val="2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小结</a:t>
            </a:r>
          </a:p>
        </p:txBody>
      </p:sp>
      <p:pic>
        <p:nvPicPr>
          <p:cNvPr id="75780" name="图片 2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8085" y="2868084"/>
            <a:ext cx="12065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27651" y="4542367"/>
            <a:ext cx="12065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图片 3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65900" y="3155951"/>
            <a:ext cx="1441451" cy="2379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665384" y="2891368"/>
            <a:ext cx="1261884" cy="307777"/>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等待中。。。</a:t>
            </a:r>
          </a:p>
        </p:txBody>
      </p:sp>
      <p:grpSp>
        <p:nvGrpSpPr>
          <p:cNvPr id="75784" name="组合 37"/>
          <p:cNvGrpSpPr/>
          <p:nvPr/>
        </p:nvGrpSpPr>
        <p:grpSpPr bwMode="auto">
          <a:xfrm>
            <a:off x="3098801" y="1559985"/>
            <a:ext cx="2908300" cy="1900767"/>
            <a:chOff x="3470862" y="1999639"/>
            <a:chExt cx="2181258" cy="1425760"/>
          </a:xfrm>
        </p:grpSpPr>
        <p:sp>
          <p:nvSpPr>
            <p:cNvPr id="39" name="爆炸形 1 38"/>
            <p:cNvSpPr/>
            <p:nvPr/>
          </p:nvSpPr>
          <p:spPr>
            <a:xfrm rot="10800000" flipH="1">
              <a:off x="3470862" y="1999639"/>
              <a:ext cx="2181258" cy="1425760"/>
            </a:xfrm>
            <a:prstGeom prst="irregularSeal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40" name="矩形 39"/>
            <p:cNvSpPr/>
            <p:nvPr/>
          </p:nvSpPr>
          <p:spPr>
            <a:xfrm>
              <a:off x="3789955" y="2521994"/>
              <a:ext cx="1654200" cy="392466"/>
            </a:xfrm>
            <a:prstGeom prst="rect">
              <a:avLst/>
            </a:prstGeom>
          </p:spPr>
          <p:txBody>
            <a:bodyPr>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老板儿</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我吃完了</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再继续做</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p:txBody>
        </p:sp>
      </p:grpSp>
      <p:sp>
        <p:nvSpPr>
          <p:cNvPr id="41" name="矩形 40"/>
          <p:cNvSpPr/>
          <p:nvPr/>
        </p:nvSpPr>
        <p:spPr>
          <a:xfrm>
            <a:off x="759884" y="4529667"/>
            <a:ext cx="3204723" cy="1600438"/>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消费者步骤：</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spcBef>
                <a:spcPct val="0"/>
              </a:spcBef>
              <a:spcAft>
                <a:spcPct val="0"/>
              </a:spcAft>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判断桌子上是否有汉堡包。</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spcBef>
                <a:spcPct val="0"/>
              </a:spcBef>
              <a:spcAft>
                <a:spcPct val="0"/>
              </a:spcAft>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如果没有就等待。</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spcBef>
                <a:spcPct val="0"/>
              </a:spcBef>
              <a:spcAft>
                <a:spcPct val="0"/>
              </a:spcAft>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3.</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如果有就开吃</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spcBef>
                <a:spcPct val="0"/>
              </a:spcBef>
              <a:spcAft>
                <a:spcPct val="0"/>
              </a:spcAft>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4.</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吃完之后</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桌子上的汉堡包就没有了</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spcBef>
                <a:spcPct val="0"/>
              </a:spcBef>
              <a:spcAft>
                <a:spcPct val="0"/>
              </a:spcAft>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叫醒等待的生产者继续生产</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spcBef>
                <a:spcPct val="0"/>
              </a:spcBef>
              <a:spcAft>
                <a:spcPct val="0"/>
              </a:spcAft>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汉堡包的总数量减一</a:t>
            </a:r>
          </a:p>
        </p:txBody>
      </p:sp>
      <p:sp>
        <p:nvSpPr>
          <p:cNvPr id="33" name="矩形 32"/>
          <p:cNvSpPr/>
          <p:nvPr/>
        </p:nvSpPr>
        <p:spPr>
          <a:xfrm>
            <a:off x="8566151" y="4514851"/>
            <a:ext cx="3227165" cy="1569212"/>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生产者步骤：</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hangingPunct="0">
              <a:lnSpc>
                <a:spcPct val="150000"/>
              </a:lnSpc>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判断桌子上是否有汉堡包</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hangingPunct="0">
              <a:lnSpc>
                <a:spcPct val="150000"/>
              </a:lnSpc>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如果有就等待</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如果没有才生产。</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hangingPunct="0">
              <a:lnSpc>
                <a:spcPct val="150000"/>
              </a:lnSpc>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把汉堡包放在桌子上。</a:t>
            </a:r>
            <a:endParaRPr lang="en-US" altLang="zh-CN"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hangingPunct="0">
              <a:lnSpc>
                <a:spcPct val="150000"/>
              </a:lnSpc>
              <a:defRPr/>
            </a:pPr>
            <a:r>
              <a:rPr lang="en-US" altLang="zh-CN"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3.</a:t>
            </a:r>
            <a:r>
              <a:rPr lang="zh-CN" altLang="en-US"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叫醒等待的消费者开吃。</a:t>
            </a:r>
            <a:endParaRPr lang="en-US" altLang="zh-CN"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defTabSz="1219200" eaLnBrk="0" hangingPunct="0">
              <a:defRPr/>
            </a:pPr>
            <a:r>
              <a:rPr lang="zh-CN" altLang="en-US"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生产者消费者</a:t>
            </a:r>
            <a:endParaRPr lang="zh-TW" altLang="zh-CN"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TextBox 2"/>
          <p:cNvSpPr txBox="1"/>
          <p:nvPr/>
        </p:nvSpPr>
        <p:spPr>
          <a:xfrm>
            <a:off x="1121833" y="1509185"/>
            <a:ext cx="6223000" cy="594522"/>
          </a:xfrm>
          <a:prstGeom prst="rect">
            <a:avLst/>
          </a:prstGeom>
          <a:noFill/>
        </p:spPr>
        <p:txBody>
          <a:bodyPr>
            <a:spAutoFit/>
          </a:bodyPr>
          <a:lstStyle/>
          <a:p>
            <a:pPr defTabSz="1219200" eaLnBrk="0" hangingPunct="0">
              <a:lnSpc>
                <a:spcPct val="150000"/>
              </a:lnSpc>
              <a:defRPr/>
            </a:pPr>
            <a:r>
              <a:rPr lang="zh-CN" altLang="en-US" sz="2400" b="1" dirty="0">
                <a:solidFill>
                  <a:prstClr val="black">
                    <a:lumMod val="75000"/>
                    <a:lumOff val="2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等待和唤醒的方法</a:t>
            </a:r>
          </a:p>
        </p:txBody>
      </p:sp>
      <p:sp>
        <p:nvSpPr>
          <p:cNvPr id="5" name="TextBox 4"/>
          <p:cNvSpPr txBox="1"/>
          <p:nvPr/>
        </p:nvSpPr>
        <p:spPr>
          <a:xfrm>
            <a:off x="1199456" y="2199567"/>
            <a:ext cx="9984316" cy="795282"/>
          </a:xfrm>
          <a:prstGeom prst="rect">
            <a:avLst/>
          </a:prstGeom>
          <a:noFill/>
        </p:spPr>
        <p:txBody>
          <a:bodyPr>
            <a:spAutoFit/>
          </a:bodyPr>
          <a:lstStyle/>
          <a:p>
            <a:pPr defTabSz="1219200" eaLnBrk="0" hangingPunct="0">
              <a:lnSpc>
                <a:spcPct val="150000"/>
              </a:lnSpc>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为了体现生产和消费过程中的等待和唤醒</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,Java</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就提供了几个方法供我们使用</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这几个方法在</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Object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类中</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hangingPunct="0">
              <a:lnSpc>
                <a:spcPct val="150000"/>
              </a:lnSpc>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Object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类的等待和唤醒方法</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p:txBody>
      </p:sp>
      <p:graphicFrame>
        <p:nvGraphicFramePr>
          <p:cNvPr id="7" name="表格 6"/>
          <p:cNvGraphicFramePr>
            <a:graphicFrameLocks noGrp="1"/>
          </p:cNvGraphicFramePr>
          <p:nvPr/>
        </p:nvGraphicFramePr>
        <p:xfrm>
          <a:off x="838201" y="3284984"/>
          <a:ext cx="10273208" cy="2561166"/>
        </p:xfrm>
        <a:graphic>
          <a:graphicData uri="http://schemas.openxmlformats.org/drawingml/2006/table">
            <a:tbl>
              <a:tblPr/>
              <a:tblGrid>
                <a:gridCol w="2483692">
                  <a:extLst>
                    <a:ext uri="{9D8B030D-6E8A-4147-A177-3AD203B41FA5}">
                      <a16:colId xmlns:a16="http://schemas.microsoft.com/office/drawing/2014/main" val="20000"/>
                    </a:ext>
                  </a:extLst>
                </a:gridCol>
                <a:gridCol w="7789516">
                  <a:extLst>
                    <a:ext uri="{9D8B030D-6E8A-4147-A177-3AD203B41FA5}">
                      <a16:colId xmlns:a16="http://schemas.microsoft.com/office/drawing/2014/main" val="20001"/>
                    </a:ext>
                  </a:extLst>
                </a:gridCol>
              </a:tblGrid>
              <a:tr h="592599">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9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方法名</a:t>
                      </a:r>
                    </a:p>
                  </a:txBody>
                  <a:tcPr marL="121897" marR="121897" marT="60973" marB="609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9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说明</a:t>
                      </a:r>
                    </a:p>
                  </a:txBody>
                  <a:tcPr marL="121897" marR="121897" marT="60973" marB="609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666029">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void wait​()</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导致当前线程等待</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直到另一个线程调用该对象的</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notify()</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方法或</a:t>
                      </a: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notifyAll</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方法</a:t>
                      </a:r>
                      <a:endPar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671777">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600" b="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void notify​()</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唤醒正在等待对象监视器的单个线程</a:t>
                      </a:r>
                      <a:endPar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r h="630761">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600" b="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void notifyAll​()</a:t>
                      </a:r>
                      <a:endParaRPr lang="zh-CN" altLang="en-US" sz="1600" b="1" kern="120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唤醒正在等待对象监视器的所有线程 </a:t>
                      </a: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159896" y="1412776"/>
            <a:ext cx="5630484" cy="3196039"/>
          </a:xfrm>
        </p:spPr>
        <p:txBody>
          <a:bodyPr/>
          <a:lstStyle/>
          <a:p>
            <a:r>
              <a:rPr lang="zh-CN" altLang="en-US"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能够理解等待唤醒案例</a:t>
            </a:r>
            <a:endParaRPr lang="en-US" altLang="zh-CN"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zh-CN" altLang="en-US"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能够说出</a:t>
            </a:r>
            <a:r>
              <a:rPr lang="en-US" altLang="zh-CN"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sleep</a:t>
            </a:r>
            <a:r>
              <a:rPr lang="zh-CN" altLang="en-US"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和</a:t>
            </a:r>
            <a:r>
              <a:rPr lang="en-US" altLang="zh-CN"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wait</a:t>
            </a:r>
            <a:r>
              <a:rPr lang="zh-CN" altLang="en-US"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方法的区别</a:t>
            </a:r>
            <a:endParaRPr lang="en-US" altLang="zh-CN"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zh-CN" altLang="en-US"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能够说出</a:t>
            </a:r>
            <a:r>
              <a:rPr lang="en-US" altLang="zh-CN"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Lock</a:t>
            </a:r>
            <a:r>
              <a:rPr lang="zh-CN" altLang="en-US"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接口的特点</a:t>
            </a:r>
            <a:endParaRPr lang="en-US" altLang="zh-CN"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zh-CN" altLang="en-US"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能够理解线程池的思想</a:t>
            </a:r>
            <a:endParaRPr lang="en-US" altLang="zh-CN"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zh-CN" altLang="en-US"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能够使用</a:t>
            </a:r>
            <a:r>
              <a:rPr lang="en-US" altLang="zh-CN"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Executors</a:t>
            </a:r>
            <a:r>
              <a:rPr lang="zh-CN" altLang="en-US"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类创建线程池</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727848" y="-329259"/>
            <a:ext cx="6291263" cy="3758259"/>
          </a:xfrm>
        </p:spPr>
        <p:txBody>
          <a:bodyPr/>
          <a:lstStyle/>
          <a:p>
            <a:pPr marL="0" indent="0">
              <a:buNone/>
            </a:pP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Lock</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生产者与消费者案例</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多线程与多消费</a:t>
            </a:r>
            <a:endPar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线程池</a:t>
            </a:r>
            <a:r>
              <a:rPr lang="en-US" altLang="zh-CN" sz="2800" b="1" dirty="0" err="1">
                <a:latin typeface="Consolas" panose="020B0609020204030204" pitchFamily="49" charset="0"/>
                <a:ea typeface="阿里巴巴普惠体 Light" panose="00020600040101010101" pitchFamily="18" charset="-122"/>
                <a:cs typeface="阿里巴巴普惠体 Light" panose="00020600040101010101" pitchFamily="18" charset="-122"/>
              </a:rPr>
              <a:t>ThreadPool</a:t>
            </a:r>
            <a:endPar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727848" y="-329259"/>
            <a:ext cx="6291263" cy="3758259"/>
          </a:xfrm>
        </p:spPr>
        <p:txBody>
          <a:bodyPr/>
          <a:lstStyle/>
          <a:p>
            <a:pPr marL="0" indent="0">
              <a:buNone/>
            </a:pP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Lock</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生产者与消费者案例</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多线程与多消费</a:t>
            </a:r>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线程池</a:t>
            </a:r>
            <a:r>
              <a:rPr lang="en-US" altLang="zh-CN" sz="2800" b="1" dirty="0" err="1">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ThreadPool</a:t>
            </a:r>
            <a:endParaRPr lang="en-US" altLang="zh-CN"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defTabSz="1219200" eaLnBrk="0" hangingPunct="0">
              <a:defRPr/>
            </a:pPr>
            <a:r>
              <a:rPr lang="zh-CN" altLang="en-US"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lang="zh-TW" altLang="zh-CN"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TextBox 2"/>
          <p:cNvSpPr txBox="1"/>
          <p:nvPr/>
        </p:nvSpPr>
        <p:spPr>
          <a:xfrm>
            <a:off x="1061984" y="595605"/>
            <a:ext cx="7376888" cy="418191"/>
          </a:xfrm>
          <a:prstGeom prst="rect">
            <a:avLst/>
          </a:prstGeom>
          <a:noFill/>
        </p:spPr>
        <p:txBody>
          <a:bodyPr wrap="square">
            <a:spAutoFit/>
          </a:bodyPr>
          <a:lstStyle/>
          <a:p>
            <a:pPr defTabSz="1219200" eaLnBrk="0" hangingPunct="0">
              <a:lnSpc>
                <a:spcPct val="150000"/>
              </a:lnSpc>
              <a:defRPr/>
            </a:pPr>
            <a:r>
              <a:rPr lang="zh-CN" altLang="en-US" sz="1600" b="1" dirty="0">
                <a:solidFill>
                  <a:prstClr val="black">
                    <a:lumMod val="75000"/>
                    <a:lumOff val="2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线程属于系统的宝贵资源</a:t>
            </a:r>
            <a:r>
              <a:rPr lang="en-US" altLang="zh-CN" sz="1600" b="1" dirty="0">
                <a:solidFill>
                  <a:prstClr val="black">
                    <a:lumMod val="75000"/>
                    <a:lumOff val="2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75000"/>
                    <a:lumOff val="2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频繁的创建和销毁线程</a:t>
            </a:r>
            <a:r>
              <a:rPr lang="en-US" altLang="zh-CN" sz="1600" b="1" dirty="0">
                <a:solidFill>
                  <a:prstClr val="black">
                    <a:lumMod val="75000"/>
                    <a:lumOff val="2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75000"/>
                    <a:lumOff val="2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会降低效率</a:t>
            </a:r>
            <a:r>
              <a:rPr lang="en-US" altLang="zh-CN" sz="1600" b="1" dirty="0">
                <a:solidFill>
                  <a:prstClr val="black">
                    <a:lumMod val="75000"/>
                    <a:lumOff val="2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lang="zh-CN" altLang="en-US" sz="1400" b="1" dirty="0">
                <a:solidFill>
                  <a:prstClr val="black">
                    <a:lumMod val="75000"/>
                    <a:lumOff val="2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所以需要使用线程池</a:t>
            </a:r>
          </a:p>
        </p:txBody>
      </p:sp>
      <p:sp>
        <p:nvSpPr>
          <p:cNvPr id="2" name="矩形 1"/>
          <p:cNvSpPr/>
          <p:nvPr/>
        </p:nvSpPr>
        <p:spPr>
          <a:xfrm>
            <a:off x="1693179" y="2213505"/>
            <a:ext cx="4176464" cy="16672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组合 23"/>
          <p:cNvGrpSpPr/>
          <p:nvPr/>
        </p:nvGrpSpPr>
        <p:grpSpPr>
          <a:xfrm>
            <a:off x="1837195" y="2357521"/>
            <a:ext cx="4202433" cy="504056"/>
            <a:chOff x="1415480" y="2276872"/>
            <a:chExt cx="4202433" cy="504056"/>
          </a:xfrm>
        </p:grpSpPr>
        <p:grpSp>
          <p:nvGrpSpPr>
            <p:cNvPr id="8" name="组合 7"/>
            <p:cNvGrpSpPr/>
            <p:nvPr/>
          </p:nvGrpSpPr>
          <p:grpSpPr>
            <a:xfrm>
              <a:off x="1415480" y="2276872"/>
              <a:ext cx="1368152" cy="504056"/>
              <a:chOff x="1631504" y="2276872"/>
              <a:chExt cx="1368152" cy="504056"/>
            </a:xfrm>
          </p:grpSpPr>
          <p:sp>
            <p:nvSpPr>
              <p:cNvPr id="4" name="矩形 3"/>
              <p:cNvSpPr/>
              <p:nvPr/>
            </p:nvSpPr>
            <p:spPr>
              <a:xfrm>
                <a:off x="1631504" y="2276872"/>
                <a:ext cx="1008112" cy="50405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p:cNvSpPr txBox="1"/>
              <p:nvPr/>
            </p:nvSpPr>
            <p:spPr>
              <a:xfrm>
                <a:off x="1631504" y="2376184"/>
                <a:ext cx="1368152" cy="307777"/>
              </a:xfrm>
              <a:prstGeom prst="rect">
                <a:avLst/>
              </a:prstGeom>
              <a:noFill/>
            </p:spPr>
            <p:txBody>
              <a:bodyPr wrap="square" rtlCol="0">
                <a:spAutoFit/>
              </a:bodyPr>
              <a:lstStyle/>
              <a:p>
                <a:pPr fontAlgn="auto">
                  <a:spcBef>
                    <a:spcPts val="0"/>
                  </a:spcBef>
                  <a:spcAft>
                    <a:spcPts val="0"/>
                  </a:spcAft>
                </a:pPr>
                <a:r>
                  <a:rPr lang="zh-CN" altLang="en-US" sz="1400" b="1" dirty="0">
                    <a:latin typeface="+mn-lt"/>
                    <a:ea typeface="+mn-ea"/>
                  </a:rPr>
                  <a:t>线程对象</a:t>
                </a:r>
                <a:r>
                  <a:rPr lang="en-US" altLang="zh-CN" sz="1400" b="1" dirty="0">
                    <a:latin typeface="+mn-lt"/>
                    <a:ea typeface="+mn-ea"/>
                  </a:rPr>
                  <a:t>1</a:t>
                </a:r>
                <a:endParaRPr lang="en-US" sz="1400" b="1" dirty="0">
                  <a:latin typeface="+mn-lt"/>
                  <a:ea typeface="+mn-ea"/>
                </a:endParaRPr>
              </a:p>
            </p:txBody>
          </p:sp>
        </p:grpSp>
        <p:grpSp>
          <p:nvGrpSpPr>
            <p:cNvPr id="9" name="组合 8"/>
            <p:cNvGrpSpPr/>
            <p:nvPr/>
          </p:nvGrpSpPr>
          <p:grpSpPr>
            <a:xfrm>
              <a:off x="2783632" y="2276872"/>
              <a:ext cx="1368152" cy="504056"/>
              <a:chOff x="1631504" y="2276872"/>
              <a:chExt cx="1368152" cy="504056"/>
            </a:xfrm>
          </p:grpSpPr>
          <p:sp>
            <p:nvSpPr>
              <p:cNvPr id="10" name="矩形 9"/>
              <p:cNvSpPr/>
              <p:nvPr/>
            </p:nvSpPr>
            <p:spPr>
              <a:xfrm>
                <a:off x="1631504" y="2276872"/>
                <a:ext cx="1008112" cy="50405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文本框 10"/>
              <p:cNvSpPr txBox="1"/>
              <p:nvPr/>
            </p:nvSpPr>
            <p:spPr>
              <a:xfrm>
                <a:off x="1631504" y="2376184"/>
                <a:ext cx="1368152" cy="307777"/>
              </a:xfrm>
              <a:prstGeom prst="rect">
                <a:avLst/>
              </a:prstGeom>
              <a:noFill/>
            </p:spPr>
            <p:txBody>
              <a:bodyPr wrap="square" rtlCol="0">
                <a:spAutoFit/>
              </a:bodyPr>
              <a:lstStyle/>
              <a:p>
                <a:pPr fontAlgn="auto">
                  <a:spcBef>
                    <a:spcPts val="0"/>
                  </a:spcBef>
                  <a:spcAft>
                    <a:spcPts val="0"/>
                  </a:spcAft>
                </a:pPr>
                <a:r>
                  <a:rPr lang="zh-CN" altLang="en-US" sz="1400" b="1" dirty="0">
                    <a:latin typeface="+mn-lt"/>
                    <a:ea typeface="+mn-ea"/>
                  </a:rPr>
                  <a:t>线程对象</a:t>
                </a:r>
                <a:r>
                  <a:rPr lang="en-US" altLang="zh-CN" sz="1400" b="1" dirty="0"/>
                  <a:t>2</a:t>
                </a:r>
                <a:endParaRPr lang="en-US" sz="1400" b="1" dirty="0">
                  <a:latin typeface="+mn-lt"/>
                  <a:ea typeface="+mn-ea"/>
                </a:endParaRPr>
              </a:p>
            </p:txBody>
          </p:sp>
        </p:grpSp>
        <p:grpSp>
          <p:nvGrpSpPr>
            <p:cNvPr id="12" name="组合 11"/>
            <p:cNvGrpSpPr/>
            <p:nvPr/>
          </p:nvGrpSpPr>
          <p:grpSpPr>
            <a:xfrm>
              <a:off x="4249761" y="2276872"/>
              <a:ext cx="1368152" cy="504056"/>
              <a:chOff x="1631504" y="2276872"/>
              <a:chExt cx="1368152" cy="504056"/>
            </a:xfrm>
          </p:grpSpPr>
          <p:sp>
            <p:nvSpPr>
              <p:cNvPr id="13" name="矩形 12"/>
              <p:cNvSpPr/>
              <p:nvPr/>
            </p:nvSpPr>
            <p:spPr>
              <a:xfrm>
                <a:off x="1631504" y="2276872"/>
                <a:ext cx="1008112" cy="50405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文本框 13"/>
              <p:cNvSpPr txBox="1"/>
              <p:nvPr/>
            </p:nvSpPr>
            <p:spPr>
              <a:xfrm>
                <a:off x="1631504" y="2376184"/>
                <a:ext cx="1368152" cy="307777"/>
              </a:xfrm>
              <a:prstGeom prst="rect">
                <a:avLst/>
              </a:prstGeom>
              <a:noFill/>
            </p:spPr>
            <p:txBody>
              <a:bodyPr wrap="square" rtlCol="0">
                <a:spAutoFit/>
              </a:bodyPr>
              <a:lstStyle/>
              <a:p>
                <a:pPr fontAlgn="auto">
                  <a:spcBef>
                    <a:spcPts val="0"/>
                  </a:spcBef>
                  <a:spcAft>
                    <a:spcPts val="0"/>
                  </a:spcAft>
                </a:pPr>
                <a:r>
                  <a:rPr lang="zh-CN" altLang="en-US" sz="1400" b="1" dirty="0">
                    <a:latin typeface="+mn-lt"/>
                    <a:ea typeface="+mn-ea"/>
                  </a:rPr>
                  <a:t>线程对象</a:t>
                </a:r>
                <a:r>
                  <a:rPr lang="en-US" altLang="zh-CN" sz="1400" b="1" dirty="0"/>
                  <a:t>3</a:t>
                </a:r>
                <a:endParaRPr lang="en-US" sz="1400" b="1" dirty="0">
                  <a:latin typeface="+mn-lt"/>
                  <a:ea typeface="+mn-ea"/>
                </a:endParaRPr>
              </a:p>
            </p:txBody>
          </p:sp>
        </p:grpSp>
      </p:grpSp>
      <p:grpSp>
        <p:nvGrpSpPr>
          <p:cNvPr id="25" name="组合 24"/>
          <p:cNvGrpSpPr/>
          <p:nvPr/>
        </p:nvGrpSpPr>
        <p:grpSpPr>
          <a:xfrm>
            <a:off x="1837195" y="3163466"/>
            <a:ext cx="4202433" cy="504056"/>
            <a:chOff x="1415480" y="2276872"/>
            <a:chExt cx="4202433" cy="504056"/>
          </a:xfrm>
        </p:grpSpPr>
        <p:grpSp>
          <p:nvGrpSpPr>
            <p:cNvPr id="26" name="组合 25"/>
            <p:cNvGrpSpPr/>
            <p:nvPr/>
          </p:nvGrpSpPr>
          <p:grpSpPr>
            <a:xfrm>
              <a:off x="1415480" y="2276872"/>
              <a:ext cx="1368152" cy="504056"/>
              <a:chOff x="1631504" y="2276872"/>
              <a:chExt cx="1368152" cy="504056"/>
            </a:xfrm>
          </p:grpSpPr>
          <p:sp>
            <p:nvSpPr>
              <p:cNvPr id="33" name="矩形 32"/>
              <p:cNvSpPr/>
              <p:nvPr/>
            </p:nvSpPr>
            <p:spPr>
              <a:xfrm>
                <a:off x="1631504" y="2276872"/>
                <a:ext cx="1008112" cy="50405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文本框 33"/>
              <p:cNvSpPr txBox="1"/>
              <p:nvPr/>
            </p:nvSpPr>
            <p:spPr>
              <a:xfrm>
                <a:off x="1631504" y="2376184"/>
                <a:ext cx="1368152" cy="307777"/>
              </a:xfrm>
              <a:prstGeom prst="rect">
                <a:avLst/>
              </a:prstGeom>
              <a:noFill/>
            </p:spPr>
            <p:txBody>
              <a:bodyPr wrap="square" rtlCol="0">
                <a:spAutoFit/>
              </a:bodyPr>
              <a:lstStyle/>
              <a:p>
                <a:pPr fontAlgn="auto">
                  <a:spcBef>
                    <a:spcPts val="0"/>
                  </a:spcBef>
                  <a:spcAft>
                    <a:spcPts val="0"/>
                  </a:spcAft>
                </a:pPr>
                <a:r>
                  <a:rPr lang="zh-CN" altLang="en-US" sz="1400" b="1" dirty="0">
                    <a:latin typeface="+mn-lt"/>
                    <a:ea typeface="+mn-ea"/>
                  </a:rPr>
                  <a:t>线程对象</a:t>
                </a:r>
                <a:r>
                  <a:rPr lang="en-US" altLang="zh-CN" sz="1400" b="1" dirty="0">
                    <a:latin typeface="+mn-lt"/>
                    <a:ea typeface="+mn-ea"/>
                  </a:rPr>
                  <a:t>4</a:t>
                </a:r>
                <a:endParaRPr lang="en-US" sz="1400" b="1" dirty="0">
                  <a:latin typeface="+mn-lt"/>
                  <a:ea typeface="+mn-ea"/>
                </a:endParaRPr>
              </a:p>
            </p:txBody>
          </p:sp>
        </p:grpSp>
        <p:grpSp>
          <p:nvGrpSpPr>
            <p:cNvPr id="27" name="组合 26"/>
            <p:cNvGrpSpPr/>
            <p:nvPr/>
          </p:nvGrpSpPr>
          <p:grpSpPr>
            <a:xfrm>
              <a:off x="2783632" y="2276872"/>
              <a:ext cx="1368152" cy="504056"/>
              <a:chOff x="1631504" y="2276872"/>
              <a:chExt cx="1368152" cy="504056"/>
            </a:xfrm>
          </p:grpSpPr>
          <p:sp>
            <p:nvSpPr>
              <p:cNvPr id="31" name="矩形 30"/>
              <p:cNvSpPr/>
              <p:nvPr/>
            </p:nvSpPr>
            <p:spPr>
              <a:xfrm>
                <a:off x="1631504" y="2276872"/>
                <a:ext cx="1008112" cy="50405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文本框 31"/>
              <p:cNvSpPr txBox="1"/>
              <p:nvPr/>
            </p:nvSpPr>
            <p:spPr>
              <a:xfrm>
                <a:off x="1631504" y="2376184"/>
                <a:ext cx="1368152" cy="307777"/>
              </a:xfrm>
              <a:prstGeom prst="rect">
                <a:avLst/>
              </a:prstGeom>
              <a:noFill/>
            </p:spPr>
            <p:txBody>
              <a:bodyPr wrap="square" rtlCol="0">
                <a:spAutoFit/>
              </a:bodyPr>
              <a:lstStyle/>
              <a:p>
                <a:pPr fontAlgn="auto">
                  <a:spcBef>
                    <a:spcPts val="0"/>
                  </a:spcBef>
                  <a:spcAft>
                    <a:spcPts val="0"/>
                  </a:spcAft>
                </a:pPr>
                <a:r>
                  <a:rPr lang="zh-CN" altLang="en-US" sz="1400" b="1" dirty="0">
                    <a:latin typeface="+mn-lt"/>
                    <a:ea typeface="+mn-ea"/>
                  </a:rPr>
                  <a:t>线程对象</a:t>
                </a:r>
                <a:r>
                  <a:rPr lang="en-US" altLang="zh-CN" sz="1400" b="1" dirty="0"/>
                  <a:t>….</a:t>
                </a:r>
                <a:endParaRPr lang="en-US" sz="1400" b="1" dirty="0">
                  <a:latin typeface="+mn-lt"/>
                  <a:ea typeface="+mn-ea"/>
                </a:endParaRPr>
              </a:p>
            </p:txBody>
          </p:sp>
        </p:grpSp>
        <p:grpSp>
          <p:nvGrpSpPr>
            <p:cNvPr id="28" name="组合 27"/>
            <p:cNvGrpSpPr/>
            <p:nvPr/>
          </p:nvGrpSpPr>
          <p:grpSpPr>
            <a:xfrm>
              <a:off x="4249761" y="2276872"/>
              <a:ext cx="1368152" cy="504056"/>
              <a:chOff x="1631504" y="2276872"/>
              <a:chExt cx="1368152" cy="504056"/>
            </a:xfrm>
          </p:grpSpPr>
          <p:sp>
            <p:nvSpPr>
              <p:cNvPr id="29" name="矩形 28"/>
              <p:cNvSpPr/>
              <p:nvPr/>
            </p:nvSpPr>
            <p:spPr>
              <a:xfrm>
                <a:off x="1631504" y="2276872"/>
                <a:ext cx="1008112" cy="50405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文本框 29"/>
              <p:cNvSpPr txBox="1"/>
              <p:nvPr/>
            </p:nvSpPr>
            <p:spPr>
              <a:xfrm>
                <a:off x="1631504" y="2376184"/>
                <a:ext cx="1368152" cy="307777"/>
              </a:xfrm>
              <a:prstGeom prst="rect">
                <a:avLst/>
              </a:prstGeom>
              <a:noFill/>
            </p:spPr>
            <p:txBody>
              <a:bodyPr wrap="square" rtlCol="0">
                <a:spAutoFit/>
              </a:bodyPr>
              <a:lstStyle/>
              <a:p>
                <a:pPr fontAlgn="auto">
                  <a:spcBef>
                    <a:spcPts val="0"/>
                  </a:spcBef>
                  <a:spcAft>
                    <a:spcPts val="0"/>
                  </a:spcAft>
                </a:pPr>
                <a:r>
                  <a:rPr lang="zh-CN" altLang="en-US" sz="1400" b="1" dirty="0">
                    <a:latin typeface="+mn-lt"/>
                    <a:ea typeface="+mn-ea"/>
                  </a:rPr>
                  <a:t>线程对象</a:t>
                </a:r>
                <a:r>
                  <a:rPr lang="en-US" altLang="zh-CN" sz="1400" b="1" dirty="0"/>
                  <a:t>n</a:t>
                </a:r>
                <a:endParaRPr lang="en-US" sz="1400" b="1" dirty="0">
                  <a:latin typeface="+mn-lt"/>
                  <a:ea typeface="+mn-ea"/>
                </a:endParaRPr>
              </a:p>
            </p:txBody>
          </p:sp>
        </p:grpSp>
      </p:grpSp>
      <p:sp>
        <p:nvSpPr>
          <p:cNvPr id="35" name="矩形 34"/>
          <p:cNvSpPr/>
          <p:nvPr/>
        </p:nvSpPr>
        <p:spPr>
          <a:xfrm>
            <a:off x="1693179" y="4930065"/>
            <a:ext cx="4176464" cy="16672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组合 35"/>
          <p:cNvGrpSpPr/>
          <p:nvPr/>
        </p:nvGrpSpPr>
        <p:grpSpPr>
          <a:xfrm>
            <a:off x="1837195" y="5134720"/>
            <a:ext cx="4202433" cy="504056"/>
            <a:chOff x="1415480" y="2276872"/>
            <a:chExt cx="4202433" cy="504056"/>
          </a:xfrm>
        </p:grpSpPr>
        <p:grpSp>
          <p:nvGrpSpPr>
            <p:cNvPr id="37" name="组合 36"/>
            <p:cNvGrpSpPr/>
            <p:nvPr/>
          </p:nvGrpSpPr>
          <p:grpSpPr>
            <a:xfrm>
              <a:off x="1415480" y="2276872"/>
              <a:ext cx="1368152" cy="504056"/>
              <a:chOff x="1631504" y="2276872"/>
              <a:chExt cx="1368152" cy="504056"/>
            </a:xfrm>
          </p:grpSpPr>
          <p:sp>
            <p:nvSpPr>
              <p:cNvPr id="44" name="矩形 43"/>
              <p:cNvSpPr/>
              <p:nvPr/>
            </p:nvSpPr>
            <p:spPr>
              <a:xfrm>
                <a:off x="1631504" y="2276872"/>
                <a:ext cx="1008112" cy="50405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文本框 44"/>
              <p:cNvSpPr txBox="1"/>
              <p:nvPr/>
            </p:nvSpPr>
            <p:spPr>
              <a:xfrm>
                <a:off x="1631504" y="2376184"/>
                <a:ext cx="1368152" cy="307777"/>
              </a:xfrm>
              <a:prstGeom prst="rect">
                <a:avLst/>
              </a:prstGeom>
              <a:noFill/>
            </p:spPr>
            <p:txBody>
              <a:bodyPr wrap="square" rtlCol="0">
                <a:spAutoFit/>
              </a:bodyPr>
              <a:lstStyle/>
              <a:p>
                <a:pPr fontAlgn="auto">
                  <a:spcBef>
                    <a:spcPts val="0"/>
                  </a:spcBef>
                  <a:spcAft>
                    <a:spcPts val="0"/>
                  </a:spcAft>
                </a:pPr>
                <a:r>
                  <a:rPr lang="zh-CN" altLang="en-US" sz="1400" b="1" dirty="0">
                    <a:latin typeface="+mn-lt"/>
                    <a:ea typeface="+mn-ea"/>
                  </a:rPr>
                  <a:t>线程任务</a:t>
                </a:r>
                <a:r>
                  <a:rPr lang="en-US" altLang="zh-CN" sz="1400" b="1" dirty="0">
                    <a:latin typeface="+mn-lt"/>
                    <a:ea typeface="+mn-ea"/>
                  </a:rPr>
                  <a:t>1</a:t>
                </a:r>
                <a:endParaRPr lang="en-US" sz="1400" b="1" dirty="0">
                  <a:latin typeface="+mn-lt"/>
                  <a:ea typeface="+mn-ea"/>
                </a:endParaRPr>
              </a:p>
            </p:txBody>
          </p:sp>
        </p:grpSp>
        <p:grpSp>
          <p:nvGrpSpPr>
            <p:cNvPr id="38" name="组合 37"/>
            <p:cNvGrpSpPr/>
            <p:nvPr/>
          </p:nvGrpSpPr>
          <p:grpSpPr>
            <a:xfrm>
              <a:off x="2783632" y="2276872"/>
              <a:ext cx="1368152" cy="504056"/>
              <a:chOff x="1631504" y="2276872"/>
              <a:chExt cx="1368152" cy="504056"/>
            </a:xfrm>
          </p:grpSpPr>
          <p:sp>
            <p:nvSpPr>
              <p:cNvPr id="42" name="矩形 41"/>
              <p:cNvSpPr/>
              <p:nvPr/>
            </p:nvSpPr>
            <p:spPr>
              <a:xfrm>
                <a:off x="1631504" y="2276872"/>
                <a:ext cx="1008112" cy="50405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文本框 42"/>
              <p:cNvSpPr txBox="1"/>
              <p:nvPr/>
            </p:nvSpPr>
            <p:spPr>
              <a:xfrm>
                <a:off x="1631504" y="2376184"/>
                <a:ext cx="1368152" cy="307777"/>
              </a:xfrm>
              <a:prstGeom prst="rect">
                <a:avLst/>
              </a:prstGeom>
              <a:noFill/>
            </p:spPr>
            <p:txBody>
              <a:bodyPr wrap="square" rtlCol="0">
                <a:spAutoFit/>
              </a:bodyPr>
              <a:lstStyle/>
              <a:p>
                <a:pPr fontAlgn="auto">
                  <a:spcBef>
                    <a:spcPts val="0"/>
                  </a:spcBef>
                  <a:spcAft>
                    <a:spcPts val="0"/>
                  </a:spcAft>
                </a:pPr>
                <a:r>
                  <a:rPr lang="zh-CN" altLang="en-US" sz="1400" b="1" dirty="0">
                    <a:latin typeface="+mn-lt"/>
                    <a:ea typeface="+mn-ea"/>
                  </a:rPr>
                  <a:t>线程任务</a:t>
                </a:r>
                <a:r>
                  <a:rPr lang="en-US" altLang="zh-CN" sz="1400" b="1" dirty="0"/>
                  <a:t>2</a:t>
                </a:r>
                <a:endParaRPr lang="en-US" sz="1400" b="1" dirty="0">
                  <a:latin typeface="+mn-lt"/>
                  <a:ea typeface="+mn-ea"/>
                </a:endParaRPr>
              </a:p>
            </p:txBody>
          </p:sp>
        </p:grpSp>
        <p:grpSp>
          <p:nvGrpSpPr>
            <p:cNvPr id="39" name="组合 38"/>
            <p:cNvGrpSpPr/>
            <p:nvPr/>
          </p:nvGrpSpPr>
          <p:grpSpPr>
            <a:xfrm>
              <a:off x="4249761" y="2276872"/>
              <a:ext cx="1368152" cy="504056"/>
              <a:chOff x="1631504" y="2276872"/>
              <a:chExt cx="1368152" cy="504056"/>
            </a:xfrm>
          </p:grpSpPr>
          <p:sp>
            <p:nvSpPr>
              <p:cNvPr id="40" name="矩形 39"/>
              <p:cNvSpPr/>
              <p:nvPr/>
            </p:nvSpPr>
            <p:spPr>
              <a:xfrm>
                <a:off x="1631504" y="2276872"/>
                <a:ext cx="1008112" cy="50405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文本框 40"/>
              <p:cNvSpPr txBox="1"/>
              <p:nvPr/>
            </p:nvSpPr>
            <p:spPr>
              <a:xfrm>
                <a:off x="1631504" y="2376184"/>
                <a:ext cx="1368152" cy="307777"/>
              </a:xfrm>
              <a:prstGeom prst="rect">
                <a:avLst/>
              </a:prstGeom>
              <a:noFill/>
            </p:spPr>
            <p:txBody>
              <a:bodyPr wrap="square" rtlCol="0">
                <a:spAutoFit/>
              </a:bodyPr>
              <a:lstStyle/>
              <a:p>
                <a:pPr fontAlgn="auto">
                  <a:spcBef>
                    <a:spcPts val="0"/>
                  </a:spcBef>
                  <a:spcAft>
                    <a:spcPts val="0"/>
                  </a:spcAft>
                </a:pPr>
                <a:r>
                  <a:rPr lang="zh-CN" altLang="en-US" sz="1400" b="1" dirty="0">
                    <a:latin typeface="+mn-lt"/>
                    <a:ea typeface="+mn-ea"/>
                  </a:rPr>
                  <a:t>线程任务</a:t>
                </a:r>
                <a:r>
                  <a:rPr lang="en-US" altLang="zh-CN" sz="1400" b="1" dirty="0"/>
                  <a:t>3</a:t>
                </a:r>
                <a:endParaRPr lang="en-US" sz="1400" b="1" dirty="0">
                  <a:latin typeface="+mn-lt"/>
                  <a:ea typeface="+mn-ea"/>
                </a:endParaRPr>
              </a:p>
            </p:txBody>
          </p:sp>
        </p:grpSp>
      </p:grpSp>
      <p:grpSp>
        <p:nvGrpSpPr>
          <p:cNvPr id="46" name="组合 45"/>
          <p:cNvGrpSpPr/>
          <p:nvPr/>
        </p:nvGrpSpPr>
        <p:grpSpPr>
          <a:xfrm>
            <a:off x="1837195" y="5940665"/>
            <a:ext cx="4202433" cy="504056"/>
            <a:chOff x="1415480" y="2276872"/>
            <a:chExt cx="4202433" cy="504056"/>
          </a:xfrm>
        </p:grpSpPr>
        <p:grpSp>
          <p:nvGrpSpPr>
            <p:cNvPr id="47" name="组合 46"/>
            <p:cNvGrpSpPr/>
            <p:nvPr/>
          </p:nvGrpSpPr>
          <p:grpSpPr>
            <a:xfrm>
              <a:off x="1415480" y="2276872"/>
              <a:ext cx="1368152" cy="504056"/>
              <a:chOff x="1631504" y="2276872"/>
              <a:chExt cx="1368152" cy="504056"/>
            </a:xfrm>
          </p:grpSpPr>
          <p:sp>
            <p:nvSpPr>
              <p:cNvPr id="54" name="矩形 53"/>
              <p:cNvSpPr/>
              <p:nvPr/>
            </p:nvSpPr>
            <p:spPr>
              <a:xfrm>
                <a:off x="1631504" y="2276872"/>
                <a:ext cx="1008112" cy="50405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文本框 54"/>
              <p:cNvSpPr txBox="1"/>
              <p:nvPr/>
            </p:nvSpPr>
            <p:spPr>
              <a:xfrm>
                <a:off x="1631504" y="2376184"/>
                <a:ext cx="1368152" cy="307777"/>
              </a:xfrm>
              <a:prstGeom prst="rect">
                <a:avLst/>
              </a:prstGeom>
              <a:noFill/>
            </p:spPr>
            <p:txBody>
              <a:bodyPr wrap="square" rtlCol="0">
                <a:spAutoFit/>
              </a:bodyPr>
              <a:lstStyle/>
              <a:p>
                <a:pPr fontAlgn="auto">
                  <a:spcBef>
                    <a:spcPts val="0"/>
                  </a:spcBef>
                  <a:spcAft>
                    <a:spcPts val="0"/>
                  </a:spcAft>
                </a:pPr>
                <a:r>
                  <a:rPr lang="zh-CN" altLang="en-US" sz="1400" b="1" dirty="0">
                    <a:latin typeface="+mn-lt"/>
                    <a:ea typeface="+mn-ea"/>
                  </a:rPr>
                  <a:t>线程任务</a:t>
                </a:r>
                <a:r>
                  <a:rPr lang="en-US" altLang="zh-CN" sz="1400" b="1" dirty="0">
                    <a:latin typeface="+mn-lt"/>
                    <a:ea typeface="+mn-ea"/>
                  </a:rPr>
                  <a:t>4</a:t>
                </a:r>
                <a:endParaRPr lang="en-US" sz="1400" b="1" dirty="0">
                  <a:latin typeface="+mn-lt"/>
                  <a:ea typeface="+mn-ea"/>
                </a:endParaRPr>
              </a:p>
            </p:txBody>
          </p:sp>
        </p:grpSp>
        <p:grpSp>
          <p:nvGrpSpPr>
            <p:cNvPr id="48" name="组合 47"/>
            <p:cNvGrpSpPr/>
            <p:nvPr/>
          </p:nvGrpSpPr>
          <p:grpSpPr>
            <a:xfrm>
              <a:off x="2783632" y="2276872"/>
              <a:ext cx="1368152" cy="504056"/>
              <a:chOff x="1631504" y="2276872"/>
              <a:chExt cx="1368152" cy="504056"/>
            </a:xfrm>
          </p:grpSpPr>
          <p:sp>
            <p:nvSpPr>
              <p:cNvPr id="52" name="矩形 51"/>
              <p:cNvSpPr/>
              <p:nvPr/>
            </p:nvSpPr>
            <p:spPr>
              <a:xfrm>
                <a:off x="1631504" y="2276872"/>
                <a:ext cx="1008112" cy="50405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文本框 52"/>
              <p:cNvSpPr txBox="1"/>
              <p:nvPr/>
            </p:nvSpPr>
            <p:spPr>
              <a:xfrm>
                <a:off x="1631504" y="2376184"/>
                <a:ext cx="1368152" cy="307777"/>
              </a:xfrm>
              <a:prstGeom prst="rect">
                <a:avLst/>
              </a:prstGeom>
              <a:noFill/>
            </p:spPr>
            <p:txBody>
              <a:bodyPr wrap="square" rtlCol="0">
                <a:spAutoFit/>
              </a:bodyPr>
              <a:lstStyle/>
              <a:p>
                <a:pPr fontAlgn="auto">
                  <a:spcBef>
                    <a:spcPts val="0"/>
                  </a:spcBef>
                  <a:spcAft>
                    <a:spcPts val="0"/>
                  </a:spcAft>
                </a:pPr>
                <a:r>
                  <a:rPr lang="zh-CN" altLang="en-US" sz="1400" b="1" dirty="0">
                    <a:latin typeface="+mn-lt"/>
                    <a:ea typeface="+mn-ea"/>
                  </a:rPr>
                  <a:t>线程任务</a:t>
                </a:r>
                <a:r>
                  <a:rPr lang="en-US" altLang="zh-CN" sz="1400" b="1" dirty="0"/>
                  <a:t>….</a:t>
                </a:r>
                <a:endParaRPr lang="en-US" sz="1400" b="1" dirty="0">
                  <a:latin typeface="+mn-lt"/>
                  <a:ea typeface="+mn-ea"/>
                </a:endParaRPr>
              </a:p>
            </p:txBody>
          </p:sp>
        </p:grpSp>
        <p:grpSp>
          <p:nvGrpSpPr>
            <p:cNvPr id="49" name="组合 48"/>
            <p:cNvGrpSpPr/>
            <p:nvPr/>
          </p:nvGrpSpPr>
          <p:grpSpPr>
            <a:xfrm>
              <a:off x="4249761" y="2276872"/>
              <a:ext cx="1368152" cy="504056"/>
              <a:chOff x="1631504" y="2276872"/>
              <a:chExt cx="1368152" cy="504056"/>
            </a:xfrm>
          </p:grpSpPr>
          <p:sp>
            <p:nvSpPr>
              <p:cNvPr id="50" name="矩形 49"/>
              <p:cNvSpPr/>
              <p:nvPr/>
            </p:nvSpPr>
            <p:spPr>
              <a:xfrm>
                <a:off x="1631504" y="2276872"/>
                <a:ext cx="1008112" cy="50405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文本框 50"/>
              <p:cNvSpPr txBox="1"/>
              <p:nvPr/>
            </p:nvSpPr>
            <p:spPr>
              <a:xfrm>
                <a:off x="1631504" y="2376184"/>
                <a:ext cx="1368152" cy="307777"/>
              </a:xfrm>
              <a:prstGeom prst="rect">
                <a:avLst/>
              </a:prstGeom>
              <a:noFill/>
            </p:spPr>
            <p:txBody>
              <a:bodyPr wrap="square" rtlCol="0">
                <a:spAutoFit/>
              </a:bodyPr>
              <a:lstStyle/>
              <a:p>
                <a:pPr fontAlgn="auto">
                  <a:spcBef>
                    <a:spcPts val="0"/>
                  </a:spcBef>
                  <a:spcAft>
                    <a:spcPts val="0"/>
                  </a:spcAft>
                </a:pPr>
                <a:r>
                  <a:rPr lang="zh-CN" altLang="en-US" sz="1400" b="1" dirty="0">
                    <a:latin typeface="+mn-lt"/>
                    <a:ea typeface="+mn-ea"/>
                  </a:rPr>
                  <a:t>线程任务</a:t>
                </a:r>
                <a:r>
                  <a:rPr lang="en-US" altLang="zh-CN" sz="1400" b="1" dirty="0"/>
                  <a:t>n</a:t>
                </a:r>
                <a:endParaRPr lang="en-US" sz="1400" b="1" dirty="0">
                  <a:latin typeface="+mn-lt"/>
                  <a:ea typeface="+mn-ea"/>
                </a:endParaRPr>
              </a:p>
            </p:txBody>
          </p:sp>
        </p:grpSp>
      </p:grpSp>
      <p:sp>
        <p:nvSpPr>
          <p:cNvPr id="56" name="文本框 55"/>
          <p:cNvSpPr txBox="1"/>
          <p:nvPr/>
        </p:nvSpPr>
        <p:spPr>
          <a:xfrm>
            <a:off x="1558674" y="1911616"/>
            <a:ext cx="2736304" cy="276999"/>
          </a:xfrm>
          <a:prstGeom prst="rect">
            <a:avLst/>
          </a:prstGeom>
          <a:noFill/>
        </p:spPr>
        <p:txBody>
          <a:bodyPr wrap="square" rtlCol="0">
            <a:spAutoFit/>
          </a:bodyPr>
          <a:lstStyle/>
          <a:p>
            <a:pPr fontAlgn="auto">
              <a:spcBef>
                <a:spcPts val="0"/>
              </a:spcBef>
              <a:spcAft>
                <a:spcPts val="0"/>
              </a:spcAft>
            </a:pPr>
            <a:r>
              <a:rPr lang="zh-CN" altLang="en-US" sz="1200" b="1" dirty="0">
                <a:solidFill>
                  <a:srgbClr val="7030A0"/>
                </a:solidFill>
                <a:latin typeface="微软雅黑" panose="020B0503020204020204" pitchFamily="34" charset="-122"/>
                <a:ea typeface="微软雅黑" panose="020B0503020204020204" pitchFamily="34" charset="-122"/>
              </a:rPr>
              <a:t>线程池</a:t>
            </a:r>
            <a:r>
              <a:rPr lang="en-US" altLang="zh-CN" sz="1200" b="1" dirty="0">
                <a:solidFill>
                  <a:srgbClr val="7030A0"/>
                </a:solidFill>
                <a:latin typeface="微软雅黑" panose="020B0503020204020204" pitchFamily="34" charset="-122"/>
                <a:ea typeface="微软雅黑" panose="020B0503020204020204" pitchFamily="34" charset="-122"/>
              </a:rPr>
              <a:t>&lt;</a:t>
            </a:r>
            <a:r>
              <a:rPr lang="zh-CN" altLang="en-US" sz="1200" b="1" dirty="0">
                <a:solidFill>
                  <a:srgbClr val="7030A0"/>
                </a:solidFill>
                <a:latin typeface="微软雅黑" panose="020B0503020204020204" pitchFamily="34" charset="-122"/>
                <a:ea typeface="微软雅黑" panose="020B0503020204020204" pitchFamily="34" charset="-122"/>
              </a:rPr>
              <a:t>线程</a:t>
            </a:r>
            <a:r>
              <a:rPr lang="en-US" altLang="zh-CN" sz="1200" b="1" dirty="0">
                <a:solidFill>
                  <a:srgbClr val="7030A0"/>
                </a:solidFill>
                <a:latin typeface="微软雅黑" panose="020B0503020204020204" pitchFamily="34" charset="-122"/>
                <a:ea typeface="微软雅黑" panose="020B0503020204020204" pitchFamily="34" charset="-122"/>
              </a:rPr>
              <a:t>&gt;: </a:t>
            </a:r>
            <a:r>
              <a:rPr lang="zh-CN" altLang="en-US" sz="1200" b="1" dirty="0">
                <a:solidFill>
                  <a:srgbClr val="7030A0"/>
                </a:solidFill>
                <a:latin typeface="微软雅黑" panose="020B0503020204020204" pitchFamily="34" charset="-122"/>
                <a:ea typeface="微软雅黑" panose="020B0503020204020204" pitchFamily="34" charset="-122"/>
              </a:rPr>
              <a:t>容器</a:t>
            </a:r>
            <a:r>
              <a:rPr lang="en-US" altLang="zh-CN" sz="1200" b="1" dirty="0">
                <a:solidFill>
                  <a:srgbClr val="7030A0"/>
                </a:solidFill>
                <a:latin typeface="微软雅黑" panose="020B0503020204020204" pitchFamily="34" charset="-122"/>
                <a:ea typeface="微软雅黑" panose="020B0503020204020204" pitchFamily="34" charset="-122"/>
              </a:rPr>
              <a:t>&lt;Thread&gt;</a:t>
            </a:r>
            <a:endParaRPr lang="en-US" sz="1200" b="1" dirty="0">
              <a:solidFill>
                <a:srgbClr val="7030A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5198991" y="4658165"/>
            <a:ext cx="936104" cy="276999"/>
          </a:xfrm>
          <a:prstGeom prst="rect">
            <a:avLst/>
          </a:prstGeom>
          <a:noFill/>
        </p:spPr>
        <p:txBody>
          <a:bodyPr wrap="square" rtlCol="0">
            <a:spAutoFit/>
          </a:bodyPr>
          <a:lstStyle/>
          <a:p>
            <a:pPr fontAlgn="auto">
              <a:spcBef>
                <a:spcPts val="0"/>
              </a:spcBef>
              <a:spcAft>
                <a:spcPts val="0"/>
              </a:spcAft>
            </a:pPr>
            <a:r>
              <a:rPr lang="zh-CN" altLang="en-US" sz="1200" b="1" dirty="0">
                <a:solidFill>
                  <a:srgbClr val="7030A0"/>
                </a:solidFill>
                <a:latin typeface="微软雅黑" panose="020B0503020204020204" pitchFamily="34" charset="-122"/>
                <a:ea typeface="微软雅黑" panose="020B0503020204020204" pitchFamily="34" charset="-122"/>
              </a:rPr>
              <a:t>多个任务</a:t>
            </a:r>
            <a:endParaRPr lang="en-US" sz="1200" b="1" dirty="0">
              <a:solidFill>
                <a:srgbClr val="7030A0"/>
              </a:solidFill>
              <a:latin typeface="微软雅黑" panose="020B0503020204020204" pitchFamily="34" charset="-122"/>
              <a:ea typeface="微软雅黑" panose="020B0503020204020204" pitchFamily="34" charset="-122"/>
            </a:endParaRPr>
          </a:p>
        </p:txBody>
      </p:sp>
      <p:sp>
        <p:nvSpPr>
          <p:cNvPr id="70" name="箭头: 上弧形 69"/>
          <p:cNvSpPr/>
          <p:nvPr/>
        </p:nvSpPr>
        <p:spPr>
          <a:xfrm rot="5400000">
            <a:off x="1796685" y="4244045"/>
            <a:ext cx="1449171" cy="387253"/>
          </a:xfrm>
          <a:prstGeom prst="curvedDownArrow">
            <a:avLst>
              <a:gd name="adj1" fmla="val 25000"/>
              <a:gd name="adj2" fmla="val 50000"/>
              <a:gd name="adj3" fmla="val 24201"/>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矩形 81"/>
          <p:cNvSpPr/>
          <p:nvPr/>
        </p:nvSpPr>
        <p:spPr>
          <a:xfrm>
            <a:off x="2768812" y="4269093"/>
            <a:ext cx="1008112" cy="50405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文本框 82"/>
          <p:cNvSpPr txBox="1"/>
          <p:nvPr/>
        </p:nvSpPr>
        <p:spPr>
          <a:xfrm>
            <a:off x="2768812" y="4368405"/>
            <a:ext cx="1368152" cy="307777"/>
          </a:xfrm>
          <a:prstGeom prst="rect">
            <a:avLst/>
          </a:prstGeom>
          <a:noFill/>
        </p:spPr>
        <p:txBody>
          <a:bodyPr wrap="square" rtlCol="0">
            <a:spAutoFit/>
          </a:bodyPr>
          <a:lstStyle/>
          <a:p>
            <a:pPr fontAlgn="auto">
              <a:spcBef>
                <a:spcPts val="0"/>
              </a:spcBef>
              <a:spcAft>
                <a:spcPts val="0"/>
              </a:spcAft>
            </a:pPr>
            <a:r>
              <a:rPr lang="zh-CN" altLang="en-US" sz="1400" b="1" dirty="0">
                <a:latin typeface="+mn-lt"/>
                <a:ea typeface="+mn-ea"/>
              </a:rPr>
              <a:t>线程对象</a:t>
            </a:r>
            <a:r>
              <a:rPr lang="en-US" altLang="zh-CN" sz="1400" b="1" dirty="0">
                <a:latin typeface="+mn-lt"/>
                <a:ea typeface="+mn-ea"/>
              </a:rPr>
              <a:t>4</a:t>
            </a:r>
            <a:endParaRPr lang="en-US" sz="1400" b="1" dirty="0">
              <a:latin typeface="+mn-lt"/>
              <a:ea typeface="+mn-ea"/>
            </a:endParaRPr>
          </a:p>
        </p:txBody>
      </p:sp>
      <p:pic>
        <p:nvPicPr>
          <p:cNvPr id="85" name="图片 84"/>
          <p:cNvPicPr>
            <a:picLocks noChangeAspect="1"/>
          </p:cNvPicPr>
          <p:nvPr/>
        </p:nvPicPr>
        <p:blipFill>
          <a:blip r:embed="rId3"/>
          <a:stretch>
            <a:fillRect/>
          </a:stretch>
        </p:blipFill>
        <p:spPr>
          <a:xfrm>
            <a:off x="1739218" y="3114161"/>
            <a:ext cx="1155517" cy="598925"/>
          </a:xfrm>
          <a:prstGeom prst="rect">
            <a:avLst/>
          </a:prstGeom>
        </p:spPr>
      </p:pic>
      <p:sp>
        <p:nvSpPr>
          <p:cNvPr id="86" name="文本框 85"/>
          <p:cNvSpPr txBox="1"/>
          <p:nvPr/>
        </p:nvSpPr>
        <p:spPr>
          <a:xfrm>
            <a:off x="2706528" y="3942789"/>
            <a:ext cx="936104" cy="276999"/>
          </a:xfrm>
          <a:prstGeom prst="rect">
            <a:avLst/>
          </a:prstGeom>
          <a:noFill/>
        </p:spPr>
        <p:txBody>
          <a:bodyPr wrap="square" rtlCol="0">
            <a:spAutoFit/>
          </a:bodyPr>
          <a:lstStyle/>
          <a:p>
            <a:pPr fontAlgn="auto">
              <a:spcBef>
                <a:spcPts val="0"/>
              </a:spcBef>
              <a:spcAft>
                <a:spcPts val="0"/>
              </a:spcAft>
            </a:pPr>
            <a:r>
              <a:rPr lang="zh-CN" altLang="en-US" sz="1200" b="1" dirty="0">
                <a:solidFill>
                  <a:srgbClr val="92D050"/>
                </a:solidFill>
                <a:latin typeface="微软雅黑" panose="020B0503020204020204" pitchFamily="34" charset="-122"/>
                <a:ea typeface="微软雅黑" panose="020B0503020204020204" pitchFamily="34" charset="-122"/>
              </a:rPr>
              <a:t>执行任务</a:t>
            </a:r>
            <a:endParaRPr lang="en-US" sz="1200" b="1" dirty="0">
              <a:solidFill>
                <a:srgbClr val="92D050"/>
              </a:solidFill>
              <a:latin typeface="微软雅黑" panose="020B0503020204020204" pitchFamily="34" charset="-122"/>
              <a:ea typeface="微软雅黑" panose="020B0503020204020204" pitchFamily="34" charset="-122"/>
            </a:endParaRPr>
          </a:p>
        </p:txBody>
      </p:sp>
      <p:sp>
        <p:nvSpPr>
          <p:cNvPr id="87" name="文本框 86"/>
          <p:cNvSpPr txBox="1"/>
          <p:nvPr/>
        </p:nvSpPr>
        <p:spPr>
          <a:xfrm>
            <a:off x="3553463" y="3945119"/>
            <a:ext cx="1368151"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92D050"/>
                </a:solidFill>
                <a:latin typeface="微软雅黑" panose="020B0503020204020204" pitchFamily="34" charset="-122"/>
                <a:ea typeface="微软雅黑" panose="020B0503020204020204" pitchFamily="34" charset="-122"/>
              </a:rPr>
              <a:t>remove</a:t>
            </a:r>
            <a:r>
              <a:rPr lang="zh-CN" altLang="en-US" sz="1200" b="1" dirty="0">
                <a:solidFill>
                  <a:srgbClr val="92D050"/>
                </a:solidFill>
                <a:latin typeface="微软雅黑" panose="020B0503020204020204" pitchFamily="34" charset="-122"/>
                <a:ea typeface="微软雅黑" panose="020B0503020204020204" pitchFamily="34" charset="-122"/>
              </a:rPr>
              <a:t>方法</a:t>
            </a:r>
            <a:endParaRPr lang="en-US" sz="1200" b="1" dirty="0">
              <a:solidFill>
                <a:srgbClr val="92D050"/>
              </a:solidFill>
              <a:latin typeface="微软雅黑" panose="020B0503020204020204" pitchFamily="34" charset="-122"/>
              <a:ea typeface="微软雅黑" panose="020B0503020204020204" pitchFamily="34" charset="-122"/>
            </a:endParaRPr>
          </a:p>
        </p:txBody>
      </p:sp>
      <p:sp>
        <p:nvSpPr>
          <p:cNvPr id="88" name="箭头: 上弧形 87"/>
          <p:cNvSpPr/>
          <p:nvPr/>
        </p:nvSpPr>
        <p:spPr>
          <a:xfrm rot="16200000">
            <a:off x="1229594" y="4184624"/>
            <a:ext cx="1449171" cy="387253"/>
          </a:xfrm>
          <a:prstGeom prst="curvedDownArrow">
            <a:avLst>
              <a:gd name="adj1" fmla="val 25000"/>
              <a:gd name="adj2" fmla="val 50000"/>
              <a:gd name="adj3" fmla="val 24201"/>
            </a:avLst>
          </a:prstGeom>
          <a:solidFill>
            <a:schemeClr val="accent2">
              <a:lumMod val="75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文本框 88"/>
          <p:cNvSpPr txBox="1"/>
          <p:nvPr/>
        </p:nvSpPr>
        <p:spPr>
          <a:xfrm>
            <a:off x="981378" y="3903647"/>
            <a:ext cx="1368151" cy="461665"/>
          </a:xfrm>
          <a:prstGeom prst="rect">
            <a:avLst/>
          </a:prstGeom>
          <a:noFill/>
        </p:spPr>
        <p:txBody>
          <a:bodyPr wrap="square" rtlCol="0">
            <a:spAutoFit/>
          </a:bodyPr>
          <a:lstStyle/>
          <a:p>
            <a:pPr fontAlgn="auto">
              <a:spcBef>
                <a:spcPts val="0"/>
              </a:spcBef>
              <a:spcAft>
                <a:spcPts val="0"/>
              </a:spcAft>
            </a:pPr>
            <a:r>
              <a:rPr lang="zh-CN" altLang="en-US" sz="1200" b="1" dirty="0">
                <a:solidFill>
                  <a:srgbClr val="C00000"/>
                </a:solidFill>
                <a:latin typeface="微软雅黑" panose="020B0503020204020204" pitchFamily="34" charset="-122"/>
                <a:ea typeface="微软雅黑" panose="020B0503020204020204" pitchFamily="34" charset="-122"/>
              </a:rPr>
              <a:t>执行完毕</a:t>
            </a:r>
            <a:endParaRPr lang="en-US" altLang="zh-CN" sz="1200" b="1" dirty="0">
              <a:solidFill>
                <a:srgbClr val="C00000"/>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200" b="1" dirty="0">
                <a:solidFill>
                  <a:srgbClr val="C00000"/>
                </a:solidFill>
                <a:latin typeface="微软雅黑" panose="020B0503020204020204" pitchFamily="34" charset="-122"/>
                <a:ea typeface="微软雅黑" panose="020B0503020204020204" pitchFamily="34" charset="-122"/>
              </a:rPr>
              <a:t>返回池中</a:t>
            </a:r>
            <a:endParaRPr lang="en-US" sz="12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a:xfrm>
            <a:off x="657341" y="4365312"/>
            <a:ext cx="1008112" cy="50405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文本框 91"/>
          <p:cNvSpPr txBox="1"/>
          <p:nvPr/>
        </p:nvSpPr>
        <p:spPr>
          <a:xfrm>
            <a:off x="670765" y="4441580"/>
            <a:ext cx="1368152" cy="307777"/>
          </a:xfrm>
          <a:prstGeom prst="rect">
            <a:avLst/>
          </a:prstGeom>
          <a:noFill/>
        </p:spPr>
        <p:txBody>
          <a:bodyPr wrap="square" rtlCol="0">
            <a:spAutoFit/>
          </a:bodyPr>
          <a:lstStyle/>
          <a:p>
            <a:pPr fontAlgn="auto">
              <a:spcBef>
                <a:spcPts val="0"/>
              </a:spcBef>
              <a:spcAft>
                <a:spcPts val="0"/>
              </a:spcAft>
            </a:pPr>
            <a:r>
              <a:rPr lang="zh-CN" altLang="en-US" sz="1400" b="1" dirty="0">
                <a:latin typeface="+mn-lt"/>
                <a:ea typeface="+mn-ea"/>
              </a:rPr>
              <a:t>线程对象</a:t>
            </a:r>
            <a:r>
              <a:rPr lang="en-US" altLang="zh-CN" sz="1400" b="1" dirty="0">
                <a:latin typeface="+mn-lt"/>
                <a:ea typeface="+mn-ea"/>
              </a:rPr>
              <a:t>4</a:t>
            </a:r>
            <a:endParaRPr lang="en-US" sz="1400" b="1" dirty="0">
              <a:latin typeface="+mn-lt"/>
              <a:ea typeface="+mn-ea"/>
            </a:endParaRPr>
          </a:p>
        </p:txBody>
      </p:sp>
      <p:sp>
        <p:nvSpPr>
          <p:cNvPr id="93" name="矩形 92"/>
          <p:cNvSpPr/>
          <p:nvPr/>
        </p:nvSpPr>
        <p:spPr>
          <a:xfrm>
            <a:off x="1817059" y="3177220"/>
            <a:ext cx="1008112" cy="50405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文本框 93"/>
          <p:cNvSpPr txBox="1"/>
          <p:nvPr/>
        </p:nvSpPr>
        <p:spPr>
          <a:xfrm>
            <a:off x="1830483" y="3253488"/>
            <a:ext cx="1368152" cy="307777"/>
          </a:xfrm>
          <a:prstGeom prst="rect">
            <a:avLst/>
          </a:prstGeom>
          <a:noFill/>
        </p:spPr>
        <p:txBody>
          <a:bodyPr wrap="square" rtlCol="0">
            <a:spAutoFit/>
          </a:bodyPr>
          <a:lstStyle/>
          <a:p>
            <a:pPr fontAlgn="auto">
              <a:spcBef>
                <a:spcPts val="0"/>
              </a:spcBef>
              <a:spcAft>
                <a:spcPts val="0"/>
              </a:spcAft>
            </a:pPr>
            <a:r>
              <a:rPr lang="zh-CN" altLang="en-US" sz="1400" b="1" dirty="0">
                <a:latin typeface="+mn-lt"/>
                <a:ea typeface="+mn-ea"/>
              </a:rPr>
              <a:t>线程对象</a:t>
            </a:r>
            <a:r>
              <a:rPr lang="en-US" altLang="zh-CN" sz="1400" b="1" dirty="0">
                <a:latin typeface="+mn-lt"/>
                <a:ea typeface="+mn-ea"/>
              </a:rPr>
              <a:t>4</a:t>
            </a:r>
            <a:endParaRPr lang="en-US" sz="1400" b="1" dirty="0">
              <a:latin typeface="+mn-lt"/>
              <a:ea typeface="+mn-ea"/>
            </a:endParaRPr>
          </a:p>
        </p:txBody>
      </p:sp>
      <p:pic>
        <p:nvPicPr>
          <p:cNvPr id="96" name="图片 95"/>
          <p:cNvPicPr>
            <a:picLocks noChangeAspect="1"/>
          </p:cNvPicPr>
          <p:nvPr/>
        </p:nvPicPr>
        <p:blipFill>
          <a:blip r:embed="rId4"/>
          <a:stretch>
            <a:fillRect/>
          </a:stretch>
        </p:blipFill>
        <p:spPr>
          <a:xfrm>
            <a:off x="2751140" y="4238457"/>
            <a:ext cx="1196444" cy="571550"/>
          </a:xfrm>
          <a:prstGeom prst="rect">
            <a:avLst/>
          </a:prstGeom>
        </p:spPr>
      </p:pic>
      <p:sp>
        <p:nvSpPr>
          <p:cNvPr id="97" name="文本框 96"/>
          <p:cNvSpPr txBox="1"/>
          <p:nvPr/>
        </p:nvSpPr>
        <p:spPr>
          <a:xfrm>
            <a:off x="789508" y="3628683"/>
            <a:ext cx="1368151"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C00000"/>
                </a:solidFill>
                <a:latin typeface="微软雅黑" panose="020B0503020204020204" pitchFamily="34" charset="-122"/>
                <a:ea typeface="微软雅黑" panose="020B0503020204020204" pitchFamily="34" charset="-122"/>
              </a:rPr>
              <a:t>add</a:t>
            </a:r>
            <a:r>
              <a:rPr lang="zh-CN" altLang="en-US" sz="1200" b="1" dirty="0">
                <a:solidFill>
                  <a:srgbClr val="C00000"/>
                </a:solidFill>
                <a:latin typeface="微软雅黑" panose="020B0503020204020204" pitchFamily="34" charset="-122"/>
                <a:ea typeface="微软雅黑" panose="020B0503020204020204" pitchFamily="34" charset="-122"/>
              </a:rPr>
              <a:t>方法</a:t>
            </a:r>
            <a:endParaRPr lang="en-US" sz="1200" b="1" dirty="0">
              <a:solidFill>
                <a:srgbClr val="C00000"/>
              </a:solidFill>
              <a:latin typeface="微软雅黑" panose="020B0503020204020204" pitchFamily="34" charset="-122"/>
              <a:ea typeface="微软雅黑" panose="020B0503020204020204" pitchFamily="34" charset="-122"/>
            </a:endParaRPr>
          </a:p>
        </p:txBody>
      </p:sp>
      <p:sp>
        <p:nvSpPr>
          <p:cNvPr id="98" name="文本框 97"/>
          <p:cNvSpPr txBox="1"/>
          <p:nvPr/>
        </p:nvSpPr>
        <p:spPr>
          <a:xfrm>
            <a:off x="1510671" y="908455"/>
            <a:ext cx="7177617" cy="1023742"/>
          </a:xfrm>
          <a:prstGeom prst="rect">
            <a:avLst/>
          </a:prstGeom>
          <a:noFill/>
        </p:spPr>
        <p:txBody>
          <a:bodyPr wrap="square" rtlCol="0">
            <a:spAutoFit/>
          </a:bodyPr>
          <a:lstStyle/>
          <a:p>
            <a:pPr fontAlgn="auto">
              <a:lnSpc>
                <a:spcPct val="150000"/>
              </a:lnSpc>
              <a:spcBef>
                <a:spcPts val="0"/>
              </a:spcBef>
              <a:spcAft>
                <a:spcPts val="0"/>
              </a:spcAft>
            </a:pPr>
            <a:r>
              <a:rPr lang="zh-CN" altLang="en-US" sz="1400" b="1" dirty="0">
                <a:solidFill>
                  <a:srgbClr val="00B0F0"/>
                </a:solidFill>
                <a:latin typeface="微软雅黑" panose="020B0503020204020204" pitchFamily="34" charset="-122"/>
                <a:ea typeface="微软雅黑" panose="020B0503020204020204" pitchFamily="34" charset="-122"/>
              </a:rPr>
              <a:t>容器</a:t>
            </a:r>
            <a:r>
              <a:rPr lang="en-US" altLang="zh-CN" sz="1400" b="1" dirty="0">
                <a:solidFill>
                  <a:srgbClr val="00B0F0"/>
                </a:solidFill>
                <a:latin typeface="微软雅黑" panose="020B0503020204020204" pitchFamily="34" charset="-122"/>
                <a:ea typeface="微软雅黑" panose="020B0503020204020204" pitchFamily="34" charset="-122"/>
              </a:rPr>
              <a:t>: </a:t>
            </a:r>
            <a:r>
              <a:rPr lang="zh-CN" altLang="en-US" sz="1400" b="1" dirty="0">
                <a:solidFill>
                  <a:srgbClr val="00B0F0"/>
                </a:solidFill>
                <a:latin typeface="微软雅黑" panose="020B0503020204020204" pitchFamily="34" charset="-122"/>
                <a:ea typeface="微软雅黑" panose="020B0503020204020204" pitchFamily="34" charset="-122"/>
              </a:rPr>
              <a:t>存储的是一个一个线程对象</a:t>
            </a:r>
            <a:r>
              <a:rPr lang="en-US" altLang="zh-CN" sz="1400" b="1" dirty="0">
                <a:solidFill>
                  <a:srgbClr val="00B0F0"/>
                </a:solidFill>
                <a:latin typeface="微软雅黑" panose="020B0503020204020204" pitchFamily="34" charset="-122"/>
                <a:ea typeface="微软雅黑" panose="020B0503020204020204" pitchFamily="34" charset="-122"/>
              </a:rPr>
              <a:t>,</a:t>
            </a:r>
            <a:r>
              <a:rPr lang="zh-CN" altLang="en-US" sz="1400" b="1" dirty="0">
                <a:solidFill>
                  <a:srgbClr val="00B0F0"/>
                </a:solidFill>
                <a:latin typeface="微软雅黑" panose="020B0503020204020204" pitchFamily="34" charset="-122"/>
                <a:ea typeface="微软雅黑" panose="020B0503020204020204" pitchFamily="34" charset="-122"/>
              </a:rPr>
              <a:t>需要使用单列集合</a:t>
            </a:r>
            <a:endParaRPr lang="en-US" altLang="zh-CN" sz="1400" b="1" dirty="0">
              <a:solidFill>
                <a:srgbClr val="00B0F0"/>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pPr>
            <a:r>
              <a:rPr lang="en-US" altLang="zh-CN" sz="1400" b="1" dirty="0">
                <a:solidFill>
                  <a:srgbClr val="00B0F0"/>
                </a:solidFill>
                <a:latin typeface="微软雅黑" panose="020B0503020204020204" pitchFamily="34" charset="-122"/>
                <a:ea typeface="微软雅黑" panose="020B0503020204020204" pitchFamily="34" charset="-122"/>
              </a:rPr>
              <a:t>Collection</a:t>
            </a:r>
            <a:r>
              <a:rPr lang="zh-CN" altLang="en-US" sz="1400" b="1" dirty="0">
                <a:solidFill>
                  <a:srgbClr val="00B0F0"/>
                </a:solidFill>
                <a:latin typeface="微软雅黑" panose="020B0503020204020204" pitchFamily="34" charset="-122"/>
                <a:ea typeface="微软雅黑" panose="020B0503020204020204" pitchFamily="34" charset="-122"/>
              </a:rPr>
              <a:t>容器</a:t>
            </a:r>
            <a:r>
              <a:rPr lang="en-US" altLang="zh-CN" sz="1400" b="1" dirty="0">
                <a:solidFill>
                  <a:srgbClr val="00B0F0"/>
                </a:solidFill>
                <a:latin typeface="微软雅黑" panose="020B0503020204020204" pitchFamily="34" charset="-122"/>
                <a:ea typeface="微软雅黑" panose="020B0503020204020204" pitchFamily="34" charset="-122"/>
              </a:rPr>
              <a:t>: </a:t>
            </a:r>
            <a:r>
              <a:rPr lang="en-US" altLang="zh-CN" sz="1400" b="1" dirty="0" err="1">
                <a:solidFill>
                  <a:srgbClr val="00B0F0"/>
                </a:solidFill>
                <a:latin typeface="微软雅黑" panose="020B0503020204020204" pitchFamily="34" charset="-122"/>
                <a:ea typeface="微软雅黑" panose="020B0503020204020204" pitchFamily="34" charset="-122"/>
              </a:rPr>
              <a:t>ArrayList</a:t>
            </a:r>
            <a:r>
              <a:rPr lang="en-US" altLang="zh-CN" sz="1400" b="1" dirty="0">
                <a:solidFill>
                  <a:srgbClr val="00B0F0"/>
                </a:solidFill>
                <a:latin typeface="微软雅黑" panose="020B0503020204020204" pitchFamily="34" charset="-122"/>
                <a:ea typeface="微软雅黑" panose="020B0503020204020204" pitchFamily="34" charset="-122"/>
              </a:rPr>
              <a:t>/LinkedList/HashSet/</a:t>
            </a:r>
            <a:r>
              <a:rPr lang="en-US" altLang="zh-CN" sz="1400" b="1" dirty="0" err="1">
                <a:solidFill>
                  <a:srgbClr val="00B0F0"/>
                </a:solidFill>
                <a:latin typeface="微软雅黑" panose="020B0503020204020204" pitchFamily="34" charset="-122"/>
                <a:ea typeface="微软雅黑" panose="020B0503020204020204" pitchFamily="34" charset="-122"/>
              </a:rPr>
              <a:t>LinkedHashSet</a:t>
            </a:r>
            <a:r>
              <a:rPr lang="en-US" altLang="zh-CN" sz="1400" b="1" dirty="0">
                <a:solidFill>
                  <a:srgbClr val="00B0F0"/>
                </a:solidFill>
                <a:latin typeface="微软雅黑" panose="020B0503020204020204" pitchFamily="34" charset="-122"/>
                <a:ea typeface="微软雅黑" panose="020B0503020204020204" pitchFamily="34" charset="-122"/>
              </a:rPr>
              <a:t> </a:t>
            </a:r>
            <a:r>
              <a:rPr lang="zh-CN" altLang="en-US" sz="1400" b="1" dirty="0">
                <a:solidFill>
                  <a:srgbClr val="00B0F0"/>
                </a:solidFill>
                <a:latin typeface="微软雅黑" panose="020B0503020204020204" pitchFamily="34" charset="-122"/>
                <a:ea typeface="微软雅黑" panose="020B0503020204020204" pitchFamily="34" charset="-122"/>
              </a:rPr>
              <a:t>到底使用哪个</a:t>
            </a:r>
            <a:r>
              <a:rPr lang="en-US" altLang="zh-CN" sz="1400" b="1" dirty="0">
                <a:solidFill>
                  <a:srgbClr val="00B0F0"/>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pPr>
            <a:r>
              <a:rPr lang="zh-CN" altLang="en-US" sz="1400" b="1" dirty="0">
                <a:solidFill>
                  <a:srgbClr val="00B0F0"/>
                </a:solidFill>
                <a:latin typeface="微软雅黑" panose="020B0503020204020204" pitchFamily="34" charset="-122"/>
                <a:ea typeface="微软雅黑" panose="020B0503020204020204" pitchFamily="34" charset="-122"/>
              </a:rPr>
              <a:t>频繁进行元素的增删操作</a:t>
            </a:r>
            <a:r>
              <a:rPr lang="en-US" altLang="zh-CN" sz="1400" b="1" dirty="0">
                <a:solidFill>
                  <a:srgbClr val="00B0F0"/>
                </a:solidFill>
                <a:latin typeface="微软雅黑" panose="020B0503020204020204" pitchFamily="34" charset="-122"/>
                <a:ea typeface="微软雅黑" panose="020B0503020204020204" pitchFamily="34" charset="-122"/>
              </a:rPr>
              <a:t>,</a:t>
            </a:r>
            <a:r>
              <a:rPr lang="zh-CN" altLang="en-US" sz="1400" b="1" dirty="0">
                <a:solidFill>
                  <a:srgbClr val="00B0F0"/>
                </a:solidFill>
                <a:latin typeface="微软雅黑" panose="020B0503020204020204" pitchFamily="34" charset="-122"/>
                <a:ea typeface="微软雅黑" panose="020B0503020204020204" pitchFamily="34" charset="-122"/>
              </a:rPr>
              <a:t>推荐使用</a:t>
            </a:r>
            <a:r>
              <a:rPr lang="en-US" altLang="zh-CN" sz="1400" b="1" dirty="0">
                <a:solidFill>
                  <a:srgbClr val="00B0F0"/>
                </a:solidFill>
                <a:latin typeface="微软雅黑" panose="020B0503020204020204" pitchFamily="34" charset="-122"/>
                <a:ea typeface="微软雅黑" panose="020B0503020204020204" pitchFamily="34" charset="-122"/>
              </a:rPr>
              <a:t>: </a:t>
            </a:r>
            <a:r>
              <a:rPr lang="en-US" altLang="zh-CN" sz="1400" b="1" dirty="0">
                <a:solidFill>
                  <a:srgbClr val="FF0000"/>
                </a:solidFill>
                <a:latin typeface="微软雅黑" panose="020B0503020204020204" pitchFamily="34" charset="-122"/>
                <a:ea typeface="微软雅黑" panose="020B0503020204020204" pitchFamily="34" charset="-122"/>
              </a:rPr>
              <a:t>LinkedList</a:t>
            </a:r>
            <a:endParaRPr lang="en-US" sz="1400" b="1" dirty="0">
              <a:solidFill>
                <a:srgbClr val="FF0000"/>
              </a:solidFill>
              <a:latin typeface="微软雅黑" panose="020B0503020204020204" pitchFamily="34" charset="-122"/>
              <a:ea typeface="微软雅黑" panose="020B0503020204020204" pitchFamily="34" charset="-122"/>
            </a:endParaRPr>
          </a:p>
        </p:txBody>
      </p:sp>
      <p:sp>
        <p:nvSpPr>
          <p:cNvPr id="99" name="文本框 98"/>
          <p:cNvSpPr txBox="1"/>
          <p:nvPr/>
        </p:nvSpPr>
        <p:spPr>
          <a:xfrm>
            <a:off x="6049481" y="1570936"/>
            <a:ext cx="7177617" cy="3383683"/>
          </a:xfrm>
          <a:prstGeom prst="rect">
            <a:avLst/>
          </a:prstGeom>
          <a:noFill/>
        </p:spPr>
        <p:txBody>
          <a:bodyPr wrap="square" rtlCol="0">
            <a:spAutoFit/>
          </a:bodyPr>
          <a:lstStyle/>
          <a:p>
            <a:pPr fontAlgn="auto">
              <a:lnSpc>
                <a:spcPct val="150000"/>
              </a:lnSpc>
              <a:spcBef>
                <a:spcPts val="0"/>
              </a:spcBef>
              <a:spcAft>
                <a:spcPts val="0"/>
              </a:spcAft>
            </a:pPr>
            <a:r>
              <a:rPr lang="zh-CN" altLang="en-US" sz="1200" b="1" dirty="0">
                <a:solidFill>
                  <a:schemeClr val="accent6">
                    <a:lumMod val="75000"/>
                  </a:schemeClr>
                </a:solidFill>
                <a:latin typeface="微软雅黑" panose="020B0503020204020204" pitchFamily="34" charset="-122"/>
                <a:ea typeface="微软雅黑" panose="020B0503020204020204" pitchFamily="34" charset="-122"/>
              </a:rPr>
              <a:t>实现原理</a:t>
            </a:r>
            <a:r>
              <a:rPr lang="en-US" altLang="zh-CN" sz="1200" b="1" dirty="0">
                <a:solidFill>
                  <a:schemeClr val="accent6">
                    <a:lumMod val="75000"/>
                  </a:schemeClr>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pPr>
            <a:r>
              <a:rPr lang="en-US" sz="1200" b="1" dirty="0">
                <a:solidFill>
                  <a:schemeClr val="accent6">
                    <a:lumMod val="75000"/>
                  </a:schemeClr>
                </a:solidFill>
                <a:latin typeface="微软雅黑" panose="020B0503020204020204" pitchFamily="34" charset="-122"/>
                <a:ea typeface="微软雅黑" panose="020B0503020204020204" pitchFamily="34" charset="-122"/>
              </a:rPr>
              <a:t>      1</a:t>
            </a:r>
            <a:r>
              <a:rPr lang="en-US" altLang="zh-CN" sz="1200" b="1" dirty="0">
                <a:solidFill>
                  <a:schemeClr val="accent6">
                    <a:lumMod val="75000"/>
                  </a:schemeClr>
                </a:solidFill>
                <a:latin typeface="微软雅黑" panose="020B0503020204020204" pitchFamily="34" charset="-122"/>
                <a:ea typeface="微软雅黑" panose="020B0503020204020204" pitchFamily="34" charset="-122"/>
              </a:rPr>
              <a:t>.</a:t>
            </a:r>
            <a:r>
              <a:rPr lang="zh-CN" altLang="en-US" sz="1200" b="1" dirty="0">
                <a:solidFill>
                  <a:schemeClr val="accent6">
                    <a:lumMod val="75000"/>
                  </a:schemeClr>
                </a:solidFill>
                <a:latin typeface="微软雅黑" panose="020B0503020204020204" pitchFamily="34" charset="-122"/>
                <a:ea typeface="微软雅黑" panose="020B0503020204020204" pitchFamily="34" charset="-122"/>
              </a:rPr>
              <a:t>第一次使用线程执行线程任务时</a:t>
            </a:r>
            <a:r>
              <a:rPr lang="en-US" altLang="zh-CN" sz="1200" b="1" dirty="0">
                <a:solidFill>
                  <a:schemeClr val="accent6">
                    <a:lumMod val="75000"/>
                  </a:schemeClr>
                </a:solidFill>
                <a:latin typeface="微软雅黑" panose="020B0503020204020204" pitchFamily="34" charset="-122"/>
                <a:ea typeface="微软雅黑" panose="020B0503020204020204" pitchFamily="34" charset="-122"/>
              </a:rPr>
              <a:t>,</a:t>
            </a:r>
            <a:r>
              <a:rPr lang="zh-CN" altLang="en-US" sz="1200" b="1" dirty="0">
                <a:solidFill>
                  <a:schemeClr val="accent6">
                    <a:lumMod val="75000"/>
                  </a:schemeClr>
                </a:solidFill>
                <a:latin typeface="微软雅黑" panose="020B0503020204020204" pitchFamily="34" charset="-122"/>
                <a:ea typeface="微软雅黑" panose="020B0503020204020204" pitchFamily="34" charset="-122"/>
              </a:rPr>
              <a:t>首先创建一个容器</a:t>
            </a:r>
            <a:r>
              <a:rPr lang="en-US" altLang="zh-CN" sz="1200" b="1" dirty="0">
                <a:solidFill>
                  <a:schemeClr val="accent6">
                    <a:lumMod val="75000"/>
                  </a:schemeClr>
                </a:solidFill>
                <a:latin typeface="微软雅黑" panose="020B0503020204020204" pitchFamily="34" charset="-122"/>
                <a:ea typeface="微软雅黑" panose="020B0503020204020204" pitchFamily="34" charset="-122"/>
              </a:rPr>
              <a:t>,</a:t>
            </a:r>
            <a:r>
              <a:rPr lang="zh-CN" altLang="en-US" sz="1200" b="1" dirty="0">
                <a:solidFill>
                  <a:schemeClr val="accent6">
                    <a:lumMod val="75000"/>
                  </a:schemeClr>
                </a:solidFill>
                <a:latin typeface="微软雅黑" panose="020B0503020204020204" pitchFamily="34" charset="-122"/>
                <a:ea typeface="微软雅黑" panose="020B0503020204020204" pitchFamily="34" charset="-122"/>
              </a:rPr>
              <a:t>该容器用来存储多个线程</a:t>
            </a:r>
            <a:endParaRPr lang="en-US" altLang="zh-CN" sz="1200" b="1" dirty="0">
              <a:solidFill>
                <a:schemeClr val="accent6">
                  <a:lumMod val="7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pPr>
            <a:r>
              <a:rPr lang="en-US" sz="1200" b="1" dirty="0">
                <a:solidFill>
                  <a:schemeClr val="accent6">
                    <a:lumMod val="75000"/>
                  </a:schemeClr>
                </a:solidFill>
                <a:latin typeface="微软雅黑" panose="020B0503020204020204" pitchFamily="34" charset="-122"/>
                <a:ea typeface="微软雅黑" panose="020B0503020204020204" pitchFamily="34" charset="-122"/>
              </a:rPr>
              <a:t>      2</a:t>
            </a:r>
            <a:r>
              <a:rPr lang="en-US" altLang="zh-CN" sz="1200" b="1" dirty="0">
                <a:solidFill>
                  <a:schemeClr val="accent6">
                    <a:lumMod val="75000"/>
                  </a:schemeClr>
                </a:solidFill>
                <a:latin typeface="微软雅黑" panose="020B0503020204020204" pitchFamily="34" charset="-122"/>
                <a:ea typeface="微软雅黑" panose="020B0503020204020204" pitchFamily="34" charset="-122"/>
              </a:rPr>
              <a:t>.</a:t>
            </a:r>
            <a:r>
              <a:rPr lang="zh-CN" altLang="en-US" sz="1200" b="1" dirty="0">
                <a:solidFill>
                  <a:schemeClr val="accent6">
                    <a:lumMod val="75000"/>
                  </a:schemeClr>
                </a:solidFill>
                <a:latin typeface="微软雅黑" panose="020B0503020204020204" pitchFamily="34" charset="-122"/>
                <a:ea typeface="微软雅黑" panose="020B0503020204020204" pitchFamily="34" charset="-122"/>
              </a:rPr>
              <a:t>向容器中初始化多个</a:t>
            </a:r>
            <a:r>
              <a:rPr lang="en-US" altLang="zh-CN" sz="1200" b="1" dirty="0">
                <a:solidFill>
                  <a:schemeClr val="accent6">
                    <a:lumMod val="75000"/>
                  </a:schemeClr>
                </a:solidFill>
                <a:latin typeface="微软雅黑" panose="020B0503020204020204" pitchFamily="34" charset="-122"/>
                <a:ea typeface="微软雅黑" panose="020B0503020204020204" pitchFamily="34" charset="-122"/>
              </a:rPr>
              <a:t>(20</a:t>
            </a:r>
            <a:r>
              <a:rPr lang="zh-CN" altLang="en-US" sz="1200" b="1" dirty="0">
                <a:solidFill>
                  <a:schemeClr val="accent6">
                    <a:lumMod val="75000"/>
                  </a:schemeClr>
                </a:solidFill>
                <a:latin typeface="微软雅黑" panose="020B0503020204020204" pitchFamily="34" charset="-122"/>
                <a:ea typeface="微软雅黑" panose="020B0503020204020204" pitchFamily="34" charset="-122"/>
              </a:rPr>
              <a:t>个</a:t>
            </a:r>
            <a:r>
              <a:rPr lang="en-US" altLang="zh-CN" sz="1200" b="1" dirty="0">
                <a:solidFill>
                  <a:schemeClr val="accent6">
                    <a:lumMod val="75000"/>
                  </a:schemeClr>
                </a:solidFill>
                <a:latin typeface="微软雅黑" panose="020B0503020204020204" pitchFamily="34" charset="-122"/>
                <a:ea typeface="微软雅黑" panose="020B0503020204020204" pitchFamily="34" charset="-122"/>
              </a:rPr>
              <a:t>)</a:t>
            </a:r>
            <a:r>
              <a:rPr lang="zh-CN" altLang="en-US" sz="1200" b="1" dirty="0">
                <a:solidFill>
                  <a:schemeClr val="accent6">
                    <a:lumMod val="75000"/>
                  </a:schemeClr>
                </a:solidFill>
                <a:latin typeface="微软雅黑" panose="020B0503020204020204" pitchFamily="34" charset="-122"/>
                <a:ea typeface="微软雅黑" panose="020B0503020204020204" pitchFamily="34" charset="-122"/>
              </a:rPr>
              <a:t>线程对象</a:t>
            </a:r>
            <a:endParaRPr lang="en-US" altLang="zh-CN" sz="1200" b="1" dirty="0">
              <a:solidFill>
                <a:schemeClr val="accent6">
                  <a:lumMod val="7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pPr>
            <a:r>
              <a:rPr lang="en-US" sz="1200" b="1" dirty="0">
                <a:solidFill>
                  <a:schemeClr val="accent6">
                    <a:lumMod val="75000"/>
                  </a:schemeClr>
                </a:solidFill>
                <a:latin typeface="微软雅黑" panose="020B0503020204020204" pitchFamily="34" charset="-122"/>
                <a:ea typeface="微软雅黑" panose="020B0503020204020204" pitchFamily="34" charset="-122"/>
              </a:rPr>
              <a:t>                </a:t>
            </a:r>
            <a:r>
              <a:rPr lang="en-US" altLang="zh-CN" sz="1200" b="1" dirty="0">
                <a:solidFill>
                  <a:schemeClr val="accent6">
                    <a:lumMod val="75000"/>
                  </a:schemeClr>
                </a:solidFill>
                <a:latin typeface="微软雅黑" panose="020B0503020204020204" pitchFamily="34" charset="-122"/>
                <a:ea typeface="微软雅黑" panose="020B0503020204020204" pitchFamily="34" charset="-122"/>
              </a:rPr>
              <a:t>for(int </a:t>
            </a:r>
            <a:r>
              <a:rPr lang="en-US" altLang="zh-CN" sz="1200" b="1" dirty="0" err="1">
                <a:solidFill>
                  <a:schemeClr val="accent6">
                    <a:lumMod val="75000"/>
                  </a:schemeClr>
                </a:solidFill>
                <a:latin typeface="微软雅黑" panose="020B0503020204020204" pitchFamily="34" charset="-122"/>
                <a:ea typeface="微软雅黑" panose="020B0503020204020204" pitchFamily="34" charset="-122"/>
              </a:rPr>
              <a:t>i</a:t>
            </a:r>
            <a:r>
              <a:rPr lang="en-US" altLang="zh-CN" sz="1200" b="1" dirty="0">
                <a:solidFill>
                  <a:schemeClr val="accent6">
                    <a:lumMod val="75000"/>
                  </a:schemeClr>
                </a:solidFill>
                <a:latin typeface="微软雅黑" panose="020B0503020204020204" pitchFamily="34" charset="-122"/>
                <a:ea typeface="微软雅黑" panose="020B0503020204020204" pitchFamily="34" charset="-122"/>
              </a:rPr>
              <a:t> = 0;i&lt;20;i++){</a:t>
            </a:r>
          </a:p>
          <a:p>
            <a:pPr fontAlgn="auto">
              <a:lnSpc>
                <a:spcPct val="150000"/>
              </a:lnSpc>
              <a:spcBef>
                <a:spcPts val="0"/>
              </a:spcBef>
              <a:spcAft>
                <a:spcPts val="0"/>
              </a:spcAft>
            </a:pPr>
            <a:r>
              <a:rPr lang="en-US" altLang="zh-CN" sz="1200" b="1" dirty="0">
                <a:solidFill>
                  <a:schemeClr val="accent6">
                    <a:lumMod val="75000"/>
                  </a:schemeClr>
                </a:solidFill>
                <a:latin typeface="微软雅黑" panose="020B0503020204020204" pitchFamily="34" charset="-122"/>
                <a:ea typeface="微软雅黑" panose="020B0503020204020204" pitchFamily="34" charset="-122"/>
              </a:rPr>
              <a:t>                      </a:t>
            </a:r>
            <a:r>
              <a:rPr lang="zh-CN" altLang="en-US" sz="1200" b="1" dirty="0">
                <a:solidFill>
                  <a:schemeClr val="accent6">
                    <a:lumMod val="75000"/>
                  </a:schemeClr>
                </a:solidFill>
                <a:latin typeface="微软雅黑" panose="020B0503020204020204" pitchFamily="34" charset="-122"/>
                <a:ea typeface="微软雅黑" panose="020B0503020204020204" pitchFamily="34" charset="-122"/>
              </a:rPr>
              <a:t>线程池容器对象</a:t>
            </a:r>
            <a:r>
              <a:rPr lang="en-US" altLang="zh-CN" sz="1200" b="1" dirty="0">
                <a:solidFill>
                  <a:schemeClr val="accent6">
                    <a:lumMod val="75000"/>
                  </a:schemeClr>
                </a:solidFill>
                <a:latin typeface="微软雅黑" panose="020B0503020204020204" pitchFamily="34" charset="-122"/>
                <a:ea typeface="微软雅黑" panose="020B0503020204020204" pitchFamily="34" charset="-122"/>
              </a:rPr>
              <a:t>.add(new Thread());</a:t>
            </a:r>
          </a:p>
          <a:p>
            <a:pPr fontAlgn="auto">
              <a:lnSpc>
                <a:spcPct val="150000"/>
              </a:lnSpc>
              <a:spcBef>
                <a:spcPts val="0"/>
              </a:spcBef>
              <a:spcAft>
                <a:spcPts val="0"/>
              </a:spcAft>
            </a:pPr>
            <a:r>
              <a:rPr lang="en-US" altLang="zh-CN" sz="1200" b="1" dirty="0">
                <a:solidFill>
                  <a:schemeClr val="accent6">
                    <a:lumMod val="75000"/>
                  </a:schemeClr>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pPr>
            <a:r>
              <a:rPr lang="en-US" sz="1200" b="1" dirty="0">
                <a:solidFill>
                  <a:schemeClr val="accent6">
                    <a:lumMod val="75000"/>
                  </a:schemeClr>
                </a:solidFill>
                <a:latin typeface="微软雅黑" panose="020B0503020204020204" pitchFamily="34" charset="-122"/>
                <a:ea typeface="微软雅黑" panose="020B0503020204020204" pitchFamily="34" charset="-122"/>
              </a:rPr>
              <a:t>       3.</a:t>
            </a:r>
            <a:r>
              <a:rPr lang="zh-CN" altLang="en-US" sz="1200" b="1" dirty="0">
                <a:solidFill>
                  <a:schemeClr val="accent6">
                    <a:lumMod val="75000"/>
                  </a:schemeClr>
                </a:solidFill>
                <a:latin typeface="微软雅黑" panose="020B0503020204020204" pitchFamily="34" charset="-122"/>
                <a:ea typeface="微软雅黑" panose="020B0503020204020204" pitchFamily="34" charset="-122"/>
              </a:rPr>
              <a:t>执行线程任务</a:t>
            </a:r>
            <a:endParaRPr lang="en-US" altLang="zh-CN" sz="1200" b="1" dirty="0">
              <a:solidFill>
                <a:schemeClr val="accent6">
                  <a:lumMod val="7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pPr>
            <a:r>
              <a:rPr lang="en-US" sz="1200" b="1" dirty="0">
                <a:solidFill>
                  <a:schemeClr val="accent6">
                    <a:lumMod val="75000"/>
                  </a:schemeClr>
                </a:solidFill>
                <a:latin typeface="微软雅黑" panose="020B0503020204020204" pitchFamily="34" charset="-122"/>
                <a:ea typeface="微软雅黑" panose="020B0503020204020204" pitchFamily="34" charset="-122"/>
              </a:rPr>
              <a:t>                 </a:t>
            </a:r>
            <a:r>
              <a:rPr lang="en-US" altLang="zh-CN" sz="1200" b="1" dirty="0">
                <a:solidFill>
                  <a:schemeClr val="accent6">
                    <a:lumMod val="75000"/>
                  </a:schemeClr>
                </a:solidFill>
                <a:latin typeface="微软雅黑" panose="020B0503020204020204" pitchFamily="34" charset="-122"/>
                <a:ea typeface="微软雅黑" panose="020B0503020204020204" pitchFamily="34" charset="-122"/>
              </a:rPr>
              <a:t>(1)</a:t>
            </a:r>
            <a:r>
              <a:rPr lang="zh-CN" altLang="en-US" sz="1200" b="1" dirty="0">
                <a:solidFill>
                  <a:schemeClr val="accent6">
                    <a:lumMod val="75000"/>
                  </a:schemeClr>
                </a:solidFill>
                <a:latin typeface="微软雅黑" panose="020B0503020204020204" pitchFamily="34" charset="-122"/>
                <a:ea typeface="微软雅黑" panose="020B0503020204020204" pitchFamily="34" charset="-122"/>
              </a:rPr>
              <a:t>从线程池中获取一个线程</a:t>
            </a:r>
            <a:r>
              <a:rPr lang="en-US" altLang="zh-CN" sz="1200" b="1" dirty="0">
                <a:solidFill>
                  <a:schemeClr val="accent6">
                    <a:lumMod val="75000"/>
                  </a:schemeClr>
                </a:solidFill>
                <a:latin typeface="微软雅黑" panose="020B0503020204020204" pitchFamily="34" charset="-122"/>
                <a:ea typeface="微软雅黑" panose="020B0503020204020204" pitchFamily="34" charset="-122"/>
              </a:rPr>
              <a:t>: get</a:t>
            </a:r>
            <a:r>
              <a:rPr lang="zh-CN" altLang="en-US" sz="1200" b="1" dirty="0">
                <a:solidFill>
                  <a:schemeClr val="accent6">
                    <a:lumMod val="75000"/>
                  </a:schemeClr>
                </a:solidFill>
                <a:latin typeface="微软雅黑" panose="020B0503020204020204" pitchFamily="34" charset="-122"/>
                <a:ea typeface="微软雅黑" panose="020B0503020204020204" pitchFamily="34" charset="-122"/>
              </a:rPr>
              <a:t>方法</a:t>
            </a:r>
            <a:r>
              <a:rPr lang="en-US" altLang="zh-CN" sz="1200" b="1" dirty="0">
                <a:solidFill>
                  <a:schemeClr val="accent6">
                    <a:lumMod val="75000"/>
                  </a:schemeClr>
                </a:solidFill>
                <a:latin typeface="微软雅黑" panose="020B0503020204020204" pitchFamily="34" charset="-122"/>
                <a:ea typeface="微软雅黑" panose="020B0503020204020204" pitchFamily="34" charset="-122"/>
              </a:rPr>
              <a:t>/remove</a:t>
            </a:r>
            <a:r>
              <a:rPr lang="zh-CN" altLang="en-US" sz="1200" b="1" dirty="0">
                <a:solidFill>
                  <a:schemeClr val="accent6">
                    <a:lumMod val="75000"/>
                  </a:schemeClr>
                </a:solidFill>
                <a:latin typeface="微软雅黑" panose="020B0503020204020204" pitchFamily="34" charset="-122"/>
                <a:ea typeface="微软雅黑" panose="020B0503020204020204" pitchFamily="34" charset="-122"/>
              </a:rPr>
              <a:t>方法</a:t>
            </a:r>
            <a:endParaRPr lang="en-US" altLang="zh-CN" sz="1200" b="1" dirty="0">
              <a:solidFill>
                <a:schemeClr val="accent6">
                  <a:lumMod val="7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pPr>
            <a:r>
              <a:rPr lang="en-US" sz="1200" b="1" dirty="0">
                <a:solidFill>
                  <a:schemeClr val="accent6">
                    <a:lumMod val="75000"/>
                  </a:schemeClr>
                </a:solidFill>
                <a:latin typeface="微软雅黑" panose="020B0503020204020204" pitchFamily="34" charset="-122"/>
                <a:ea typeface="微软雅黑" panose="020B0503020204020204" pitchFamily="34" charset="-122"/>
              </a:rPr>
              <a:t>                 </a:t>
            </a:r>
            <a:r>
              <a:rPr lang="en-US" altLang="zh-CN" sz="1200" b="1" dirty="0">
                <a:solidFill>
                  <a:schemeClr val="accent6">
                    <a:lumMod val="75000"/>
                  </a:schemeClr>
                </a:solidFill>
                <a:latin typeface="微软雅黑" panose="020B0503020204020204" pitchFamily="34" charset="-122"/>
                <a:ea typeface="微软雅黑" panose="020B0503020204020204" pitchFamily="34" charset="-122"/>
              </a:rPr>
              <a:t>(2)</a:t>
            </a:r>
            <a:r>
              <a:rPr lang="zh-CN" altLang="en-US" sz="1200" b="1" dirty="0">
                <a:solidFill>
                  <a:schemeClr val="accent6">
                    <a:lumMod val="75000"/>
                  </a:schemeClr>
                </a:solidFill>
                <a:latin typeface="微软雅黑" panose="020B0503020204020204" pitchFamily="34" charset="-122"/>
                <a:ea typeface="微软雅黑" panose="020B0503020204020204" pitchFamily="34" charset="-122"/>
              </a:rPr>
              <a:t>某个线程在执行一个任务时</a:t>
            </a:r>
            <a:r>
              <a:rPr lang="en-US" altLang="zh-CN" sz="1200" b="1" dirty="0">
                <a:solidFill>
                  <a:schemeClr val="accent6">
                    <a:lumMod val="75000"/>
                  </a:schemeClr>
                </a:solidFill>
                <a:latin typeface="微软雅黑" panose="020B0503020204020204" pitchFamily="34" charset="-122"/>
                <a:ea typeface="微软雅黑" panose="020B0503020204020204" pitchFamily="34" charset="-122"/>
              </a:rPr>
              <a:t>,</a:t>
            </a:r>
            <a:r>
              <a:rPr lang="zh-CN" altLang="en-US" sz="1200" b="1" dirty="0">
                <a:solidFill>
                  <a:schemeClr val="accent6">
                    <a:lumMod val="75000"/>
                  </a:schemeClr>
                </a:solidFill>
                <a:latin typeface="微软雅黑" panose="020B0503020204020204" pitchFamily="34" charset="-122"/>
                <a:ea typeface="微软雅黑" panose="020B0503020204020204" pitchFamily="34" charset="-122"/>
              </a:rPr>
              <a:t>不可能再执行其它任务</a:t>
            </a:r>
            <a:endParaRPr lang="en-US" altLang="zh-CN" sz="1200" b="1" dirty="0">
              <a:solidFill>
                <a:schemeClr val="accent6">
                  <a:lumMod val="7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pPr>
            <a:r>
              <a:rPr lang="en-US" sz="1200" b="1" dirty="0">
                <a:solidFill>
                  <a:schemeClr val="accent6">
                    <a:lumMod val="75000"/>
                  </a:schemeClr>
                </a:solidFill>
                <a:latin typeface="微软雅黑" panose="020B0503020204020204" pitchFamily="34" charset="-122"/>
                <a:ea typeface="微软雅黑" panose="020B0503020204020204" pitchFamily="34" charset="-122"/>
              </a:rPr>
              <a:t>                            </a:t>
            </a:r>
            <a:r>
              <a:rPr lang="zh-CN" altLang="en-US" sz="1200" b="1" dirty="0">
                <a:solidFill>
                  <a:schemeClr val="accent6">
                    <a:lumMod val="75000"/>
                  </a:schemeClr>
                </a:solidFill>
                <a:latin typeface="微软雅黑" panose="020B0503020204020204" pitchFamily="34" charset="-122"/>
                <a:ea typeface="微软雅黑" panose="020B0503020204020204" pitchFamily="34" charset="-122"/>
              </a:rPr>
              <a:t>所以必须使用</a:t>
            </a:r>
            <a:r>
              <a:rPr lang="en-US" altLang="zh-CN" sz="1200" b="1" dirty="0">
                <a:solidFill>
                  <a:schemeClr val="accent6">
                    <a:lumMod val="75000"/>
                  </a:schemeClr>
                </a:solidFill>
                <a:latin typeface="微软雅黑" panose="020B0503020204020204" pitchFamily="34" charset="-122"/>
                <a:ea typeface="微软雅黑" panose="020B0503020204020204" pitchFamily="34" charset="-122"/>
              </a:rPr>
              <a:t>remove</a:t>
            </a:r>
            <a:r>
              <a:rPr lang="zh-CN" altLang="en-US" sz="1200" b="1" dirty="0">
                <a:solidFill>
                  <a:schemeClr val="accent6">
                    <a:lumMod val="75000"/>
                  </a:schemeClr>
                </a:solidFill>
                <a:latin typeface="微软雅黑" panose="020B0503020204020204" pitchFamily="34" charset="-122"/>
                <a:ea typeface="微软雅黑" panose="020B0503020204020204" pitchFamily="34" charset="-122"/>
              </a:rPr>
              <a:t>方法</a:t>
            </a:r>
            <a:endParaRPr lang="en-US" altLang="zh-CN" sz="1200" b="1" dirty="0">
              <a:solidFill>
                <a:schemeClr val="accent6">
                  <a:lumMod val="7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pPr>
            <a:r>
              <a:rPr lang="en-US" sz="1200" b="1" dirty="0">
                <a:solidFill>
                  <a:schemeClr val="accent6">
                    <a:lumMod val="75000"/>
                  </a:schemeClr>
                </a:solidFill>
                <a:latin typeface="微软雅黑" panose="020B0503020204020204" pitchFamily="34" charset="-122"/>
                <a:ea typeface="微软雅黑" panose="020B0503020204020204" pitchFamily="34" charset="-122"/>
              </a:rPr>
              <a:t>        4</a:t>
            </a:r>
            <a:r>
              <a:rPr lang="en-US" altLang="zh-CN" sz="1200" b="1" dirty="0">
                <a:solidFill>
                  <a:schemeClr val="accent6">
                    <a:lumMod val="75000"/>
                  </a:schemeClr>
                </a:solidFill>
                <a:latin typeface="微软雅黑" panose="020B0503020204020204" pitchFamily="34" charset="-122"/>
                <a:ea typeface="微软雅黑" panose="020B0503020204020204" pitchFamily="34" charset="-122"/>
              </a:rPr>
              <a:t>.</a:t>
            </a:r>
            <a:r>
              <a:rPr lang="zh-CN" altLang="en-US" sz="1200" b="1" dirty="0">
                <a:solidFill>
                  <a:schemeClr val="accent6">
                    <a:lumMod val="75000"/>
                  </a:schemeClr>
                </a:solidFill>
                <a:latin typeface="微软雅黑" panose="020B0503020204020204" pitchFamily="34" charset="-122"/>
                <a:ea typeface="微软雅黑" panose="020B0503020204020204" pitchFamily="34" charset="-122"/>
              </a:rPr>
              <a:t>执行完毕任务后</a:t>
            </a:r>
            <a:r>
              <a:rPr lang="en-US" altLang="zh-CN" sz="1200" b="1" dirty="0">
                <a:solidFill>
                  <a:schemeClr val="accent6">
                    <a:lumMod val="75000"/>
                  </a:schemeClr>
                </a:solidFill>
                <a:latin typeface="微软雅黑" panose="020B0503020204020204" pitchFamily="34" charset="-122"/>
                <a:ea typeface="微软雅黑" panose="020B0503020204020204" pitchFamily="34" charset="-122"/>
              </a:rPr>
              <a:t>,</a:t>
            </a:r>
            <a:r>
              <a:rPr lang="zh-CN" altLang="en-US" sz="1200" b="1" dirty="0">
                <a:solidFill>
                  <a:schemeClr val="accent6">
                    <a:lumMod val="75000"/>
                  </a:schemeClr>
                </a:solidFill>
                <a:latin typeface="微软雅黑" panose="020B0503020204020204" pitchFamily="34" charset="-122"/>
                <a:ea typeface="微软雅黑" panose="020B0503020204020204" pitchFamily="34" charset="-122"/>
              </a:rPr>
              <a:t>需要把线程对象返还池中</a:t>
            </a:r>
            <a:endParaRPr lang="en-US" altLang="zh-CN" sz="1200" b="1" dirty="0">
              <a:solidFill>
                <a:schemeClr val="accent6">
                  <a:lumMod val="7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pPr>
            <a:r>
              <a:rPr lang="en-US" sz="1200" b="1" dirty="0">
                <a:solidFill>
                  <a:schemeClr val="accent6">
                    <a:lumMod val="75000"/>
                  </a:schemeClr>
                </a:solidFill>
                <a:latin typeface="微软雅黑" panose="020B0503020204020204" pitchFamily="34" charset="-122"/>
                <a:ea typeface="微软雅黑" panose="020B0503020204020204" pitchFamily="34" charset="-122"/>
              </a:rPr>
              <a:t>                 </a:t>
            </a:r>
            <a:r>
              <a:rPr lang="zh-CN" altLang="en-US" sz="1200" b="1" dirty="0">
                <a:solidFill>
                  <a:schemeClr val="accent6">
                    <a:lumMod val="75000"/>
                  </a:schemeClr>
                </a:solidFill>
                <a:latin typeface="微软雅黑" panose="020B0503020204020204" pitchFamily="34" charset="-122"/>
                <a:ea typeface="微软雅黑" panose="020B0503020204020204" pitchFamily="34" charset="-122"/>
              </a:rPr>
              <a:t>线程池对象</a:t>
            </a:r>
            <a:r>
              <a:rPr lang="en-US" altLang="zh-CN" sz="1200" b="1" dirty="0">
                <a:solidFill>
                  <a:schemeClr val="accent6">
                    <a:lumMod val="75000"/>
                  </a:schemeClr>
                </a:solidFill>
                <a:latin typeface="微软雅黑" panose="020B0503020204020204" pitchFamily="34" charset="-122"/>
                <a:ea typeface="微软雅黑" panose="020B0503020204020204" pitchFamily="34" charset="-122"/>
              </a:rPr>
              <a:t>.add</a:t>
            </a:r>
            <a:r>
              <a:rPr lang="zh-CN" altLang="en-US" sz="1200" b="1" dirty="0">
                <a:solidFill>
                  <a:schemeClr val="accent6">
                    <a:lumMod val="75000"/>
                  </a:schemeClr>
                </a:solidFill>
                <a:latin typeface="微软雅黑" panose="020B0503020204020204" pitchFamily="34" charset="-122"/>
                <a:ea typeface="微软雅黑" panose="020B0503020204020204" pitchFamily="34" charset="-122"/>
              </a:rPr>
              <a:t>方法</a:t>
            </a:r>
            <a:r>
              <a:rPr lang="en-US" altLang="zh-CN" sz="1200" b="1" dirty="0">
                <a:solidFill>
                  <a:schemeClr val="accent6">
                    <a:lumMod val="75000"/>
                  </a:schemeClr>
                </a:solidFill>
                <a:latin typeface="微软雅黑" panose="020B0503020204020204" pitchFamily="34" charset="-122"/>
                <a:ea typeface="微软雅黑" panose="020B0503020204020204" pitchFamily="34" charset="-122"/>
              </a:rPr>
              <a:t>(</a:t>
            </a:r>
            <a:r>
              <a:rPr lang="zh-CN" altLang="en-US" sz="1200" b="1" dirty="0">
                <a:solidFill>
                  <a:schemeClr val="accent6">
                    <a:lumMod val="75000"/>
                  </a:schemeClr>
                </a:solidFill>
                <a:latin typeface="微软雅黑" panose="020B0503020204020204" pitchFamily="34" charset="-122"/>
                <a:ea typeface="微软雅黑" panose="020B0503020204020204" pitchFamily="34" charset="-122"/>
              </a:rPr>
              <a:t>线程对象</a:t>
            </a:r>
            <a:r>
              <a:rPr lang="en-US" altLang="zh-CN" sz="1200" b="1" dirty="0">
                <a:solidFill>
                  <a:schemeClr val="accent6">
                    <a:lumMod val="75000"/>
                  </a:schemeClr>
                </a:solidFill>
                <a:latin typeface="微软雅黑" panose="020B0503020204020204" pitchFamily="34" charset="-122"/>
                <a:ea typeface="微软雅黑" panose="020B0503020204020204" pitchFamily="34" charset="-122"/>
              </a:rPr>
              <a:t>)</a:t>
            </a:r>
            <a:endParaRPr lang="en-US" sz="12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6090099" y="4892115"/>
            <a:ext cx="7177617" cy="1721690"/>
          </a:xfrm>
          <a:prstGeom prst="rect">
            <a:avLst/>
          </a:prstGeom>
          <a:noFill/>
        </p:spPr>
        <p:txBody>
          <a:bodyPr wrap="square" rtlCol="0">
            <a:spAutoFit/>
          </a:bodyPr>
          <a:lstStyle/>
          <a:p>
            <a:pPr fontAlgn="auto">
              <a:lnSpc>
                <a:spcPct val="150000"/>
              </a:lnSpc>
              <a:spcBef>
                <a:spcPts val="0"/>
              </a:spcBef>
              <a:spcAft>
                <a:spcPts val="0"/>
              </a:spcAft>
            </a:pPr>
            <a:r>
              <a:rPr lang="zh-CN" altLang="en-US" sz="1200" b="1" dirty="0">
                <a:solidFill>
                  <a:srgbClr val="00B050"/>
                </a:solidFill>
                <a:latin typeface="微软雅黑" panose="020B0503020204020204" pitchFamily="34" charset="-122"/>
                <a:ea typeface="微软雅黑" panose="020B0503020204020204" pitchFamily="34" charset="-122"/>
              </a:rPr>
              <a:t>使用思路</a:t>
            </a:r>
            <a:r>
              <a:rPr lang="en-US" altLang="zh-CN" sz="1200" b="1" dirty="0">
                <a:solidFill>
                  <a:srgbClr val="00B050"/>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pPr>
            <a:r>
              <a:rPr lang="en-US" sz="1200" b="1" dirty="0">
                <a:solidFill>
                  <a:srgbClr val="00B050"/>
                </a:solidFill>
                <a:latin typeface="微软雅黑" panose="020B0503020204020204" pitchFamily="34" charset="-122"/>
                <a:ea typeface="微软雅黑" panose="020B0503020204020204" pitchFamily="34" charset="-122"/>
              </a:rPr>
              <a:t>      1</a:t>
            </a:r>
            <a:r>
              <a:rPr lang="en-US" altLang="zh-CN" sz="1200" b="1" dirty="0">
                <a:solidFill>
                  <a:srgbClr val="00B050"/>
                </a:solidFill>
                <a:latin typeface="微软雅黑" panose="020B0503020204020204" pitchFamily="34" charset="-122"/>
                <a:ea typeface="微软雅黑" panose="020B0503020204020204" pitchFamily="34" charset="-122"/>
              </a:rPr>
              <a:t>.</a:t>
            </a:r>
            <a:r>
              <a:rPr lang="zh-CN" altLang="en-US" sz="1200" b="1" dirty="0">
                <a:solidFill>
                  <a:srgbClr val="00B050"/>
                </a:solidFill>
                <a:latin typeface="微软雅黑" panose="020B0503020204020204" pitchFamily="34" charset="-122"/>
                <a:ea typeface="微软雅黑" panose="020B0503020204020204" pitchFamily="34" charset="-122"/>
              </a:rPr>
              <a:t>创建线程池对象</a:t>
            </a:r>
            <a:r>
              <a:rPr lang="en-US" altLang="zh-CN" sz="1200" b="1" dirty="0">
                <a:solidFill>
                  <a:srgbClr val="00B050"/>
                </a:solidFill>
                <a:latin typeface="微软雅黑" panose="020B0503020204020204" pitchFamily="34" charset="-122"/>
                <a:ea typeface="微软雅黑" panose="020B0503020204020204" pitchFamily="34" charset="-122"/>
              </a:rPr>
              <a:t>pool,</a:t>
            </a:r>
            <a:r>
              <a:rPr lang="zh-CN" altLang="en-US" sz="1200" b="1" dirty="0">
                <a:solidFill>
                  <a:srgbClr val="00B050"/>
                </a:solidFill>
                <a:latin typeface="微软雅黑" panose="020B0503020204020204" pitchFamily="34" charset="-122"/>
                <a:ea typeface="微软雅黑" panose="020B0503020204020204" pitchFamily="34" charset="-122"/>
              </a:rPr>
              <a:t>内部初始化多个线程对象</a:t>
            </a:r>
            <a:endParaRPr lang="en-US" altLang="zh-CN" sz="1200" b="1" dirty="0">
              <a:solidFill>
                <a:srgbClr val="00B050"/>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pPr>
            <a:r>
              <a:rPr lang="en-US" sz="1200" b="1" dirty="0">
                <a:solidFill>
                  <a:srgbClr val="00B050"/>
                </a:solidFill>
                <a:latin typeface="微软雅黑" panose="020B0503020204020204" pitchFamily="34" charset="-122"/>
                <a:ea typeface="微软雅黑" panose="020B0503020204020204" pitchFamily="34" charset="-122"/>
              </a:rPr>
              <a:t>      2</a:t>
            </a:r>
            <a:r>
              <a:rPr lang="en-US" altLang="zh-CN" sz="1200" b="1" dirty="0">
                <a:solidFill>
                  <a:srgbClr val="00B050"/>
                </a:solidFill>
                <a:latin typeface="微软雅黑" panose="020B0503020204020204" pitchFamily="34" charset="-122"/>
                <a:ea typeface="微软雅黑" panose="020B0503020204020204" pitchFamily="34" charset="-122"/>
              </a:rPr>
              <a:t>.</a:t>
            </a:r>
            <a:r>
              <a:rPr lang="zh-CN" altLang="en-US" sz="1200" b="1" dirty="0">
                <a:solidFill>
                  <a:srgbClr val="00B050"/>
                </a:solidFill>
                <a:latin typeface="微软雅黑" panose="020B0503020204020204" pitchFamily="34" charset="-122"/>
                <a:ea typeface="微软雅黑" panose="020B0503020204020204" pitchFamily="34" charset="-122"/>
              </a:rPr>
              <a:t>使用线程池对象</a:t>
            </a:r>
            <a:r>
              <a:rPr lang="en-US" altLang="zh-CN" sz="1200" b="1" dirty="0">
                <a:solidFill>
                  <a:srgbClr val="00B050"/>
                </a:solidFill>
                <a:latin typeface="微软雅黑" panose="020B0503020204020204" pitchFamily="34" charset="-122"/>
                <a:ea typeface="微软雅黑" panose="020B0503020204020204" pitchFamily="34" charset="-122"/>
              </a:rPr>
              <a:t>pool</a:t>
            </a:r>
            <a:r>
              <a:rPr lang="zh-CN" altLang="en-US" sz="1200" b="1" dirty="0">
                <a:solidFill>
                  <a:srgbClr val="00B050"/>
                </a:solidFill>
                <a:latin typeface="微软雅黑" panose="020B0503020204020204" pitchFamily="34" charset="-122"/>
                <a:ea typeface="微软雅黑" panose="020B0503020204020204" pitchFamily="34" charset="-122"/>
              </a:rPr>
              <a:t>调用方法</a:t>
            </a:r>
            <a:r>
              <a:rPr lang="en-US" altLang="zh-CN" sz="1200" b="1" dirty="0">
                <a:solidFill>
                  <a:srgbClr val="00B050"/>
                </a:solidFill>
                <a:latin typeface="微软雅黑" panose="020B0503020204020204" pitchFamily="34" charset="-122"/>
                <a:ea typeface="微软雅黑" panose="020B0503020204020204" pitchFamily="34" charset="-122"/>
              </a:rPr>
              <a:t>,</a:t>
            </a:r>
            <a:r>
              <a:rPr lang="zh-CN" altLang="en-US" sz="1200" b="1" dirty="0">
                <a:solidFill>
                  <a:srgbClr val="00B050"/>
                </a:solidFill>
                <a:latin typeface="微软雅黑" panose="020B0503020204020204" pitchFamily="34" charset="-122"/>
                <a:ea typeface="微软雅黑" panose="020B0503020204020204" pitchFamily="34" charset="-122"/>
              </a:rPr>
              <a:t>传递要执行的线程任务</a:t>
            </a:r>
            <a:endParaRPr lang="en-US" altLang="zh-CN" sz="1200" b="1" dirty="0">
              <a:solidFill>
                <a:srgbClr val="00B050"/>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pPr>
            <a:r>
              <a:rPr lang="en-US" altLang="zh-CN" sz="1200" b="1" dirty="0">
                <a:solidFill>
                  <a:srgbClr val="00B050"/>
                </a:solidFill>
                <a:latin typeface="微软雅黑" panose="020B0503020204020204" pitchFamily="34" charset="-122"/>
                <a:ea typeface="微软雅黑" panose="020B0503020204020204" pitchFamily="34" charset="-122"/>
              </a:rPr>
              <a:t>                </a:t>
            </a:r>
            <a:r>
              <a:rPr lang="zh-CN" altLang="en-US" sz="1200" b="1" dirty="0">
                <a:solidFill>
                  <a:srgbClr val="00B050"/>
                </a:solidFill>
                <a:latin typeface="微软雅黑" panose="020B0503020204020204" pitchFamily="34" charset="-122"/>
                <a:ea typeface="微软雅黑" panose="020B0503020204020204" pitchFamily="34" charset="-122"/>
              </a:rPr>
              <a:t>线程池对象</a:t>
            </a:r>
            <a:r>
              <a:rPr lang="en-US" altLang="zh-CN" sz="1200" b="1" dirty="0">
                <a:solidFill>
                  <a:srgbClr val="00B050"/>
                </a:solidFill>
                <a:latin typeface="微软雅黑" panose="020B0503020204020204" pitchFamily="34" charset="-122"/>
                <a:ea typeface="微软雅黑" panose="020B0503020204020204" pitchFamily="34" charset="-122"/>
              </a:rPr>
              <a:t>pool</a:t>
            </a:r>
            <a:r>
              <a:rPr lang="zh-CN" altLang="en-US" sz="1200" b="1" dirty="0">
                <a:solidFill>
                  <a:srgbClr val="00B050"/>
                </a:solidFill>
                <a:latin typeface="微软雅黑" panose="020B0503020204020204" pitchFamily="34" charset="-122"/>
                <a:ea typeface="微软雅黑" panose="020B0503020204020204" pitchFamily="34" charset="-122"/>
              </a:rPr>
              <a:t>有执行线程任务的方法</a:t>
            </a:r>
            <a:r>
              <a:rPr lang="en-US" altLang="zh-CN" sz="1200" b="1" dirty="0">
                <a:solidFill>
                  <a:srgbClr val="00B050"/>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pPr>
            <a:r>
              <a:rPr lang="en-US" altLang="zh-CN" sz="1200" b="1" dirty="0">
                <a:solidFill>
                  <a:srgbClr val="00B050"/>
                </a:solidFill>
                <a:latin typeface="微软雅黑" panose="020B0503020204020204" pitchFamily="34" charset="-122"/>
                <a:ea typeface="微软雅黑" panose="020B0503020204020204" pitchFamily="34" charset="-122"/>
              </a:rPr>
              <a:t>                       (1)</a:t>
            </a:r>
            <a:r>
              <a:rPr lang="zh-CN" altLang="en-US" sz="1200" b="1" dirty="0">
                <a:solidFill>
                  <a:srgbClr val="00B050"/>
                </a:solidFill>
                <a:latin typeface="微软雅黑" panose="020B0503020204020204" pitchFamily="34" charset="-122"/>
                <a:ea typeface="微软雅黑" panose="020B0503020204020204" pitchFamily="34" charset="-122"/>
              </a:rPr>
              <a:t>获取一个线程对象   </a:t>
            </a:r>
            <a:r>
              <a:rPr lang="en-US" altLang="zh-CN" sz="1200" b="1" dirty="0">
                <a:solidFill>
                  <a:srgbClr val="00B050"/>
                </a:solidFill>
                <a:latin typeface="微软雅黑" panose="020B0503020204020204" pitchFamily="34" charset="-122"/>
                <a:ea typeface="微软雅黑" panose="020B0503020204020204" pitchFamily="34" charset="-122"/>
              </a:rPr>
              <a:t>2.</a:t>
            </a:r>
            <a:r>
              <a:rPr lang="zh-CN" altLang="en-US" sz="1200" b="1" dirty="0">
                <a:solidFill>
                  <a:srgbClr val="00B050"/>
                </a:solidFill>
                <a:latin typeface="微软雅黑" panose="020B0503020204020204" pitchFamily="34" charset="-122"/>
                <a:ea typeface="微软雅黑" panose="020B0503020204020204" pitchFamily="34" charset="-122"/>
              </a:rPr>
              <a:t>使用线程对象执行线程任务</a:t>
            </a:r>
            <a:endParaRPr lang="en-US" altLang="zh-CN" sz="1200" b="1" dirty="0">
              <a:solidFill>
                <a:srgbClr val="00B050"/>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pPr>
            <a:r>
              <a:rPr lang="en-US" altLang="zh-CN" sz="1200" b="1" dirty="0">
                <a:solidFill>
                  <a:srgbClr val="00B050"/>
                </a:solidFill>
                <a:latin typeface="微软雅黑" panose="020B0503020204020204" pitchFamily="34" charset="-122"/>
                <a:ea typeface="微软雅黑" panose="020B0503020204020204" pitchFamily="34" charset="-122"/>
              </a:rPr>
              <a:t>      3.</a:t>
            </a:r>
            <a:r>
              <a:rPr lang="zh-CN" altLang="en-US" sz="1200" b="1" dirty="0">
                <a:solidFill>
                  <a:srgbClr val="00B050"/>
                </a:solidFill>
                <a:latin typeface="微软雅黑" panose="020B0503020204020204" pitchFamily="34" charset="-122"/>
                <a:ea typeface="微软雅黑" panose="020B0503020204020204" pitchFamily="34" charset="-122"/>
              </a:rPr>
              <a:t>销毁线程池</a:t>
            </a:r>
            <a:r>
              <a:rPr lang="en-US" altLang="zh-CN" sz="1200" b="1" dirty="0">
                <a:solidFill>
                  <a:srgbClr val="00B050"/>
                </a:solidFill>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down)">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par>
                                <p:cTn id="18" presetID="22" presetClass="entr" presetSubtype="4"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down)">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wipe(down)">
                                      <p:cBhvr>
                                        <p:cTn id="25" dur="500"/>
                                        <p:tgtEl>
                                          <p:spTgt spid="5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down)">
                                      <p:cBhvr>
                                        <p:cTn id="30" dur="500"/>
                                        <p:tgtEl>
                                          <p:spTgt spid="35"/>
                                        </p:tgtEl>
                                      </p:cBhvr>
                                    </p:animEffect>
                                  </p:childTnLst>
                                </p:cTn>
                              </p:par>
                              <p:par>
                                <p:cTn id="31" presetID="22" presetClass="entr" presetSubtype="4"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down)">
                                      <p:cBhvr>
                                        <p:cTn id="33" dur="500"/>
                                        <p:tgtEl>
                                          <p:spTgt spid="36"/>
                                        </p:tgtEl>
                                      </p:cBhvr>
                                    </p:animEffect>
                                  </p:childTnLst>
                                </p:cTn>
                              </p:par>
                              <p:par>
                                <p:cTn id="34" presetID="22" presetClass="entr" presetSubtype="4" fill="hold"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down)">
                                      <p:cBhvr>
                                        <p:cTn id="36" dur="500"/>
                                        <p:tgtEl>
                                          <p:spTgt spid="4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86"/>
                                        </p:tgtEl>
                                        <p:attrNameLst>
                                          <p:attrName>style.visibility</p:attrName>
                                        </p:attrNameLst>
                                      </p:cBhvr>
                                      <p:to>
                                        <p:strVal val="visible"/>
                                      </p:to>
                                    </p:set>
                                    <p:animEffect transition="in" filter="wipe(down)">
                                      <p:cBhvr>
                                        <p:cTn id="41" dur="500"/>
                                        <p:tgtEl>
                                          <p:spTgt spid="8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85"/>
                                        </p:tgtEl>
                                        <p:attrNameLst>
                                          <p:attrName>style.visibility</p:attrName>
                                        </p:attrNameLst>
                                      </p:cBhvr>
                                      <p:to>
                                        <p:strVal val="visible"/>
                                      </p:to>
                                    </p:set>
                                    <p:animEffect transition="in" filter="wipe(down)">
                                      <p:cBhvr>
                                        <p:cTn id="46" dur="500"/>
                                        <p:tgtEl>
                                          <p:spTgt spid="8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wipe(down)">
                                      <p:cBhvr>
                                        <p:cTn id="49" dur="500"/>
                                        <p:tgtEl>
                                          <p:spTgt spid="70"/>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wipe(down)">
                                      <p:cBhvr>
                                        <p:cTn id="52" dur="500"/>
                                        <p:tgtEl>
                                          <p:spTgt spid="82"/>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83"/>
                                        </p:tgtEl>
                                        <p:attrNameLst>
                                          <p:attrName>style.visibility</p:attrName>
                                        </p:attrNameLst>
                                      </p:cBhvr>
                                      <p:to>
                                        <p:strVal val="visible"/>
                                      </p:to>
                                    </p:set>
                                    <p:animEffect transition="in" filter="wipe(down)">
                                      <p:cBhvr>
                                        <p:cTn id="55" dur="500"/>
                                        <p:tgtEl>
                                          <p:spTgt spid="8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87"/>
                                        </p:tgtEl>
                                        <p:attrNameLst>
                                          <p:attrName>style.visibility</p:attrName>
                                        </p:attrNameLst>
                                      </p:cBhvr>
                                      <p:to>
                                        <p:strVal val="visible"/>
                                      </p:to>
                                    </p:set>
                                    <p:animEffect transition="in" filter="wipe(down)">
                                      <p:cBhvr>
                                        <p:cTn id="60" dur="500"/>
                                        <p:tgtEl>
                                          <p:spTgt spid="8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89"/>
                                        </p:tgtEl>
                                        <p:attrNameLst>
                                          <p:attrName>style.visibility</p:attrName>
                                        </p:attrNameLst>
                                      </p:cBhvr>
                                      <p:to>
                                        <p:strVal val="visible"/>
                                      </p:to>
                                    </p:set>
                                    <p:animEffect transition="in" filter="wipe(down)">
                                      <p:cBhvr>
                                        <p:cTn id="65" dur="500"/>
                                        <p:tgtEl>
                                          <p:spTgt spid="8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91"/>
                                        </p:tgtEl>
                                        <p:attrNameLst>
                                          <p:attrName>style.visibility</p:attrName>
                                        </p:attrNameLst>
                                      </p:cBhvr>
                                      <p:to>
                                        <p:strVal val="visible"/>
                                      </p:to>
                                    </p:set>
                                    <p:animEffect transition="in" filter="wipe(down)">
                                      <p:cBhvr>
                                        <p:cTn id="70" dur="500"/>
                                        <p:tgtEl>
                                          <p:spTgt spid="9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92"/>
                                        </p:tgtEl>
                                        <p:attrNameLst>
                                          <p:attrName>style.visibility</p:attrName>
                                        </p:attrNameLst>
                                      </p:cBhvr>
                                      <p:to>
                                        <p:strVal val="visible"/>
                                      </p:to>
                                    </p:set>
                                    <p:animEffect transition="in" filter="wipe(down)">
                                      <p:cBhvr>
                                        <p:cTn id="73" dur="500"/>
                                        <p:tgtEl>
                                          <p:spTgt spid="92"/>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93"/>
                                        </p:tgtEl>
                                        <p:attrNameLst>
                                          <p:attrName>style.visibility</p:attrName>
                                        </p:attrNameLst>
                                      </p:cBhvr>
                                      <p:to>
                                        <p:strVal val="visible"/>
                                      </p:to>
                                    </p:set>
                                    <p:animEffect transition="in" filter="wipe(down)">
                                      <p:cBhvr>
                                        <p:cTn id="76" dur="500"/>
                                        <p:tgtEl>
                                          <p:spTgt spid="9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animEffect transition="in" filter="wipe(down)">
                                      <p:cBhvr>
                                        <p:cTn id="79" dur="500"/>
                                        <p:tgtEl>
                                          <p:spTgt spid="94"/>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88"/>
                                        </p:tgtEl>
                                        <p:attrNameLst>
                                          <p:attrName>style.visibility</p:attrName>
                                        </p:attrNameLst>
                                      </p:cBhvr>
                                      <p:to>
                                        <p:strVal val="visible"/>
                                      </p:to>
                                    </p:set>
                                    <p:animEffect transition="in" filter="wipe(down)">
                                      <p:cBhvr>
                                        <p:cTn id="82" dur="500"/>
                                        <p:tgtEl>
                                          <p:spTgt spid="88"/>
                                        </p:tgtEl>
                                      </p:cBhvr>
                                    </p:animEffect>
                                  </p:childTnLst>
                                </p:cTn>
                              </p:par>
                              <p:par>
                                <p:cTn id="83" presetID="22" presetClass="entr" presetSubtype="4" fill="hold" nodeType="with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wipe(down)">
                                      <p:cBhvr>
                                        <p:cTn id="85" dur="500"/>
                                        <p:tgtEl>
                                          <p:spTgt spid="9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97"/>
                                        </p:tgtEl>
                                        <p:attrNameLst>
                                          <p:attrName>style.visibility</p:attrName>
                                        </p:attrNameLst>
                                      </p:cBhvr>
                                      <p:to>
                                        <p:strVal val="visible"/>
                                      </p:to>
                                    </p:set>
                                    <p:animEffect transition="in" filter="wipe(down)">
                                      <p:cBhvr>
                                        <p:cTn id="90" dur="500"/>
                                        <p:tgtEl>
                                          <p:spTgt spid="9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98"/>
                                        </p:tgtEl>
                                        <p:attrNameLst>
                                          <p:attrName>style.visibility</p:attrName>
                                        </p:attrNameLst>
                                      </p:cBhvr>
                                      <p:to>
                                        <p:strVal val="visible"/>
                                      </p:to>
                                    </p:set>
                                    <p:animEffect transition="in" filter="wipe(down)">
                                      <p:cBhvr>
                                        <p:cTn id="95" dur="500"/>
                                        <p:tgtEl>
                                          <p:spTgt spid="9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98">
                                            <p:txEl>
                                              <p:pRg st="0" end="0"/>
                                            </p:txEl>
                                          </p:spTgt>
                                        </p:tgtEl>
                                        <p:attrNameLst>
                                          <p:attrName>style.visibility</p:attrName>
                                        </p:attrNameLst>
                                      </p:cBhvr>
                                      <p:to>
                                        <p:strVal val="visible"/>
                                      </p:to>
                                    </p:set>
                                    <p:animEffect transition="in" filter="wipe(down)">
                                      <p:cBhvr>
                                        <p:cTn id="100" dur="500"/>
                                        <p:tgtEl>
                                          <p:spTgt spid="98">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98">
                                            <p:txEl>
                                              <p:pRg st="1" end="1"/>
                                            </p:txEl>
                                          </p:spTgt>
                                        </p:tgtEl>
                                        <p:attrNameLst>
                                          <p:attrName>style.visibility</p:attrName>
                                        </p:attrNameLst>
                                      </p:cBhvr>
                                      <p:to>
                                        <p:strVal val="visible"/>
                                      </p:to>
                                    </p:set>
                                    <p:animEffect transition="in" filter="wipe(down)">
                                      <p:cBhvr>
                                        <p:cTn id="105" dur="500"/>
                                        <p:tgtEl>
                                          <p:spTgt spid="98">
                                            <p:txEl>
                                              <p:pRg st="1" end="1"/>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98">
                                            <p:txEl>
                                              <p:pRg st="2" end="2"/>
                                            </p:txEl>
                                          </p:spTgt>
                                        </p:tgtEl>
                                        <p:attrNameLst>
                                          <p:attrName>style.visibility</p:attrName>
                                        </p:attrNameLst>
                                      </p:cBhvr>
                                      <p:to>
                                        <p:strVal val="visible"/>
                                      </p:to>
                                    </p:set>
                                    <p:animEffect transition="in" filter="wipe(down)">
                                      <p:cBhvr>
                                        <p:cTn id="110" dur="500"/>
                                        <p:tgtEl>
                                          <p:spTgt spid="98">
                                            <p:txEl>
                                              <p:pRg st="2" end="2"/>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99">
                                            <p:txEl>
                                              <p:pRg st="0" end="0"/>
                                            </p:txEl>
                                          </p:spTgt>
                                        </p:tgtEl>
                                        <p:attrNameLst>
                                          <p:attrName>style.visibility</p:attrName>
                                        </p:attrNameLst>
                                      </p:cBhvr>
                                      <p:to>
                                        <p:strVal val="visible"/>
                                      </p:to>
                                    </p:set>
                                    <p:animEffect transition="in" filter="wipe(down)">
                                      <p:cBhvr>
                                        <p:cTn id="115" dur="500"/>
                                        <p:tgtEl>
                                          <p:spTgt spid="99">
                                            <p:txEl>
                                              <p:pRg st="0" end="0"/>
                                            </p:txEl>
                                          </p:spTgt>
                                        </p:tgtEl>
                                      </p:cBhvr>
                                    </p:animEffect>
                                  </p:childTnLst>
                                </p:cTn>
                              </p:par>
                              <p:par>
                                <p:cTn id="116" presetID="22" presetClass="entr" presetSubtype="4" fill="hold" nodeType="withEffect">
                                  <p:stCondLst>
                                    <p:cond delay="0"/>
                                  </p:stCondLst>
                                  <p:childTnLst>
                                    <p:set>
                                      <p:cBhvr>
                                        <p:cTn id="117" dur="1" fill="hold">
                                          <p:stCondLst>
                                            <p:cond delay="0"/>
                                          </p:stCondLst>
                                        </p:cTn>
                                        <p:tgtEl>
                                          <p:spTgt spid="99">
                                            <p:txEl>
                                              <p:pRg st="1" end="1"/>
                                            </p:txEl>
                                          </p:spTgt>
                                        </p:tgtEl>
                                        <p:attrNameLst>
                                          <p:attrName>style.visibility</p:attrName>
                                        </p:attrNameLst>
                                      </p:cBhvr>
                                      <p:to>
                                        <p:strVal val="visible"/>
                                      </p:to>
                                    </p:set>
                                    <p:animEffect transition="in" filter="wipe(down)">
                                      <p:cBhvr>
                                        <p:cTn id="118" dur="500"/>
                                        <p:tgtEl>
                                          <p:spTgt spid="99">
                                            <p:txEl>
                                              <p:pRg st="1" end="1"/>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99">
                                            <p:txEl>
                                              <p:pRg st="2" end="2"/>
                                            </p:txEl>
                                          </p:spTgt>
                                        </p:tgtEl>
                                        <p:attrNameLst>
                                          <p:attrName>style.visibility</p:attrName>
                                        </p:attrNameLst>
                                      </p:cBhvr>
                                      <p:to>
                                        <p:strVal val="visible"/>
                                      </p:to>
                                    </p:set>
                                    <p:animEffect transition="in" filter="wipe(down)">
                                      <p:cBhvr>
                                        <p:cTn id="123" dur="500"/>
                                        <p:tgtEl>
                                          <p:spTgt spid="99">
                                            <p:txEl>
                                              <p:pRg st="2" end="2"/>
                                            </p:txEl>
                                          </p:spTgt>
                                        </p:tgtEl>
                                      </p:cBhvr>
                                    </p:animEffect>
                                  </p:childTnLst>
                                </p:cTn>
                              </p:par>
                              <p:par>
                                <p:cTn id="124" presetID="22" presetClass="entr" presetSubtype="4" fill="hold" nodeType="withEffect">
                                  <p:stCondLst>
                                    <p:cond delay="0"/>
                                  </p:stCondLst>
                                  <p:childTnLst>
                                    <p:set>
                                      <p:cBhvr>
                                        <p:cTn id="125" dur="1" fill="hold">
                                          <p:stCondLst>
                                            <p:cond delay="0"/>
                                          </p:stCondLst>
                                        </p:cTn>
                                        <p:tgtEl>
                                          <p:spTgt spid="99">
                                            <p:txEl>
                                              <p:pRg st="3" end="3"/>
                                            </p:txEl>
                                          </p:spTgt>
                                        </p:tgtEl>
                                        <p:attrNameLst>
                                          <p:attrName>style.visibility</p:attrName>
                                        </p:attrNameLst>
                                      </p:cBhvr>
                                      <p:to>
                                        <p:strVal val="visible"/>
                                      </p:to>
                                    </p:set>
                                    <p:animEffect transition="in" filter="wipe(down)">
                                      <p:cBhvr>
                                        <p:cTn id="126" dur="500"/>
                                        <p:tgtEl>
                                          <p:spTgt spid="99">
                                            <p:txEl>
                                              <p:pRg st="3" end="3"/>
                                            </p:txEl>
                                          </p:spTgt>
                                        </p:tgtEl>
                                      </p:cBhvr>
                                    </p:animEffect>
                                  </p:childTnLst>
                                </p:cTn>
                              </p:par>
                              <p:par>
                                <p:cTn id="127" presetID="22" presetClass="entr" presetSubtype="4" fill="hold" nodeType="withEffect">
                                  <p:stCondLst>
                                    <p:cond delay="0"/>
                                  </p:stCondLst>
                                  <p:childTnLst>
                                    <p:set>
                                      <p:cBhvr>
                                        <p:cTn id="128" dur="1" fill="hold">
                                          <p:stCondLst>
                                            <p:cond delay="0"/>
                                          </p:stCondLst>
                                        </p:cTn>
                                        <p:tgtEl>
                                          <p:spTgt spid="99">
                                            <p:txEl>
                                              <p:pRg st="4" end="4"/>
                                            </p:txEl>
                                          </p:spTgt>
                                        </p:tgtEl>
                                        <p:attrNameLst>
                                          <p:attrName>style.visibility</p:attrName>
                                        </p:attrNameLst>
                                      </p:cBhvr>
                                      <p:to>
                                        <p:strVal val="visible"/>
                                      </p:to>
                                    </p:set>
                                    <p:animEffect transition="in" filter="wipe(down)">
                                      <p:cBhvr>
                                        <p:cTn id="129" dur="500"/>
                                        <p:tgtEl>
                                          <p:spTgt spid="99">
                                            <p:txEl>
                                              <p:pRg st="4" end="4"/>
                                            </p:txEl>
                                          </p:spTgt>
                                        </p:tgtEl>
                                      </p:cBhvr>
                                    </p:animEffect>
                                  </p:childTnLst>
                                </p:cTn>
                              </p:par>
                              <p:par>
                                <p:cTn id="130" presetID="22" presetClass="entr" presetSubtype="4" fill="hold" nodeType="withEffect">
                                  <p:stCondLst>
                                    <p:cond delay="0"/>
                                  </p:stCondLst>
                                  <p:childTnLst>
                                    <p:set>
                                      <p:cBhvr>
                                        <p:cTn id="131" dur="1" fill="hold">
                                          <p:stCondLst>
                                            <p:cond delay="0"/>
                                          </p:stCondLst>
                                        </p:cTn>
                                        <p:tgtEl>
                                          <p:spTgt spid="99">
                                            <p:txEl>
                                              <p:pRg st="5" end="5"/>
                                            </p:txEl>
                                          </p:spTgt>
                                        </p:tgtEl>
                                        <p:attrNameLst>
                                          <p:attrName>style.visibility</p:attrName>
                                        </p:attrNameLst>
                                      </p:cBhvr>
                                      <p:to>
                                        <p:strVal val="visible"/>
                                      </p:to>
                                    </p:set>
                                    <p:animEffect transition="in" filter="wipe(down)">
                                      <p:cBhvr>
                                        <p:cTn id="132" dur="500"/>
                                        <p:tgtEl>
                                          <p:spTgt spid="99">
                                            <p:txEl>
                                              <p:pRg st="5" end="5"/>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nodeType="clickEffect">
                                  <p:stCondLst>
                                    <p:cond delay="0"/>
                                  </p:stCondLst>
                                  <p:childTnLst>
                                    <p:set>
                                      <p:cBhvr>
                                        <p:cTn id="136" dur="1" fill="hold">
                                          <p:stCondLst>
                                            <p:cond delay="0"/>
                                          </p:stCondLst>
                                        </p:cTn>
                                        <p:tgtEl>
                                          <p:spTgt spid="99">
                                            <p:txEl>
                                              <p:pRg st="6" end="6"/>
                                            </p:txEl>
                                          </p:spTgt>
                                        </p:tgtEl>
                                        <p:attrNameLst>
                                          <p:attrName>style.visibility</p:attrName>
                                        </p:attrNameLst>
                                      </p:cBhvr>
                                      <p:to>
                                        <p:strVal val="visible"/>
                                      </p:to>
                                    </p:set>
                                    <p:animEffect transition="in" filter="wipe(down)">
                                      <p:cBhvr>
                                        <p:cTn id="137" dur="500"/>
                                        <p:tgtEl>
                                          <p:spTgt spid="99">
                                            <p:txEl>
                                              <p:pRg st="6" end="6"/>
                                            </p:txEl>
                                          </p:spTgt>
                                        </p:tgtEl>
                                      </p:cBhvr>
                                    </p:animEffect>
                                  </p:childTnLst>
                                </p:cTn>
                              </p:par>
                              <p:par>
                                <p:cTn id="138" presetID="22" presetClass="entr" presetSubtype="4" fill="hold" nodeType="withEffect">
                                  <p:stCondLst>
                                    <p:cond delay="0"/>
                                  </p:stCondLst>
                                  <p:childTnLst>
                                    <p:set>
                                      <p:cBhvr>
                                        <p:cTn id="139" dur="1" fill="hold">
                                          <p:stCondLst>
                                            <p:cond delay="0"/>
                                          </p:stCondLst>
                                        </p:cTn>
                                        <p:tgtEl>
                                          <p:spTgt spid="99">
                                            <p:txEl>
                                              <p:pRg st="7" end="7"/>
                                            </p:txEl>
                                          </p:spTgt>
                                        </p:tgtEl>
                                        <p:attrNameLst>
                                          <p:attrName>style.visibility</p:attrName>
                                        </p:attrNameLst>
                                      </p:cBhvr>
                                      <p:to>
                                        <p:strVal val="visible"/>
                                      </p:to>
                                    </p:set>
                                    <p:animEffect transition="in" filter="wipe(down)">
                                      <p:cBhvr>
                                        <p:cTn id="140" dur="500"/>
                                        <p:tgtEl>
                                          <p:spTgt spid="99">
                                            <p:txEl>
                                              <p:pRg st="7" end="7"/>
                                            </p:txEl>
                                          </p:spTgt>
                                        </p:tgtEl>
                                      </p:cBhvr>
                                    </p:animEffect>
                                  </p:childTnLst>
                                </p:cTn>
                              </p:par>
                              <p:par>
                                <p:cTn id="141" presetID="22" presetClass="entr" presetSubtype="4" fill="hold" nodeType="withEffect">
                                  <p:stCondLst>
                                    <p:cond delay="0"/>
                                  </p:stCondLst>
                                  <p:childTnLst>
                                    <p:set>
                                      <p:cBhvr>
                                        <p:cTn id="142" dur="1" fill="hold">
                                          <p:stCondLst>
                                            <p:cond delay="0"/>
                                          </p:stCondLst>
                                        </p:cTn>
                                        <p:tgtEl>
                                          <p:spTgt spid="99">
                                            <p:txEl>
                                              <p:pRg st="8" end="8"/>
                                            </p:txEl>
                                          </p:spTgt>
                                        </p:tgtEl>
                                        <p:attrNameLst>
                                          <p:attrName>style.visibility</p:attrName>
                                        </p:attrNameLst>
                                      </p:cBhvr>
                                      <p:to>
                                        <p:strVal val="visible"/>
                                      </p:to>
                                    </p:set>
                                    <p:animEffect transition="in" filter="wipe(down)">
                                      <p:cBhvr>
                                        <p:cTn id="143" dur="500"/>
                                        <p:tgtEl>
                                          <p:spTgt spid="99">
                                            <p:txEl>
                                              <p:pRg st="8" end="8"/>
                                            </p:txEl>
                                          </p:spTgt>
                                        </p:tgtEl>
                                      </p:cBhvr>
                                    </p:animEffect>
                                  </p:childTnLst>
                                </p:cTn>
                              </p:par>
                              <p:par>
                                <p:cTn id="144" presetID="22" presetClass="entr" presetSubtype="4" fill="hold" nodeType="withEffect">
                                  <p:stCondLst>
                                    <p:cond delay="0"/>
                                  </p:stCondLst>
                                  <p:childTnLst>
                                    <p:set>
                                      <p:cBhvr>
                                        <p:cTn id="145" dur="1" fill="hold">
                                          <p:stCondLst>
                                            <p:cond delay="0"/>
                                          </p:stCondLst>
                                        </p:cTn>
                                        <p:tgtEl>
                                          <p:spTgt spid="99">
                                            <p:txEl>
                                              <p:pRg st="9" end="9"/>
                                            </p:txEl>
                                          </p:spTgt>
                                        </p:tgtEl>
                                        <p:attrNameLst>
                                          <p:attrName>style.visibility</p:attrName>
                                        </p:attrNameLst>
                                      </p:cBhvr>
                                      <p:to>
                                        <p:strVal val="visible"/>
                                      </p:to>
                                    </p:set>
                                    <p:animEffect transition="in" filter="wipe(down)">
                                      <p:cBhvr>
                                        <p:cTn id="146" dur="500"/>
                                        <p:tgtEl>
                                          <p:spTgt spid="99">
                                            <p:txEl>
                                              <p:pRg st="9" end="9"/>
                                            </p:txEl>
                                          </p:spTgt>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nodeType="clickEffect">
                                  <p:stCondLst>
                                    <p:cond delay="0"/>
                                  </p:stCondLst>
                                  <p:childTnLst>
                                    <p:set>
                                      <p:cBhvr>
                                        <p:cTn id="150" dur="1" fill="hold">
                                          <p:stCondLst>
                                            <p:cond delay="0"/>
                                          </p:stCondLst>
                                        </p:cTn>
                                        <p:tgtEl>
                                          <p:spTgt spid="99">
                                            <p:txEl>
                                              <p:pRg st="10" end="10"/>
                                            </p:txEl>
                                          </p:spTgt>
                                        </p:tgtEl>
                                        <p:attrNameLst>
                                          <p:attrName>style.visibility</p:attrName>
                                        </p:attrNameLst>
                                      </p:cBhvr>
                                      <p:to>
                                        <p:strVal val="visible"/>
                                      </p:to>
                                    </p:set>
                                    <p:animEffect transition="in" filter="wipe(down)">
                                      <p:cBhvr>
                                        <p:cTn id="151" dur="500"/>
                                        <p:tgtEl>
                                          <p:spTgt spid="99">
                                            <p:txEl>
                                              <p:pRg st="10" end="10"/>
                                            </p:txEl>
                                          </p:spTgt>
                                        </p:tgtEl>
                                      </p:cBhvr>
                                    </p:animEffect>
                                  </p:childTnLst>
                                </p:cTn>
                              </p:par>
                              <p:par>
                                <p:cTn id="152" presetID="22" presetClass="entr" presetSubtype="4" fill="hold" nodeType="withEffect">
                                  <p:stCondLst>
                                    <p:cond delay="0"/>
                                  </p:stCondLst>
                                  <p:childTnLst>
                                    <p:set>
                                      <p:cBhvr>
                                        <p:cTn id="153" dur="1" fill="hold">
                                          <p:stCondLst>
                                            <p:cond delay="0"/>
                                          </p:stCondLst>
                                        </p:cTn>
                                        <p:tgtEl>
                                          <p:spTgt spid="99">
                                            <p:txEl>
                                              <p:pRg st="11" end="11"/>
                                            </p:txEl>
                                          </p:spTgt>
                                        </p:tgtEl>
                                        <p:attrNameLst>
                                          <p:attrName>style.visibility</p:attrName>
                                        </p:attrNameLst>
                                      </p:cBhvr>
                                      <p:to>
                                        <p:strVal val="visible"/>
                                      </p:to>
                                    </p:set>
                                    <p:animEffect transition="in" filter="wipe(down)">
                                      <p:cBhvr>
                                        <p:cTn id="154" dur="500"/>
                                        <p:tgtEl>
                                          <p:spTgt spid="99">
                                            <p:txEl>
                                              <p:pRg st="11" end="11"/>
                                            </p:txEl>
                                          </p:spTgt>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nodeType="clickEffect">
                                  <p:stCondLst>
                                    <p:cond delay="0"/>
                                  </p:stCondLst>
                                  <p:childTnLst>
                                    <p:set>
                                      <p:cBhvr>
                                        <p:cTn id="158" dur="1" fill="hold">
                                          <p:stCondLst>
                                            <p:cond delay="0"/>
                                          </p:stCondLst>
                                        </p:cTn>
                                        <p:tgtEl>
                                          <p:spTgt spid="100">
                                            <p:txEl>
                                              <p:pRg st="0" end="0"/>
                                            </p:txEl>
                                          </p:spTgt>
                                        </p:tgtEl>
                                        <p:attrNameLst>
                                          <p:attrName>style.visibility</p:attrName>
                                        </p:attrNameLst>
                                      </p:cBhvr>
                                      <p:to>
                                        <p:strVal val="visible"/>
                                      </p:to>
                                    </p:set>
                                    <p:animEffect transition="in" filter="wipe(down)">
                                      <p:cBhvr>
                                        <p:cTn id="159" dur="500"/>
                                        <p:tgtEl>
                                          <p:spTgt spid="100">
                                            <p:txEl>
                                              <p:pRg st="0" end="0"/>
                                            </p:txEl>
                                          </p:spTgt>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nodeType="clickEffect">
                                  <p:stCondLst>
                                    <p:cond delay="0"/>
                                  </p:stCondLst>
                                  <p:childTnLst>
                                    <p:set>
                                      <p:cBhvr>
                                        <p:cTn id="163" dur="1" fill="hold">
                                          <p:stCondLst>
                                            <p:cond delay="0"/>
                                          </p:stCondLst>
                                        </p:cTn>
                                        <p:tgtEl>
                                          <p:spTgt spid="100">
                                            <p:txEl>
                                              <p:pRg st="1" end="1"/>
                                            </p:txEl>
                                          </p:spTgt>
                                        </p:tgtEl>
                                        <p:attrNameLst>
                                          <p:attrName>style.visibility</p:attrName>
                                        </p:attrNameLst>
                                      </p:cBhvr>
                                      <p:to>
                                        <p:strVal val="visible"/>
                                      </p:to>
                                    </p:set>
                                    <p:animEffect transition="in" filter="wipe(down)">
                                      <p:cBhvr>
                                        <p:cTn id="164" dur="500"/>
                                        <p:tgtEl>
                                          <p:spTgt spid="100">
                                            <p:txEl>
                                              <p:pRg st="1" end="1"/>
                                            </p:txEl>
                                          </p:spTgt>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4" fill="hold" nodeType="clickEffect">
                                  <p:stCondLst>
                                    <p:cond delay="0"/>
                                  </p:stCondLst>
                                  <p:childTnLst>
                                    <p:set>
                                      <p:cBhvr>
                                        <p:cTn id="168" dur="1" fill="hold">
                                          <p:stCondLst>
                                            <p:cond delay="0"/>
                                          </p:stCondLst>
                                        </p:cTn>
                                        <p:tgtEl>
                                          <p:spTgt spid="100">
                                            <p:txEl>
                                              <p:pRg st="2" end="2"/>
                                            </p:txEl>
                                          </p:spTgt>
                                        </p:tgtEl>
                                        <p:attrNameLst>
                                          <p:attrName>style.visibility</p:attrName>
                                        </p:attrNameLst>
                                      </p:cBhvr>
                                      <p:to>
                                        <p:strVal val="visible"/>
                                      </p:to>
                                    </p:set>
                                    <p:animEffect transition="in" filter="wipe(down)">
                                      <p:cBhvr>
                                        <p:cTn id="169" dur="500"/>
                                        <p:tgtEl>
                                          <p:spTgt spid="100">
                                            <p:txEl>
                                              <p:pRg st="2" end="2"/>
                                            </p:txEl>
                                          </p:spTgt>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4" fill="hold" nodeType="clickEffect">
                                  <p:stCondLst>
                                    <p:cond delay="0"/>
                                  </p:stCondLst>
                                  <p:childTnLst>
                                    <p:set>
                                      <p:cBhvr>
                                        <p:cTn id="173" dur="1" fill="hold">
                                          <p:stCondLst>
                                            <p:cond delay="0"/>
                                          </p:stCondLst>
                                        </p:cTn>
                                        <p:tgtEl>
                                          <p:spTgt spid="100">
                                            <p:txEl>
                                              <p:pRg st="3" end="3"/>
                                            </p:txEl>
                                          </p:spTgt>
                                        </p:tgtEl>
                                        <p:attrNameLst>
                                          <p:attrName>style.visibility</p:attrName>
                                        </p:attrNameLst>
                                      </p:cBhvr>
                                      <p:to>
                                        <p:strVal val="visible"/>
                                      </p:to>
                                    </p:set>
                                    <p:animEffect transition="in" filter="wipe(down)">
                                      <p:cBhvr>
                                        <p:cTn id="174" dur="500"/>
                                        <p:tgtEl>
                                          <p:spTgt spid="100">
                                            <p:txEl>
                                              <p:pRg st="3" end="3"/>
                                            </p:txEl>
                                          </p:spTgt>
                                        </p:tgtEl>
                                      </p:cBhvr>
                                    </p:animEffect>
                                  </p:childTnLst>
                                </p:cTn>
                              </p:par>
                              <p:par>
                                <p:cTn id="175" presetID="22" presetClass="entr" presetSubtype="4" fill="hold" nodeType="withEffect">
                                  <p:stCondLst>
                                    <p:cond delay="0"/>
                                  </p:stCondLst>
                                  <p:childTnLst>
                                    <p:set>
                                      <p:cBhvr>
                                        <p:cTn id="176" dur="1" fill="hold">
                                          <p:stCondLst>
                                            <p:cond delay="0"/>
                                          </p:stCondLst>
                                        </p:cTn>
                                        <p:tgtEl>
                                          <p:spTgt spid="100">
                                            <p:txEl>
                                              <p:pRg st="4" end="4"/>
                                            </p:txEl>
                                          </p:spTgt>
                                        </p:tgtEl>
                                        <p:attrNameLst>
                                          <p:attrName>style.visibility</p:attrName>
                                        </p:attrNameLst>
                                      </p:cBhvr>
                                      <p:to>
                                        <p:strVal val="visible"/>
                                      </p:to>
                                    </p:set>
                                    <p:animEffect transition="in" filter="wipe(down)">
                                      <p:cBhvr>
                                        <p:cTn id="177" dur="500"/>
                                        <p:tgtEl>
                                          <p:spTgt spid="100">
                                            <p:txEl>
                                              <p:pRg st="4" end="4"/>
                                            </p:txEl>
                                          </p:spTgt>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4" fill="hold" nodeType="clickEffect">
                                  <p:stCondLst>
                                    <p:cond delay="0"/>
                                  </p:stCondLst>
                                  <p:childTnLst>
                                    <p:set>
                                      <p:cBhvr>
                                        <p:cTn id="181" dur="1" fill="hold">
                                          <p:stCondLst>
                                            <p:cond delay="0"/>
                                          </p:stCondLst>
                                        </p:cTn>
                                        <p:tgtEl>
                                          <p:spTgt spid="100">
                                            <p:txEl>
                                              <p:pRg st="5" end="5"/>
                                            </p:txEl>
                                          </p:spTgt>
                                        </p:tgtEl>
                                        <p:attrNameLst>
                                          <p:attrName>style.visibility</p:attrName>
                                        </p:attrNameLst>
                                      </p:cBhvr>
                                      <p:to>
                                        <p:strVal val="visible"/>
                                      </p:to>
                                    </p:set>
                                    <p:animEffect transition="in" filter="wipe(down)">
                                      <p:cBhvr>
                                        <p:cTn id="182" dur="500"/>
                                        <p:tgtEl>
                                          <p:spTgt spid="1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5" grpId="0" animBg="1"/>
      <p:bldP spid="56" grpId="0"/>
      <p:bldP spid="57" grpId="0"/>
      <p:bldP spid="70" grpId="0" animBg="1"/>
      <p:bldP spid="82" grpId="0" animBg="1"/>
      <p:bldP spid="83" grpId="0"/>
      <p:bldP spid="86" grpId="0"/>
      <p:bldP spid="87" grpId="0"/>
      <p:bldP spid="88" grpId="0" animBg="1"/>
      <p:bldP spid="89" grpId="0"/>
      <p:bldP spid="91" grpId="0" animBg="1"/>
      <p:bldP spid="92" grpId="0"/>
      <p:bldP spid="93" grpId="0" animBg="1"/>
      <p:bldP spid="94" grpId="0"/>
      <p:bldP spid="97" grpId="0"/>
      <p:bldP spid="9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1834" y="1509185"/>
            <a:ext cx="4686300" cy="594522"/>
          </a:xfrm>
          <a:prstGeom prst="rect">
            <a:avLst/>
          </a:prstGeom>
          <a:noFill/>
        </p:spPr>
        <p:txBody>
          <a:bodyPr>
            <a:spAutoFit/>
          </a:bodyPr>
          <a:lstStyle/>
          <a:p>
            <a:pPr defTabSz="1219200" eaLnBrk="0" hangingPunct="0">
              <a:lnSpc>
                <a:spcPct val="150000"/>
              </a:lnSpc>
              <a:defRPr/>
            </a:pPr>
            <a:r>
              <a:rPr lang="zh-CN" altLang="en-US" sz="2400" b="1" dirty="0">
                <a:solidFill>
                  <a:prstClr val="black">
                    <a:lumMod val="75000"/>
                    <a:lumOff val="2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解决方案</a:t>
            </a:r>
          </a:p>
        </p:txBody>
      </p:sp>
      <p:grpSp>
        <p:nvGrpSpPr>
          <p:cNvPr id="12" name="组合 11"/>
          <p:cNvGrpSpPr/>
          <p:nvPr/>
        </p:nvGrpSpPr>
        <p:grpSpPr bwMode="auto">
          <a:xfrm>
            <a:off x="3888318" y="1727200"/>
            <a:ext cx="3263900" cy="1797051"/>
            <a:chOff x="2915816" y="1295116"/>
            <a:chExt cx="2448272" cy="1348641"/>
          </a:xfrm>
        </p:grpSpPr>
        <p:sp>
          <p:nvSpPr>
            <p:cNvPr id="2" name="矩形 1"/>
            <p:cNvSpPr/>
            <p:nvPr/>
          </p:nvSpPr>
          <p:spPr>
            <a:xfrm>
              <a:off x="2987263" y="1549277"/>
              <a:ext cx="2376825" cy="10944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b="1">
                <a:solidFill>
                  <a:prstClr val="white"/>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
          <p:nvSpPr>
            <p:cNvPr id="4" name="矩形 3"/>
            <p:cNvSpPr/>
            <p:nvPr/>
          </p:nvSpPr>
          <p:spPr>
            <a:xfrm>
              <a:off x="2915816" y="1295116"/>
              <a:ext cx="946547" cy="230979"/>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装线程的东西</a:t>
              </a:r>
            </a:p>
          </p:txBody>
        </p:sp>
      </p:grpSp>
      <p:sp>
        <p:nvSpPr>
          <p:cNvPr id="8" name="矩形 7"/>
          <p:cNvSpPr/>
          <p:nvPr/>
        </p:nvSpPr>
        <p:spPr>
          <a:xfrm>
            <a:off x="4271434" y="2269067"/>
            <a:ext cx="768351" cy="4000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线程</a:t>
            </a:r>
            <a:r>
              <a:rPr lang="en-US" altLang="zh-CN"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1</a:t>
            </a:r>
            <a:endParaRPr lang="zh-CN" altLang="en-US"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
        <p:nvSpPr>
          <p:cNvPr id="20" name="矩形 19"/>
          <p:cNvSpPr/>
          <p:nvPr/>
        </p:nvSpPr>
        <p:spPr>
          <a:xfrm>
            <a:off x="1678518" y="4868334"/>
            <a:ext cx="1536700" cy="673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要执行的任务</a:t>
            </a:r>
            <a:r>
              <a:rPr lang="en-US" altLang="zh-CN"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1</a:t>
            </a:r>
            <a:endParaRPr lang="zh-CN" altLang="en-US"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cxnSp>
        <p:nvCxnSpPr>
          <p:cNvPr id="22" name="直接箭头连接符 21"/>
          <p:cNvCxnSpPr>
            <a:endCxn id="20" idx="0"/>
          </p:cNvCxnSpPr>
          <p:nvPr/>
        </p:nvCxnSpPr>
        <p:spPr>
          <a:xfrm>
            <a:off x="1646767" y="4292600"/>
            <a:ext cx="800100" cy="5757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defTabSz="1219200" eaLnBrk="0" hangingPunct="0">
              <a:defRPr/>
            </a:pPr>
            <a:r>
              <a:rPr lang="zh-CN" altLang="en-US"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lang="zh-TW" altLang="zh-CN"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1" nodeType="clickEffect">
                                  <p:stCondLst>
                                    <p:cond delay="0"/>
                                  </p:stCondLst>
                                  <p:childTnLst>
                                    <p:animMotion origin="layout" path="M -8.33333E-7 3.45679E-6 L -0.27552 0.23518 " pathEditMode="relative" rAng="0" ptsTypes="AA">
                                      <p:cBhvr>
                                        <p:cTn id="19" dur="2000" fill="hold"/>
                                        <p:tgtEl>
                                          <p:spTgt spid="8"/>
                                        </p:tgtEl>
                                        <p:attrNameLst>
                                          <p:attrName>ppt_x</p:attrName>
                                          <p:attrName>ppt_y</p:attrName>
                                        </p:attrNameLst>
                                      </p:cBhvr>
                                      <p:rCtr x="-13785" y="11759"/>
                                    </p:animMotion>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up)">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22"/>
                                        </p:tgtEl>
                                        <p:attrNameLst>
                                          <p:attrName>style.visibility</p:attrName>
                                        </p:attrNameLst>
                                      </p:cBhvr>
                                      <p:to>
                                        <p:strVal val="hidden"/>
                                      </p:to>
                                    </p:set>
                                  </p:childTnLst>
                                </p:cTn>
                              </p:par>
                            </p:childTnLst>
                          </p:cTn>
                        </p:par>
                        <p:par>
                          <p:cTn id="29" fill="hold">
                            <p:stCondLst>
                              <p:cond delay="0"/>
                            </p:stCondLst>
                            <p:childTnLst>
                              <p:par>
                                <p:cTn id="30" presetID="42" presetClass="path" presetSubtype="0" accel="50000" decel="50000" fill="hold" grpId="2" nodeType="afterEffect">
                                  <p:stCondLst>
                                    <p:cond delay="0"/>
                                  </p:stCondLst>
                                  <p:childTnLst>
                                    <p:animMotion origin="layout" path="M -8.33333E-7 3.45679E-6 L -0.27552 0.23518 " pathEditMode="relative" rAng="0" ptsTypes="AA">
                                      <p:cBhvr>
                                        <p:cTn id="31" dur="2000" spd="-100000" fill="hold"/>
                                        <p:tgtEl>
                                          <p:spTgt spid="8"/>
                                        </p:tgtEl>
                                        <p:attrNameLst>
                                          <p:attrName>ppt_x</p:attrName>
                                          <p:attrName>ppt_y</p:attrName>
                                        </p:attrNameLst>
                                      </p:cBhvr>
                                      <p:rCtr x="-13785" y="117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1834" y="1509185"/>
            <a:ext cx="4686300" cy="594522"/>
          </a:xfrm>
          <a:prstGeom prst="rect">
            <a:avLst/>
          </a:prstGeom>
          <a:noFill/>
        </p:spPr>
        <p:txBody>
          <a:bodyPr>
            <a:spAutoFit/>
          </a:bodyPr>
          <a:lstStyle/>
          <a:p>
            <a:pPr defTabSz="1219200" eaLnBrk="0" hangingPunct="0">
              <a:lnSpc>
                <a:spcPct val="150000"/>
              </a:lnSpc>
              <a:defRPr/>
            </a:pPr>
            <a:r>
              <a:rPr lang="zh-CN" altLang="en-US" sz="2400" b="1" dirty="0">
                <a:solidFill>
                  <a:prstClr val="black">
                    <a:lumMod val="75000"/>
                    <a:lumOff val="2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解决方案</a:t>
            </a:r>
          </a:p>
        </p:txBody>
      </p:sp>
      <p:grpSp>
        <p:nvGrpSpPr>
          <p:cNvPr id="23555" name="组合 11"/>
          <p:cNvGrpSpPr/>
          <p:nvPr/>
        </p:nvGrpSpPr>
        <p:grpSpPr bwMode="auto">
          <a:xfrm>
            <a:off x="3888318" y="1727200"/>
            <a:ext cx="3263900" cy="1797051"/>
            <a:chOff x="2915816" y="1295116"/>
            <a:chExt cx="2448272" cy="1348641"/>
          </a:xfrm>
        </p:grpSpPr>
        <p:sp>
          <p:nvSpPr>
            <p:cNvPr id="2" name="矩形 1"/>
            <p:cNvSpPr/>
            <p:nvPr/>
          </p:nvSpPr>
          <p:spPr>
            <a:xfrm>
              <a:off x="2987263" y="1549277"/>
              <a:ext cx="2376825" cy="10944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b="1">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4" name="矩形 3"/>
            <p:cNvSpPr/>
            <p:nvPr/>
          </p:nvSpPr>
          <p:spPr>
            <a:xfrm>
              <a:off x="2915816" y="1295116"/>
              <a:ext cx="946547" cy="230979"/>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装线程的东西</a:t>
              </a:r>
            </a:p>
          </p:txBody>
        </p:sp>
      </p:grpSp>
      <p:sp>
        <p:nvSpPr>
          <p:cNvPr id="8" name="矩形 7"/>
          <p:cNvSpPr/>
          <p:nvPr/>
        </p:nvSpPr>
        <p:spPr>
          <a:xfrm>
            <a:off x="1261534" y="3892552"/>
            <a:ext cx="768351" cy="40004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线程</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endPar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3" name="矩形 12"/>
          <p:cNvSpPr/>
          <p:nvPr/>
        </p:nvSpPr>
        <p:spPr>
          <a:xfrm>
            <a:off x="5211234" y="2269067"/>
            <a:ext cx="768351" cy="4000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线程</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2</a:t>
            </a:r>
            <a:endPar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0" name="矩形 19"/>
          <p:cNvSpPr/>
          <p:nvPr/>
        </p:nvSpPr>
        <p:spPr>
          <a:xfrm>
            <a:off x="1678518" y="4868334"/>
            <a:ext cx="1536700" cy="673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要执行的任务</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endPar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cxnSp>
        <p:nvCxnSpPr>
          <p:cNvPr id="22" name="直接箭头连接符 21"/>
          <p:cNvCxnSpPr>
            <a:endCxn id="20" idx="0"/>
          </p:cNvCxnSpPr>
          <p:nvPr/>
        </p:nvCxnSpPr>
        <p:spPr>
          <a:xfrm>
            <a:off x="1646767" y="4292600"/>
            <a:ext cx="800100" cy="5757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defTabSz="1219200" eaLnBrk="0" hangingPunct="0">
              <a:defRPr/>
            </a:pPr>
            <a:r>
              <a:rPr lang="zh-CN" altLang="en-US"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lang="zh-TW" altLang="zh-CN"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矩形 18"/>
          <p:cNvSpPr/>
          <p:nvPr/>
        </p:nvSpPr>
        <p:spPr>
          <a:xfrm>
            <a:off x="3418418" y="4868334"/>
            <a:ext cx="1536700" cy="673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要执行的任务</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2</a:t>
            </a:r>
            <a:endPar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bwMode="auto">
          <a:xfrm>
            <a:off x="3888318" y="1727200"/>
            <a:ext cx="3263900" cy="1797051"/>
            <a:chOff x="2915816" y="1295116"/>
            <a:chExt cx="2448272" cy="1348641"/>
          </a:xfrm>
        </p:grpSpPr>
        <p:sp>
          <p:nvSpPr>
            <p:cNvPr id="2" name="矩形 1"/>
            <p:cNvSpPr/>
            <p:nvPr/>
          </p:nvSpPr>
          <p:spPr>
            <a:xfrm>
              <a:off x="2987263" y="1549277"/>
              <a:ext cx="2376825" cy="10944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b="1">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4" name="矩形 3"/>
            <p:cNvSpPr/>
            <p:nvPr/>
          </p:nvSpPr>
          <p:spPr>
            <a:xfrm>
              <a:off x="2915816" y="1295116"/>
              <a:ext cx="1345751" cy="230979"/>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装线程的东西</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池子</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grpSp>
      <p:sp>
        <p:nvSpPr>
          <p:cNvPr id="8" name="矩形 7"/>
          <p:cNvSpPr/>
          <p:nvPr/>
        </p:nvSpPr>
        <p:spPr>
          <a:xfrm>
            <a:off x="4271434" y="2269067"/>
            <a:ext cx="768351" cy="4000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线程</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endPar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3" name="矩形 12"/>
          <p:cNvSpPr/>
          <p:nvPr/>
        </p:nvSpPr>
        <p:spPr>
          <a:xfrm>
            <a:off x="5211234" y="2269067"/>
            <a:ext cx="768351" cy="4000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线程</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2</a:t>
            </a:r>
            <a:endPar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6" name="矩形 15"/>
          <p:cNvSpPr/>
          <p:nvPr/>
        </p:nvSpPr>
        <p:spPr>
          <a:xfrm>
            <a:off x="6151034" y="2264833"/>
            <a:ext cx="768351" cy="4000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线程</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3</a:t>
            </a:r>
            <a:endPar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7" name="矩形 16"/>
          <p:cNvSpPr/>
          <p:nvPr/>
        </p:nvSpPr>
        <p:spPr>
          <a:xfrm>
            <a:off x="4252385" y="2863852"/>
            <a:ext cx="766233" cy="40004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线程</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4</a:t>
            </a:r>
            <a:endPar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8" name="矩形 17"/>
          <p:cNvSpPr/>
          <p:nvPr/>
        </p:nvSpPr>
        <p:spPr>
          <a:xfrm>
            <a:off x="5190067" y="2863852"/>
            <a:ext cx="768351" cy="40004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线程</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5</a:t>
            </a:r>
            <a:endPar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0" name="矩形 9"/>
          <p:cNvSpPr/>
          <p:nvPr/>
        </p:nvSpPr>
        <p:spPr>
          <a:xfrm>
            <a:off x="6204945" y="2904068"/>
            <a:ext cx="582212" cy="307777"/>
          </a:xfrm>
          <a:prstGeom prst="rect">
            <a:avLst/>
          </a:prstGeom>
        </p:spPr>
        <p:txBody>
          <a:bodyPr wrap="none">
            <a:spAutoFit/>
          </a:bodyPr>
          <a:lstStyle/>
          <a:p>
            <a:pPr algn="ctr" defTabSz="1219200" eaLnBrk="0" fontAlgn="base" hangingPunct="0">
              <a:spcBef>
                <a:spcPct val="0"/>
              </a:spcBef>
              <a:spcAft>
                <a:spcPct val="0"/>
              </a:spcAft>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0" name="矩形 19"/>
          <p:cNvSpPr/>
          <p:nvPr/>
        </p:nvSpPr>
        <p:spPr>
          <a:xfrm>
            <a:off x="1678518" y="4868334"/>
            <a:ext cx="1536700" cy="673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要执行的任务</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endPar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cxnSp>
        <p:nvCxnSpPr>
          <p:cNvPr id="22" name="直接箭头连接符 21"/>
          <p:cNvCxnSpPr/>
          <p:nvPr/>
        </p:nvCxnSpPr>
        <p:spPr>
          <a:xfrm>
            <a:off x="1517976" y="4214322"/>
            <a:ext cx="800100" cy="5757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defTabSz="1219200" eaLnBrk="0" hangingPunct="0">
              <a:defRPr/>
            </a:pPr>
            <a:r>
              <a:rPr lang="zh-CN" altLang="en-US"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lang="zh-TW" altLang="zh-CN"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矩形 18"/>
          <p:cNvSpPr/>
          <p:nvPr/>
        </p:nvSpPr>
        <p:spPr>
          <a:xfrm>
            <a:off x="3418418" y="4868334"/>
            <a:ext cx="1536700" cy="673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要执行的任务</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2</a:t>
            </a:r>
            <a:endPar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1" name="矩形 20"/>
          <p:cNvSpPr/>
          <p:nvPr/>
        </p:nvSpPr>
        <p:spPr>
          <a:xfrm>
            <a:off x="5190067" y="4868334"/>
            <a:ext cx="1536700" cy="673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要执行的任务</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3</a:t>
            </a:r>
            <a:endPar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3" name="矩形 22"/>
          <p:cNvSpPr/>
          <p:nvPr/>
        </p:nvSpPr>
        <p:spPr>
          <a:xfrm>
            <a:off x="7065434" y="4868334"/>
            <a:ext cx="1538817" cy="673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要执行的任务</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4</a:t>
            </a:r>
            <a:endPar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4" name="矩形 23"/>
          <p:cNvSpPr/>
          <p:nvPr/>
        </p:nvSpPr>
        <p:spPr>
          <a:xfrm>
            <a:off x="8899463" y="5035552"/>
            <a:ext cx="582212" cy="307777"/>
          </a:xfrm>
          <a:prstGeom prst="rect">
            <a:avLst/>
          </a:prstGeom>
        </p:spPr>
        <p:txBody>
          <a:bodyPr wrap="none">
            <a:spAutoFit/>
          </a:bodyPr>
          <a:lstStyle/>
          <a:p>
            <a:pPr algn="ctr" defTabSz="1219200" eaLnBrk="0" fontAlgn="base" hangingPunct="0">
              <a:spcBef>
                <a:spcPct val="0"/>
              </a:spcBef>
              <a:spcAft>
                <a:spcPct val="0"/>
              </a:spcAft>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6" name="矩形 25"/>
          <p:cNvSpPr/>
          <p:nvPr/>
        </p:nvSpPr>
        <p:spPr>
          <a:xfrm>
            <a:off x="7823201" y="2796118"/>
            <a:ext cx="2675732" cy="307777"/>
          </a:xfrm>
          <a:prstGeom prst="rect">
            <a:avLst/>
          </a:prstGeom>
        </p:spPr>
        <p:txBody>
          <a:bodyPr wrap="none">
            <a:spAutoFit/>
          </a:bodyPr>
          <a:lstStyle/>
          <a:p>
            <a:pPr defTabSz="1219200" eaLnBrk="0" fontAlgn="base" hangingPunct="0">
              <a:spcBef>
                <a:spcPct val="0"/>
              </a:spcBef>
              <a:spcAft>
                <a:spcPct val="0"/>
              </a:spcAft>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创建一个池子</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池子中是空的</a:t>
            </a:r>
          </a:p>
        </p:txBody>
      </p:sp>
      <p:sp>
        <p:nvSpPr>
          <p:cNvPr id="27" name="矩形 26"/>
          <p:cNvSpPr/>
          <p:nvPr/>
        </p:nvSpPr>
        <p:spPr>
          <a:xfrm>
            <a:off x="7823201" y="3247450"/>
            <a:ext cx="3954929" cy="738664"/>
          </a:xfrm>
          <a:prstGeom prst="rect">
            <a:avLst/>
          </a:prstGeom>
        </p:spPr>
        <p:txBody>
          <a:bodyPr wrap="none">
            <a:spAutoFit/>
          </a:bodyPr>
          <a:lstStyle/>
          <a:p>
            <a:pPr defTabSz="1219200" eaLnBrk="0" fontAlgn="base" hangingPunct="0">
              <a:spcBef>
                <a:spcPct val="0"/>
              </a:spcBef>
              <a:spcAft>
                <a:spcPct val="0"/>
              </a:spcAft>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有任务需要执行时</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才会创建线程对象。</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spcBef>
                <a:spcPct val="0"/>
              </a:spcBef>
              <a:spcAft>
                <a:spcPct val="0"/>
              </a:spcAft>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当任务执行完毕</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线程对象归还给池子。</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spcBef>
                <a:spcPct val="0"/>
              </a:spcBef>
              <a:spcAft>
                <a:spcPct val="0"/>
              </a:spcAft>
              <a:defRPr/>
            </a:pPr>
            <a:endPar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8" name="TextBox 27"/>
          <p:cNvSpPr txBox="1"/>
          <p:nvPr/>
        </p:nvSpPr>
        <p:spPr>
          <a:xfrm>
            <a:off x="1121834" y="1509185"/>
            <a:ext cx="2343151" cy="594522"/>
          </a:xfrm>
          <a:prstGeom prst="rect">
            <a:avLst/>
          </a:prstGeom>
          <a:noFill/>
        </p:spPr>
        <p:txBody>
          <a:bodyPr>
            <a:spAutoFit/>
          </a:bodyPr>
          <a:lstStyle/>
          <a:p>
            <a:pPr defTabSz="1219200" eaLnBrk="0" hangingPunct="0">
              <a:lnSpc>
                <a:spcPct val="150000"/>
              </a:lnSpc>
              <a:defRPr/>
            </a:pPr>
            <a:r>
              <a:rPr lang="zh-CN" altLang="en-US" sz="2400" b="1" dirty="0">
                <a:solidFill>
                  <a:prstClr val="black">
                    <a:lumMod val="75000"/>
                    <a:lumOff val="2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步骤总结</a:t>
            </a:r>
          </a:p>
        </p:txBody>
      </p:sp>
      <p:sp>
        <p:nvSpPr>
          <p:cNvPr id="29" name="矩形 28"/>
          <p:cNvSpPr/>
          <p:nvPr/>
        </p:nvSpPr>
        <p:spPr>
          <a:xfrm>
            <a:off x="7833785" y="3829051"/>
            <a:ext cx="2852063" cy="523220"/>
          </a:xfrm>
          <a:prstGeom prst="rect">
            <a:avLst/>
          </a:prstGeom>
        </p:spPr>
        <p:txBody>
          <a:bodyPr wrap="none">
            <a:spAutoFit/>
          </a:bodyPr>
          <a:lstStyle/>
          <a:p>
            <a:pPr defTabSz="1219200" eaLnBrk="0" fontAlgn="base" hangingPunct="0">
              <a:spcBef>
                <a:spcPct val="0"/>
              </a:spcBef>
              <a:spcAft>
                <a:spcPct val="0"/>
              </a:spcAft>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3.</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当有多个任务需要同时执行时，</a:t>
            </a:r>
            <a:endPar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spcBef>
                <a:spcPct val="0"/>
              </a:spcBef>
              <a:spcAft>
                <a:spcPct val="0"/>
              </a:spcAft>
              <a:defRPr/>
            </a:pP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会创建多个线程对象。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1" nodeType="clickEffect">
                                  <p:stCondLst>
                                    <p:cond delay="0"/>
                                  </p:stCondLst>
                                  <p:childTnLst>
                                    <p:animMotion origin="layout" path="M -8.33333E-7 3.45679E-6 L -0.27552 0.23518 " pathEditMode="relative" rAng="0" ptsTypes="AA">
                                      <p:cBhvr>
                                        <p:cTn id="23" dur="2000" fill="hold"/>
                                        <p:tgtEl>
                                          <p:spTgt spid="8"/>
                                        </p:tgtEl>
                                        <p:attrNameLst>
                                          <p:attrName>ppt_x</p:attrName>
                                          <p:attrName>ppt_y</p:attrName>
                                        </p:attrNameLst>
                                      </p:cBhvr>
                                      <p:rCtr x="-13785" y="11759"/>
                                    </p:animMotion>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up)">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22"/>
                                        </p:tgtEl>
                                        <p:attrNameLst>
                                          <p:attrName>style.visibility</p:attrName>
                                        </p:attrNameLst>
                                      </p:cBhvr>
                                      <p:to>
                                        <p:strVal val="hidden"/>
                                      </p:to>
                                    </p:set>
                                  </p:childTnLst>
                                </p:cTn>
                              </p:par>
                            </p:childTnLst>
                          </p:cTn>
                        </p:par>
                        <p:par>
                          <p:cTn id="33" fill="hold">
                            <p:stCondLst>
                              <p:cond delay="0"/>
                            </p:stCondLst>
                            <p:childTnLst>
                              <p:par>
                                <p:cTn id="34" presetID="42" presetClass="path" presetSubtype="0" accel="50000" decel="50000" fill="hold" grpId="2" nodeType="afterEffect">
                                  <p:stCondLst>
                                    <p:cond delay="0"/>
                                  </p:stCondLst>
                                  <p:childTnLst>
                                    <p:animMotion origin="layout" path="M -8.33333E-7 3.45679E-6 L -0.27552 0.23518 " pathEditMode="relative" rAng="0" ptsTypes="AA">
                                      <p:cBhvr>
                                        <p:cTn id="35" dur="2000" spd="-100000" fill="hold"/>
                                        <p:tgtEl>
                                          <p:spTgt spid="8"/>
                                        </p:tgtEl>
                                        <p:attrNameLst>
                                          <p:attrName>ppt_x</p:attrName>
                                          <p:attrName>ppt_y</p:attrName>
                                        </p:attrNameLst>
                                      </p:cBhvr>
                                      <p:rCtr x="-13785" y="11759"/>
                                    </p:animMotion>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500"/>
                                  </p:stCondLst>
                                  <p:childTnLst>
                                    <p:set>
                                      <p:cBhvr>
                                        <p:cTn id="46" dur="1" fill="hold">
                                          <p:stCondLst>
                                            <p:cond delay="0"/>
                                          </p:stCondLst>
                                        </p:cTn>
                                        <p:tgtEl>
                                          <p:spTgt spid="21"/>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500"/>
                                  </p:stCondLst>
                                  <p:childTnLst>
                                    <p:set>
                                      <p:cBhvr>
                                        <p:cTn id="49" dur="1" fill="hold">
                                          <p:stCondLst>
                                            <p:cond delay="0"/>
                                          </p:stCondLst>
                                        </p:cTn>
                                        <p:tgtEl>
                                          <p:spTgt spid="23"/>
                                        </p:tgtEl>
                                        <p:attrNameLst>
                                          <p:attrName>style.visibility</p:attrName>
                                        </p:attrNameLst>
                                      </p:cBhvr>
                                      <p:to>
                                        <p:strVal val="visible"/>
                                      </p:to>
                                    </p:set>
                                  </p:childTnLst>
                                </p:cTn>
                              </p:par>
                            </p:childTnLst>
                          </p:cTn>
                        </p:par>
                        <p:par>
                          <p:cTn id="50" fill="hold">
                            <p:stCondLst>
                              <p:cond delay="1000"/>
                            </p:stCondLst>
                            <p:childTnLst>
                              <p:par>
                                <p:cTn id="51" presetID="1" presetClass="entr" presetSubtype="0" fill="hold" grpId="0" nodeType="afterEffect">
                                  <p:stCondLst>
                                    <p:cond delay="50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500"/>
                                  </p:stCondLst>
                                  <p:childTnLst>
                                    <p:set>
                                      <p:cBhvr>
                                        <p:cTn id="59" dur="1" fill="hold">
                                          <p:stCondLst>
                                            <p:cond delay="0"/>
                                          </p:stCondLst>
                                        </p:cTn>
                                        <p:tgtEl>
                                          <p:spTgt spid="16"/>
                                        </p:tgtEl>
                                        <p:attrNameLst>
                                          <p:attrName>style.visibility</p:attrName>
                                        </p:attrNameLst>
                                      </p:cBhvr>
                                      <p:to>
                                        <p:strVal val="visible"/>
                                      </p:to>
                                    </p:set>
                                  </p:childTnLst>
                                </p:cTn>
                              </p:par>
                            </p:childTnLst>
                          </p:cTn>
                        </p:par>
                        <p:par>
                          <p:cTn id="60" fill="hold">
                            <p:stCondLst>
                              <p:cond delay="500"/>
                            </p:stCondLst>
                            <p:childTnLst>
                              <p:par>
                                <p:cTn id="61" presetID="1" presetClass="entr" presetSubtype="0" fill="hold" grpId="0" nodeType="afterEffect">
                                  <p:stCondLst>
                                    <p:cond delay="500"/>
                                  </p:stCondLst>
                                  <p:childTnLst>
                                    <p:set>
                                      <p:cBhvr>
                                        <p:cTn id="62" dur="1" fill="hold">
                                          <p:stCondLst>
                                            <p:cond delay="0"/>
                                          </p:stCondLst>
                                        </p:cTn>
                                        <p:tgtEl>
                                          <p:spTgt spid="17"/>
                                        </p:tgtEl>
                                        <p:attrNameLst>
                                          <p:attrName>style.visibility</p:attrName>
                                        </p:attrNameLst>
                                      </p:cBhvr>
                                      <p:to>
                                        <p:strVal val="visible"/>
                                      </p:to>
                                    </p:set>
                                  </p:childTnLst>
                                </p:cTn>
                              </p:par>
                            </p:childTnLst>
                          </p:cTn>
                        </p:par>
                        <p:par>
                          <p:cTn id="63" fill="hold">
                            <p:stCondLst>
                              <p:cond delay="1000"/>
                            </p:stCondLst>
                            <p:childTnLst>
                              <p:par>
                                <p:cTn id="64" presetID="1" presetClass="entr" presetSubtype="0" fill="hold" grpId="0" nodeType="afterEffect">
                                  <p:stCondLst>
                                    <p:cond delay="500"/>
                                  </p:stCondLst>
                                  <p:childTnLst>
                                    <p:set>
                                      <p:cBhvr>
                                        <p:cTn id="65" dur="1" fill="hold">
                                          <p:stCondLst>
                                            <p:cond delay="0"/>
                                          </p:stCondLst>
                                        </p:cTn>
                                        <p:tgtEl>
                                          <p:spTgt spid="18"/>
                                        </p:tgtEl>
                                        <p:attrNameLst>
                                          <p:attrName>style.visibility</p:attrName>
                                        </p:attrNameLst>
                                      </p:cBhvr>
                                      <p:to>
                                        <p:strVal val="visible"/>
                                      </p:to>
                                    </p:set>
                                  </p:childTnLst>
                                </p:cTn>
                              </p:par>
                            </p:childTnLst>
                          </p:cTn>
                        </p:par>
                        <p:par>
                          <p:cTn id="66" fill="hold">
                            <p:stCondLst>
                              <p:cond delay="1500"/>
                            </p:stCondLst>
                            <p:childTnLst>
                              <p:par>
                                <p:cTn id="67" presetID="1" presetClass="entr" presetSubtype="0" fill="hold" grpId="0" nodeType="afterEffect">
                                  <p:stCondLst>
                                    <p:cond delay="50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13" grpId="0" animBg="1"/>
      <p:bldP spid="16" grpId="0" animBg="1"/>
      <p:bldP spid="17" grpId="0" animBg="1"/>
      <p:bldP spid="18" grpId="0" animBg="1"/>
      <p:bldP spid="10" grpId="0"/>
      <p:bldP spid="20" grpId="0" animBg="1"/>
      <p:bldP spid="19" grpId="0" animBg="1"/>
      <p:bldP spid="21" grpId="0" animBg="1"/>
      <p:bldP spid="23" grpId="0" animBg="1"/>
      <p:bldP spid="24" grpId="0"/>
      <p:bldP spid="27" grpId="0"/>
      <p:bldP spid="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1834" y="1509185"/>
            <a:ext cx="4686300" cy="594522"/>
          </a:xfrm>
          <a:prstGeom prst="rect">
            <a:avLst/>
          </a:prstGeom>
          <a:noFill/>
        </p:spPr>
        <p:txBody>
          <a:bodyPr>
            <a:spAutoFit/>
          </a:bodyPr>
          <a:lstStyle/>
          <a:p>
            <a:pPr defTabSz="1219200" eaLnBrk="0" hangingPunct="0">
              <a:lnSpc>
                <a:spcPct val="150000"/>
              </a:lnSpc>
              <a:defRPr/>
            </a:pPr>
            <a:r>
              <a:rPr lang="zh-CN" altLang="en-US" sz="2400" b="1" dirty="0">
                <a:solidFill>
                  <a:prstClr val="black">
                    <a:lumMod val="75000"/>
                    <a:lumOff val="2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代码实现</a:t>
            </a:r>
          </a:p>
        </p:txBody>
      </p:sp>
      <p:sp>
        <p:nvSpPr>
          <p:cNvPr id="5" name="矩形 4"/>
          <p:cNvSpPr/>
          <p:nvPr/>
        </p:nvSpPr>
        <p:spPr>
          <a:xfrm>
            <a:off x="1714501" y="2379134"/>
            <a:ext cx="2945037" cy="338554"/>
          </a:xfrm>
          <a:prstGeom prst="rect">
            <a:avLst/>
          </a:prstGeom>
        </p:spPr>
        <p:txBody>
          <a:bodyPr wrap="none">
            <a:spAutoFit/>
          </a:bodyPr>
          <a:lstStyle/>
          <a:p>
            <a:pPr defTabSz="1219200" eaLnBrk="0" fontAlgn="base" hangingPunct="0">
              <a:spcBef>
                <a:spcPct val="0"/>
              </a:spcBef>
              <a:spcAft>
                <a:spcPct val="0"/>
              </a:spcAft>
              <a:defRPr/>
            </a:pPr>
            <a:r>
              <a:rPr lang="en-US" altLang="zh-CN" sz="16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sz="16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创建一个池子</a:t>
            </a:r>
            <a:r>
              <a:rPr lang="en-US" altLang="zh-CN" sz="16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池子中是空的</a:t>
            </a:r>
          </a:p>
        </p:txBody>
      </p:sp>
      <p:sp>
        <p:nvSpPr>
          <p:cNvPr id="7" name="矩形 6"/>
          <p:cNvSpPr/>
          <p:nvPr/>
        </p:nvSpPr>
        <p:spPr>
          <a:xfrm>
            <a:off x="1663700" y="3249085"/>
            <a:ext cx="3583517" cy="795282"/>
          </a:xfrm>
          <a:prstGeom prst="rect">
            <a:avLst/>
          </a:prstGeom>
        </p:spPr>
        <p:txBody>
          <a:bodyPr>
            <a:spAutoFit/>
          </a:bodyPr>
          <a:lstStyle/>
          <a:p>
            <a:pPr defTabSz="1219200" eaLnBrk="0" fontAlgn="base" hangingPunct="0">
              <a:lnSpc>
                <a:spcPct val="150000"/>
              </a:lnSpc>
              <a:spcBef>
                <a:spcPct val="0"/>
              </a:spcBef>
              <a:spcAft>
                <a:spcPct val="0"/>
              </a:spcAft>
              <a:defRPr/>
            </a:pPr>
            <a:r>
              <a:rPr lang="en-US" altLang="zh-CN" sz="16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sz="16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有任务需要执行时</a:t>
            </a:r>
            <a:r>
              <a:rPr lang="en-US" altLang="zh-CN" sz="16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创建线程对象。</a:t>
            </a:r>
            <a:endParaRPr lang="en-US" altLang="zh-CN" sz="16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lnSpc>
                <a:spcPct val="150000"/>
              </a:lnSpc>
              <a:spcBef>
                <a:spcPct val="0"/>
              </a:spcBef>
              <a:spcAft>
                <a:spcPct val="0"/>
              </a:spcAft>
              <a:defRPr/>
            </a:pPr>
            <a:r>
              <a:rPr lang="zh-CN" altLang="en-US" sz="16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任务执行完毕</a:t>
            </a:r>
            <a:r>
              <a:rPr lang="en-US" altLang="zh-CN" sz="16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线程对象归还给池子。</a:t>
            </a:r>
            <a:endParaRPr lang="en-US" altLang="zh-CN" sz="16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cxnSp>
        <p:nvCxnSpPr>
          <p:cNvPr id="8" name="直接箭头连接符 7"/>
          <p:cNvCxnSpPr/>
          <p:nvPr/>
        </p:nvCxnSpPr>
        <p:spPr>
          <a:xfrm>
            <a:off x="4965701" y="2548467"/>
            <a:ext cx="164676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204885" y="3587751"/>
            <a:ext cx="1339849"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805084" y="2379134"/>
            <a:ext cx="2810385" cy="338554"/>
          </a:xfrm>
          <a:prstGeom prst="rect">
            <a:avLst/>
          </a:prstGeom>
        </p:spPr>
        <p:txBody>
          <a:bodyPr wrap="none">
            <a:spAutoFit/>
          </a:bodyPr>
          <a:lstStyle/>
          <a:p>
            <a:pPr defTabSz="1219200" eaLnBrk="0" fontAlgn="base" hangingPunct="0">
              <a:spcBef>
                <a:spcPct val="0"/>
              </a:spcBef>
              <a:spcAft>
                <a:spcPct val="0"/>
              </a:spcAft>
              <a:defRPr/>
            </a:pPr>
            <a:r>
              <a:rPr lang="zh-CN" altLang="en-US" sz="16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创建</a:t>
            </a:r>
            <a:r>
              <a:rPr lang="en-US" altLang="zh-CN" sz="16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Executors</a:t>
            </a:r>
            <a:r>
              <a:rPr lang="zh-CN" altLang="en-US" sz="16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中的静态方法</a:t>
            </a:r>
          </a:p>
        </p:txBody>
      </p:sp>
      <p:sp>
        <p:nvSpPr>
          <p:cNvPr id="12" name="矩形 11"/>
          <p:cNvSpPr/>
          <p:nvPr/>
        </p:nvSpPr>
        <p:spPr>
          <a:xfrm>
            <a:off x="6769100" y="3464985"/>
            <a:ext cx="1261884" cy="338554"/>
          </a:xfrm>
          <a:prstGeom prst="rect">
            <a:avLst/>
          </a:prstGeom>
        </p:spPr>
        <p:txBody>
          <a:bodyPr wrap="none">
            <a:spAutoFit/>
          </a:bodyPr>
          <a:lstStyle/>
          <a:p>
            <a:pPr defTabSz="1219200" eaLnBrk="0" fontAlgn="base" hangingPunct="0">
              <a:spcBef>
                <a:spcPct val="0"/>
              </a:spcBef>
              <a:spcAft>
                <a:spcPct val="0"/>
              </a:spcAft>
              <a:defRPr/>
            </a:pPr>
            <a:r>
              <a:rPr lang="en-US" altLang="zh-CN" sz="16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submit</a:t>
            </a:r>
            <a:r>
              <a:rPr lang="zh-CN" altLang="en-US" sz="16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方法</a:t>
            </a:r>
          </a:p>
        </p:txBody>
      </p:sp>
      <p:sp>
        <p:nvSpPr>
          <p:cNvPr id="13" name="矩形 12"/>
          <p:cNvSpPr/>
          <p:nvPr/>
        </p:nvSpPr>
        <p:spPr>
          <a:xfrm>
            <a:off x="1636184" y="4677834"/>
            <a:ext cx="3752950" cy="338554"/>
          </a:xfrm>
          <a:prstGeom prst="rect">
            <a:avLst/>
          </a:prstGeom>
        </p:spPr>
        <p:txBody>
          <a:bodyPr wrap="none">
            <a:spAutoFit/>
          </a:bodyPr>
          <a:lstStyle/>
          <a:p>
            <a:pPr defTabSz="1219200" eaLnBrk="0" fontAlgn="base" hangingPunct="0">
              <a:spcBef>
                <a:spcPct val="0"/>
              </a:spcBef>
              <a:spcAft>
                <a:spcPct val="0"/>
              </a:spcAft>
              <a:defRPr/>
            </a:pPr>
            <a:r>
              <a:rPr lang="en-US" altLang="zh-CN" sz="16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3.</a:t>
            </a:r>
            <a:r>
              <a:rPr lang="zh-CN" altLang="en-US" sz="16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所有的任务全部执行完毕</a:t>
            </a:r>
            <a:r>
              <a:rPr lang="en-US" altLang="zh-CN" sz="16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关闭连接池</a:t>
            </a:r>
          </a:p>
        </p:txBody>
      </p:sp>
      <p:cxnSp>
        <p:nvCxnSpPr>
          <p:cNvPr id="14" name="直接箭头连接符 13"/>
          <p:cNvCxnSpPr>
            <a:stCxn id="13" idx="3"/>
          </p:cNvCxnSpPr>
          <p:nvPr/>
        </p:nvCxnSpPr>
        <p:spPr>
          <a:xfrm flipV="1">
            <a:off x="5389134" y="4836587"/>
            <a:ext cx="1170417" cy="105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726767" y="4677834"/>
            <a:ext cx="1486304" cy="338554"/>
          </a:xfrm>
          <a:prstGeom prst="rect">
            <a:avLst/>
          </a:prstGeom>
        </p:spPr>
        <p:txBody>
          <a:bodyPr wrap="none">
            <a:spAutoFit/>
          </a:bodyPr>
          <a:lstStyle/>
          <a:p>
            <a:pPr defTabSz="1219200" eaLnBrk="0" fontAlgn="base" hangingPunct="0">
              <a:spcBef>
                <a:spcPct val="0"/>
              </a:spcBef>
              <a:spcAft>
                <a:spcPct val="0"/>
              </a:spcAft>
              <a:defRPr/>
            </a:pPr>
            <a:r>
              <a:rPr lang="en-US" altLang="zh-CN" sz="16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shutdown</a:t>
            </a:r>
            <a:r>
              <a:rPr lang="zh-CN" altLang="en-US" sz="16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方法</a:t>
            </a:r>
          </a:p>
        </p:txBody>
      </p:sp>
      <p:sp>
        <p:nvSpPr>
          <p:cNvPr id="15"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defTabSz="1219200" eaLnBrk="0" hangingPunct="0">
              <a:defRPr/>
            </a:pPr>
            <a:r>
              <a:rPr lang="zh-CN" altLang="en-US"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lang="zh-TW" altLang="zh-CN"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矩形 17"/>
          <p:cNvSpPr/>
          <p:nvPr/>
        </p:nvSpPr>
        <p:spPr>
          <a:xfrm>
            <a:off x="8060267" y="3253318"/>
            <a:ext cx="4006851" cy="1164614"/>
          </a:xfrm>
          <a:prstGeom prst="rect">
            <a:avLst/>
          </a:prstGeom>
        </p:spPr>
        <p:txBody>
          <a:bodyPr>
            <a:spAutoFit/>
          </a:bodyPr>
          <a:lstStyle/>
          <a:p>
            <a:pPr defTabSz="1219200" eaLnBrk="0" fontAlgn="base" hangingPunct="0">
              <a:lnSpc>
                <a:spcPct val="150000"/>
              </a:lnSpc>
              <a:spcBef>
                <a:spcPct val="0"/>
              </a:spcBef>
              <a:spcAft>
                <a:spcPct val="0"/>
              </a:spcAft>
              <a:defRPr/>
            </a:pPr>
            <a:r>
              <a:rPr lang="zh-CN" altLang="en-US"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池子会自动的帮我们创建对象，</a:t>
            </a:r>
            <a:endParaRPr lang="en-US" altLang="zh-CN"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eaLnBrk="0" fontAlgn="base" hangingPunct="0">
              <a:lnSpc>
                <a:spcPct val="150000"/>
              </a:lnSpc>
              <a:spcBef>
                <a:spcPct val="0"/>
              </a:spcBef>
              <a:spcAft>
                <a:spcPct val="0"/>
              </a:spcAft>
              <a:defRPr/>
            </a:pPr>
            <a:r>
              <a:rPr lang="zh-CN" altLang="en-US"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任务执行完毕</a:t>
            </a:r>
            <a:r>
              <a:rPr lang="en-US" altLang="zh-CN"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也会自动把线程对象归还池子。</a:t>
            </a:r>
            <a:endParaRPr lang="en-US" altLang="zh-CN"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99456" y="1196752"/>
            <a:ext cx="4686300" cy="594522"/>
          </a:xfrm>
          <a:prstGeom prst="rect">
            <a:avLst/>
          </a:prstGeom>
          <a:noFill/>
        </p:spPr>
        <p:txBody>
          <a:bodyPr>
            <a:spAutoFit/>
          </a:bodyPr>
          <a:lstStyle/>
          <a:p>
            <a:pPr marL="0" marR="0" lvl="0" indent="0" algn="l" defTabSz="1219200" rtl="0" eaLnBrk="0" fontAlgn="auto" latinLnBrk="0" hangingPunct="0">
              <a:lnSpc>
                <a:spcPct val="15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Executors</a:t>
            </a:r>
            <a:r>
              <a:rPr kumimoji="0" lang="zh-CN" altLang="en-US" sz="2400" b="1"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类</a:t>
            </a:r>
          </a:p>
        </p:txBody>
      </p:sp>
      <p:sp>
        <p:nvSpPr>
          <p:cNvPr id="15"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0" fontAlgn="base" latinLnBrk="0" hangingPunct="0">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TextBox 2"/>
          <p:cNvSpPr txBox="1"/>
          <p:nvPr/>
        </p:nvSpPr>
        <p:spPr>
          <a:xfrm>
            <a:off x="1955540" y="2115384"/>
            <a:ext cx="8280920" cy="592791"/>
          </a:xfrm>
          <a:prstGeom prst="rect">
            <a:avLst/>
          </a:prstGeom>
          <a:noFill/>
        </p:spPr>
        <p:txBody>
          <a:bodyPr wrap="square">
            <a:spAutoFit/>
          </a:bodyPr>
          <a:lstStyle/>
          <a:p>
            <a:pPr marL="0" marR="0" lvl="0" indent="0" algn="l" defTabSz="1219200" rtl="0" eaLnBrk="0" fontAlgn="auto" latinLnBrk="0" hangingPunct="0">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创建线程池对象的工厂方法</a:t>
            </a:r>
            <a:r>
              <a:rPr kumimoji="0" lang="en-US" altLang="zh-CN" sz="2400" b="1"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2400" b="1"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使用此类可以创建线程池对象</a:t>
            </a:r>
          </a:p>
        </p:txBody>
      </p:sp>
      <p:graphicFrame>
        <p:nvGraphicFramePr>
          <p:cNvPr id="19" name="表格 18"/>
          <p:cNvGraphicFramePr>
            <a:graphicFrameLocks noGrp="1"/>
          </p:cNvGraphicFramePr>
          <p:nvPr/>
        </p:nvGraphicFramePr>
        <p:xfrm>
          <a:off x="623392" y="3429000"/>
          <a:ext cx="10273208" cy="1258628"/>
        </p:xfrm>
        <a:graphic>
          <a:graphicData uri="http://schemas.openxmlformats.org/drawingml/2006/table">
            <a:tbl>
              <a:tblPr/>
              <a:tblGrid>
                <a:gridCol w="6408712">
                  <a:extLst>
                    <a:ext uri="{9D8B030D-6E8A-4147-A177-3AD203B41FA5}">
                      <a16:colId xmlns:a16="http://schemas.microsoft.com/office/drawing/2014/main" val="20000"/>
                    </a:ext>
                  </a:extLst>
                </a:gridCol>
                <a:gridCol w="3864496">
                  <a:extLst>
                    <a:ext uri="{9D8B030D-6E8A-4147-A177-3AD203B41FA5}">
                      <a16:colId xmlns:a16="http://schemas.microsoft.com/office/drawing/2014/main" val="20001"/>
                    </a:ext>
                  </a:extLst>
                </a:gridCol>
              </a:tblGrid>
              <a:tr h="592599">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9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方法名</a:t>
                      </a:r>
                    </a:p>
                  </a:txBody>
                  <a:tcPr marL="121897" marR="121897" marT="60973" marB="609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9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说明</a:t>
                      </a:r>
                    </a:p>
                  </a:txBody>
                  <a:tcPr marL="121897" marR="121897" marT="60973" marB="609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666029">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static </a:t>
                      </a: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ExecutorService</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newFixedThreadPool</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(int </a:t>
                      </a: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nThreads</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创建一个可重用固定线程数的线程池</a:t>
                      </a:r>
                      <a:endPar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99456" y="1196752"/>
            <a:ext cx="4686300" cy="594522"/>
          </a:xfrm>
          <a:prstGeom prst="rect">
            <a:avLst/>
          </a:prstGeom>
          <a:noFill/>
        </p:spPr>
        <p:txBody>
          <a:bodyPr>
            <a:spAutoFit/>
          </a:bodyPr>
          <a:lstStyle/>
          <a:p>
            <a:pPr marL="0" marR="0" lvl="0" indent="0" algn="l" defTabSz="1219200" rtl="0" eaLnBrk="0" fontAlgn="auto" latinLnBrk="0" hangingPunct="0">
              <a:lnSpc>
                <a:spcPct val="15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lumMod val="75000"/>
                    <a:lumOff val="2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ExecutorsService</a:t>
            </a:r>
            <a:r>
              <a:rPr lang="zh-CN" altLang="en-US" sz="2400" b="1" dirty="0">
                <a:solidFill>
                  <a:prstClr val="black">
                    <a:lumMod val="75000"/>
                    <a:lumOff val="2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接口</a:t>
            </a:r>
            <a:endParaRPr kumimoji="0" lang="zh-CN" altLang="en-US" sz="2400" b="1"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5"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0" fontAlgn="base" latinLnBrk="0" hangingPunct="0">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TextBox 2"/>
          <p:cNvSpPr txBox="1"/>
          <p:nvPr/>
        </p:nvSpPr>
        <p:spPr>
          <a:xfrm>
            <a:off x="1955540" y="2115384"/>
            <a:ext cx="8892988" cy="592791"/>
          </a:xfrm>
          <a:prstGeom prst="rect">
            <a:avLst/>
          </a:prstGeom>
          <a:noFill/>
        </p:spPr>
        <p:txBody>
          <a:bodyPr wrap="square">
            <a:spAutoFit/>
          </a:bodyPr>
          <a:lstStyle/>
          <a:p>
            <a:pPr marL="0" marR="0" lvl="0" indent="0" algn="l" defTabSz="1219200" rtl="0" eaLnBrk="0" fontAlgn="auto" latinLnBrk="0" hangingPunct="0">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线程池对象的管理接口</a:t>
            </a:r>
            <a:r>
              <a:rPr kumimoji="0" lang="en-US" altLang="zh-CN" sz="2400" b="1"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2400" b="1"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提交线程任务</a:t>
            </a:r>
            <a:r>
              <a:rPr kumimoji="0" lang="en-US" altLang="zh-CN" sz="2400" b="1"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2400" b="1"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关闭线程池等功能。</a:t>
            </a:r>
          </a:p>
        </p:txBody>
      </p:sp>
      <p:graphicFrame>
        <p:nvGraphicFramePr>
          <p:cNvPr id="19" name="表格 18"/>
          <p:cNvGraphicFramePr>
            <a:graphicFrameLocks noGrp="1"/>
          </p:cNvGraphicFramePr>
          <p:nvPr/>
        </p:nvGraphicFramePr>
        <p:xfrm>
          <a:off x="623392" y="3429000"/>
          <a:ext cx="10873208" cy="2738118"/>
        </p:xfrm>
        <a:graphic>
          <a:graphicData uri="http://schemas.openxmlformats.org/drawingml/2006/table">
            <a:tbl>
              <a:tblPr/>
              <a:tblGrid>
                <a:gridCol w="4392488">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592599">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9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方法名</a:t>
                      </a:r>
                      <a:endParaRPr kumimoji="0" lang="zh-CN" altLang="en-US" sz="19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endParaRPr>
                    </a:p>
                  </a:txBody>
                  <a:tcPr marL="121897" marR="121897" marT="60973" marB="609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9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说明</a:t>
                      </a:r>
                    </a:p>
                  </a:txBody>
                  <a:tcPr marL="121897" marR="121897" marT="60973" marB="609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666029">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600" b="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Future&lt;?&gt; submit(Runnable task)</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提交线程执行的任务</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方法将返回</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null,</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因为</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run()(</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方法没有返回值</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66602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fr-FR" altLang="zh-CN" sz="1600" b="1" i="0" u="none" strike="noStrike" cap="none" normalizeH="0" baseline="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&lt;T&gt;Future&lt;T&gt;submit(Callable&lt;T&gt; task)</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提交线程执行的任务</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返回</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Future</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接口对象。</a:t>
                      </a:r>
                      <a:endPar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2"/>
                  </a:ext>
                </a:extLst>
              </a:tr>
              <a:tr h="66602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void shutdown()</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关闭线程池</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但是要等所有线程都完成任务后再关闭</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但是不接收新任务。</a:t>
                      </a:r>
                      <a:endPar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99456" y="1196752"/>
            <a:ext cx="4686300" cy="594522"/>
          </a:xfrm>
          <a:prstGeom prst="rect">
            <a:avLst/>
          </a:prstGeom>
          <a:noFill/>
        </p:spPr>
        <p:txBody>
          <a:bodyPr>
            <a:spAutoFit/>
          </a:bodyPr>
          <a:lstStyle/>
          <a:p>
            <a:pPr marL="0" marR="0" lvl="0" indent="0" algn="l" defTabSz="1219200" rtl="0" eaLnBrk="0" fontAlgn="auto" latinLnBrk="0" hangingPunct="0">
              <a:lnSpc>
                <a:spcPct val="15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Callable</a:t>
            </a:r>
            <a:r>
              <a:rPr lang="zh-CN" altLang="en-US" sz="2400" b="1" dirty="0">
                <a:solidFill>
                  <a:prstClr val="black">
                    <a:lumMod val="75000"/>
                    <a:lumOff val="2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接口</a:t>
            </a:r>
            <a:endParaRPr kumimoji="0" lang="zh-CN" altLang="en-US" sz="2400" b="1"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5"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0" fontAlgn="base" latinLnBrk="0" hangingPunct="0">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TextBox 2"/>
          <p:cNvSpPr txBox="1"/>
          <p:nvPr/>
        </p:nvSpPr>
        <p:spPr>
          <a:xfrm>
            <a:off x="1955540" y="2115384"/>
            <a:ext cx="8892988" cy="592791"/>
          </a:xfrm>
          <a:prstGeom prst="rect">
            <a:avLst/>
          </a:prstGeom>
          <a:noFill/>
        </p:spPr>
        <p:txBody>
          <a:bodyPr wrap="square">
            <a:spAutoFit/>
          </a:bodyPr>
          <a:lstStyle/>
          <a:p>
            <a:pPr marL="0" marR="0" lvl="0" indent="0" algn="l" defTabSz="1219200" rtl="0" eaLnBrk="0" fontAlgn="auto" latinLnBrk="0" hangingPunct="0">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线程执行的任务接口</a:t>
            </a:r>
            <a:r>
              <a:rPr kumimoji="0" lang="en-US" altLang="zh-CN" sz="2400" b="1"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2400" b="1"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类似于</a:t>
            </a:r>
            <a:r>
              <a:rPr kumimoji="0" lang="en-US" altLang="zh-CN" sz="2400" b="1"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Runnable</a:t>
            </a:r>
            <a:r>
              <a:rPr kumimoji="0" lang="zh-CN" altLang="en-US" sz="2400" b="1"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接口。</a:t>
            </a:r>
          </a:p>
        </p:txBody>
      </p:sp>
      <p:graphicFrame>
        <p:nvGraphicFramePr>
          <p:cNvPr id="19" name="表格 18"/>
          <p:cNvGraphicFramePr>
            <a:graphicFrameLocks noGrp="1"/>
          </p:cNvGraphicFramePr>
          <p:nvPr/>
        </p:nvGraphicFramePr>
        <p:xfrm>
          <a:off x="623392" y="3429000"/>
          <a:ext cx="10873208" cy="1258628"/>
        </p:xfrm>
        <a:graphic>
          <a:graphicData uri="http://schemas.openxmlformats.org/drawingml/2006/table">
            <a:tbl>
              <a:tblPr/>
              <a:tblGrid>
                <a:gridCol w="4392488">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592599">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9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方法名</a:t>
                      </a:r>
                      <a:endParaRPr kumimoji="0" lang="zh-CN" altLang="en-US" sz="19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endParaRPr>
                    </a:p>
                  </a:txBody>
                  <a:tcPr marL="121897" marR="121897" marT="60973" marB="609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9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说明</a:t>
                      </a:r>
                      <a:endParaRPr kumimoji="0" lang="zh-CN" altLang="en-US" sz="19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endParaRPr>
                    </a:p>
                  </a:txBody>
                  <a:tcPr marL="121897" marR="121897" marT="60973" marB="609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666029">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600" b="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public V call()throw Exception</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线程要执行的任务方法</a:t>
                      </a:r>
                      <a:endPar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bl>
          </a:graphicData>
        </a:graphic>
      </p:graphicFrame>
      <p:sp>
        <p:nvSpPr>
          <p:cNvPr id="12" name="文本框 11"/>
          <p:cNvSpPr txBox="1"/>
          <p:nvPr/>
        </p:nvSpPr>
        <p:spPr>
          <a:xfrm>
            <a:off x="2639616" y="5476582"/>
            <a:ext cx="8640960" cy="369332"/>
          </a:xfrm>
          <a:prstGeom prst="rect">
            <a:avLst/>
          </a:prstGeom>
          <a:noFill/>
        </p:spPr>
        <p:txBody>
          <a:bodyPr wrap="square">
            <a:spAutoFit/>
          </a:bodyPr>
          <a:lstStyle/>
          <a:p>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比起</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run()</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方法</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,call()</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方法具有返回值</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可以获取到线程执行的结果。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727848" y="1700808"/>
            <a:ext cx="6291263" cy="4536504"/>
          </a:xfrm>
        </p:spPr>
        <p:txBody>
          <a:bodyPr/>
          <a:lstStyle/>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Lock</a:t>
            </a:r>
            <a:r>
              <a:rPr lang="zh-CN" altLang="en-US"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锁</a:t>
            </a:r>
            <a:endParaRPr lang="zh-CN" altLang="zh-CN"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生产者与消费者案例</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线程池</a:t>
            </a:r>
            <a:r>
              <a:rPr lang="en-US" altLang="zh-CN" sz="2800" b="1" dirty="0" err="1">
                <a:latin typeface="Consolas" panose="020B0609020204030204" pitchFamily="49" charset="0"/>
                <a:ea typeface="阿里巴巴普惠体 Light" panose="00020600040101010101" pitchFamily="18" charset="-122"/>
                <a:cs typeface="阿里巴巴普惠体 Light" panose="00020600040101010101" pitchFamily="18" charset="-122"/>
              </a:rPr>
              <a:t>ThreadPool</a:t>
            </a:r>
            <a:endPar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File</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类</a:t>
            </a:r>
            <a:endPar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方法递归调用</a:t>
            </a:r>
            <a:endPar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99456" y="1196752"/>
            <a:ext cx="4686300" cy="594522"/>
          </a:xfrm>
          <a:prstGeom prst="rect">
            <a:avLst/>
          </a:prstGeom>
          <a:noFill/>
        </p:spPr>
        <p:txBody>
          <a:bodyPr>
            <a:spAutoFit/>
          </a:bodyPr>
          <a:lstStyle/>
          <a:p>
            <a:pPr marL="0" marR="0" lvl="0" indent="0" algn="l" defTabSz="1219200" rtl="0" eaLnBrk="0" fontAlgn="auto" latinLnBrk="0" hangingPunct="0">
              <a:lnSpc>
                <a:spcPct val="15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Future</a:t>
            </a:r>
            <a:r>
              <a:rPr lang="zh-CN" altLang="en-US" sz="2400" b="1" dirty="0">
                <a:solidFill>
                  <a:prstClr val="black">
                    <a:lumMod val="75000"/>
                    <a:lumOff val="2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接口</a:t>
            </a:r>
            <a:endParaRPr kumimoji="0" lang="zh-CN" altLang="en-US" sz="2400" b="1"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5"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0" fontAlgn="base" latinLnBrk="0" hangingPunct="0">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TextBox 2"/>
          <p:cNvSpPr txBox="1"/>
          <p:nvPr/>
        </p:nvSpPr>
        <p:spPr>
          <a:xfrm>
            <a:off x="1955540" y="2115384"/>
            <a:ext cx="8892988" cy="592791"/>
          </a:xfrm>
          <a:prstGeom prst="rect">
            <a:avLst/>
          </a:prstGeom>
          <a:noFill/>
        </p:spPr>
        <p:txBody>
          <a:bodyPr wrap="square">
            <a:spAutoFit/>
          </a:bodyPr>
          <a:lstStyle/>
          <a:p>
            <a:pPr marL="0" marR="0" lvl="0" indent="0" algn="l" defTabSz="1219200" rtl="0" eaLnBrk="0" fontAlgn="auto" latinLnBrk="0" hangingPunct="0">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异步计算结果</a:t>
            </a:r>
            <a:r>
              <a:rPr kumimoji="0" lang="en-US" altLang="zh-CN" sz="2400" b="1"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2400" b="1"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就是线程执行完成后的结果。</a:t>
            </a:r>
          </a:p>
        </p:txBody>
      </p:sp>
      <p:graphicFrame>
        <p:nvGraphicFramePr>
          <p:cNvPr id="19" name="表格 18"/>
          <p:cNvGraphicFramePr>
            <a:graphicFrameLocks noGrp="1"/>
          </p:cNvGraphicFramePr>
          <p:nvPr/>
        </p:nvGraphicFramePr>
        <p:xfrm>
          <a:off x="623392" y="3429000"/>
          <a:ext cx="10873208" cy="1258628"/>
        </p:xfrm>
        <a:graphic>
          <a:graphicData uri="http://schemas.openxmlformats.org/drawingml/2006/table">
            <a:tbl>
              <a:tblPr/>
              <a:tblGrid>
                <a:gridCol w="4392488">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592599">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9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方法名</a:t>
                      </a:r>
                      <a:endParaRPr kumimoji="0" lang="zh-CN" altLang="en-US" sz="19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endParaRPr>
                    </a:p>
                  </a:txBody>
                  <a:tcPr marL="121897" marR="121897" marT="60973" marB="609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9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说明</a:t>
                      </a:r>
                      <a:endParaRPr kumimoji="0" lang="zh-CN" altLang="en-US" sz="19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endParaRPr>
                    </a:p>
                  </a:txBody>
                  <a:tcPr marL="121897" marR="121897" marT="60973" marB="609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666029">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600" b="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public V get()</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获取线程执行的结果</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就是获取</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call()</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方法返回值。</a:t>
                      </a:r>
                      <a:endPar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11824" y="692696"/>
            <a:ext cx="6291263" cy="5558459"/>
          </a:xfrm>
        </p:spPr>
        <p:txBody>
          <a:bodyPr/>
          <a:lstStyle/>
          <a:p>
            <a:pPr marL="0" indent="0">
              <a:buNone/>
            </a:pP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Lock</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生产者与消费者案例</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多线程与多消费</a:t>
            </a:r>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线程池</a:t>
            </a:r>
            <a:r>
              <a:rPr lang="en-US" altLang="zh-CN" sz="2800" b="1" dirty="0" err="1">
                <a:latin typeface="Consolas" panose="020B0609020204030204" pitchFamily="49" charset="0"/>
                <a:ea typeface="阿里巴巴普惠体 Light" panose="00020600040101010101" pitchFamily="18" charset="-122"/>
                <a:cs typeface="阿里巴巴普惠体 Light" panose="00020600040101010101" pitchFamily="18" charset="-122"/>
              </a:rPr>
              <a:t>ThreadPool</a:t>
            </a:r>
            <a:endPar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类</a:t>
            </a:r>
            <a:endParaRPr lang="en-US" altLang="zh-CN"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a:t>
            </a:r>
            <a:r>
              <a:rPr lang="zh-CN" altLang="en-US" dirty="0"/>
              <a:t>类</a:t>
            </a:r>
          </a:p>
        </p:txBody>
      </p:sp>
      <p:sp>
        <p:nvSpPr>
          <p:cNvPr id="3" name="文本占位符 2"/>
          <p:cNvSpPr>
            <a:spLocks noGrp="1"/>
          </p:cNvSpPr>
          <p:nvPr>
            <p:ph type="body" sz="quarter" idx="10"/>
          </p:nvPr>
        </p:nvSpPr>
        <p:spPr>
          <a:xfrm>
            <a:off x="838200" y="1171574"/>
            <a:ext cx="9845675" cy="1177305"/>
          </a:xfrm>
        </p:spPr>
        <p:txBody>
          <a:body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在学习</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类之前</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我们先思考一个问题</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我们之前所写的代码</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例如下面这个存储数字的数组</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p>
          <a:p>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数据到底存储在什么地方呢</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12" name="图片 11"/>
          <p:cNvPicPr>
            <a:picLocks noChangeAspect="1"/>
          </p:cNvPicPr>
          <p:nvPr/>
        </p:nvPicPr>
        <p:blipFill>
          <a:blip r:embed="rId2"/>
          <a:stretch>
            <a:fillRect/>
          </a:stretch>
        </p:blipFill>
        <p:spPr>
          <a:xfrm>
            <a:off x="893897" y="2925365"/>
            <a:ext cx="5202103" cy="883730"/>
          </a:xfrm>
          <a:prstGeom prst="rect">
            <a:avLst/>
          </a:prstGeom>
        </p:spPr>
      </p:pic>
      <p:sp>
        <p:nvSpPr>
          <p:cNvPr id="4" name="文本框 3"/>
          <p:cNvSpPr txBox="1"/>
          <p:nvPr/>
        </p:nvSpPr>
        <p:spPr>
          <a:xfrm>
            <a:off x="893897" y="4464252"/>
            <a:ext cx="8885766" cy="369332"/>
          </a:xfrm>
          <a:prstGeom prst="rect">
            <a:avLst/>
          </a:prstGeom>
          <a:noFill/>
        </p:spPr>
        <p:txBody>
          <a:bodyPr wrap="none" rtlCol="0">
            <a:spAutoFit/>
          </a:bodyPr>
          <a:lstStyle/>
          <a:p>
            <a:pPr fontAlgn="auto">
              <a:spcBef>
                <a:spcPts val="0"/>
              </a:spcBef>
              <a:spcAft>
                <a:spcPts val="0"/>
              </a:spcAft>
            </a:pP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这些数据会暂时在内存中存储以供我们使用</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虽然可以使用</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但是有一定弊端</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弊端就是</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7" name="文本框 6"/>
          <p:cNvSpPr txBox="1"/>
          <p:nvPr/>
        </p:nvSpPr>
        <p:spPr>
          <a:xfrm>
            <a:off x="893897" y="5363823"/>
            <a:ext cx="7303602" cy="369332"/>
          </a:xfrm>
          <a:prstGeom prst="rect">
            <a:avLst/>
          </a:prstGeom>
          <a:noFill/>
        </p:spPr>
        <p:txBody>
          <a:bodyPr wrap="square" rtlCol="0">
            <a:spAutoFit/>
          </a:bodyPr>
          <a:lstStyle/>
          <a:p>
            <a:pPr fontAlgn="auto">
              <a:spcBef>
                <a:spcPts val="0"/>
              </a:spcBef>
              <a:spcAft>
                <a:spcPts val="0"/>
              </a:spcAft>
            </a:pP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不可以持久化存储</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当</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Java</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代码运行完毕之后</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数据就从内存中消失了</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8" name="图片 7"/>
          <p:cNvPicPr>
            <a:picLocks noChangeAspect="1"/>
          </p:cNvPicPr>
          <p:nvPr/>
        </p:nvPicPr>
        <p:blipFill>
          <a:blip r:embed="rId3"/>
          <a:stretch>
            <a:fillRect/>
          </a:stretch>
        </p:blipFill>
        <p:spPr>
          <a:xfrm>
            <a:off x="7536160" y="3093819"/>
            <a:ext cx="3416357" cy="6489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a:t>
            </a:r>
            <a:r>
              <a:rPr lang="zh-CN" altLang="en-US" dirty="0"/>
              <a:t>类</a:t>
            </a:r>
          </a:p>
        </p:txBody>
      </p:sp>
      <p:sp>
        <p:nvSpPr>
          <p:cNvPr id="3" name="文本占位符 2"/>
          <p:cNvSpPr>
            <a:spLocks noGrp="1"/>
          </p:cNvSpPr>
          <p:nvPr>
            <p:ph type="body" sz="quarter" idx="10"/>
          </p:nvPr>
        </p:nvSpPr>
        <p:spPr>
          <a:xfrm>
            <a:off x="838200" y="1171574"/>
            <a:ext cx="9845675" cy="1177305"/>
          </a:xfrm>
        </p:spPr>
        <p:txBody>
          <a:body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计算机中的硬盘</a:t>
            </a:r>
          </a:p>
        </p:txBody>
      </p:sp>
      <p:sp>
        <p:nvSpPr>
          <p:cNvPr id="9" name="文本占位符 2"/>
          <p:cNvSpPr txBox="1"/>
          <p:nvPr/>
        </p:nvSpPr>
        <p:spPr>
          <a:xfrm>
            <a:off x="838200" y="4162331"/>
            <a:ext cx="9845675" cy="1177305"/>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计算机中的内存</a:t>
            </a:r>
          </a:p>
        </p:txBody>
      </p:sp>
      <p:pic>
        <p:nvPicPr>
          <p:cNvPr id="10" name="图片 9"/>
          <p:cNvPicPr>
            <a:picLocks noChangeAspect="1"/>
          </p:cNvPicPr>
          <p:nvPr/>
        </p:nvPicPr>
        <p:blipFill>
          <a:blip r:embed="rId2"/>
          <a:stretch>
            <a:fillRect/>
          </a:stretch>
        </p:blipFill>
        <p:spPr>
          <a:xfrm>
            <a:off x="2887201" y="1376269"/>
            <a:ext cx="2336509" cy="1561262"/>
          </a:xfrm>
          <a:prstGeom prst="rect">
            <a:avLst/>
          </a:prstGeom>
        </p:spPr>
      </p:pic>
      <p:sp>
        <p:nvSpPr>
          <p:cNvPr id="11" name="文本框 10"/>
          <p:cNvSpPr txBox="1"/>
          <p:nvPr/>
        </p:nvSpPr>
        <p:spPr>
          <a:xfrm>
            <a:off x="983432" y="3259712"/>
            <a:ext cx="10665099" cy="830997"/>
          </a:xfrm>
          <a:prstGeom prst="rect">
            <a:avLst/>
          </a:prstGeom>
          <a:noFill/>
        </p:spPr>
        <p:txBody>
          <a:bodyPr wrap="none" rtlCol="0">
            <a:spAutoFit/>
          </a:bodyPr>
          <a:lstStyle/>
          <a:p>
            <a:pPr fontAlgn="auto">
              <a:spcBef>
                <a:spcPts val="0"/>
              </a:spcBef>
              <a:spcAft>
                <a:spcPts val="0"/>
              </a:spcAft>
            </a:pPr>
            <a:r>
              <a:rPr lang="zh-CN" altLang="en-US" sz="16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好处</a:t>
            </a:r>
            <a:r>
              <a:rPr lang="en-US" altLang="zh-CN" sz="16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可以持久化存储数据</a:t>
            </a:r>
            <a:r>
              <a:rPr lang="en-US" altLang="zh-CN" sz="16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当计算机断电了</a:t>
            </a:r>
            <a:r>
              <a:rPr lang="en-US" altLang="zh-CN" sz="16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数据依然可以在下次开机的时候进行读取和使用。</a:t>
            </a:r>
            <a:endParaRPr lang="en-US" altLang="zh-CN" sz="16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fontAlgn="auto">
              <a:spcBef>
                <a:spcPts val="0"/>
              </a:spcBef>
              <a:spcAft>
                <a:spcPts val="0"/>
              </a:spcAft>
            </a:pPr>
            <a:endParaRPr lang="en-US" altLang="zh-CN" sz="16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fontAlgn="auto">
              <a:spcBef>
                <a:spcPts val="0"/>
              </a:spcBef>
              <a:spcAft>
                <a:spcPts val="0"/>
              </a:spcAft>
            </a:pPr>
            <a:r>
              <a:rPr lang="zh-CN" altLang="en-US" sz="16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弊端</a:t>
            </a:r>
            <a:r>
              <a:rPr lang="en-US" altLang="zh-CN" sz="16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相较于内存来说</a:t>
            </a:r>
            <a:r>
              <a:rPr lang="en-US" altLang="zh-CN" sz="16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读取和存储数据速度慢一些</a:t>
            </a:r>
            <a:r>
              <a:rPr lang="en-US" altLang="zh-CN" sz="16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1600" b="1" dirty="0">
                <a:solidFill>
                  <a:srgbClr val="0070C0"/>
                </a:solidFill>
                <a:latin typeface="Consolas" panose="020B0609020204030204" pitchFamily="49" charset="0"/>
                <a:ea typeface="阿里巴巴普惠体 Light" panose="00020600040101010101" pitchFamily="18" charset="-122"/>
                <a:cs typeface="阿里巴巴普惠体 Light" panose="00020600040101010101" pitchFamily="18" charset="-122"/>
              </a:rPr>
              <a:t>机械硬盘相较于固态硬盘寿命长</a:t>
            </a:r>
            <a:r>
              <a:rPr lang="en-US" altLang="zh-CN" sz="1600" b="1" dirty="0">
                <a:solidFill>
                  <a:srgbClr val="0070C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rgbClr val="0070C0"/>
                </a:solidFill>
                <a:latin typeface="Consolas" panose="020B0609020204030204" pitchFamily="49" charset="0"/>
                <a:ea typeface="阿里巴巴普惠体 Light" panose="00020600040101010101" pitchFamily="18" charset="-122"/>
                <a:cs typeface="阿里巴巴普惠体 Light" panose="00020600040101010101" pitchFamily="18" charset="-122"/>
              </a:rPr>
              <a:t>但是读取速度没有固态硬盘快</a:t>
            </a:r>
            <a:r>
              <a:rPr lang="en-US" altLang="zh-CN" sz="1600" b="1" dirty="0">
                <a:solidFill>
                  <a:srgbClr val="0070C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sz="1600" b="1" dirty="0">
              <a:solidFill>
                <a:srgbClr val="0070C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3" name="文本框 12"/>
          <p:cNvSpPr txBox="1"/>
          <p:nvPr/>
        </p:nvSpPr>
        <p:spPr>
          <a:xfrm>
            <a:off x="4623225" y="1518364"/>
            <a:ext cx="1200970" cy="307777"/>
          </a:xfrm>
          <a:prstGeom prst="rect">
            <a:avLst/>
          </a:prstGeom>
          <a:noFill/>
        </p:spPr>
        <p:txBody>
          <a:bodyPr wrap="square" rtlCol="0">
            <a:spAutoFit/>
          </a:bodyPr>
          <a:lstStyle/>
          <a:p>
            <a:pPr fontAlgn="auto">
              <a:spcBef>
                <a:spcPts val="0"/>
              </a:spcBef>
              <a:spcAft>
                <a:spcPts val="0"/>
              </a:spcAft>
            </a:pPr>
            <a:r>
              <a:rPr lang="en-US" altLang="zh-CN" sz="14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HDD</a:t>
            </a:r>
            <a:r>
              <a:rPr lang="zh-CN" altLang="en-US" sz="14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机械硬盘</a:t>
            </a:r>
          </a:p>
        </p:txBody>
      </p:sp>
      <p:pic>
        <p:nvPicPr>
          <p:cNvPr id="17" name="图片 16"/>
          <p:cNvPicPr>
            <a:picLocks noChangeAspect="1"/>
          </p:cNvPicPr>
          <p:nvPr/>
        </p:nvPicPr>
        <p:blipFill>
          <a:blip r:embed="rId3"/>
          <a:stretch>
            <a:fillRect/>
          </a:stretch>
        </p:blipFill>
        <p:spPr>
          <a:xfrm>
            <a:off x="6177927" y="1518364"/>
            <a:ext cx="1873465" cy="1347545"/>
          </a:xfrm>
          <a:prstGeom prst="rect">
            <a:avLst/>
          </a:prstGeom>
        </p:spPr>
      </p:pic>
      <p:sp>
        <p:nvSpPr>
          <p:cNvPr id="18" name="文本框 17"/>
          <p:cNvSpPr txBox="1"/>
          <p:nvPr/>
        </p:nvSpPr>
        <p:spPr>
          <a:xfrm>
            <a:off x="7450907" y="1518364"/>
            <a:ext cx="1200970" cy="307777"/>
          </a:xfrm>
          <a:prstGeom prst="rect">
            <a:avLst/>
          </a:prstGeom>
          <a:noFill/>
        </p:spPr>
        <p:txBody>
          <a:bodyPr wrap="square" rtlCol="0">
            <a:spAutoFit/>
          </a:bodyPr>
          <a:lstStyle/>
          <a:p>
            <a:pPr fontAlgn="auto">
              <a:spcBef>
                <a:spcPts val="0"/>
              </a:spcBef>
              <a:spcAft>
                <a:spcPts val="0"/>
              </a:spcAft>
            </a:pPr>
            <a:r>
              <a:rPr lang="en-US" altLang="zh-CN" sz="14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SSD</a:t>
            </a:r>
            <a:r>
              <a:rPr lang="zh-CN" altLang="en-US" sz="14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固态硬盘</a:t>
            </a:r>
          </a:p>
        </p:txBody>
      </p:sp>
      <p:pic>
        <p:nvPicPr>
          <p:cNvPr id="20" name="图片 19"/>
          <p:cNvPicPr>
            <a:picLocks noChangeAspect="1"/>
          </p:cNvPicPr>
          <p:nvPr/>
        </p:nvPicPr>
        <p:blipFill>
          <a:blip r:embed="rId4"/>
          <a:stretch>
            <a:fillRect/>
          </a:stretch>
        </p:blipFill>
        <p:spPr>
          <a:xfrm>
            <a:off x="2929691" y="4342967"/>
            <a:ext cx="1125764" cy="941445"/>
          </a:xfrm>
          <a:prstGeom prst="rect">
            <a:avLst/>
          </a:prstGeom>
        </p:spPr>
      </p:pic>
      <p:sp>
        <p:nvSpPr>
          <p:cNvPr id="21" name="文本框 20"/>
          <p:cNvSpPr txBox="1"/>
          <p:nvPr/>
        </p:nvSpPr>
        <p:spPr>
          <a:xfrm>
            <a:off x="983432" y="5339636"/>
            <a:ext cx="7497565" cy="830997"/>
          </a:xfrm>
          <a:prstGeom prst="rect">
            <a:avLst/>
          </a:prstGeom>
          <a:noFill/>
        </p:spPr>
        <p:txBody>
          <a:bodyPr wrap="none" rtlCol="0">
            <a:spAutoFit/>
          </a:bodyPr>
          <a:lstStyle/>
          <a:p>
            <a:pPr fontAlgn="auto">
              <a:spcBef>
                <a:spcPts val="0"/>
              </a:spcBef>
              <a:spcAft>
                <a:spcPts val="0"/>
              </a:spcAft>
            </a:pPr>
            <a:r>
              <a:rPr lang="zh-CN" altLang="en-US" sz="16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好处</a:t>
            </a:r>
            <a:r>
              <a:rPr lang="en-US" altLang="zh-CN" sz="16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存储数据和读取数据的速度会变的非常快</a:t>
            </a:r>
            <a:r>
              <a:rPr lang="en-US" altLang="zh-CN"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fontAlgn="auto">
              <a:spcBef>
                <a:spcPts val="0"/>
              </a:spcBef>
              <a:spcAft>
                <a:spcPts val="0"/>
              </a:spcAft>
            </a:pPr>
            <a:endParaRPr lang="en-US" altLang="zh-CN" sz="16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fontAlgn="auto">
              <a:spcBef>
                <a:spcPts val="0"/>
              </a:spcBef>
              <a:spcAft>
                <a:spcPts val="0"/>
              </a:spcAft>
            </a:pPr>
            <a:r>
              <a:rPr lang="zh-CN" altLang="en-US" sz="16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弊端</a:t>
            </a:r>
            <a:r>
              <a:rPr lang="en-US" altLang="zh-CN" sz="16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相较于硬盘来说</a:t>
            </a:r>
            <a:r>
              <a:rPr lang="en-US" altLang="zh-CN" sz="16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rgbClr val="0070C0"/>
                </a:solidFill>
                <a:latin typeface="Consolas" panose="020B0609020204030204" pitchFamily="49" charset="0"/>
                <a:ea typeface="阿里巴巴普惠体 Light" panose="00020600040101010101" pitchFamily="18" charset="-122"/>
                <a:cs typeface="阿里巴巴普惠体 Light" panose="00020600040101010101" pitchFamily="18" charset="-122"/>
              </a:rPr>
              <a:t>内存断电了或者程序停止了存储在内存中的数据就会消失</a:t>
            </a:r>
            <a:r>
              <a:rPr lang="en-US" altLang="zh-CN" sz="1600" b="1" dirty="0">
                <a:solidFill>
                  <a:srgbClr val="0070C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sz="1600" b="1" dirty="0">
              <a:solidFill>
                <a:srgbClr val="0070C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8" grpId="0"/>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a:t>
            </a:r>
            <a:r>
              <a:rPr lang="zh-CN" altLang="en-US" dirty="0"/>
              <a:t>类</a:t>
            </a:r>
          </a:p>
        </p:txBody>
      </p:sp>
      <p:sp>
        <p:nvSpPr>
          <p:cNvPr id="3" name="文本占位符 2"/>
          <p:cNvSpPr>
            <a:spLocks noGrp="1"/>
          </p:cNvSpPr>
          <p:nvPr>
            <p:ph type="body" sz="quarter" idx="10"/>
          </p:nvPr>
        </p:nvSpPr>
        <p:spPr>
          <a:xfrm>
            <a:off x="4775200" y="1052736"/>
            <a:ext cx="6145336" cy="3196039"/>
          </a:xfrm>
        </p:spPr>
        <p:txBody>
          <a:bodyPr/>
          <a:lstStyle/>
          <a:p>
            <a:pPr marL="0" indent="0">
              <a:buNone/>
            </a:pP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如何将内存中的数据存储到硬盘呢</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marL="0" indent="0">
              <a:buNone/>
            </a:pP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例如</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编辑文本的时候</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文本的数据实时是在内存中存储的。如果断电了数据就会消失了</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marL="0" indent="0">
              <a:buNone/>
            </a:pP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正常的操作方式是编辑完之后将文件保存 </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(Ctrl + S)</a:t>
            </a:r>
          </a:p>
          <a:p>
            <a:pPr marL="0" indent="0">
              <a:buNone/>
            </a:pP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那么如何使用</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Java</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代码将数据从内存写入到硬盘</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pPr marL="0" indent="0">
              <a:buNone/>
            </a:pP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亦或者从硬盘读取到内存中呢</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p>
        </p:txBody>
      </p:sp>
      <p:sp>
        <p:nvSpPr>
          <p:cNvPr id="4" name="文本框 3"/>
          <p:cNvSpPr txBox="1"/>
          <p:nvPr/>
        </p:nvSpPr>
        <p:spPr>
          <a:xfrm>
            <a:off x="1802257" y="5229200"/>
            <a:ext cx="8645956" cy="923330"/>
          </a:xfrm>
          <a:prstGeom prst="rect">
            <a:avLst/>
          </a:prstGeom>
          <a:noFill/>
        </p:spPr>
        <p:txBody>
          <a:bodyPr wrap="square" rtlCol="0">
            <a:spAutoFit/>
          </a:bodyPr>
          <a:lstStyle/>
          <a:p>
            <a:pPr fontAlgn="auto">
              <a:spcBef>
                <a:spcPts val="0"/>
              </a:spcBef>
              <a:spcAft>
                <a:spcPts val="0"/>
              </a:spcAft>
            </a:pP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通过</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类与</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IO</a:t>
            </a: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流进行搭配使用就可以通过</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Java</a:t>
            </a: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代码将数据从内存</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写入</a:t>
            </a: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到硬盘文件 </a:t>
            </a:r>
            <a:endPar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fontAlgn="auto">
              <a:spcBef>
                <a:spcPts val="0"/>
              </a:spcBef>
              <a:spcAft>
                <a:spcPts val="0"/>
              </a:spcAft>
            </a:pPr>
            <a:endPar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fontAlgn="auto">
              <a:spcBef>
                <a:spcPts val="0"/>
              </a:spcBef>
              <a:spcAft>
                <a:spcPts val="0"/>
              </a:spcAft>
            </a:pP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或者从硬盘文件</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读取</a:t>
            </a: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到内存中。</a:t>
            </a:r>
          </a:p>
        </p:txBody>
      </p:sp>
      <p:sp>
        <p:nvSpPr>
          <p:cNvPr id="5" name="Shape 2430"/>
          <p:cNvSpPr/>
          <p:nvPr/>
        </p:nvSpPr>
        <p:spPr>
          <a:xfrm>
            <a:off x="4367808" y="1340768"/>
            <a:ext cx="279459" cy="27945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C00000"/>
          </a:solidFill>
          <a:ln w="12700">
            <a:noFill/>
            <a:miter lim="400000"/>
          </a:ln>
        </p:spPr>
        <p:txBody>
          <a:bodyPr lIns="19047" tIns="19047" rIns="19047" bIns="19047" anchor="ctr"/>
          <a:lstStyle/>
          <a:p>
            <a:pPr algn="ct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60" noProof="1">
              <a:solidFill>
                <a:srgbClr val="F4B246"/>
              </a:solidFill>
              <a:latin typeface="+mn-ea"/>
              <a:cs typeface="Arial" panose="020B0604020202020204"/>
            </a:endParaRPr>
          </a:p>
        </p:txBody>
      </p:sp>
      <p:sp>
        <p:nvSpPr>
          <p:cNvPr id="6" name="Shape 2448"/>
          <p:cNvSpPr/>
          <p:nvPr/>
        </p:nvSpPr>
        <p:spPr>
          <a:xfrm>
            <a:off x="1499573" y="5274136"/>
            <a:ext cx="279459" cy="279459"/>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rgbClr val="C00000"/>
          </a:solidFill>
          <a:ln w="12700">
            <a:noFill/>
            <a:miter lim="400000"/>
          </a:ln>
        </p:spPr>
        <p:txBody>
          <a:bodyPr lIns="19047" tIns="19047" rIns="19047" bIns="19047" anchor="ctr"/>
          <a:lstStyle/>
          <a:p>
            <a:pPr algn="ct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60" noProof="1">
              <a:solidFill>
                <a:srgbClr val="F4B246"/>
              </a:solidFill>
              <a:latin typeface="+mn-ea"/>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anim calcmode="lin" valueType="num">
                                      <p:cBhvr>
                                        <p:cTn id="13" dur="2000" fill="hold"/>
                                        <p:tgtEl>
                                          <p:spTgt spid="4"/>
                                        </p:tgtEl>
                                        <p:attrNameLst>
                                          <p:attrName>ppt_w</p:attrName>
                                        </p:attrNameLst>
                                      </p:cBhvr>
                                      <p:tavLst>
                                        <p:tav tm="0" fmla="#ppt_w*sin(2.5*pi*$)">
                                          <p:val>
                                            <p:fltVal val="0"/>
                                          </p:val>
                                        </p:tav>
                                        <p:tav tm="100000">
                                          <p:val>
                                            <p:fltVal val="1"/>
                                          </p:val>
                                        </p:tav>
                                      </p:tavLst>
                                    </p:anim>
                                    <p:anim calcmode="lin" valueType="num">
                                      <p:cBhvr>
                                        <p:cTn id="14"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a:t>
            </a:r>
            <a:r>
              <a:rPr lang="zh-CN" altLang="en-US" dirty="0"/>
              <a:t>类</a:t>
            </a:r>
          </a:p>
        </p:txBody>
      </p:sp>
      <p:sp>
        <p:nvSpPr>
          <p:cNvPr id="3" name="文本占位符 2"/>
          <p:cNvSpPr>
            <a:spLocks noGrp="1"/>
          </p:cNvSpPr>
          <p:nvPr>
            <p:ph type="body" sz="quarter" idx="10"/>
          </p:nvPr>
        </p:nvSpPr>
        <p:spPr>
          <a:xfrm>
            <a:off x="838200" y="1171574"/>
            <a:ext cx="9845675" cy="2473449"/>
          </a:xfrm>
        </p:spPr>
        <p:txBody>
          <a:body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从硬盘文件中读取数据 将数据写入到硬盘文件中。离不开</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文件</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这两个字。</a:t>
            </a:r>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要操作文件就必须知道这个文件在什么地方</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在</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Java</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中万物皆对象</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在计算上的文件也可以使用</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Java</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中的一个对象来表示</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p>
          <a:p>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这个对象就是</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类</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6" name="图片 5"/>
          <p:cNvPicPr>
            <a:picLocks noChangeAspect="1"/>
          </p:cNvPicPr>
          <p:nvPr/>
        </p:nvPicPr>
        <p:blipFill>
          <a:blip r:embed="rId2"/>
          <a:stretch>
            <a:fillRect/>
          </a:stretch>
        </p:blipFill>
        <p:spPr>
          <a:xfrm>
            <a:off x="4301680" y="3068960"/>
            <a:ext cx="2918713" cy="1600339"/>
          </a:xfrm>
          <a:prstGeom prst="rect">
            <a:avLst/>
          </a:prstGeom>
        </p:spPr>
      </p:pic>
      <p:sp>
        <p:nvSpPr>
          <p:cNvPr id="7" name="Shape 2382"/>
          <p:cNvSpPr/>
          <p:nvPr/>
        </p:nvSpPr>
        <p:spPr>
          <a:xfrm>
            <a:off x="5761037" y="3333918"/>
            <a:ext cx="278632" cy="1901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C00000"/>
          </a:solidFill>
          <a:ln w="12700">
            <a:noFill/>
            <a:miter lim="400000"/>
          </a:ln>
        </p:spPr>
        <p:txBody>
          <a:bodyPr lIns="19047" tIns="19047" rIns="19047" bIns="19047" anchor="ctr"/>
          <a:lstStyle/>
          <a:p>
            <a:pPr algn="ct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60" noProof="1">
              <a:solidFill>
                <a:srgbClr val="F4B246"/>
              </a:solidFill>
              <a:latin typeface="+mn-ea"/>
              <a:cs typeface="Arial" panose="020B0604020202020204"/>
            </a:endParaRPr>
          </a:p>
        </p:txBody>
      </p:sp>
      <p:sp>
        <p:nvSpPr>
          <p:cNvPr id="9" name="文本框 8"/>
          <p:cNvSpPr txBox="1"/>
          <p:nvPr/>
        </p:nvSpPr>
        <p:spPr>
          <a:xfrm>
            <a:off x="838200" y="5024706"/>
            <a:ext cx="10136930" cy="1323439"/>
          </a:xfrm>
          <a:prstGeom prst="rect">
            <a:avLst/>
          </a:prstGeom>
          <a:noFill/>
        </p:spPr>
        <p:txBody>
          <a:bodyPr wrap="square">
            <a:spAutoFit/>
          </a:bodyPr>
          <a:lstStyle/>
          <a:p>
            <a:r>
              <a:rPr lang="en-US" altLang="zh-CN"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类就是文件和目录路径名的抽象表示形式。</a:t>
            </a:r>
            <a:endParaRPr lang="en-US" altLang="zh-CN"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endParaRPr lang="en-US" altLang="zh-CN"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也就是说</a:t>
            </a:r>
            <a:r>
              <a:rPr lang="en-US" altLang="zh-CN"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类可以表示一个文件也可以表示一个文件夹</a:t>
            </a:r>
            <a:r>
              <a:rPr lang="en-US" altLang="zh-CN"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我们可以通过操作</a:t>
            </a:r>
            <a:r>
              <a:rPr lang="en-US" altLang="zh-CN"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对象提供的相关方法对它所表示的文件</a:t>
            </a:r>
            <a:r>
              <a:rPr lang="en-US" altLang="zh-CN"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文件夹进行操作。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a:t>
            </a:r>
            <a:r>
              <a:rPr lang="zh-CN" altLang="en-US" dirty="0"/>
              <a:t>类</a:t>
            </a:r>
          </a:p>
        </p:txBody>
      </p:sp>
      <p:sp>
        <p:nvSpPr>
          <p:cNvPr id="3" name="文本占位符 2"/>
          <p:cNvSpPr>
            <a:spLocks noGrp="1"/>
          </p:cNvSpPr>
          <p:nvPr>
            <p:ph type="body" sz="quarter" idx="10"/>
          </p:nvPr>
        </p:nvSpPr>
        <p:spPr/>
        <p:txBody>
          <a:bodyPr/>
          <a:lstStyle/>
          <a:p>
            <a:r>
              <a:rPr lang="en-US" altLang="zh-CN" sz="2400" dirty="0">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sz="2400" dirty="0">
                <a:latin typeface="Consolas" panose="020B0609020204030204" pitchFamily="49" charset="0"/>
                <a:ea typeface="阿里巴巴普惠体 Light" panose="00020600040101010101" pitchFamily="18" charset="-122"/>
                <a:cs typeface="阿里巴巴普惠体 Light" panose="00020600040101010101" pitchFamily="18" charset="-122"/>
              </a:rPr>
              <a:t>类的构造方法</a:t>
            </a:r>
          </a:p>
        </p:txBody>
      </p:sp>
      <p:graphicFrame>
        <p:nvGraphicFramePr>
          <p:cNvPr id="5" name="表格 4"/>
          <p:cNvGraphicFramePr>
            <a:graphicFrameLocks noGrp="1"/>
          </p:cNvGraphicFramePr>
          <p:nvPr/>
        </p:nvGraphicFramePr>
        <p:xfrm>
          <a:off x="838200" y="2054958"/>
          <a:ext cx="10585177" cy="2903288"/>
        </p:xfrm>
        <a:graphic>
          <a:graphicData uri="http://schemas.openxmlformats.org/drawingml/2006/table">
            <a:tbl>
              <a:tblPr/>
              <a:tblGrid>
                <a:gridCol w="3744417">
                  <a:extLst>
                    <a:ext uri="{9D8B030D-6E8A-4147-A177-3AD203B41FA5}">
                      <a16:colId xmlns:a16="http://schemas.microsoft.com/office/drawing/2014/main" val="20000"/>
                    </a:ext>
                  </a:extLst>
                </a:gridCol>
                <a:gridCol w="6840760">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1" i="0" u="none" strike="noStrike" cap="none" spc="600"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方法名</a:t>
                      </a:r>
                    </a:p>
                  </a:txBody>
                  <a:tcPr marL="91433" marR="91433" marT="45766" marB="457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1" i="0" u="none" strike="noStrike" cap="none" spc="600"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说明</a:t>
                      </a:r>
                    </a:p>
                  </a:txBody>
                  <a:tcPr marL="91433" marR="91433" marT="45766" marB="457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797162">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60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File​(String pathname)</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33" marR="91433" marT="45765" marB="4576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通过将给定的路径名字符串转换为抽象路径名来创建新的</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实例</a:t>
                      </a:r>
                      <a:endPar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33" marR="91433" marT="45765" marB="4576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818267">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60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File​(String </a:t>
                      </a:r>
                      <a:r>
                        <a:rPr lang="en-US" altLang="zh-CN" sz="1600"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parent,String</a:t>
                      </a:r>
                      <a:r>
                        <a:rPr lang="en-US" altLang="zh-CN" sz="160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child)</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33" marR="91433" marT="45766" marB="4576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从父路径名字符串和子路径名字符串创建新的</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实例</a:t>
                      </a:r>
                      <a:endParaRPr kumimoji="0" lang="zh-CN" altLang="en-US" sz="18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33" marR="91433" marT="45766" marB="4576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r h="818267">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60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File​(File </a:t>
                      </a:r>
                      <a:r>
                        <a:rPr lang="en-US" altLang="zh-CN" sz="1600"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parent,String</a:t>
                      </a:r>
                      <a:r>
                        <a:rPr lang="en-US" altLang="zh-CN" sz="160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child)</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33" marR="91433" marT="45766" marB="4576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从父抽象路径名和子路径名字符串创建新的</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实例</a:t>
                      </a:r>
                      <a:endPar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33" marR="91433" marT="45766" marB="4576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3"/>
                  </a:ext>
                </a:extLst>
              </a:tr>
            </a:tbl>
          </a:graphicData>
        </a:graphic>
      </p:graphicFrame>
      <p:sp>
        <p:nvSpPr>
          <p:cNvPr id="7" name="文本框 6"/>
          <p:cNvSpPr txBox="1"/>
          <p:nvPr/>
        </p:nvSpPr>
        <p:spPr>
          <a:xfrm>
            <a:off x="2567608" y="5244830"/>
            <a:ext cx="9916467" cy="883190"/>
          </a:xfrm>
          <a:prstGeom prst="rect">
            <a:avLst/>
          </a:prstGeom>
          <a:noFill/>
        </p:spPr>
        <p:txBody>
          <a:bodyPr wrap="square">
            <a:spAutoFit/>
          </a:bodyPr>
          <a:lstStyle/>
          <a:p>
            <a:pPr eaLnBrk="1" fontAlgn="auto" hangingPunct="1">
              <a:lnSpc>
                <a:spcPct val="150000"/>
              </a:lnSpc>
              <a:spcBef>
                <a:spcPts val="0"/>
              </a:spcBef>
              <a:spcAft>
                <a:spcPts val="0"/>
              </a:spcAft>
              <a:defRPr/>
            </a:pPr>
            <a:r>
              <a:rPr lang="en-US" altLang="zh-CN" sz="1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sz="1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封装的对象仅仅是一个路径名。</a:t>
            </a:r>
            <a:endParaRPr lang="en-US" altLang="zh-CN" sz="1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zh-CN" altLang="en-US" sz="1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它可以是存在的</a:t>
            </a:r>
            <a:r>
              <a:rPr lang="en-US" altLang="zh-CN" sz="1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也可以是不存在的。 </a:t>
            </a:r>
            <a:r>
              <a:rPr lang="en-US" altLang="zh-CN" sz="1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存在可以操作</a:t>
            </a:r>
            <a:r>
              <a:rPr lang="en-US" altLang="zh-CN" sz="1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不存在可以创建</a:t>
            </a:r>
            <a:r>
              <a:rPr lang="en-US" altLang="zh-CN" sz="1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p:txBody>
      </p:sp>
      <p:sp>
        <p:nvSpPr>
          <p:cNvPr id="8" name="Shape 2796"/>
          <p:cNvSpPr/>
          <p:nvPr/>
        </p:nvSpPr>
        <p:spPr>
          <a:xfrm>
            <a:off x="2207568" y="5547109"/>
            <a:ext cx="279459" cy="278632"/>
          </a:xfrm>
          <a:custGeom>
            <a:avLst/>
            <a:gdLst/>
            <a:ahLst/>
            <a:cxnLst>
              <a:cxn ang="0">
                <a:pos x="wd2" y="hd2"/>
              </a:cxn>
              <a:cxn ang="5400000">
                <a:pos x="wd2" y="hd2"/>
              </a:cxn>
              <a:cxn ang="10800000">
                <a:pos x="wd2" y="hd2"/>
              </a:cxn>
              <a:cxn ang="16200000">
                <a:pos x="wd2" y="hd2"/>
              </a:cxn>
            </a:cxnLst>
            <a:rect l="0" t="0" r="r" b="b"/>
            <a:pathLst>
              <a:path w="21600" h="21600" extrusionOk="0">
                <a:moveTo>
                  <a:pt x="20618" y="13745"/>
                </a:moveTo>
                <a:lnTo>
                  <a:pt x="982" y="13745"/>
                </a:lnTo>
                <a:lnTo>
                  <a:pt x="982" y="12764"/>
                </a:lnTo>
                <a:lnTo>
                  <a:pt x="20618" y="12764"/>
                </a:lnTo>
                <a:cubicBezTo>
                  <a:pt x="20618" y="12764"/>
                  <a:pt x="20618" y="13745"/>
                  <a:pt x="20618" y="13745"/>
                </a:cubicBezTo>
                <a:close/>
                <a:moveTo>
                  <a:pt x="17673" y="15015"/>
                </a:moveTo>
                <a:lnTo>
                  <a:pt x="16691" y="15997"/>
                </a:lnTo>
                <a:lnTo>
                  <a:pt x="16691" y="14727"/>
                </a:lnTo>
                <a:lnTo>
                  <a:pt x="17673" y="14727"/>
                </a:lnTo>
                <a:cubicBezTo>
                  <a:pt x="17673" y="14727"/>
                  <a:pt x="17673" y="15015"/>
                  <a:pt x="17673" y="15015"/>
                </a:cubicBezTo>
                <a:close/>
                <a:moveTo>
                  <a:pt x="17673" y="17960"/>
                </a:moveTo>
                <a:lnTo>
                  <a:pt x="16894" y="17182"/>
                </a:lnTo>
                <a:lnTo>
                  <a:pt x="17673" y="16403"/>
                </a:lnTo>
                <a:cubicBezTo>
                  <a:pt x="17673" y="16403"/>
                  <a:pt x="17673" y="17960"/>
                  <a:pt x="17673" y="17960"/>
                </a:cubicBezTo>
                <a:close/>
                <a:moveTo>
                  <a:pt x="16691" y="19924"/>
                </a:moveTo>
                <a:lnTo>
                  <a:pt x="16691" y="18367"/>
                </a:lnTo>
                <a:lnTo>
                  <a:pt x="17469" y="19145"/>
                </a:lnTo>
                <a:cubicBezTo>
                  <a:pt x="17469" y="19145"/>
                  <a:pt x="16691" y="19924"/>
                  <a:pt x="16691" y="19924"/>
                </a:cubicBezTo>
                <a:close/>
                <a:moveTo>
                  <a:pt x="4909" y="15997"/>
                </a:moveTo>
                <a:lnTo>
                  <a:pt x="3927" y="15015"/>
                </a:lnTo>
                <a:lnTo>
                  <a:pt x="3927" y="14727"/>
                </a:lnTo>
                <a:lnTo>
                  <a:pt x="4909" y="14727"/>
                </a:lnTo>
                <a:cubicBezTo>
                  <a:pt x="4909" y="14727"/>
                  <a:pt x="4909" y="15997"/>
                  <a:pt x="4909" y="15997"/>
                </a:cubicBezTo>
                <a:close/>
                <a:moveTo>
                  <a:pt x="3927" y="17960"/>
                </a:moveTo>
                <a:lnTo>
                  <a:pt x="3927" y="16403"/>
                </a:lnTo>
                <a:lnTo>
                  <a:pt x="4706" y="17182"/>
                </a:lnTo>
                <a:cubicBezTo>
                  <a:pt x="4706" y="17182"/>
                  <a:pt x="3927" y="17960"/>
                  <a:pt x="3927" y="17960"/>
                </a:cubicBezTo>
                <a:close/>
                <a:moveTo>
                  <a:pt x="4909" y="19924"/>
                </a:moveTo>
                <a:lnTo>
                  <a:pt x="4131" y="19145"/>
                </a:lnTo>
                <a:lnTo>
                  <a:pt x="4909" y="18367"/>
                </a:lnTo>
                <a:cubicBezTo>
                  <a:pt x="4909" y="18367"/>
                  <a:pt x="4909" y="19924"/>
                  <a:pt x="4909" y="19924"/>
                </a:cubicBezTo>
                <a:close/>
                <a:moveTo>
                  <a:pt x="1964" y="1964"/>
                </a:moveTo>
                <a:lnTo>
                  <a:pt x="19636" y="1964"/>
                </a:lnTo>
                <a:lnTo>
                  <a:pt x="19636" y="11782"/>
                </a:lnTo>
                <a:lnTo>
                  <a:pt x="1964" y="11782"/>
                </a:lnTo>
                <a:cubicBezTo>
                  <a:pt x="1964" y="11782"/>
                  <a:pt x="1964" y="1964"/>
                  <a:pt x="1964" y="1964"/>
                </a:cubicBezTo>
                <a:close/>
                <a:moveTo>
                  <a:pt x="20618" y="11782"/>
                </a:moveTo>
                <a:lnTo>
                  <a:pt x="20618" y="1964"/>
                </a:lnTo>
                <a:cubicBezTo>
                  <a:pt x="20618" y="1422"/>
                  <a:pt x="20178" y="982"/>
                  <a:pt x="19636" y="982"/>
                </a:cubicBezTo>
                <a:lnTo>
                  <a:pt x="17673" y="982"/>
                </a:lnTo>
                <a:lnTo>
                  <a:pt x="17673" y="491"/>
                </a:lnTo>
                <a:cubicBezTo>
                  <a:pt x="17673" y="220"/>
                  <a:pt x="17453" y="0"/>
                  <a:pt x="17182" y="0"/>
                </a:cubicBezTo>
                <a:cubicBezTo>
                  <a:pt x="16910" y="0"/>
                  <a:pt x="16691" y="220"/>
                  <a:pt x="16691" y="491"/>
                </a:cubicBezTo>
                <a:lnTo>
                  <a:pt x="16691" y="982"/>
                </a:lnTo>
                <a:lnTo>
                  <a:pt x="4909" y="982"/>
                </a:lnTo>
                <a:lnTo>
                  <a:pt x="4909" y="491"/>
                </a:lnTo>
                <a:cubicBezTo>
                  <a:pt x="4909" y="220"/>
                  <a:pt x="4690" y="0"/>
                  <a:pt x="4418" y="0"/>
                </a:cubicBezTo>
                <a:cubicBezTo>
                  <a:pt x="4147" y="0"/>
                  <a:pt x="3927" y="220"/>
                  <a:pt x="3927" y="491"/>
                </a:cubicBezTo>
                <a:lnTo>
                  <a:pt x="3927" y="982"/>
                </a:lnTo>
                <a:lnTo>
                  <a:pt x="1964" y="982"/>
                </a:lnTo>
                <a:cubicBezTo>
                  <a:pt x="1422" y="982"/>
                  <a:pt x="982" y="1422"/>
                  <a:pt x="982" y="1964"/>
                </a:cubicBezTo>
                <a:lnTo>
                  <a:pt x="982" y="11782"/>
                </a:lnTo>
                <a:cubicBezTo>
                  <a:pt x="440" y="11782"/>
                  <a:pt x="0" y="12222"/>
                  <a:pt x="0" y="12764"/>
                </a:cubicBezTo>
                <a:lnTo>
                  <a:pt x="0" y="13745"/>
                </a:lnTo>
                <a:cubicBezTo>
                  <a:pt x="0" y="14287"/>
                  <a:pt x="440" y="14727"/>
                  <a:pt x="982" y="14727"/>
                </a:cubicBezTo>
                <a:lnTo>
                  <a:pt x="2945" y="14727"/>
                </a:lnTo>
                <a:lnTo>
                  <a:pt x="2945" y="21109"/>
                </a:lnTo>
                <a:cubicBezTo>
                  <a:pt x="2945" y="21380"/>
                  <a:pt x="3165" y="21600"/>
                  <a:pt x="3436" y="21600"/>
                </a:cubicBezTo>
                <a:cubicBezTo>
                  <a:pt x="3708" y="21600"/>
                  <a:pt x="3927" y="21380"/>
                  <a:pt x="3927" y="21109"/>
                </a:cubicBezTo>
                <a:lnTo>
                  <a:pt x="3927" y="20331"/>
                </a:lnTo>
                <a:lnTo>
                  <a:pt x="5053" y="21456"/>
                </a:lnTo>
                <a:cubicBezTo>
                  <a:pt x="5141" y="21545"/>
                  <a:pt x="5264" y="21600"/>
                  <a:pt x="5400" y="21600"/>
                </a:cubicBezTo>
                <a:cubicBezTo>
                  <a:pt x="5671" y="21600"/>
                  <a:pt x="5891" y="21380"/>
                  <a:pt x="5891" y="21109"/>
                </a:cubicBezTo>
                <a:lnTo>
                  <a:pt x="5891" y="14727"/>
                </a:lnTo>
                <a:lnTo>
                  <a:pt x="15709" y="14727"/>
                </a:lnTo>
                <a:lnTo>
                  <a:pt x="15709" y="21109"/>
                </a:lnTo>
                <a:cubicBezTo>
                  <a:pt x="15709" y="21380"/>
                  <a:pt x="15929" y="21600"/>
                  <a:pt x="16200" y="21600"/>
                </a:cubicBezTo>
                <a:cubicBezTo>
                  <a:pt x="16336" y="21600"/>
                  <a:pt x="16458" y="21545"/>
                  <a:pt x="16548" y="21456"/>
                </a:cubicBezTo>
                <a:lnTo>
                  <a:pt x="17673" y="20331"/>
                </a:lnTo>
                <a:lnTo>
                  <a:pt x="17673" y="21109"/>
                </a:lnTo>
                <a:cubicBezTo>
                  <a:pt x="17673" y="21380"/>
                  <a:pt x="17892" y="21600"/>
                  <a:pt x="18164" y="21600"/>
                </a:cubicBezTo>
                <a:cubicBezTo>
                  <a:pt x="18435" y="21600"/>
                  <a:pt x="18655" y="21380"/>
                  <a:pt x="18655" y="21109"/>
                </a:cubicBezTo>
                <a:lnTo>
                  <a:pt x="18655" y="14727"/>
                </a:lnTo>
                <a:lnTo>
                  <a:pt x="20618" y="14727"/>
                </a:lnTo>
                <a:cubicBezTo>
                  <a:pt x="21160" y="14727"/>
                  <a:pt x="21600" y="14287"/>
                  <a:pt x="21600" y="13745"/>
                </a:cubicBezTo>
                <a:lnTo>
                  <a:pt x="21600" y="12764"/>
                </a:lnTo>
                <a:cubicBezTo>
                  <a:pt x="21600" y="12222"/>
                  <a:pt x="21160" y="11782"/>
                  <a:pt x="20618" y="11782"/>
                </a:cubicBezTo>
                <a:moveTo>
                  <a:pt x="12620" y="4072"/>
                </a:moveTo>
                <a:cubicBezTo>
                  <a:pt x="12531" y="3982"/>
                  <a:pt x="12408" y="3927"/>
                  <a:pt x="12273" y="3927"/>
                </a:cubicBezTo>
                <a:cubicBezTo>
                  <a:pt x="12001" y="3927"/>
                  <a:pt x="11782" y="4147"/>
                  <a:pt x="11782" y="4418"/>
                </a:cubicBezTo>
                <a:cubicBezTo>
                  <a:pt x="11782" y="4554"/>
                  <a:pt x="11837" y="4677"/>
                  <a:pt x="11926" y="4765"/>
                </a:cubicBezTo>
                <a:lnTo>
                  <a:pt x="13542" y="6382"/>
                </a:lnTo>
                <a:lnTo>
                  <a:pt x="6873" y="6382"/>
                </a:lnTo>
                <a:cubicBezTo>
                  <a:pt x="6601" y="6382"/>
                  <a:pt x="6382" y="6602"/>
                  <a:pt x="6382" y="6873"/>
                </a:cubicBezTo>
                <a:cubicBezTo>
                  <a:pt x="6382" y="7144"/>
                  <a:pt x="6601" y="7364"/>
                  <a:pt x="6873" y="7364"/>
                </a:cubicBezTo>
                <a:lnTo>
                  <a:pt x="13542" y="7364"/>
                </a:lnTo>
                <a:lnTo>
                  <a:pt x="11926" y="8980"/>
                </a:lnTo>
                <a:cubicBezTo>
                  <a:pt x="11837" y="9069"/>
                  <a:pt x="11782" y="9192"/>
                  <a:pt x="11782" y="9327"/>
                </a:cubicBezTo>
                <a:cubicBezTo>
                  <a:pt x="11782" y="9599"/>
                  <a:pt x="12001" y="9818"/>
                  <a:pt x="12273" y="9818"/>
                </a:cubicBezTo>
                <a:cubicBezTo>
                  <a:pt x="12408" y="9818"/>
                  <a:pt x="12531" y="9764"/>
                  <a:pt x="12620" y="9674"/>
                </a:cubicBezTo>
                <a:lnTo>
                  <a:pt x="15074" y="7220"/>
                </a:lnTo>
                <a:cubicBezTo>
                  <a:pt x="15163" y="7131"/>
                  <a:pt x="15218" y="7008"/>
                  <a:pt x="15218" y="6873"/>
                </a:cubicBezTo>
                <a:cubicBezTo>
                  <a:pt x="15218" y="6738"/>
                  <a:pt x="15163" y="6614"/>
                  <a:pt x="15074" y="6526"/>
                </a:cubicBezTo>
                <a:cubicBezTo>
                  <a:pt x="15074" y="6526"/>
                  <a:pt x="12620" y="4072"/>
                  <a:pt x="12620" y="4072"/>
                </a:cubicBezTo>
                <a:close/>
              </a:path>
            </a:pathLst>
          </a:custGeom>
          <a:solidFill>
            <a:srgbClr val="C00000"/>
          </a:solidFill>
          <a:ln w="12700">
            <a:miter lim="400000"/>
          </a:ln>
        </p:spPr>
        <p:txBody>
          <a:bodyPr lIns="19047" tIns="19047" rIns="19047" bIns="19047" anchor="ctr"/>
          <a:lstStyle/>
          <a:p>
            <a:pPr algn="ct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60" noProof="1">
              <a:latin typeface="+mn-ea"/>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par>
                                <p:cTn id="12" presetID="6" presetClass="entr" presetSubtype="16"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a:t>
            </a:r>
            <a:r>
              <a:rPr lang="zh-CN" altLang="en-US" dirty="0"/>
              <a:t>类</a:t>
            </a:r>
          </a:p>
        </p:txBody>
      </p:sp>
      <p:sp>
        <p:nvSpPr>
          <p:cNvPr id="3" name="文本占位符 2"/>
          <p:cNvSpPr>
            <a:spLocks noGrp="1"/>
          </p:cNvSpPr>
          <p:nvPr>
            <p:ph type="body" sz="quarter" idx="10"/>
          </p:nvPr>
        </p:nvSpPr>
        <p:spPr/>
        <p:txBody>
          <a:bodyPr/>
          <a:lstStyle/>
          <a:p>
            <a:r>
              <a:rPr lang="zh-CN" altLang="en-US" sz="24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相对路径和绝对路径</a:t>
            </a:r>
          </a:p>
        </p:txBody>
      </p:sp>
      <p:sp>
        <p:nvSpPr>
          <p:cNvPr id="4" name="文本占位符 3"/>
          <p:cNvSpPr>
            <a:spLocks noGrp="1"/>
          </p:cNvSpPr>
          <p:nvPr>
            <p:ph type="body" sz="quarter" idx="11"/>
          </p:nvPr>
        </p:nvSpPr>
        <p:spPr>
          <a:xfrm>
            <a:off x="838200" y="1776044"/>
            <a:ext cx="9845675" cy="4219575"/>
          </a:xfrm>
        </p:spPr>
        <p:txBody>
          <a:bodyPr/>
          <a:lstStyle/>
          <a:p>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相对路径</a:t>
            </a:r>
            <a:endPar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0" indent="0">
              <a:buNone/>
            </a:pP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相对路径是指相对于当前项目</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模块的路径</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找到对应的模块和项目的路径就可以找到文件</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marL="0" indent="0">
              <a:buNone/>
            </a:pP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pPr marL="0" indent="0">
              <a:buNone/>
            </a:pPr>
            <a:endPar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绝对路径</a:t>
            </a:r>
            <a:endPar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0" indent="0">
              <a:buNone/>
            </a:pP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绝对路径是从盘符开始的路径</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找到对应的盘符就可以找到文件</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marL="0" indent="0">
              <a:buNone/>
            </a:pPr>
            <a:endPar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6" name="图片 5"/>
          <p:cNvPicPr>
            <a:picLocks noChangeAspect="1"/>
          </p:cNvPicPr>
          <p:nvPr/>
        </p:nvPicPr>
        <p:blipFill>
          <a:blip r:embed="rId2"/>
          <a:stretch>
            <a:fillRect/>
          </a:stretch>
        </p:blipFill>
        <p:spPr>
          <a:xfrm>
            <a:off x="1824150" y="2757540"/>
            <a:ext cx="9549367" cy="720080"/>
          </a:xfrm>
          <a:prstGeom prst="rect">
            <a:avLst/>
          </a:prstGeom>
        </p:spPr>
      </p:pic>
      <p:pic>
        <p:nvPicPr>
          <p:cNvPr id="8" name="图片 7"/>
          <p:cNvPicPr>
            <a:picLocks noChangeAspect="1"/>
          </p:cNvPicPr>
          <p:nvPr/>
        </p:nvPicPr>
        <p:blipFill>
          <a:blip r:embed="rId3"/>
          <a:stretch>
            <a:fillRect/>
          </a:stretch>
        </p:blipFill>
        <p:spPr>
          <a:xfrm>
            <a:off x="1824150" y="4459116"/>
            <a:ext cx="9088262" cy="720079"/>
          </a:xfrm>
          <a:prstGeom prst="rect">
            <a:avLst/>
          </a:prstGeom>
        </p:spPr>
      </p:pic>
      <p:sp>
        <p:nvSpPr>
          <p:cNvPr id="9" name="文本框 8"/>
          <p:cNvSpPr txBox="1"/>
          <p:nvPr/>
        </p:nvSpPr>
        <p:spPr>
          <a:xfrm>
            <a:off x="836959" y="5533954"/>
            <a:ext cx="11062644" cy="923330"/>
          </a:xfrm>
          <a:prstGeom prst="rect">
            <a:avLst/>
          </a:prstGeom>
          <a:noFill/>
        </p:spPr>
        <p:txBody>
          <a:bodyPr wrap="none" rtlCol="0">
            <a:spAutoFit/>
          </a:bodyPr>
          <a:lstStyle/>
          <a:p>
            <a:pPr fontAlgn="auto">
              <a:spcBef>
                <a:spcPts val="0"/>
              </a:spcBef>
              <a:spcAft>
                <a:spcPts val="0"/>
              </a:spcAft>
            </a:pPr>
            <a:r>
              <a:rPr lang="zh-CN" altLang="en-US"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注意点</a:t>
            </a:r>
            <a:r>
              <a:rPr lang="en-US" altLang="zh-CN"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路径之间的间隔符使用</a:t>
            </a:r>
            <a:r>
              <a:rPr lang="en-US" altLang="zh-CN"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因为使用</a:t>
            </a:r>
            <a:r>
              <a:rPr lang="en-US" altLang="zh-CN"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在</a:t>
            </a:r>
            <a:r>
              <a:rPr lang="en-US" altLang="zh-CN"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Java</a:t>
            </a:r>
            <a:r>
              <a:rPr lang="zh-CN" altLang="en-US"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中有特殊含义会被作为转义字符对待</a:t>
            </a:r>
            <a:r>
              <a:rPr lang="en-US" altLang="zh-CN"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所以要写两个</a:t>
            </a:r>
            <a:r>
              <a:rPr lang="en-US" altLang="zh-CN"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fontAlgn="auto">
              <a:spcBef>
                <a:spcPts val="0"/>
              </a:spcBef>
              <a:spcAft>
                <a:spcPts val="0"/>
              </a:spcAft>
            </a:pPr>
            <a:endParaRPr lang="en-US" altLang="zh-CN"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fontAlgn="auto">
              <a:spcBef>
                <a:spcPts val="0"/>
              </a:spcBef>
              <a:spcAft>
                <a:spcPts val="0"/>
              </a:spcAft>
            </a:pPr>
            <a:r>
              <a:rPr lang="zh-CN" altLang="en-US"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注意点</a:t>
            </a:r>
            <a:r>
              <a:rPr lang="en-US" altLang="zh-CN"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使用相对路径去表示文件</a:t>
            </a:r>
            <a:r>
              <a:rPr lang="en-US" altLang="zh-CN"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文件会在模块的根目录下</a:t>
            </a:r>
            <a:r>
              <a:rPr lang="en-US" altLang="zh-CN"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如果要在</a:t>
            </a:r>
            <a:r>
              <a:rPr lang="en-US" altLang="zh-CN" dirty="0" err="1">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src</a:t>
            </a:r>
            <a:r>
              <a:rPr lang="zh-CN" altLang="en-US"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下</a:t>
            </a:r>
            <a:r>
              <a:rPr lang="en-US" altLang="zh-CN"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需要在文件名前加</a:t>
            </a:r>
            <a:r>
              <a:rPr lang="en-US" altLang="zh-CN" dirty="0" err="1">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src</a:t>
            </a:r>
            <a:r>
              <a:rPr lang="en-US" altLang="zh-CN"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a:t>
            </a:r>
            <a:r>
              <a:rPr lang="zh-CN" altLang="en-US" dirty="0"/>
              <a:t>类</a:t>
            </a:r>
          </a:p>
        </p:txBody>
      </p:sp>
      <p:sp>
        <p:nvSpPr>
          <p:cNvPr id="3" name="文本占位符 2"/>
          <p:cNvSpPr>
            <a:spLocks noGrp="1"/>
          </p:cNvSpPr>
          <p:nvPr>
            <p:ph type="body" sz="quarter" idx="10"/>
          </p:nvPr>
        </p:nvSpPr>
        <p:spPr/>
        <p:txBody>
          <a:bodyPr/>
          <a:lstStyle/>
          <a:p>
            <a:r>
              <a:rPr lang="en-US" altLang="zh-CN" sz="2400" dirty="0">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sz="2400" dirty="0">
                <a:latin typeface="Consolas" panose="020B0609020204030204" pitchFamily="49" charset="0"/>
                <a:ea typeface="阿里巴巴普惠体 Light" panose="00020600040101010101" pitchFamily="18" charset="-122"/>
                <a:cs typeface="阿里巴巴普惠体 Light" panose="00020600040101010101" pitchFamily="18" charset="-122"/>
              </a:rPr>
              <a:t>类的获取方法</a:t>
            </a:r>
          </a:p>
        </p:txBody>
      </p:sp>
      <p:graphicFrame>
        <p:nvGraphicFramePr>
          <p:cNvPr id="9" name="表格 8"/>
          <p:cNvGraphicFramePr>
            <a:graphicFrameLocks noGrp="1"/>
          </p:cNvGraphicFramePr>
          <p:nvPr/>
        </p:nvGraphicFramePr>
        <p:xfrm>
          <a:off x="911424" y="1916832"/>
          <a:ext cx="10585177" cy="2830981"/>
        </p:xfrm>
        <a:graphic>
          <a:graphicData uri="http://schemas.openxmlformats.org/drawingml/2006/table">
            <a:tbl>
              <a:tblPr/>
              <a:tblGrid>
                <a:gridCol w="3744417">
                  <a:extLst>
                    <a:ext uri="{9D8B030D-6E8A-4147-A177-3AD203B41FA5}">
                      <a16:colId xmlns:a16="http://schemas.microsoft.com/office/drawing/2014/main" val="20000"/>
                    </a:ext>
                  </a:extLst>
                </a:gridCol>
                <a:gridCol w="6840760">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1" i="0" u="none" strike="noStrike" cap="none" spc="600"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方法名</a:t>
                      </a:r>
                    </a:p>
                  </a:txBody>
                  <a:tcPr marL="91433" marR="91433" marT="45766" marB="457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1" i="0" u="none" strike="noStrike" cap="none" spc="600"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说明</a:t>
                      </a:r>
                    </a:p>
                  </a:txBody>
                  <a:tcPr marL="91433" marR="91433" marT="45766" marB="457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79716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lumMod val="85000"/>
                              <a:lumOff val="15000"/>
                            </a:schemeClr>
                          </a:solidFill>
                          <a:effectLst/>
                          <a:latin typeface="Consolas" panose="020B0609020204030204" pitchFamily="49" charset="0"/>
                          <a:ea typeface="微软雅黑" panose="020B0503020204020204" pitchFamily="34" charset="-122"/>
                        </a:rPr>
                        <a:t>public String </a:t>
                      </a:r>
                      <a:r>
                        <a:rPr kumimoji="0" lang="en-US" altLang="zh-CN" sz="1600" b="0" i="0" u="none" strike="noStrike" cap="none" normalizeH="0" baseline="0" dirty="0" err="1">
                          <a:ln>
                            <a:noFill/>
                          </a:ln>
                          <a:solidFill>
                            <a:schemeClr val="tx1">
                              <a:lumMod val="85000"/>
                              <a:lumOff val="15000"/>
                            </a:schemeClr>
                          </a:solidFill>
                          <a:effectLst/>
                          <a:latin typeface="Consolas" panose="020B0609020204030204" pitchFamily="49" charset="0"/>
                          <a:ea typeface="微软雅黑" panose="020B0503020204020204" pitchFamily="34" charset="-122"/>
                        </a:rPr>
                        <a:t>getAbsolutePath</a:t>
                      </a:r>
                      <a:r>
                        <a:rPr kumimoji="0" lang="en-US" altLang="zh-CN" sz="1600" b="0" i="0" u="none" strike="noStrike" cap="none" normalizeH="0" baseline="0" dirty="0">
                          <a:ln>
                            <a:noFill/>
                          </a:ln>
                          <a:solidFill>
                            <a:schemeClr val="tx1">
                              <a:lumMod val="85000"/>
                              <a:lumOff val="15000"/>
                            </a:schemeClr>
                          </a:solidFill>
                          <a:effectLst/>
                          <a:latin typeface="Consolas" panose="020B0609020204030204" pitchFamily="49" charset="0"/>
                          <a:ea typeface="微软雅黑" panose="020B0503020204020204" pitchFamily="34" charset="-122"/>
                        </a:rPr>
                        <a:t>()</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微软雅黑" panose="020B0503020204020204" pitchFamily="34" charset="-122"/>
                      </a:endParaRPr>
                    </a:p>
                  </a:txBody>
                  <a:tcPr marL="91429" marR="91429"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400" b="1" dirty="0">
                          <a:solidFill>
                            <a:schemeClr val="tx1">
                              <a:lumMod val="85000"/>
                              <a:lumOff val="15000"/>
                            </a:scheme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返回此抽象路径名的绝对路径名字符串</a:t>
                      </a:r>
                      <a:endParaRPr lang="en-US" altLang="zh-CN" sz="2400" b="1" dirty="0">
                        <a:solidFill>
                          <a:schemeClr val="tx1">
                            <a:lumMod val="85000"/>
                            <a:lumOff val="15000"/>
                          </a:scheme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txBody>
                  <a:tcPr marL="91429" marR="91429"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818267">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600" b="0" dirty="0">
                          <a:solidFill>
                            <a:schemeClr val="tx1">
                              <a:lumMod val="85000"/>
                              <a:lumOff val="15000"/>
                            </a:schemeClr>
                          </a:solidFill>
                          <a:latin typeface="Consolas" panose="020B0609020204030204" pitchFamily="49" charset="0"/>
                          <a:ea typeface="微软雅黑" panose="020B0503020204020204" pitchFamily="34" charset="-122"/>
                        </a:rPr>
                        <a:t>public String </a:t>
                      </a:r>
                      <a:r>
                        <a:rPr lang="en-US" altLang="zh-CN" sz="1600" b="0" dirty="0" err="1">
                          <a:solidFill>
                            <a:schemeClr val="tx1">
                              <a:lumMod val="85000"/>
                              <a:lumOff val="15000"/>
                            </a:schemeClr>
                          </a:solidFill>
                          <a:latin typeface="Consolas" panose="020B0609020204030204" pitchFamily="49" charset="0"/>
                          <a:ea typeface="微软雅黑" panose="020B0503020204020204" pitchFamily="34" charset="-122"/>
                        </a:rPr>
                        <a:t>getPath</a:t>
                      </a:r>
                      <a:r>
                        <a:rPr lang="en-US" altLang="zh-CN" sz="1600" b="0" dirty="0">
                          <a:solidFill>
                            <a:schemeClr val="tx1">
                              <a:lumMod val="85000"/>
                              <a:lumOff val="15000"/>
                            </a:schemeClr>
                          </a:solidFill>
                          <a:latin typeface="Consolas" panose="020B0609020204030204" pitchFamily="49" charset="0"/>
                          <a:ea typeface="微软雅黑" panose="020B0503020204020204" pitchFamily="34" charset="-122"/>
                        </a:rPr>
                        <a:t>()</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微软雅黑" panose="020B0503020204020204" pitchFamily="34" charset="-122"/>
                      </a:endParaRPr>
                    </a:p>
                  </a:txBody>
                  <a:tcPr marL="91429" marR="91429"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400" b="1" dirty="0">
                          <a:solidFill>
                            <a:schemeClr val="tx1">
                              <a:lumMod val="85000"/>
                              <a:lumOff val="15000"/>
                            </a:scheme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将此抽象路径名转换为路径名字符串</a:t>
                      </a:r>
                      <a:endParaRPr kumimoji="0" lang="zh-CN" altLang="en-US" sz="2400" b="1" i="0" u="none" strike="noStrike" cap="none" normalizeH="0" baseline="0" dirty="0">
                        <a:ln>
                          <a:noFill/>
                        </a:ln>
                        <a:solidFill>
                          <a:schemeClr val="tx1">
                            <a:lumMod val="85000"/>
                            <a:lumOff val="15000"/>
                          </a:schemeClr>
                        </a:solidFill>
                        <a:effectLst/>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txBody>
                  <a:tcPr marL="91429" marR="91429"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r h="818267">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cap="none" normalizeH="0" baseline="0" dirty="0">
                          <a:ln>
                            <a:noFill/>
                          </a:ln>
                          <a:solidFill>
                            <a:schemeClr val="tx1">
                              <a:lumMod val="85000"/>
                              <a:lumOff val="15000"/>
                            </a:schemeClr>
                          </a:solidFill>
                          <a:effectLst/>
                          <a:latin typeface="Consolas" panose="020B0609020204030204" pitchFamily="49" charset="0"/>
                          <a:ea typeface="微软雅黑" panose="020B0503020204020204" pitchFamily="34" charset="-122"/>
                        </a:rPr>
                        <a:t>public String </a:t>
                      </a:r>
                      <a:r>
                        <a:rPr kumimoji="0" lang="en-US" altLang="zh-CN" sz="1600" b="0" i="0" u="none" strike="noStrike" cap="none" normalizeH="0" baseline="0" dirty="0" err="1">
                          <a:ln>
                            <a:noFill/>
                          </a:ln>
                          <a:solidFill>
                            <a:schemeClr val="tx1">
                              <a:lumMod val="85000"/>
                              <a:lumOff val="15000"/>
                            </a:schemeClr>
                          </a:solidFill>
                          <a:effectLst/>
                          <a:latin typeface="Consolas" panose="020B0609020204030204" pitchFamily="49" charset="0"/>
                          <a:ea typeface="微软雅黑" panose="020B0503020204020204" pitchFamily="34" charset="-122"/>
                        </a:rPr>
                        <a:t>getName</a:t>
                      </a:r>
                      <a:r>
                        <a:rPr kumimoji="0" lang="en-US" altLang="zh-CN" sz="1600" b="0" i="0" u="none" strike="noStrike" cap="none" normalizeH="0" baseline="0" dirty="0">
                          <a:ln>
                            <a:noFill/>
                          </a:ln>
                          <a:solidFill>
                            <a:schemeClr val="tx1">
                              <a:lumMod val="85000"/>
                              <a:lumOff val="15000"/>
                            </a:schemeClr>
                          </a:solidFill>
                          <a:effectLst/>
                          <a:latin typeface="Consolas" panose="020B0609020204030204" pitchFamily="49" charset="0"/>
                          <a:ea typeface="微软雅黑" panose="020B0503020204020204" pitchFamily="34" charset="-122"/>
                        </a:rPr>
                        <a:t>()</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微软雅黑" panose="020B0503020204020204" pitchFamily="34" charset="-122"/>
                      </a:endParaRPr>
                    </a:p>
                  </a:txBody>
                  <a:tcPr marL="91429" marR="91429"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400" b="1" dirty="0">
                          <a:solidFill>
                            <a:schemeClr val="tx1">
                              <a:lumMod val="85000"/>
                              <a:lumOff val="15000"/>
                            </a:scheme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返回由此抽象路径名表示的文件或目录的名称</a:t>
                      </a:r>
                      <a:endParaRPr lang="en-US" altLang="zh-CN" sz="2400" b="1" dirty="0">
                        <a:solidFill>
                          <a:schemeClr val="tx1">
                            <a:lumMod val="85000"/>
                            <a:lumOff val="15000"/>
                          </a:scheme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txBody>
                  <a:tcPr marL="91429" marR="91429"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3"/>
                  </a:ext>
                </a:extLst>
              </a:tr>
            </a:tbl>
          </a:graphicData>
        </a:graphic>
      </p:graphicFrame>
      <p:pic>
        <p:nvPicPr>
          <p:cNvPr id="7" name="图片 6"/>
          <p:cNvPicPr>
            <a:picLocks noChangeAspect="1"/>
          </p:cNvPicPr>
          <p:nvPr/>
        </p:nvPicPr>
        <p:blipFill>
          <a:blip r:embed="rId2"/>
          <a:stretch>
            <a:fillRect/>
          </a:stretch>
        </p:blipFill>
        <p:spPr>
          <a:xfrm>
            <a:off x="6815661" y="5089554"/>
            <a:ext cx="4536504" cy="499686"/>
          </a:xfrm>
          <a:prstGeom prst="rect">
            <a:avLst/>
          </a:prstGeom>
        </p:spPr>
      </p:pic>
      <p:sp>
        <p:nvSpPr>
          <p:cNvPr id="8" name="文本框 7"/>
          <p:cNvSpPr txBox="1"/>
          <p:nvPr/>
        </p:nvSpPr>
        <p:spPr>
          <a:xfrm>
            <a:off x="2821706" y="6159309"/>
            <a:ext cx="6987810" cy="307777"/>
          </a:xfrm>
          <a:prstGeom prst="rect">
            <a:avLst/>
          </a:prstGeom>
          <a:noFill/>
        </p:spPr>
        <p:txBody>
          <a:bodyPr wrap="none" rtlCol="0">
            <a:spAutoFit/>
          </a:bodyPr>
          <a:lstStyle/>
          <a:p>
            <a:pPr fontAlgn="auto">
              <a:spcBef>
                <a:spcPts val="0"/>
              </a:spcBef>
              <a:spcAft>
                <a:spcPts val="0"/>
              </a:spcAft>
            </a:pPr>
            <a:r>
              <a:rPr lang="zh-CN" altLang="en-US" sz="14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无论封装对象的时候使用相对还是绝对路径 </a:t>
            </a:r>
            <a:r>
              <a:rPr lang="en-US" altLang="zh-CN" sz="1400" b="1" dirty="0" err="1">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getAbsolutePath</a:t>
            </a:r>
            <a:r>
              <a:rPr lang="zh-CN" altLang="en-US" sz="14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都获取到的是绝对路径</a:t>
            </a:r>
            <a:r>
              <a:rPr lang="en-US" altLang="zh-CN" sz="14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sz="1400"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12" name="图片 11"/>
          <p:cNvPicPr>
            <a:picLocks noChangeAspect="1"/>
          </p:cNvPicPr>
          <p:nvPr/>
        </p:nvPicPr>
        <p:blipFill>
          <a:blip r:embed="rId3"/>
          <a:stretch>
            <a:fillRect/>
          </a:stretch>
        </p:blipFill>
        <p:spPr>
          <a:xfrm>
            <a:off x="872721" y="4982865"/>
            <a:ext cx="5942940" cy="10668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a:t>
            </a:r>
            <a:r>
              <a:rPr lang="zh-CN" altLang="en-US" dirty="0"/>
              <a:t>类</a:t>
            </a:r>
          </a:p>
        </p:txBody>
      </p:sp>
      <p:sp>
        <p:nvSpPr>
          <p:cNvPr id="3" name="文本占位符 2"/>
          <p:cNvSpPr>
            <a:spLocks noGrp="1"/>
          </p:cNvSpPr>
          <p:nvPr>
            <p:ph type="body" sz="quarter" idx="10"/>
          </p:nvPr>
        </p:nvSpPr>
        <p:spPr/>
        <p:txBody>
          <a:bodyPr/>
          <a:lstStyle/>
          <a:p>
            <a:r>
              <a:rPr lang="en-US" altLang="zh-CN" sz="2400" dirty="0">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sz="2400" dirty="0">
                <a:latin typeface="Consolas" panose="020B0609020204030204" pitchFamily="49" charset="0"/>
                <a:ea typeface="阿里巴巴普惠体 Light" panose="00020600040101010101" pitchFamily="18" charset="-122"/>
                <a:cs typeface="阿里巴巴普惠体 Light" panose="00020600040101010101" pitchFamily="18" charset="-122"/>
              </a:rPr>
              <a:t>类的判断方法</a:t>
            </a:r>
          </a:p>
        </p:txBody>
      </p:sp>
      <p:graphicFrame>
        <p:nvGraphicFramePr>
          <p:cNvPr id="9" name="表格 8"/>
          <p:cNvGraphicFramePr>
            <a:graphicFrameLocks noGrp="1"/>
          </p:cNvGraphicFramePr>
          <p:nvPr/>
        </p:nvGraphicFramePr>
        <p:xfrm>
          <a:off x="983432" y="2054958"/>
          <a:ext cx="10513169" cy="2830981"/>
        </p:xfrm>
        <a:graphic>
          <a:graphicData uri="http://schemas.openxmlformats.org/drawingml/2006/table">
            <a:tbl>
              <a:tblPr/>
              <a:tblGrid>
                <a:gridCol w="3672409">
                  <a:extLst>
                    <a:ext uri="{9D8B030D-6E8A-4147-A177-3AD203B41FA5}">
                      <a16:colId xmlns:a16="http://schemas.microsoft.com/office/drawing/2014/main" val="20000"/>
                    </a:ext>
                  </a:extLst>
                </a:gridCol>
                <a:gridCol w="6840760">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1" i="0" u="none" strike="noStrike" cap="none" spc="600"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方法名</a:t>
                      </a:r>
                    </a:p>
                  </a:txBody>
                  <a:tcPr marL="91433" marR="91433" marT="45766" marB="457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1" i="0" u="none" strike="noStrike" cap="none" spc="600"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说明</a:t>
                      </a:r>
                    </a:p>
                  </a:txBody>
                  <a:tcPr marL="91433" marR="91433" marT="45766" marB="457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797162">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public boolean </a:t>
                      </a:r>
                      <a:r>
                        <a:rPr lang="en-US" altLang="zh-CN" sz="1800" b="0"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isDirectory</a:t>
                      </a: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29" marR="91429"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20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测试此抽象路径名表示的</a:t>
                      </a:r>
                      <a:r>
                        <a:rPr lang="en-US" altLang="zh-CN" sz="20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sz="20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是否为目录</a:t>
                      </a:r>
                      <a:endParaRPr kumimoji="0" lang="zh-CN" altLang="en-US" sz="20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29" marR="91429"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818267">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public boolean </a:t>
                      </a:r>
                      <a:r>
                        <a:rPr lang="en-US" altLang="zh-CN" sz="1800" b="0"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isFile</a:t>
                      </a: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29" marR="91429"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测试此抽象路径名表示的</a:t>
                      </a:r>
                      <a:r>
                        <a:rPr kumimoji="0" lang="en-US" altLang="zh-CN" sz="20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kumimoji="0" lang="zh-CN" altLang="en-US" sz="20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是否为文件</a:t>
                      </a:r>
                    </a:p>
                  </a:txBody>
                  <a:tcPr marL="91429" marR="91429"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r h="818267">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public boolean exists()</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29" marR="91429"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测试此抽象路径名表示的</a:t>
                      </a:r>
                      <a:r>
                        <a:rPr kumimoji="0" lang="en-US" altLang="zh-CN" sz="20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kumimoji="0" lang="zh-CN" altLang="en-US" sz="20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是否存在</a:t>
                      </a:r>
                    </a:p>
                  </a:txBody>
                  <a:tcPr marL="91429" marR="91429"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3"/>
                  </a:ext>
                </a:extLst>
              </a:tr>
            </a:tbl>
          </a:graphicData>
        </a:graphic>
      </p:graphicFrame>
      <p:sp>
        <p:nvSpPr>
          <p:cNvPr id="10" name="文本框 9"/>
          <p:cNvSpPr txBox="1"/>
          <p:nvPr/>
        </p:nvSpPr>
        <p:spPr>
          <a:xfrm>
            <a:off x="838200" y="5259117"/>
            <a:ext cx="8178842" cy="369332"/>
          </a:xfrm>
          <a:prstGeom prst="rect">
            <a:avLst/>
          </a:prstGeom>
          <a:noFill/>
        </p:spPr>
        <p:txBody>
          <a:bodyPr wrap="none" rtlCol="0">
            <a:spAutoFit/>
          </a:bodyPr>
          <a:lstStyle/>
          <a:p>
            <a:pPr fontAlgn="auto">
              <a:spcBef>
                <a:spcPts val="0"/>
              </a:spcBef>
              <a:spcAft>
                <a:spcPts val="0"/>
              </a:spcAft>
            </a:pPr>
            <a:r>
              <a:rPr lang="zh-CN" altLang="en-US"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注意点</a:t>
            </a:r>
            <a:r>
              <a:rPr lang="en-US" altLang="zh-CN"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判断是文件或者是目录的时候</a:t>
            </a:r>
            <a:r>
              <a:rPr lang="en-US" altLang="zh-CN"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如果目标文件不存在也会返回</a:t>
            </a:r>
            <a:r>
              <a:rPr lang="en-US" altLang="zh-CN"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0" fontAlgn="base" latinLnBrk="0" hangingPunct="0">
              <a:lnSpc>
                <a:spcPct val="90000"/>
              </a:lnSpc>
              <a:spcBef>
                <a:spcPct val="0"/>
              </a:spcBef>
              <a:spcAft>
                <a:spcPct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Lock</a:t>
            </a:r>
            <a:r>
              <a:rPr kumimoji="0" lang="zh-CN" altLang="en-US" sz="2400" b="1" i="0" u="none" strike="noStrike" kern="120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锁</a:t>
            </a:r>
            <a:endParaRPr kumimoji="0" lang="zh-TW" altLang="zh-CN" sz="2400" b="1" i="0" u="none" strike="noStrike" kern="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TextBox 2"/>
          <p:cNvSpPr txBox="1">
            <a:spLocks noChangeArrowheads="1"/>
          </p:cNvSpPr>
          <p:nvPr/>
        </p:nvSpPr>
        <p:spPr bwMode="auto">
          <a:xfrm>
            <a:off x="838201" y="1054101"/>
            <a:ext cx="609934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Lock</a:t>
            </a:r>
            <a:r>
              <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锁</a:t>
            </a:r>
          </a:p>
        </p:txBody>
      </p:sp>
      <p:sp>
        <p:nvSpPr>
          <p:cNvPr id="5" name="TextBox 10"/>
          <p:cNvSpPr txBox="1"/>
          <p:nvPr/>
        </p:nvSpPr>
        <p:spPr>
          <a:xfrm>
            <a:off x="1199456" y="1648623"/>
            <a:ext cx="10513168" cy="5038174"/>
          </a:xfrm>
          <a:prstGeom prst="rect">
            <a:avLst/>
          </a:prstGeom>
          <a:noFill/>
        </p:spPr>
        <p:txBody>
          <a:bodyPr wrap="square">
            <a:spAutoFit/>
          </a:bodyPr>
          <a:lstStyle/>
          <a:p>
            <a:pPr fontAlgn="auto">
              <a:lnSpc>
                <a:spcPct val="150000"/>
              </a:lnSpc>
              <a:spcBef>
                <a:spcPts val="0"/>
              </a:spcBef>
              <a:spcAft>
                <a:spcPts val="0"/>
              </a:spcAft>
              <a:defRPr/>
            </a:pP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虽然我们可以理解同步代码块和同步方法的锁对象问题</a:t>
            </a:r>
            <a:r>
              <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但是我们并没有直接看到在哪里加上了锁</a:t>
            </a:r>
            <a:r>
              <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在哪里释放了锁</a:t>
            </a:r>
            <a:r>
              <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fontAlgn="auto">
              <a:lnSpc>
                <a:spcPct val="150000"/>
              </a:lnSpc>
              <a:spcBef>
                <a:spcPts val="0"/>
              </a:spcBef>
              <a:spcAft>
                <a:spcPts val="0"/>
              </a:spcAft>
              <a:defRPr/>
            </a:pP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为了更清晰的表达如何加锁和释放锁</a:t>
            </a:r>
            <a:r>
              <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,JDK5</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以后提供了一个新的锁对象</a:t>
            </a:r>
            <a:r>
              <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Lock.</a:t>
            </a:r>
          </a:p>
          <a:p>
            <a:pPr fontAlgn="auto">
              <a:lnSpc>
                <a:spcPct val="150000"/>
              </a:lnSpc>
              <a:spcBef>
                <a:spcPts val="0"/>
              </a:spcBef>
              <a:spcAft>
                <a:spcPts val="0"/>
              </a:spcAft>
              <a:defRPr/>
            </a:pPr>
            <a:endPar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fontAlgn="auto">
              <a:lnSpc>
                <a:spcPct val="150000"/>
              </a:lnSpc>
              <a:spcBef>
                <a:spcPts val="0"/>
              </a:spcBef>
              <a:spcAft>
                <a:spcPts val="0"/>
              </a:spcAft>
              <a:defRPr/>
            </a:pPr>
            <a:r>
              <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Lock</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实现提供比使用</a:t>
            </a:r>
            <a:r>
              <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synchronized</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方法和语句可以获得更广泛的锁定操作</a:t>
            </a:r>
            <a:endPar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fontAlgn="auto">
              <a:lnSpc>
                <a:spcPct val="150000"/>
              </a:lnSpc>
              <a:spcBef>
                <a:spcPts val="0"/>
              </a:spcBef>
              <a:spcAft>
                <a:spcPts val="0"/>
              </a:spcAft>
              <a:defRPr/>
            </a:pPr>
            <a:r>
              <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Lock</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中提供了获得锁和释放锁的方法</a:t>
            </a:r>
            <a:endPar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268605" indent="-268605" fontAlgn="auto">
              <a:lnSpc>
                <a:spcPct val="150000"/>
              </a:lnSpc>
              <a:spcBef>
                <a:spcPts val="0"/>
              </a:spcBef>
              <a:spcAft>
                <a:spcPts val="0"/>
              </a:spcAft>
              <a:buFont typeface="Wingdings" panose="05000000000000000000" pitchFamily="2" charset="2"/>
              <a:buChar char="l"/>
              <a:defRPr/>
            </a:pPr>
            <a:r>
              <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void lock():</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获得锁</a:t>
            </a:r>
            <a:endPar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268605" indent="-268605" fontAlgn="auto">
              <a:lnSpc>
                <a:spcPct val="150000"/>
              </a:lnSpc>
              <a:spcBef>
                <a:spcPts val="0"/>
              </a:spcBef>
              <a:spcAft>
                <a:spcPts val="0"/>
              </a:spcAft>
              <a:buFont typeface="Wingdings" panose="05000000000000000000" pitchFamily="2" charset="2"/>
              <a:buChar char="l"/>
              <a:defRPr/>
            </a:pPr>
            <a:r>
              <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void unlock():</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释放锁</a:t>
            </a:r>
            <a:endPar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268605" indent="-268605" fontAlgn="auto">
              <a:lnSpc>
                <a:spcPct val="150000"/>
              </a:lnSpc>
              <a:spcBef>
                <a:spcPts val="0"/>
              </a:spcBef>
              <a:spcAft>
                <a:spcPts val="0"/>
              </a:spcAft>
              <a:buFont typeface="Wingdings" panose="05000000000000000000" pitchFamily="2" charset="2"/>
              <a:buChar char="l"/>
              <a:defRPr/>
            </a:pPr>
            <a:endPar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fontAlgn="auto">
              <a:lnSpc>
                <a:spcPct val="150000"/>
              </a:lnSpc>
              <a:spcBef>
                <a:spcPts val="0"/>
              </a:spcBef>
              <a:spcAft>
                <a:spcPts val="0"/>
              </a:spcAft>
              <a:defRPr/>
            </a:pPr>
            <a:r>
              <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Lock</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是接口不能直接实例化</a:t>
            </a:r>
            <a:r>
              <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这里采用它的实现类</a:t>
            </a:r>
            <a:r>
              <a:rPr lang="en-US" altLang="zh-CN"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ReentrantLock</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来实例化</a:t>
            </a:r>
            <a:r>
              <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fontAlgn="auto">
              <a:lnSpc>
                <a:spcPct val="150000"/>
              </a:lnSpc>
              <a:spcBef>
                <a:spcPts val="0"/>
              </a:spcBef>
              <a:spcAft>
                <a:spcPts val="0"/>
              </a:spcAft>
              <a:defRPr/>
            </a:pPr>
            <a:r>
              <a:rPr lang="en-US" altLang="zh-CN"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ReentrantLock</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的构造方法</a:t>
            </a:r>
            <a:endPar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268605" indent="-268605" fontAlgn="auto">
              <a:lnSpc>
                <a:spcPct val="150000"/>
              </a:lnSpc>
              <a:spcBef>
                <a:spcPts val="0"/>
              </a:spcBef>
              <a:spcAft>
                <a:spcPts val="0"/>
              </a:spcAft>
              <a:buFont typeface="Wingdings" panose="05000000000000000000" pitchFamily="2" charset="2"/>
              <a:buChar char="l"/>
              <a:defRPr/>
            </a:pPr>
            <a:r>
              <a:rPr lang="en-US" altLang="zh-CN"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ReentrantLock</a:t>
            </a:r>
            <a:r>
              <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创建一个</a:t>
            </a:r>
            <a:r>
              <a:rPr lang="en-US" altLang="zh-CN"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ReentrantLock</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的实例</a:t>
            </a:r>
            <a:endPar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a:t>
            </a:r>
            <a:r>
              <a:rPr lang="zh-CN" altLang="en-US" dirty="0"/>
              <a:t>类</a:t>
            </a:r>
          </a:p>
        </p:txBody>
      </p:sp>
      <p:sp>
        <p:nvSpPr>
          <p:cNvPr id="3" name="文本占位符 2"/>
          <p:cNvSpPr>
            <a:spLocks noGrp="1"/>
          </p:cNvSpPr>
          <p:nvPr>
            <p:ph type="body" sz="quarter" idx="10"/>
          </p:nvPr>
        </p:nvSpPr>
        <p:spPr/>
        <p:txBody>
          <a:bodyPr/>
          <a:lstStyle/>
          <a:p>
            <a:r>
              <a:rPr lang="en-US" altLang="zh-CN" sz="2400" dirty="0">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sz="2400" dirty="0">
                <a:latin typeface="Consolas" panose="020B0609020204030204" pitchFamily="49" charset="0"/>
                <a:ea typeface="阿里巴巴普惠体 Light" panose="00020600040101010101" pitchFamily="18" charset="-122"/>
                <a:cs typeface="阿里巴巴普惠体 Light" panose="00020600040101010101" pitchFamily="18" charset="-122"/>
              </a:rPr>
              <a:t>类的创建方法</a:t>
            </a:r>
          </a:p>
        </p:txBody>
      </p:sp>
      <p:graphicFrame>
        <p:nvGraphicFramePr>
          <p:cNvPr id="10" name="表格 9"/>
          <p:cNvGraphicFramePr>
            <a:graphicFrameLocks noGrp="1"/>
          </p:cNvGraphicFramePr>
          <p:nvPr/>
        </p:nvGraphicFramePr>
        <p:xfrm>
          <a:off x="896633" y="1999109"/>
          <a:ext cx="10585176" cy="2752097"/>
        </p:xfrm>
        <a:graphic>
          <a:graphicData uri="http://schemas.openxmlformats.org/drawingml/2006/table">
            <a:tbl>
              <a:tblPr/>
              <a:tblGrid>
                <a:gridCol w="4176464">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360040">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1" i="0" u="none" strike="noStrike" cap="none" spc="600"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方法名</a:t>
                      </a:r>
                    </a:p>
                  </a:txBody>
                  <a:tcPr marL="91418" marR="91418"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1" i="0" u="none" strike="noStrike" cap="none" spc="600"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说明</a:t>
                      </a:r>
                    </a:p>
                  </a:txBody>
                  <a:tcPr marL="91418" marR="91418"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784958">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public boolean </a:t>
                      </a:r>
                      <a:r>
                        <a:rPr lang="en-US" altLang="zh-CN" sz="1800" b="0"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createNewFile</a:t>
                      </a: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34" marB="4573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创建一个新的空的文件</a:t>
                      </a:r>
                      <a:endPar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34" marB="4573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784958">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public boolean </a:t>
                      </a:r>
                      <a:r>
                        <a:rPr lang="en-US" altLang="zh-CN" sz="1800" b="0"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mkdir</a:t>
                      </a: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创建一个单级文件夹</a:t>
                      </a:r>
                      <a:endParaRPr kumimoji="0" lang="zh-CN" altLang="en-US" sz="18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r h="784958">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public boolean </a:t>
                      </a:r>
                      <a:r>
                        <a:rPr lang="en-US" altLang="zh-CN" sz="1800" b="0"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mkdirs</a:t>
                      </a: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创建一个多级文件夹 </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一举两得 就用它</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txBody>
                  <a:tcPr marL="91418" marR="9141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3"/>
                  </a:ext>
                </a:extLst>
              </a:tr>
            </a:tbl>
          </a:graphicData>
        </a:graphic>
      </p:graphicFrame>
      <p:sp>
        <p:nvSpPr>
          <p:cNvPr id="11" name="文本框 10"/>
          <p:cNvSpPr txBox="1"/>
          <p:nvPr/>
        </p:nvSpPr>
        <p:spPr>
          <a:xfrm>
            <a:off x="838200" y="5137923"/>
            <a:ext cx="6862776" cy="369332"/>
          </a:xfrm>
          <a:prstGeom prst="rect">
            <a:avLst/>
          </a:prstGeom>
          <a:noFill/>
        </p:spPr>
        <p:txBody>
          <a:bodyPr wrap="none" rtlCol="0">
            <a:spAutoFit/>
          </a:bodyPr>
          <a:lstStyle/>
          <a:p>
            <a:pPr fontAlgn="auto">
              <a:spcBef>
                <a:spcPts val="0"/>
              </a:spcBef>
              <a:spcAft>
                <a:spcPts val="0"/>
              </a:spcAft>
            </a:pPr>
            <a:r>
              <a:rPr lang="zh-CN" altLang="en-US"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注意点</a:t>
            </a:r>
            <a:r>
              <a:rPr lang="en-US" altLang="zh-CN"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如果创建的是一个文件</a:t>
            </a:r>
            <a:r>
              <a:rPr lang="en-US" altLang="zh-CN"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但是上级目录不存在就会出现</a:t>
            </a:r>
            <a:r>
              <a:rPr lang="en-US" altLang="zh-CN"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p:txBody>
      </p:sp>
      <p:pic>
        <p:nvPicPr>
          <p:cNvPr id="13" name="图片 12"/>
          <p:cNvPicPr>
            <a:picLocks noChangeAspect="1"/>
          </p:cNvPicPr>
          <p:nvPr/>
        </p:nvPicPr>
        <p:blipFill>
          <a:blip r:embed="rId2"/>
          <a:stretch>
            <a:fillRect/>
          </a:stretch>
        </p:blipFill>
        <p:spPr>
          <a:xfrm>
            <a:off x="896633" y="5663800"/>
            <a:ext cx="8112255" cy="262855"/>
          </a:xfrm>
          <a:prstGeom prst="rect">
            <a:avLst/>
          </a:prstGeom>
        </p:spPr>
      </p:pic>
      <p:sp>
        <p:nvSpPr>
          <p:cNvPr id="14" name="Shape 2461"/>
          <p:cNvSpPr/>
          <p:nvPr/>
        </p:nvSpPr>
        <p:spPr>
          <a:xfrm>
            <a:off x="9354064" y="4221088"/>
            <a:ext cx="342336" cy="288032"/>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rgbClr val="C00000"/>
          </a:solidFill>
          <a:ln w="12700">
            <a:noFill/>
            <a:miter lim="400000"/>
          </a:ln>
        </p:spPr>
        <p:txBody>
          <a:bodyPr lIns="19047" tIns="19047" rIns="19047" bIns="19047" anchor="ctr"/>
          <a:lstStyle/>
          <a:p>
            <a:pPr algn="ct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60" noProof="1">
              <a:solidFill>
                <a:srgbClr val="F4B246"/>
              </a:solidFill>
              <a:latin typeface="+mn-ea"/>
              <a:cs typeface="Arial" panose="020B0604020202020204"/>
            </a:endParaRPr>
          </a:p>
        </p:txBody>
      </p:sp>
      <p:sp>
        <p:nvSpPr>
          <p:cNvPr id="16" name="文本框 15"/>
          <p:cNvSpPr txBox="1"/>
          <p:nvPr/>
        </p:nvSpPr>
        <p:spPr>
          <a:xfrm>
            <a:off x="838200" y="6127435"/>
            <a:ext cx="11291874" cy="369332"/>
          </a:xfrm>
          <a:prstGeom prst="rect">
            <a:avLst/>
          </a:prstGeom>
          <a:noFill/>
        </p:spPr>
        <p:txBody>
          <a:bodyPr wrap="none" rtlCol="0">
            <a:spAutoFit/>
          </a:bodyPr>
          <a:lstStyle/>
          <a:p>
            <a:pPr fontAlgn="auto">
              <a:spcBef>
                <a:spcPts val="0"/>
              </a:spcBef>
              <a:spcAft>
                <a:spcPts val="0"/>
              </a:spcAft>
            </a:pPr>
            <a:r>
              <a:rPr lang="zh-CN" altLang="en-US"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注意点</a:t>
            </a:r>
            <a:r>
              <a:rPr lang="en-US" altLang="zh-CN"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如果文件夹或者文件已经存在</a:t>
            </a:r>
            <a:r>
              <a:rPr lang="en-US" altLang="zh-CN"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则会返回</a:t>
            </a:r>
            <a:r>
              <a:rPr lang="en-US" altLang="zh-CN"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false [</a:t>
            </a:r>
            <a:r>
              <a:rPr lang="zh-CN" altLang="en-US"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三个方法都会返回创建成功</a:t>
            </a:r>
            <a:r>
              <a:rPr lang="en-US" altLang="zh-CN"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TRUE/</a:t>
            </a:r>
            <a:r>
              <a:rPr lang="zh-CN" altLang="en-US"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创建失败</a:t>
            </a:r>
            <a:r>
              <a:rPr lang="en-US" altLang="zh-CN"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FALSE]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a:t>
            </a:r>
            <a:r>
              <a:rPr lang="zh-CN" altLang="en-US" dirty="0"/>
              <a:t>类</a:t>
            </a:r>
          </a:p>
        </p:txBody>
      </p:sp>
      <p:sp>
        <p:nvSpPr>
          <p:cNvPr id="3" name="文本占位符 2"/>
          <p:cNvSpPr>
            <a:spLocks noGrp="1"/>
          </p:cNvSpPr>
          <p:nvPr>
            <p:ph type="body" sz="quarter" idx="10"/>
          </p:nvPr>
        </p:nvSpPr>
        <p:spPr/>
        <p:txBody>
          <a:bodyPr/>
          <a:lstStyle/>
          <a:p>
            <a:r>
              <a:rPr lang="en-US" altLang="zh-CN" sz="2400" dirty="0">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sz="2400" dirty="0">
                <a:latin typeface="Consolas" panose="020B0609020204030204" pitchFamily="49" charset="0"/>
                <a:ea typeface="阿里巴巴普惠体 Light" panose="00020600040101010101" pitchFamily="18" charset="-122"/>
                <a:cs typeface="阿里巴巴普惠体 Light" panose="00020600040101010101" pitchFamily="18" charset="-122"/>
              </a:rPr>
              <a:t>类的删除方法</a:t>
            </a:r>
          </a:p>
        </p:txBody>
      </p:sp>
      <p:graphicFrame>
        <p:nvGraphicFramePr>
          <p:cNvPr id="10" name="表格 9"/>
          <p:cNvGraphicFramePr>
            <a:graphicFrameLocks noGrp="1"/>
          </p:cNvGraphicFramePr>
          <p:nvPr/>
        </p:nvGraphicFramePr>
        <p:xfrm>
          <a:off x="896633" y="2508789"/>
          <a:ext cx="10585176" cy="1182181"/>
        </p:xfrm>
        <a:graphic>
          <a:graphicData uri="http://schemas.openxmlformats.org/drawingml/2006/table">
            <a:tbl>
              <a:tblPr/>
              <a:tblGrid>
                <a:gridCol w="4176464">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344147">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0" i="0" u="none" strike="noStrike" cap="none"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方法名</a:t>
                      </a:r>
                    </a:p>
                  </a:txBody>
                  <a:tcPr marL="91418" marR="91418"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0" i="0" u="none" strike="noStrike" cap="none"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说明</a:t>
                      </a:r>
                    </a:p>
                  </a:txBody>
                  <a:tcPr marL="91418" marR="91418"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784958">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public </a:t>
                      </a:r>
                      <a:r>
                        <a:rPr lang="en-US" altLang="zh-CN" sz="1800" b="0"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boolean</a:t>
                      </a: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delete()</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34" marB="4573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删除由此抽象路径名表示的文件或目录</a:t>
                      </a:r>
                    </a:p>
                  </a:txBody>
                  <a:tcPr marL="91418" marR="91418" marT="45734" marB="4573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bl>
          </a:graphicData>
        </a:graphic>
      </p:graphicFrame>
      <p:sp>
        <p:nvSpPr>
          <p:cNvPr id="11" name="文本框 10"/>
          <p:cNvSpPr txBox="1"/>
          <p:nvPr/>
        </p:nvSpPr>
        <p:spPr>
          <a:xfrm>
            <a:off x="906379" y="4418551"/>
            <a:ext cx="9999853" cy="369332"/>
          </a:xfrm>
          <a:prstGeom prst="rect">
            <a:avLst/>
          </a:prstGeom>
          <a:noFill/>
        </p:spPr>
        <p:txBody>
          <a:bodyPr wrap="none" rtlCol="0">
            <a:spAutoFit/>
          </a:bodyPr>
          <a:lstStyle/>
          <a:p>
            <a:pPr fontAlgn="auto">
              <a:spcBef>
                <a:spcPts val="0"/>
              </a:spcBef>
              <a:spcAft>
                <a:spcPts val="0"/>
              </a:spcAft>
            </a:pP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注意点</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如果文件或者文件夹被删除了</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那么不会进入到回收站中</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无法找回</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不要乱删</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否则</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p:txBody>
      </p:sp>
      <p:sp>
        <p:nvSpPr>
          <p:cNvPr id="16" name="文本框 15"/>
          <p:cNvSpPr txBox="1"/>
          <p:nvPr/>
        </p:nvSpPr>
        <p:spPr>
          <a:xfrm>
            <a:off x="906379" y="5297617"/>
            <a:ext cx="7545655" cy="369332"/>
          </a:xfrm>
          <a:prstGeom prst="rect">
            <a:avLst/>
          </a:prstGeom>
          <a:noFill/>
        </p:spPr>
        <p:txBody>
          <a:bodyPr wrap="none" rtlCol="0">
            <a:spAutoFit/>
          </a:bodyPr>
          <a:lstStyle/>
          <a:p>
            <a:pPr fontAlgn="auto">
              <a:spcBef>
                <a:spcPts val="0"/>
              </a:spcBef>
              <a:spcAft>
                <a:spcPts val="0"/>
              </a:spcAft>
            </a:pP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注意点</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删除文件夹的时候</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如果文件夹中还有文件是不会删除成功的</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p:txBody>
      </p:sp>
      <p:pic>
        <p:nvPicPr>
          <p:cNvPr id="9" name="图片 8"/>
          <p:cNvPicPr/>
          <p:nvPr/>
        </p:nvPicPr>
        <p:blipFill>
          <a:blip r:embed="rId2">
            <a:extLst>
              <a:ext uri="{28A0092B-C50C-407E-A947-70E740481C1C}">
                <a14:useLocalDpi xmlns:a14="http://schemas.microsoft.com/office/drawing/2010/main" val="0"/>
              </a:ext>
            </a:extLst>
          </a:blip>
          <a:srcRect/>
          <a:stretch>
            <a:fillRect/>
          </a:stretch>
        </p:blipFill>
        <p:spPr bwMode="auto">
          <a:xfrm>
            <a:off x="9609221" y="4941168"/>
            <a:ext cx="1676400" cy="1676400"/>
          </a:xfrm>
          <a:prstGeom prst="rect">
            <a:avLst/>
          </a:prstGeom>
          <a:noFill/>
          <a:ln>
            <a:noFill/>
          </a:ln>
        </p:spPr>
      </p:pic>
      <p:sp>
        <p:nvSpPr>
          <p:cNvPr id="12" name="Shape 2394"/>
          <p:cNvSpPr/>
          <p:nvPr/>
        </p:nvSpPr>
        <p:spPr>
          <a:xfrm>
            <a:off x="993178" y="4042552"/>
            <a:ext cx="279459" cy="279459"/>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rgbClr val="C00000"/>
          </a:solidFill>
          <a:ln w="12700">
            <a:noFill/>
            <a:miter lim="400000"/>
          </a:ln>
        </p:spPr>
        <p:txBody>
          <a:bodyPr lIns="19047" tIns="19047" rIns="19047" bIns="19047" anchor="ctr"/>
          <a:lstStyle/>
          <a:p>
            <a:pPr algn="ct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60" noProof="1">
              <a:solidFill>
                <a:srgbClr val="F4B246"/>
              </a:solidFill>
              <a:latin typeface="+mn-ea"/>
              <a:cs typeface="Arial" panose="020B0604020202020204"/>
            </a:endParaRPr>
          </a:p>
        </p:txBody>
      </p:sp>
      <p:sp>
        <p:nvSpPr>
          <p:cNvPr id="15" name="Shape 2394"/>
          <p:cNvSpPr/>
          <p:nvPr/>
        </p:nvSpPr>
        <p:spPr>
          <a:xfrm>
            <a:off x="977685" y="4989974"/>
            <a:ext cx="279459" cy="279459"/>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rgbClr val="C00000"/>
          </a:solidFill>
          <a:ln w="12700">
            <a:noFill/>
            <a:miter lim="400000"/>
          </a:ln>
        </p:spPr>
        <p:txBody>
          <a:bodyPr lIns="19047" tIns="19047" rIns="19047" bIns="19047" anchor="ctr"/>
          <a:lstStyle/>
          <a:p>
            <a:pPr algn="ct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60" noProof="1">
              <a:solidFill>
                <a:srgbClr val="F4B246"/>
              </a:solidFill>
              <a:latin typeface="+mn-ea"/>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a:t>
            </a:r>
            <a:r>
              <a:rPr lang="zh-CN" altLang="en-US" dirty="0"/>
              <a:t>类</a:t>
            </a:r>
          </a:p>
        </p:txBody>
      </p:sp>
      <p:sp>
        <p:nvSpPr>
          <p:cNvPr id="3" name="文本占位符 2"/>
          <p:cNvSpPr>
            <a:spLocks noGrp="1"/>
          </p:cNvSpPr>
          <p:nvPr>
            <p:ph type="body" sz="quarter" idx="10"/>
          </p:nvPr>
        </p:nvSpPr>
        <p:spPr/>
        <p:txBody>
          <a:bodyPr/>
          <a:lstStyle/>
          <a:p>
            <a:r>
              <a:rPr lang="en-US" altLang="zh-CN" sz="2400" dirty="0">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sz="2400" dirty="0">
                <a:latin typeface="Consolas" panose="020B0609020204030204" pitchFamily="49" charset="0"/>
                <a:ea typeface="阿里巴巴普惠体 Light" panose="00020600040101010101" pitchFamily="18" charset="-122"/>
                <a:cs typeface="阿里巴巴普惠体 Light" panose="00020600040101010101" pitchFamily="18" charset="-122"/>
              </a:rPr>
              <a:t>类的目录遍历方法</a:t>
            </a:r>
          </a:p>
        </p:txBody>
      </p:sp>
      <p:graphicFrame>
        <p:nvGraphicFramePr>
          <p:cNvPr id="10" name="表格 9"/>
          <p:cNvGraphicFramePr>
            <a:graphicFrameLocks noGrp="1"/>
          </p:cNvGraphicFramePr>
          <p:nvPr/>
        </p:nvGraphicFramePr>
        <p:xfrm>
          <a:off x="896633" y="1970658"/>
          <a:ext cx="10585176" cy="1182181"/>
        </p:xfrm>
        <a:graphic>
          <a:graphicData uri="http://schemas.openxmlformats.org/drawingml/2006/table">
            <a:tbl>
              <a:tblPr/>
              <a:tblGrid>
                <a:gridCol w="4176464">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344147">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0" i="0" u="none" strike="noStrike" cap="none"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方法名</a:t>
                      </a:r>
                    </a:p>
                  </a:txBody>
                  <a:tcPr marL="91418" marR="91418"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0" i="0" u="none" strike="noStrike" cap="none"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说明</a:t>
                      </a:r>
                    </a:p>
                  </a:txBody>
                  <a:tcPr marL="91418" marR="91418"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784958">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public File[] </a:t>
                      </a:r>
                      <a:r>
                        <a:rPr lang="en-US" altLang="zh-CN" sz="1800" b="0"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listFiles</a:t>
                      </a: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txBody>
                  <a:tcPr marL="91418" marR="91418" marT="45734" marB="4573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返回此抽象路径名表示的目录中的文件和目录的</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对象数组</a:t>
                      </a:r>
                    </a:p>
                  </a:txBody>
                  <a:tcPr marL="91418" marR="91418" marT="45734" marB="4573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bl>
          </a:graphicData>
        </a:graphic>
      </p:graphicFrame>
      <p:sp>
        <p:nvSpPr>
          <p:cNvPr id="8" name="文本框 7"/>
          <p:cNvSpPr txBox="1"/>
          <p:nvPr/>
        </p:nvSpPr>
        <p:spPr>
          <a:xfrm>
            <a:off x="896633" y="3645024"/>
            <a:ext cx="9619941" cy="369332"/>
          </a:xfrm>
          <a:prstGeom prst="rect">
            <a:avLst/>
          </a:prstGeom>
          <a:noFill/>
        </p:spPr>
        <p:txBody>
          <a:bodyPr wrap="none" rtlCol="0">
            <a:spAutoFit/>
          </a:bodyPr>
          <a:lstStyle/>
          <a:p>
            <a:pPr fontAlgn="auto">
              <a:spcBef>
                <a:spcPts val="0"/>
              </a:spcBef>
              <a:spcAft>
                <a:spcPts val="0"/>
              </a:spcAft>
            </a:pP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这个方法会将调用者下的</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直系</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子目录</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子文件都封装成</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对象并且存储到一个数组中返回</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p:txBody>
      </p:sp>
      <p:sp>
        <p:nvSpPr>
          <p:cNvPr id="12" name="文本框 11"/>
          <p:cNvSpPr txBox="1"/>
          <p:nvPr/>
        </p:nvSpPr>
        <p:spPr>
          <a:xfrm>
            <a:off x="894654" y="4314890"/>
            <a:ext cx="1384922" cy="369332"/>
          </a:xfrm>
          <a:prstGeom prst="rect">
            <a:avLst/>
          </a:prstGeom>
          <a:noFill/>
        </p:spPr>
        <p:txBody>
          <a:bodyPr wrap="square">
            <a:spAutoFit/>
          </a:bodyPr>
          <a:lstStyle/>
          <a:p>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直系</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就是</a:t>
            </a:r>
            <a:endParaRPr lang="zh-CN" altLang="en-US" dirty="0"/>
          </a:p>
        </p:txBody>
      </p:sp>
      <p:pic>
        <p:nvPicPr>
          <p:cNvPr id="6" name="图片 5"/>
          <p:cNvPicPr>
            <a:picLocks noChangeAspect="1"/>
          </p:cNvPicPr>
          <p:nvPr/>
        </p:nvPicPr>
        <p:blipFill>
          <a:blip r:embed="rId2"/>
          <a:stretch>
            <a:fillRect/>
          </a:stretch>
        </p:blipFill>
        <p:spPr>
          <a:xfrm>
            <a:off x="2423592" y="4365104"/>
            <a:ext cx="3168352" cy="2072475"/>
          </a:xfrm>
          <a:prstGeom prst="rect">
            <a:avLst/>
          </a:prstGeom>
        </p:spPr>
      </p:pic>
      <p:sp>
        <p:nvSpPr>
          <p:cNvPr id="13" name="文本框 12"/>
          <p:cNvSpPr txBox="1"/>
          <p:nvPr/>
        </p:nvSpPr>
        <p:spPr>
          <a:xfrm>
            <a:off x="5706603" y="4370794"/>
            <a:ext cx="5501965" cy="369332"/>
          </a:xfrm>
          <a:prstGeom prst="rect">
            <a:avLst/>
          </a:prstGeom>
          <a:noFill/>
        </p:spPr>
        <p:txBody>
          <a:bodyPr wrap="square">
            <a:spAutoFit/>
          </a:bodyPr>
          <a:lstStyle/>
          <a:p>
            <a:r>
              <a:rPr lang="zh-CN" altLang="en-US"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如果</a:t>
            </a:r>
            <a:r>
              <a:rPr lang="en-US" altLang="zh-CN"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B</a:t>
            </a:r>
            <a:r>
              <a:rPr lang="zh-CN" altLang="en-US"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目录中有文件则是</a:t>
            </a:r>
            <a:r>
              <a:rPr lang="en-US" altLang="zh-CN"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B</a:t>
            </a:r>
            <a:r>
              <a:rPr lang="zh-CN" altLang="en-US"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的直系</a:t>
            </a:r>
            <a:r>
              <a:rPr lang="en-US" altLang="zh-CN"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lang="zh-CN" altLang="en-US"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而不是</a:t>
            </a:r>
            <a:r>
              <a:rPr lang="en-US" altLang="zh-CN"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a:t>
            </a:r>
            <a:r>
              <a:rPr lang="zh-CN" altLang="en-US"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的直系</a:t>
            </a:r>
            <a:r>
              <a:rPr lang="en-US" altLang="zh-CN"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endParaRPr lang="zh-CN" altLang="en-US"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pic>
        <p:nvPicPr>
          <p:cNvPr id="14" name="图片 13"/>
          <p:cNvPicPr>
            <a:picLocks noChangeAspect="1"/>
          </p:cNvPicPr>
          <p:nvPr/>
        </p:nvPicPr>
        <p:blipFill>
          <a:blip r:embed="rId3"/>
          <a:stretch>
            <a:fillRect/>
          </a:stretch>
        </p:blipFill>
        <p:spPr>
          <a:xfrm>
            <a:off x="6617814" y="4941168"/>
            <a:ext cx="2377646" cy="1158340"/>
          </a:xfrm>
          <a:prstGeom prst="rect">
            <a:avLst/>
          </a:prstGeom>
        </p:spPr>
      </p:pic>
      <p:sp>
        <p:nvSpPr>
          <p:cNvPr id="17" name="Shape 2394"/>
          <p:cNvSpPr/>
          <p:nvPr/>
        </p:nvSpPr>
        <p:spPr>
          <a:xfrm>
            <a:off x="983432" y="3281358"/>
            <a:ext cx="279459" cy="279459"/>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rgbClr val="C00000"/>
          </a:solidFill>
          <a:ln w="12700">
            <a:noFill/>
            <a:miter lim="400000"/>
          </a:ln>
        </p:spPr>
        <p:txBody>
          <a:bodyPr lIns="19047" tIns="19047" rIns="19047" bIns="19047" anchor="ctr"/>
          <a:lstStyle/>
          <a:p>
            <a:pPr algn="ct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60" noProof="1">
              <a:solidFill>
                <a:srgbClr val="F4B246"/>
              </a:solidFill>
              <a:latin typeface="+mn-ea"/>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a:t>
            </a:r>
            <a:r>
              <a:rPr lang="zh-CN" altLang="en-US" dirty="0"/>
              <a:t>类</a:t>
            </a:r>
          </a:p>
        </p:txBody>
      </p:sp>
      <p:sp>
        <p:nvSpPr>
          <p:cNvPr id="3" name="文本占位符 2"/>
          <p:cNvSpPr>
            <a:spLocks noGrp="1"/>
          </p:cNvSpPr>
          <p:nvPr>
            <p:ph type="body" sz="quarter" idx="10"/>
          </p:nvPr>
        </p:nvSpPr>
        <p:spPr/>
        <p:txBody>
          <a:bodyPr/>
          <a:lstStyle/>
          <a:p>
            <a:r>
              <a:rPr lang="en-US" altLang="zh-CN" sz="2400" dirty="0">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sz="2400" dirty="0">
                <a:latin typeface="Consolas" panose="020B0609020204030204" pitchFamily="49" charset="0"/>
                <a:ea typeface="阿里巴巴普惠体 Light" panose="00020600040101010101" pitchFamily="18" charset="-122"/>
                <a:cs typeface="阿里巴巴普惠体 Light" panose="00020600040101010101" pitchFamily="18" charset="-122"/>
              </a:rPr>
              <a:t>类的目录遍历方法</a:t>
            </a:r>
          </a:p>
        </p:txBody>
      </p:sp>
      <p:graphicFrame>
        <p:nvGraphicFramePr>
          <p:cNvPr id="10" name="表格 9"/>
          <p:cNvGraphicFramePr>
            <a:graphicFrameLocks noGrp="1"/>
          </p:cNvGraphicFramePr>
          <p:nvPr/>
        </p:nvGraphicFramePr>
        <p:xfrm>
          <a:off x="896633" y="1970658"/>
          <a:ext cx="10585176" cy="1182181"/>
        </p:xfrm>
        <a:graphic>
          <a:graphicData uri="http://schemas.openxmlformats.org/drawingml/2006/table">
            <a:tbl>
              <a:tblPr/>
              <a:tblGrid>
                <a:gridCol w="4176464">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344147">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0" i="0" u="none" strike="noStrike" cap="none"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方法名</a:t>
                      </a:r>
                    </a:p>
                  </a:txBody>
                  <a:tcPr marL="91418" marR="91418"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0" i="0" u="none" strike="noStrike" cap="none"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说明</a:t>
                      </a:r>
                    </a:p>
                  </a:txBody>
                  <a:tcPr marL="91418" marR="91418"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784958">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public File[] </a:t>
                      </a:r>
                      <a:r>
                        <a:rPr lang="en-US" altLang="zh-CN" sz="1800" b="0"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listFiles</a:t>
                      </a: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txBody>
                  <a:tcPr marL="91418" marR="91418" marT="45734" marB="4573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返回此抽象路径名表示的目录中的文件和目录的</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对象数组</a:t>
                      </a:r>
                    </a:p>
                  </a:txBody>
                  <a:tcPr marL="91418" marR="91418" marT="45734" marB="4573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bl>
          </a:graphicData>
        </a:graphic>
      </p:graphicFrame>
      <p:sp>
        <p:nvSpPr>
          <p:cNvPr id="11" name="文本框 10"/>
          <p:cNvSpPr txBox="1"/>
          <p:nvPr/>
        </p:nvSpPr>
        <p:spPr>
          <a:xfrm>
            <a:off x="838200" y="4064149"/>
            <a:ext cx="10227480" cy="1477328"/>
          </a:xfrm>
          <a:prstGeom prst="rect">
            <a:avLst/>
          </a:prstGeom>
          <a:noFill/>
        </p:spPr>
        <p:txBody>
          <a:bodyPr wrap="none" rtlCol="0">
            <a:spAutoFit/>
          </a:bodyPr>
          <a:lstStyle/>
          <a:p>
            <a:pPr fontAlgn="auto">
              <a:spcBef>
                <a:spcPts val="0"/>
              </a:spcBef>
              <a:spcAft>
                <a:spcPts val="0"/>
              </a:spcAft>
            </a:pP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注意点</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如果调用者</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对象表示的</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是一个文件</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或者不存在</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则返回的数组为</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NULL.</a:t>
            </a:r>
          </a:p>
          <a:p>
            <a:pPr fontAlgn="auto">
              <a:spcBef>
                <a:spcPts val="0"/>
              </a:spcBef>
              <a:spcAft>
                <a:spcPts val="0"/>
              </a:spcAft>
            </a:pPr>
            <a:endPar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fontAlgn="auto">
              <a:spcBef>
                <a:spcPts val="0"/>
              </a:spcBef>
              <a:spcAft>
                <a:spcPts val="0"/>
              </a:spcAft>
            </a:pP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可能会出现空指针异常</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fontAlgn="auto">
              <a:spcBef>
                <a:spcPts val="0"/>
              </a:spcBef>
              <a:spcAft>
                <a:spcPts val="0"/>
              </a:spcAft>
            </a:pPr>
            <a:endPar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fontAlgn="auto">
              <a:spcBef>
                <a:spcPts val="0"/>
              </a:spcBef>
              <a:spcAft>
                <a:spcPts val="0"/>
              </a:spcAft>
            </a:pP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注意点</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如果调用者</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对象表示的</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是一个文件夹</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但是里面没有任何数据</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则会返回一个空数组</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p:txBody>
      </p:sp>
      <p:sp>
        <p:nvSpPr>
          <p:cNvPr id="15" name="Shape 2394"/>
          <p:cNvSpPr/>
          <p:nvPr/>
        </p:nvSpPr>
        <p:spPr>
          <a:xfrm>
            <a:off x="983432" y="3721112"/>
            <a:ext cx="279459" cy="279459"/>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rgbClr val="C00000"/>
          </a:solidFill>
          <a:ln w="12700">
            <a:noFill/>
            <a:miter lim="400000"/>
          </a:ln>
        </p:spPr>
        <p:txBody>
          <a:bodyPr lIns="19047" tIns="19047" rIns="19047" bIns="19047" anchor="ctr"/>
          <a:lstStyle/>
          <a:p>
            <a:pPr algn="ct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60" noProof="1">
              <a:solidFill>
                <a:srgbClr val="F4B246"/>
              </a:solidFill>
              <a:latin typeface="+mn-ea"/>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655840" y="188640"/>
            <a:ext cx="6291263" cy="5918499"/>
          </a:xfrm>
        </p:spPr>
        <p:txBody>
          <a:bodyPr/>
          <a:lstStyle/>
          <a:p>
            <a:pPr marL="0" indent="0">
              <a:buNone/>
            </a:pP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生产者与消费者案例</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多线程与多消费</a:t>
            </a:r>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线程池</a:t>
            </a:r>
            <a:r>
              <a:rPr lang="en-US" altLang="zh-CN" sz="2800" b="1" dirty="0" err="1">
                <a:latin typeface="Consolas" panose="020B0609020204030204" pitchFamily="49" charset="0"/>
                <a:ea typeface="阿里巴巴普惠体 Light" panose="00020600040101010101" pitchFamily="18" charset="-122"/>
                <a:cs typeface="阿里巴巴普惠体 Light" panose="00020600040101010101" pitchFamily="18" charset="-122"/>
              </a:rPr>
              <a:t>ThreadPool</a:t>
            </a:r>
            <a:endPar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File</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类</a:t>
            </a:r>
            <a:endPar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递归</a:t>
            </a:r>
            <a:endParaRPr lang="en-US" altLang="zh-CN"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a:t>
            </a:r>
          </a:p>
        </p:txBody>
      </p:sp>
      <p:sp>
        <p:nvSpPr>
          <p:cNvPr id="5" name="文本占位符 4"/>
          <p:cNvSpPr>
            <a:spLocks noGrp="1"/>
          </p:cNvSpPr>
          <p:nvPr>
            <p:ph type="body" sz="quarter" idx="10"/>
          </p:nvPr>
        </p:nvSpPr>
        <p:spPr>
          <a:xfrm>
            <a:off x="5879976" y="1484784"/>
            <a:ext cx="4762500" cy="3240360"/>
          </a:xfrm>
        </p:spPr>
        <p:txBody>
          <a:body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什么是递归</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p>
          <a:p>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从前有座山</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山里有座庙</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庙里有个老和尚还有一个小和尚</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老和尚给小和尚讲故事</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讲的什么故事呢</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讲的是从前有座山</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山里有座庙</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庙里有个老和尚还有一个小和尚</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老和尚给小和尚讲故事</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讲的什么故事呢</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p>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将的是从前有座山</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山里有座庙</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庙里有个老和尚还有一个小和尚</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老和尚给小和尚讲故事</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讲的什么故事呢</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96752"/>
            <a:ext cx="4762500" cy="2981325"/>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767408" y="4968750"/>
            <a:ext cx="6094520" cy="1384995"/>
          </a:xfrm>
          <a:prstGeom prst="rect">
            <a:avLst/>
          </a:prstGeom>
          <a:noFill/>
        </p:spPr>
        <p:txBody>
          <a:bodyPr wrap="square">
            <a:spAutoFit/>
          </a:bodyPr>
          <a:lstStyle/>
          <a:p>
            <a:r>
              <a:rPr lang="zh-CN" altLang="en-US" sz="2800" b="1" i="0" dirty="0">
                <a:solidFill>
                  <a:srgbClr val="333333"/>
                </a:solidFill>
                <a:effectLst/>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程序调用自身的编程技巧称为递归</a:t>
            </a:r>
            <a:r>
              <a:rPr lang="en-US" altLang="zh-CN" sz="2800" b="1" i="0" dirty="0">
                <a:solidFill>
                  <a:srgbClr val="333333"/>
                </a:solidFill>
                <a:effectLst/>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p>
          <a:p>
            <a:endParaRPr lang="en-US" altLang="zh-CN" sz="2800" b="1" dirty="0">
              <a:solidFill>
                <a:srgbClr val="333333"/>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zh-CN" altLang="en-US" sz="2800" b="1" dirty="0">
                <a:solidFill>
                  <a:srgbClr val="333333"/>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简单而言就是方法内部调用方法本身</a:t>
            </a:r>
            <a:r>
              <a:rPr lang="en-US" altLang="zh-CN" sz="2800" b="1" dirty="0">
                <a:solidFill>
                  <a:srgbClr val="333333"/>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endParaRPr lang="zh-CN" altLang="en-US" sz="2800"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
        <p:nvSpPr>
          <p:cNvPr id="13" name="文本框 12"/>
          <p:cNvSpPr txBox="1"/>
          <p:nvPr/>
        </p:nvSpPr>
        <p:spPr>
          <a:xfrm>
            <a:off x="6861928" y="5199582"/>
            <a:ext cx="4104456" cy="923330"/>
          </a:xfrm>
          <a:prstGeom prst="rect">
            <a:avLst/>
          </a:prstGeom>
          <a:solidFill>
            <a:schemeClr val="accent5">
              <a:lumMod val="20000"/>
              <a:lumOff val="80000"/>
            </a:schemeClr>
          </a:solidFill>
          <a:ln>
            <a:solidFill>
              <a:schemeClr val="tx1"/>
            </a:solidFill>
          </a:ln>
        </p:spPr>
        <p:txBody>
          <a:bodyPr wrap="square">
            <a:spAutoFit/>
          </a:bodyPr>
          <a:lstStyle/>
          <a:p>
            <a:r>
              <a:rPr lang="zh-CN" altLang="en-US" dirty="0">
                <a:latin typeface="Consolas" panose="020B0609020204030204" pitchFamily="49" charset="0"/>
              </a:rPr>
              <a:t>public static void </a:t>
            </a:r>
            <a:r>
              <a:rPr lang="en-US" altLang="zh-CN" dirty="0">
                <a:latin typeface="Consolas" panose="020B0609020204030204" pitchFamily="49" charset="0"/>
              </a:rPr>
              <a:t>study</a:t>
            </a:r>
            <a:r>
              <a:rPr lang="zh-CN" altLang="en-US" dirty="0">
                <a:latin typeface="Consolas" panose="020B0609020204030204" pitchFamily="49" charset="0"/>
              </a:rPr>
              <a:t>(){</a:t>
            </a:r>
          </a:p>
          <a:p>
            <a:r>
              <a:rPr lang="zh-CN" altLang="en-US" dirty="0">
                <a:latin typeface="Consolas" panose="020B0609020204030204" pitchFamily="49" charset="0"/>
              </a:rPr>
              <a:t>    </a:t>
            </a:r>
            <a:r>
              <a:rPr lang="en-US" altLang="zh-CN" dirty="0">
                <a:latin typeface="Consolas" panose="020B0609020204030204" pitchFamily="49" charset="0"/>
              </a:rPr>
              <a:t>study</a:t>
            </a:r>
            <a:r>
              <a:rPr lang="zh-CN" altLang="en-US" dirty="0">
                <a:latin typeface="Consolas" panose="020B0609020204030204" pitchFamily="49" charset="0"/>
              </a:rPr>
              <a:t>()</a:t>
            </a:r>
            <a:r>
              <a:rPr lang="en-US" altLang="zh-CN" dirty="0">
                <a:latin typeface="Consolas" panose="020B0609020204030204" pitchFamily="49" charset="0"/>
              </a:rPr>
              <a:t>; </a:t>
            </a:r>
            <a:r>
              <a:rPr lang="en-US" altLang="zh-CN" sz="1400"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400" b="1" dirty="0">
                <a:latin typeface="Consolas" panose="020B0609020204030204" pitchFamily="49" charset="0"/>
                <a:ea typeface="阿里巴巴普惠体 Light" panose="00020600040101010101" pitchFamily="18" charset="-122"/>
                <a:cs typeface="阿里巴巴普惠体 Light" panose="00020600040101010101" pitchFamily="18" charset="-122"/>
              </a:rPr>
              <a:t>在</a:t>
            </a:r>
            <a:r>
              <a:rPr lang="en-US" altLang="zh-CN" sz="1400" b="1" dirty="0">
                <a:latin typeface="Consolas" panose="020B0609020204030204" pitchFamily="49" charset="0"/>
                <a:ea typeface="阿里巴巴普惠体 Light" panose="00020600040101010101" pitchFamily="18" charset="-122"/>
                <a:cs typeface="阿里巴巴普惠体 Light" panose="00020600040101010101" pitchFamily="18" charset="-122"/>
              </a:rPr>
              <a:t>study</a:t>
            </a:r>
            <a:r>
              <a:rPr lang="zh-CN" altLang="en-US" sz="1400" b="1" dirty="0">
                <a:latin typeface="Consolas" panose="020B0609020204030204" pitchFamily="49" charset="0"/>
                <a:ea typeface="阿里巴巴普惠体 Light" panose="00020600040101010101" pitchFamily="18" charset="-122"/>
                <a:cs typeface="阿里巴巴普惠体 Light" panose="00020600040101010101" pitchFamily="18" charset="-122"/>
              </a:rPr>
              <a:t>内部调用</a:t>
            </a:r>
            <a:r>
              <a:rPr lang="en-US" altLang="zh-CN" sz="1400" b="1" dirty="0">
                <a:latin typeface="Consolas" panose="020B0609020204030204" pitchFamily="49" charset="0"/>
                <a:ea typeface="阿里巴巴普惠体 Light" panose="00020600040101010101" pitchFamily="18" charset="-122"/>
                <a:cs typeface="阿里巴巴普惠体 Light" panose="00020600040101010101" pitchFamily="18" charset="-122"/>
              </a:rPr>
              <a:t>study</a:t>
            </a:r>
            <a:endPar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dirty="0">
                <a:latin typeface="Consolas" panose="020B0609020204030204" pitchFamily="49"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a:t>
            </a:r>
          </a:p>
        </p:txBody>
      </p:sp>
      <p:sp>
        <p:nvSpPr>
          <p:cNvPr id="4" name="文本占位符 3"/>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来尝试一下编写一个递归函数</a:t>
            </a:r>
            <a:r>
              <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endPar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pic>
        <p:nvPicPr>
          <p:cNvPr id="9" name="图片 8"/>
          <p:cNvPicPr>
            <a:picLocks noChangeAspect="1"/>
          </p:cNvPicPr>
          <p:nvPr/>
        </p:nvPicPr>
        <p:blipFill>
          <a:blip r:embed="rId2"/>
          <a:stretch>
            <a:fillRect/>
          </a:stretch>
        </p:blipFill>
        <p:spPr>
          <a:xfrm>
            <a:off x="911424" y="2106360"/>
            <a:ext cx="4359018" cy="2209992"/>
          </a:xfrm>
          <a:prstGeom prst="rect">
            <a:avLst/>
          </a:prstGeom>
        </p:spPr>
      </p:pic>
      <p:pic>
        <p:nvPicPr>
          <p:cNvPr id="14" name="图片 13"/>
          <p:cNvPicPr/>
          <p:nvPr/>
        </p:nvPicPr>
        <p:blipFill>
          <a:blip r:embed="rId3">
            <a:extLst>
              <a:ext uri="{28A0092B-C50C-407E-A947-70E740481C1C}">
                <a14:useLocalDpi xmlns:a14="http://schemas.microsoft.com/office/drawing/2010/main" val="0"/>
              </a:ext>
            </a:extLst>
          </a:blip>
          <a:srcRect/>
          <a:stretch>
            <a:fillRect/>
          </a:stretch>
        </p:blipFill>
        <p:spPr bwMode="auto">
          <a:xfrm>
            <a:off x="5761037" y="2204864"/>
            <a:ext cx="1813560" cy="1813560"/>
          </a:xfrm>
          <a:prstGeom prst="rect">
            <a:avLst/>
          </a:prstGeom>
          <a:noFill/>
          <a:ln>
            <a:noFill/>
          </a:ln>
        </p:spPr>
      </p:pic>
      <p:pic>
        <p:nvPicPr>
          <p:cNvPr id="12" name="图片 11"/>
          <p:cNvPicPr>
            <a:picLocks noChangeAspect="1"/>
          </p:cNvPicPr>
          <p:nvPr/>
        </p:nvPicPr>
        <p:blipFill>
          <a:blip r:embed="rId4"/>
          <a:stretch>
            <a:fillRect/>
          </a:stretch>
        </p:blipFill>
        <p:spPr>
          <a:xfrm>
            <a:off x="920989" y="4832451"/>
            <a:ext cx="5898391" cy="1409822"/>
          </a:xfrm>
          <a:prstGeom prst="rect">
            <a:avLst/>
          </a:prstGeom>
        </p:spPr>
      </p:pic>
      <p:pic>
        <p:nvPicPr>
          <p:cNvPr id="17" name="图片 16"/>
          <p:cNvPicPr/>
          <p:nvPr/>
        </p:nvPicPr>
        <p:blipFill>
          <a:blip r:embed="rId5">
            <a:extLst>
              <a:ext uri="{28A0092B-C50C-407E-A947-70E740481C1C}">
                <a14:useLocalDpi xmlns:a14="http://schemas.microsoft.com/office/drawing/2010/main" val="0"/>
              </a:ext>
            </a:extLst>
          </a:blip>
          <a:srcRect/>
          <a:stretch>
            <a:fillRect/>
          </a:stretch>
        </p:blipFill>
        <p:spPr bwMode="auto">
          <a:xfrm>
            <a:off x="7392144" y="4639527"/>
            <a:ext cx="1813560" cy="1813561"/>
          </a:xfrm>
          <a:prstGeom prst="rect">
            <a:avLst/>
          </a:prstGeom>
          <a:noFill/>
          <a:ln>
            <a:noFill/>
          </a:ln>
        </p:spPr>
      </p:pic>
      <p:pic>
        <p:nvPicPr>
          <p:cNvPr id="21" name="图片 20"/>
          <p:cNvPicPr/>
          <p:nvPr/>
        </p:nvPicPr>
        <p:blipFill>
          <a:blip r:embed="rId6">
            <a:extLst>
              <a:ext uri="{28A0092B-C50C-407E-A947-70E740481C1C}">
                <a14:useLocalDpi xmlns:a14="http://schemas.microsoft.com/office/drawing/2010/main" val="0"/>
              </a:ext>
            </a:extLst>
          </a:blip>
          <a:srcRect/>
          <a:stretch>
            <a:fillRect/>
          </a:stretch>
        </p:blipFill>
        <p:spPr bwMode="auto">
          <a:xfrm>
            <a:off x="9408368" y="2495076"/>
            <a:ext cx="1432560" cy="1432560"/>
          </a:xfrm>
          <a:prstGeom prst="rect">
            <a:avLst/>
          </a:prstGeom>
          <a:noFill/>
          <a:ln>
            <a:noFill/>
          </a:ln>
        </p:spPr>
      </p:pic>
      <p:sp>
        <p:nvSpPr>
          <p:cNvPr id="22" name="文本框 21"/>
          <p:cNvSpPr txBox="1"/>
          <p:nvPr/>
        </p:nvSpPr>
        <p:spPr>
          <a:xfrm>
            <a:off x="9048328" y="4085980"/>
            <a:ext cx="2448272" cy="523220"/>
          </a:xfrm>
          <a:prstGeom prst="rect">
            <a:avLst/>
          </a:prstGeom>
          <a:noFill/>
        </p:spPr>
        <p:txBody>
          <a:bodyPr wrap="square">
            <a:spAutoFit/>
          </a:bodyPr>
          <a:lstStyle/>
          <a:p>
            <a:r>
              <a:rPr lang="zh-CN" altLang="en-US" sz="2800" b="1" dirty="0">
                <a:solidFill>
                  <a:srgbClr val="333333"/>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这什么玩意</a:t>
            </a:r>
            <a:r>
              <a:rPr lang="en-US" altLang="zh-CN" sz="2800" b="1" dirty="0">
                <a:solidFill>
                  <a:srgbClr val="333333"/>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endParaRPr lang="zh-CN" altLang="en-US" sz="2800"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
        <p:nvSpPr>
          <p:cNvPr id="23" name="文本框 22"/>
          <p:cNvSpPr txBox="1"/>
          <p:nvPr/>
        </p:nvSpPr>
        <p:spPr>
          <a:xfrm>
            <a:off x="9262552" y="5424815"/>
            <a:ext cx="2448272" cy="923330"/>
          </a:xfrm>
          <a:prstGeom prst="rect">
            <a:avLst/>
          </a:prstGeom>
          <a:noFill/>
        </p:spPr>
        <p:txBody>
          <a:bodyPr wrap="square">
            <a:spAutoFit/>
          </a:bodyPr>
          <a:lstStyle/>
          <a:p>
            <a:r>
              <a:rPr lang="zh-CN" altLang="en-US"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递归解决什么问题</a:t>
            </a:r>
            <a:r>
              <a:rPr lang="en-US" altLang="zh-CN"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p>
          <a:p>
            <a:endParaRPr lang="en-US" altLang="zh-CN"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zh-CN" altLang="en-US"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怎么用</a:t>
            </a:r>
            <a:r>
              <a:rPr lang="en-US" altLang="zh-CN"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endParaRPr lang="zh-CN" altLang="en-US"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a:t>
            </a:r>
          </a:p>
        </p:txBody>
      </p:sp>
      <p:pic>
        <p:nvPicPr>
          <p:cNvPr id="7" name="图片 6"/>
          <p:cNvPicPr>
            <a:picLocks noChangeAspect="1"/>
          </p:cNvPicPr>
          <p:nvPr/>
        </p:nvPicPr>
        <p:blipFill>
          <a:blip r:embed="rId2"/>
          <a:stretch>
            <a:fillRect/>
          </a:stretch>
        </p:blipFill>
        <p:spPr>
          <a:xfrm>
            <a:off x="838201" y="1916832"/>
            <a:ext cx="2953543" cy="3096344"/>
          </a:xfrm>
          <a:prstGeom prst="rect">
            <a:avLst/>
          </a:prstGeom>
        </p:spPr>
      </p:pic>
      <p:sp>
        <p:nvSpPr>
          <p:cNvPr id="8" name="矩形 7"/>
          <p:cNvSpPr/>
          <p:nvPr/>
        </p:nvSpPr>
        <p:spPr>
          <a:xfrm>
            <a:off x="4471723" y="980728"/>
            <a:ext cx="3096344" cy="547260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图片 10"/>
          <p:cNvPicPr>
            <a:picLocks noChangeAspect="1"/>
          </p:cNvPicPr>
          <p:nvPr/>
        </p:nvPicPr>
        <p:blipFill>
          <a:blip r:embed="rId3"/>
          <a:stretch>
            <a:fillRect/>
          </a:stretch>
        </p:blipFill>
        <p:spPr>
          <a:xfrm>
            <a:off x="4871864" y="6021288"/>
            <a:ext cx="1493649" cy="220999"/>
          </a:xfrm>
          <a:prstGeom prst="rect">
            <a:avLst/>
          </a:prstGeom>
        </p:spPr>
      </p:pic>
      <p:sp>
        <p:nvSpPr>
          <p:cNvPr id="13" name="矩形 12"/>
          <p:cNvSpPr/>
          <p:nvPr/>
        </p:nvSpPr>
        <p:spPr>
          <a:xfrm>
            <a:off x="4583832" y="5805264"/>
            <a:ext cx="2888706" cy="576064"/>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文本框 14"/>
          <p:cNvSpPr txBox="1"/>
          <p:nvPr/>
        </p:nvSpPr>
        <p:spPr>
          <a:xfrm>
            <a:off x="4583832" y="5506544"/>
            <a:ext cx="2016224" cy="276999"/>
          </a:xfrm>
          <a:prstGeom prst="rect">
            <a:avLst/>
          </a:prstGeom>
          <a:noFill/>
        </p:spPr>
        <p:txBody>
          <a:bodyPr wrap="square" rtlCol="0">
            <a:spAutoFit/>
          </a:bodyPr>
          <a:lstStyle/>
          <a:p>
            <a:pPr fontAlgn="auto">
              <a:spcBef>
                <a:spcPts val="0"/>
              </a:spcBef>
              <a:spcAft>
                <a:spcPts val="0"/>
              </a:spcAft>
            </a:pPr>
            <a:r>
              <a:rPr lang="en-US" sz="1200" b="1" dirty="0">
                <a:latin typeface="微软雅黑" panose="020B0503020204020204" pitchFamily="34" charset="-122"/>
                <a:ea typeface="微软雅黑" panose="020B0503020204020204" pitchFamily="34" charset="-122"/>
              </a:rPr>
              <a:t>main</a:t>
            </a:r>
            <a:r>
              <a:rPr lang="zh-CN" altLang="en-US" sz="1200" b="1" dirty="0">
                <a:latin typeface="微软雅黑" panose="020B0503020204020204" pitchFamily="34" charset="-122"/>
                <a:ea typeface="微软雅黑" panose="020B0503020204020204" pitchFamily="34" charset="-122"/>
              </a:rPr>
              <a:t>方法</a:t>
            </a:r>
            <a:endParaRPr lang="en-US" sz="1200" b="1"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4349288" y="651485"/>
            <a:ext cx="3096343" cy="276999"/>
          </a:xfrm>
          <a:prstGeom prst="rect">
            <a:avLst/>
          </a:prstGeom>
          <a:noFill/>
        </p:spPr>
        <p:txBody>
          <a:bodyPr wrap="square" rtlCol="0">
            <a:spAutoFit/>
          </a:bodyPr>
          <a:lstStyle/>
          <a:p>
            <a:pPr fontAlgn="auto">
              <a:spcBef>
                <a:spcPts val="0"/>
              </a:spcBef>
              <a:spcAft>
                <a:spcPts val="0"/>
              </a:spcAft>
            </a:pPr>
            <a:r>
              <a:rPr lang="zh-CN" altLang="en-US" sz="1200" b="1" dirty="0">
                <a:latin typeface="微软雅黑" panose="020B0503020204020204" pitchFamily="34" charset="-122"/>
                <a:ea typeface="微软雅黑" panose="020B0503020204020204" pitchFamily="34" charset="-122"/>
              </a:rPr>
              <a:t>栈内存</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运行方法</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存储局部变量</a:t>
            </a:r>
            <a:r>
              <a:rPr lang="en-US" altLang="zh-CN" sz="1200" b="1" dirty="0">
                <a:latin typeface="微软雅黑" panose="020B0503020204020204" pitchFamily="34" charset="-122"/>
                <a:ea typeface="微软雅黑" panose="020B0503020204020204" pitchFamily="34" charset="-122"/>
              </a:rPr>
              <a:t>)</a:t>
            </a:r>
            <a:endParaRPr lang="en-US" sz="1200" b="1" dirty="0">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4"/>
          <a:stretch>
            <a:fillRect/>
          </a:stretch>
        </p:blipFill>
        <p:spPr>
          <a:xfrm>
            <a:off x="4871864" y="4479627"/>
            <a:ext cx="2110923" cy="800169"/>
          </a:xfrm>
          <a:prstGeom prst="rect">
            <a:avLst/>
          </a:prstGeom>
        </p:spPr>
      </p:pic>
      <p:sp>
        <p:nvSpPr>
          <p:cNvPr id="24" name="矩形 23"/>
          <p:cNvSpPr/>
          <p:nvPr/>
        </p:nvSpPr>
        <p:spPr>
          <a:xfrm>
            <a:off x="4583832" y="4479627"/>
            <a:ext cx="2888706" cy="836173"/>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矩形 24"/>
          <p:cNvSpPr/>
          <p:nvPr/>
        </p:nvSpPr>
        <p:spPr>
          <a:xfrm>
            <a:off x="4583832" y="3298945"/>
            <a:ext cx="2861799" cy="836173"/>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文本框 25"/>
          <p:cNvSpPr txBox="1"/>
          <p:nvPr/>
        </p:nvSpPr>
        <p:spPr>
          <a:xfrm>
            <a:off x="4583832" y="4167452"/>
            <a:ext cx="2016224" cy="276999"/>
          </a:xfrm>
          <a:prstGeom prst="rect">
            <a:avLst/>
          </a:prstGeom>
          <a:noFill/>
        </p:spPr>
        <p:txBody>
          <a:bodyPr wrap="square" rtlCol="0">
            <a:spAutoFit/>
          </a:bodyPr>
          <a:lstStyle/>
          <a:p>
            <a:pPr fontAlgn="auto">
              <a:spcBef>
                <a:spcPts val="0"/>
              </a:spcBef>
              <a:spcAft>
                <a:spcPts val="0"/>
              </a:spcAft>
            </a:pPr>
            <a:r>
              <a:rPr lang="en-US" sz="1200" b="1" dirty="0">
                <a:latin typeface="微软雅黑" panose="020B0503020204020204" pitchFamily="34" charset="-122"/>
                <a:ea typeface="微软雅黑" panose="020B0503020204020204" pitchFamily="34" charset="-122"/>
              </a:rPr>
              <a:t>void method(int num)</a:t>
            </a:r>
          </a:p>
        </p:txBody>
      </p:sp>
      <p:cxnSp>
        <p:nvCxnSpPr>
          <p:cNvPr id="29" name="连接符: 曲线 28"/>
          <p:cNvCxnSpPr>
            <a:stCxn id="11" idx="1"/>
            <a:endCxn id="26" idx="1"/>
          </p:cNvCxnSpPr>
          <p:nvPr/>
        </p:nvCxnSpPr>
        <p:spPr>
          <a:xfrm rot="10800000">
            <a:off x="4583832" y="4305952"/>
            <a:ext cx="288032" cy="1825836"/>
          </a:xfrm>
          <a:prstGeom prst="curvedConnector3">
            <a:avLst>
              <a:gd name="adj1" fmla="val 268749"/>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连接符: 曲线 31"/>
          <p:cNvCxnSpPr>
            <a:endCxn id="48" idx="1"/>
          </p:cNvCxnSpPr>
          <p:nvPr/>
        </p:nvCxnSpPr>
        <p:spPr>
          <a:xfrm rot="16200000" flipV="1">
            <a:off x="3732021" y="3978502"/>
            <a:ext cx="2016316" cy="312693"/>
          </a:xfrm>
          <a:prstGeom prst="curvedConnector4">
            <a:avLst>
              <a:gd name="adj1" fmla="val 1698"/>
              <a:gd name="adj2" fmla="val 2851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6456040" y="4187362"/>
            <a:ext cx="432048" cy="276999"/>
          </a:xfrm>
          <a:prstGeom prst="rect">
            <a:avLst/>
          </a:prstGeom>
          <a:noFill/>
        </p:spPr>
        <p:txBody>
          <a:bodyPr wrap="square" rtlCol="0">
            <a:spAutoFit/>
          </a:bodyPr>
          <a:lstStyle/>
          <a:p>
            <a:pPr fontAlgn="auto">
              <a:spcBef>
                <a:spcPts val="0"/>
              </a:spcBef>
              <a:spcAft>
                <a:spcPts val="0"/>
              </a:spcAft>
            </a:pPr>
            <a:r>
              <a:rPr lang="en-US" sz="1200" b="1" dirty="0">
                <a:solidFill>
                  <a:srgbClr val="7030A0"/>
                </a:solidFill>
                <a:latin typeface="微软雅黑" panose="020B0503020204020204" pitchFamily="34" charset="-122"/>
                <a:ea typeface="微软雅黑" panose="020B0503020204020204" pitchFamily="34" charset="-122"/>
              </a:rPr>
              <a:t>10</a:t>
            </a:r>
          </a:p>
        </p:txBody>
      </p:sp>
      <p:sp>
        <p:nvSpPr>
          <p:cNvPr id="44" name="文本框 43"/>
          <p:cNvSpPr txBox="1"/>
          <p:nvPr/>
        </p:nvSpPr>
        <p:spPr>
          <a:xfrm>
            <a:off x="6888090" y="4464361"/>
            <a:ext cx="432048" cy="276999"/>
          </a:xfrm>
          <a:prstGeom prst="rect">
            <a:avLst/>
          </a:prstGeom>
          <a:noFill/>
        </p:spPr>
        <p:txBody>
          <a:bodyPr wrap="square" rtlCol="0">
            <a:spAutoFit/>
          </a:bodyPr>
          <a:lstStyle/>
          <a:p>
            <a:pPr fontAlgn="auto">
              <a:spcBef>
                <a:spcPts val="0"/>
              </a:spcBef>
              <a:spcAft>
                <a:spcPts val="0"/>
              </a:spcAft>
            </a:pPr>
            <a:r>
              <a:rPr lang="en-US" sz="1200" b="1" dirty="0">
                <a:solidFill>
                  <a:srgbClr val="7030A0"/>
                </a:solidFill>
                <a:latin typeface="微软雅黑" panose="020B0503020204020204" pitchFamily="34" charset="-122"/>
                <a:ea typeface="微软雅黑" panose="020B0503020204020204" pitchFamily="34" charset="-122"/>
              </a:rPr>
              <a:t>10</a:t>
            </a:r>
          </a:p>
        </p:txBody>
      </p:sp>
      <p:sp>
        <p:nvSpPr>
          <p:cNvPr id="45" name="文本框 44"/>
          <p:cNvSpPr txBox="1"/>
          <p:nvPr/>
        </p:nvSpPr>
        <p:spPr>
          <a:xfrm>
            <a:off x="5390338" y="4671199"/>
            <a:ext cx="432048" cy="276999"/>
          </a:xfrm>
          <a:prstGeom prst="rect">
            <a:avLst/>
          </a:prstGeom>
          <a:noFill/>
        </p:spPr>
        <p:txBody>
          <a:bodyPr wrap="square" rtlCol="0">
            <a:spAutoFit/>
          </a:bodyPr>
          <a:lstStyle/>
          <a:p>
            <a:pPr fontAlgn="auto">
              <a:spcBef>
                <a:spcPts val="0"/>
              </a:spcBef>
              <a:spcAft>
                <a:spcPts val="0"/>
              </a:spcAft>
            </a:pPr>
            <a:r>
              <a:rPr lang="en-US" sz="1200" b="1" dirty="0">
                <a:solidFill>
                  <a:srgbClr val="7030A0"/>
                </a:solidFill>
                <a:latin typeface="微软雅黑" panose="020B0503020204020204" pitchFamily="34" charset="-122"/>
                <a:ea typeface="微软雅黑" panose="020B0503020204020204" pitchFamily="34" charset="-122"/>
              </a:rPr>
              <a:t>9</a:t>
            </a:r>
          </a:p>
        </p:txBody>
      </p:sp>
      <p:sp>
        <p:nvSpPr>
          <p:cNvPr id="46" name="文本框 45"/>
          <p:cNvSpPr txBox="1"/>
          <p:nvPr/>
        </p:nvSpPr>
        <p:spPr>
          <a:xfrm>
            <a:off x="5902589" y="5017403"/>
            <a:ext cx="432048" cy="276999"/>
          </a:xfrm>
          <a:prstGeom prst="rect">
            <a:avLst/>
          </a:prstGeom>
          <a:noFill/>
        </p:spPr>
        <p:txBody>
          <a:bodyPr wrap="square" rtlCol="0">
            <a:spAutoFit/>
          </a:bodyPr>
          <a:lstStyle/>
          <a:p>
            <a:pPr fontAlgn="auto">
              <a:spcBef>
                <a:spcPts val="0"/>
              </a:spcBef>
              <a:spcAft>
                <a:spcPts val="0"/>
              </a:spcAft>
            </a:pPr>
            <a:r>
              <a:rPr lang="en-US" sz="1200" b="1" dirty="0">
                <a:solidFill>
                  <a:srgbClr val="7030A0"/>
                </a:solidFill>
                <a:latin typeface="微软雅黑" panose="020B0503020204020204" pitchFamily="34" charset="-122"/>
                <a:ea typeface="微软雅黑" panose="020B0503020204020204" pitchFamily="34" charset="-122"/>
              </a:rPr>
              <a:t>9</a:t>
            </a:r>
          </a:p>
        </p:txBody>
      </p:sp>
      <p:pic>
        <p:nvPicPr>
          <p:cNvPr id="47" name="图片 46"/>
          <p:cNvPicPr>
            <a:picLocks noChangeAspect="1"/>
          </p:cNvPicPr>
          <p:nvPr/>
        </p:nvPicPr>
        <p:blipFill>
          <a:blip r:embed="rId4"/>
          <a:stretch>
            <a:fillRect/>
          </a:stretch>
        </p:blipFill>
        <p:spPr>
          <a:xfrm>
            <a:off x="4989172" y="3323359"/>
            <a:ext cx="2110923" cy="800169"/>
          </a:xfrm>
          <a:prstGeom prst="rect">
            <a:avLst/>
          </a:prstGeom>
        </p:spPr>
      </p:pic>
      <p:sp>
        <p:nvSpPr>
          <p:cNvPr id="48" name="文本框 47"/>
          <p:cNvSpPr txBox="1"/>
          <p:nvPr/>
        </p:nvSpPr>
        <p:spPr>
          <a:xfrm>
            <a:off x="4583832" y="2988191"/>
            <a:ext cx="2016224" cy="276999"/>
          </a:xfrm>
          <a:prstGeom prst="rect">
            <a:avLst/>
          </a:prstGeom>
          <a:noFill/>
        </p:spPr>
        <p:txBody>
          <a:bodyPr wrap="square" rtlCol="0">
            <a:spAutoFit/>
          </a:bodyPr>
          <a:lstStyle/>
          <a:p>
            <a:pPr fontAlgn="auto">
              <a:spcBef>
                <a:spcPts val="0"/>
              </a:spcBef>
              <a:spcAft>
                <a:spcPts val="0"/>
              </a:spcAft>
            </a:pPr>
            <a:r>
              <a:rPr lang="en-US" sz="1200" b="1" dirty="0">
                <a:latin typeface="微软雅黑" panose="020B0503020204020204" pitchFamily="34" charset="-122"/>
                <a:ea typeface="微软雅黑" panose="020B0503020204020204" pitchFamily="34" charset="-122"/>
              </a:rPr>
              <a:t>void method(int num)</a:t>
            </a:r>
          </a:p>
        </p:txBody>
      </p:sp>
      <p:sp>
        <p:nvSpPr>
          <p:cNvPr id="57" name="文本框 56"/>
          <p:cNvSpPr txBox="1"/>
          <p:nvPr/>
        </p:nvSpPr>
        <p:spPr>
          <a:xfrm>
            <a:off x="6608440" y="3042040"/>
            <a:ext cx="432048" cy="276999"/>
          </a:xfrm>
          <a:prstGeom prst="rect">
            <a:avLst/>
          </a:prstGeom>
          <a:noFill/>
        </p:spPr>
        <p:txBody>
          <a:bodyPr wrap="square" rtlCol="0">
            <a:spAutoFit/>
          </a:bodyPr>
          <a:lstStyle/>
          <a:p>
            <a:pPr fontAlgn="auto">
              <a:spcBef>
                <a:spcPts val="0"/>
              </a:spcBef>
              <a:spcAft>
                <a:spcPts val="0"/>
              </a:spcAft>
            </a:pPr>
            <a:r>
              <a:rPr lang="en-US" sz="1200" b="1" dirty="0">
                <a:solidFill>
                  <a:srgbClr val="00B050"/>
                </a:solidFill>
                <a:latin typeface="微软雅黑" panose="020B0503020204020204" pitchFamily="34" charset="-122"/>
                <a:ea typeface="微软雅黑" panose="020B0503020204020204" pitchFamily="34" charset="-122"/>
              </a:rPr>
              <a:t>9</a:t>
            </a:r>
          </a:p>
        </p:txBody>
      </p:sp>
      <p:sp>
        <p:nvSpPr>
          <p:cNvPr id="58" name="文本框 57"/>
          <p:cNvSpPr txBox="1"/>
          <p:nvPr/>
        </p:nvSpPr>
        <p:spPr>
          <a:xfrm>
            <a:off x="7040490" y="3319039"/>
            <a:ext cx="432048" cy="276999"/>
          </a:xfrm>
          <a:prstGeom prst="rect">
            <a:avLst/>
          </a:prstGeom>
          <a:noFill/>
        </p:spPr>
        <p:txBody>
          <a:bodyPr wrap="square" rtlCol="0">
            <a:spAutoFit/>
          </a:bodyPr>
          <a:lstStyle/>
          <a:p>
            <a:r>
              <a:rPr lang="en-US" sz="1200" b="1" dirty="0">
                <a:solidFill>
                  <a:srgbClr val="00B050"/>
                </a:solidFill>
                <a:latin typeface="微软雅黑" panose="020B0503020204020204" pitchFamily="34" charset="-122"/>
                <a:ea typeface="微软雅黑" panose="020B0503020204020204" pitchFamily="34" charset="-122"/>
              </a:rPr>
              <a:t>9</a:t>
            </a:r>
          </a:p>
        </p:txBody>
      </p:sp>
      <p:sp>
        <p:nvSpPr>
          <p:cNvPr id="59" name="文本框 58"/>
          <p:cNvSpPr txBox="1"/>
          <p:nvPr/>
        </p:nvSpPr>
        <p:spPr>
          <a:xfrm>
            <a:off x="5600330" y="3531915"/>
            <a:ext cx="432048" cy="276999"/>
          </a:xfrm>
          <a:prstGeom prst="rect">
            <a:avLst/>
          </a:prstGeom>
          <a:noFill/>
        </p:spPr>
        <p:txBody>
          <a:bodyPr wrap="square" rtlCol="0">
            <a:spAutoFit/>
          </a:bodyPr>
          <a:lstStyle/>
          <a:p>
            <a:r>
              <a:rPr lang="en-US" sz="1200" b="1" dirty="0">
                <a:solidFill>
                  <a:srgbClr val="00B050"/>
                </a:solidFill>
                <a:latin typeface="微软雅黑" panose="020B0503020204020204" pitchFamily="34" charset="-122"/>
                <a:ea typeface="微软雅黑" panose="020B0503020204020204" pitchFamily="34" charset="-122"/>
              </a:rPr>
              <a:t>8</a:t>
            </a:r>
          </a:p>
        </p:txBody>
      </p:sp>
      <p:sp>
        <p:nvSpPr>
          <p:cNvPr id="60" name="文本框 59"/>
          <p:cNvSpPr txBox="1"/>
          <p:nvPr/>
        </p:nvSpPr>
        <p:spPr>
          <a:xfrm>
            <a:off x="6054989" y="3872081"/>
            <a:ext cx="432048" cy="276999"/>
          </a:xfrm>
          <a:prstGeom prst="rect">
            <a:avLst/>
          </a:prstGeom>
          <a:noFill/>
        </p:spPr>
        <p:txBody>
          <a:bodyPr wrap="square" rtlCol="0">
            <a:spAutoFit/>
          </a:bodyPr>
          <a:lstStyle/>
          <a:p>
            <a:r>
              <a:rPr lang="en-US" sz="1200" b="1" dirty="0">
                <a:solidFill>
                  <a:srgbClr val="00B050"/>
                </a:solidFill>
                <a:latin typeface="微软雅黑" panose="020B0503020204020204" pitchFamily="34" charset="-122"/>
                <a:ea typeface="微软雅黑" panose="020B0503020204020204" pitchFamily="34" charset="-122"/>
              </a:rPr>
              <a:t>8</a:t>
            </a:r>
          </a:p>
        </p:txBody>
      </p:sp>
      <p:sp>
        <p:nvSpPr>
          <p:cNvPr id="63" name="矩形 62"/>
          <p:cNvSpPr/>
          <p:nvPr/>
        </p:nvSpPr>
        <p:spPr>
          <a:xfrm>
            <a:off x="4583832" y="1440922"/>
            <a:ext cx="2861799" cy="89408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连接符: 曲线 63"/>
          <p:cNvCxnSpPr>
            <a:endCxn id="66" idx="1"/>
          </p:cNvCxnSpPr>
          <p:nvPr/>
        </p:nvCxnSpPr>
        <p:spPr>
          <a:xfrm rot="10800000">
            <a:off x="4583832" y="1268669"/>
            <a:ext cx="38950" cy="1396225"/>
          </a:xfrm>
          <a:prstGeom prst="curvedConnector3">
            <a:avLst>
              <a:gd name="adj1" fmla="val 1393474"/>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4"/>
          <a:stretch>
            <a:fillRect/>
          </a:stretch>
        </p:blipFill>
        <p:spPr>
          <a:xfrm>
            <a:off x="4999527" y="1476703"/>
            <a:ext cx="2110923" cy="800169"/>
          </a:xfrm>
          <a:prstGeom prst="rect">
            <a:avLst/>
          </a:prstGeom>
        </p:spPr>
      </p:pic>
      <p:sp>
        <p:nvSpPr>
          <p:cNvPr id="66" name="文本框 65"/>
          <p:cNvSpPr txBox="1"/>
          <p:nvPr/>
        </p:nvSpPr>
        <p:spPr>
          <a:xfrm>
            <a:off x="4583832" y="1130168"/>
            <a:ext cx="2016224" cy="276999"/>
          </a:xfrm>
          <a:prstGeom prst="rect">
            <a:avLst/>
          </a:prstGeom>
          <a:noFill/>
        </p:spPr>
        <p:txBody>
          <a:bodyPr wrap="square" rtlCol="0">
            <a:spAutoFit/>
          </a:bodyPr>
          <a:lstStyle/>
          <a:p>
            <a:pPr fontAlgn="auto">
              <a:spcBef>
                <a:spcPts val="0"/>
              </a:spcBef>
              <a:spcAft>
                <a:spcPts val="0"/>
              </a:spcAft>
            </a:pPr>
            <a:r>
              <a:rPr lang="en-US" sz="1200" b="1" dirty="0">
                <a:latin typeface="微软雅黑" panose="020B0503020204020204" pitchFamily="34" charset="-122"/>
                <a:ea typeface="微软雅黑" panose="020B0503020204020204" pitchFamily="34" charset="-122"/>
              </a:rPr>
              <a:t>void method(int num)</a:t>
            </a:r>
          </a:p>
        </p:txBody>
      </p:sp>
      <p:sp>
        <p:nvSpPr>
          <p:cNvPr id="67" name="文本框 66"/>
          <p:cNvSpPr txBox="1"/>
          <p:nvPr/>
        </p:nvSpPr>
        <p:spPr>
          <a:xfrm>
            <a:off x="6608440" y="1184017"/>
            <a:ext cx="432048" cy="276999"/>
          </a:xfrm>
          <a:prstGeom prst="rect">
            <a:avLst/>
          </a:prstGeom>
          <a:noFill/>
        </p:spPr>
        <p:txBody>
          <a:bodyPr wrap="square" rtlCol="0">
            <a:spAutoFit/>
          </a:bodyPr>
          <a:lstStyle/>
          <a:p>
            <a:pPr fontAlgn="auto">
              <a:spcBef>
                <a:spcPts val="0"/>
              </a:spcBef>
              <a:spcAft>
                <a:spcPts val="0"/>
              </a:spcAft>
            </a:pPr>
            <a:r>
              <a:rPr lang="en-US" sz="1200" b="1" dirty="0">
                <a:solidFill>
                  <a:srgbClr val="00B050"/>
                </a:solidFill>
                <a:latin typeface="微软雅黑" panose="020B0503020204020204" pitchFamily="34" charset="-122"/>
                <a:ea typeface="微软雅黑" panose="020B0503020204020204" pitchFamily="34" charset="-122"/>
              </a:rPr>
              <a:t>1</a:t>
            </a:r>
          </a:p>
        </p:txBody>
      </p:sp>
      <p:sp>
        <p:nvSpPr>
          <p:cNvPr id="68" name="文本框 67"/>
          <p:cNvSpPr txBox="1"/>
          <p:nvPr/>
        </p:nvSpPr>
        <p:spPr>
          <a:xfrm>
            <a:off x="7040490" y="1461016"/>
            <a:ext cx="432048" cy="276999"/>
          </a:xfrm>
          <a:prstGeom prst="rect">
            <a:avLst/>
          </a:prstGeom>
          <a:noFill/>
        </p:spPr>
        <p:txBody>
          <a:bodyPr wrap="square" rtlCol="0">
            <a:spAutoFit/>
          </a:bodyPr>
          <a:lstStyle/>
          <a:p>
            <a:r>
              <a:rPr lang="en-US" sz="1200" b="1" dirty="0">
                <a:solidFill>
                  <a:srgbClr val="00B050"/>
                </a:solidFill>
                <a:latin typeface="微软雅黑" panose="020B0503020204020204" pitchFamily="34" charset="-122"/>
                <a:ea typeface="微软雅黑" panose="020B0503020204020204" pitchFamily="34" charset="-122"/>
              </a:rPr>
              <a:t>1</a:t>
            </a:r>
          </a:p>
        </p:txBody>
      </p:sp>
      <p:sp>
        <p:nvSpPr>
          <p:cNvPr id="69" name="文本框 68"/>
          <p:cNvSpPr txBox="1"/>
          <p:nvPr/>
        </p:nvSpPr>
        <p:spPr>
          <a:xfrm>
            <a:off x="5600330" y="1673892"/>
            <a:ext cx="432048" cy="276999"/>
          </a:xfrm>
          <a:prstGeom prst="rect">
            <a:avLst/>
          </a:prstGeom>
          <a:noFill/>
        </p:spPr>
        <p:txBody>
          <a:bodyPr wrap="square" rtlCol="0">
            <a:spAutoFit/>
          </a:bodyPr>
          <a:lstStyle/>
          <a:p>
            <a:r>
              <a:rPr lang="en-US" sz="1200" b="1" dirty="0">
                <a:solidFill>
                  <a:srgbClr val="00B050"/>
                </a:solidFill>
                <a:latin typeface="微软雅黑" panose="020B0503020204020204" pitchFamily="34" charset="-122"/>
                <a:ea typeface="微软雅黑" panose="020B0503020204020204" pitchFamily="34" charset="-122"/>
              </a:rPr>
              <a:t>0</a:t>
            </a:r>
          </a:p>
        </p:txBody>
      </p:sp>
      <p:sp>
        <p:nvSpPr>
          <p:cNvPr id="73" name="文本框 72"/>
          <p:cNvSpPr txBox="1"/>
          <p:nvPr/>
        </p:nvSpPr>
        <p:spPr>
          <a:xfrm>
            <a:off x="4655840" y="2492896"/>
            <a:ext cx="1551118" cy="307777"/>
          </a:xfrm>
          <a:prstGeom prst="rect">
            <a:avLst/>
          </a:prstGeom>
          <a:noFill/>
        </p:spPr>
        <p:txBody>
          <a:bodyPr wrap="square" rtlCol="0">
            <a:spAutoFit/>
          </a:bodyPr>
          <a:lstStyle/>
          <a:p>
            <a:pPr fontAlgn="auto">
              <a:spcBef>
                <a:spcPts val="0"/>
              </a:spcBef>
              <a:spcAft>
                <a:spcPts val="0"/>
              </a:spcAft>
            </a:pPr>
            <a:r>
              <a:rPr lang="en-US" sz="1400" b="1" dirty="0">
                <a:solidFill>
                  <a:srgbClr val="C00000"/>
                </a:solidFill>
                <a:latin typeface="微软雅黑" panose="020B0503020204020204" pitchFamily="34" charset="-122"/>
                <a:ea typeface="微软雅黑" panose="020B0503020204020204" pitchFamily="34" charset="-122"/>
              </a:rPr>
              <a:t>……………..</a:t>
            </a:r>
          </a:p>
        </p:txBody>
      </p:sp>
      <p:sp>
        <p:nvSpPr>
          <p:cNvPr id="74" name="文本框 73"/>
          <p:cNvSpPr txBox="1"/>
          <p:nvPr/>
        </p:nvSpPr>
        <p:spPr>
          <a:xfrm>
            <a:off x="3535913" y="5054190"/>
            <a:ext cx="546207" cy="523220"/>
          </a:xfrm>
          <a:prstGeom prst="rect">
            <a:avLst/>
          </a:prstGeom>
          <a:noFill/>
        </p:spPr>
        <p:txBody>
          <a:bodyPr wrap="square" rtlCol="0">
            <a:spAutoFit/>
          </a:bodyPr>
          <a:lstStyle/>
          <a:p>
            <a:pPr fontAlgn="auto">
              <a:spcBef>
                <a:spcPts val="0"/>
              </a:spcBef>
              <a:spcAft>
                <a:spcPts val="0"/>
              </a:spcAft>
            </a:pPr>
            <a:r>
              <a:rPr lang="zh-CN" altLang="en-US" sz="2800" b="1" dirty="0">
                <a:solidFill>
                  <a:srgbClr val="FF0000"/>
                </a:solidFill>
                <a:latin typeface="微软雅黑" panose="020B0503020204020204" pitchFamily="34" charset="-122"/>
                <a:ea typeface="微软雅黑" panose="020B0503020204020204" pitchFamily="34" charset="-122"/>
              </a:rPr>
              <a:t>①</a:t>
            </a:r>
            <a:endParaRPr lang="en-US" sz="2800" b="1" dirty="0">
              <a:solidFill>
                <a:srgbClr val="FF0000"/>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3475465" y="3828074"/>
            <a:ext cx="546207" cy="523220"/>
          </a:xfrm>
          <a:prstGeom prst="rect">
            <a:avLst/>
          </a:prstGeom>
          <a:noFill/>
        </p:spPr>
        <p:txBody>
          <a:bodyPr wrap="square" rtlCol="0">
            <a:spAutoFit/>
          </a:bodyPr>
          <a:lstStyle/>
          <a:p>
            <a:pPr fontAlgn="auto">
              <a:spcBef>
                <a:spcPts val="0"/>
              </a:spcBef>
              <a:spcAft>
                <a:spcPts val="0"/>
              </a:spcAft>
            </a:pPr>
            <a:r>
              <a:rPr lang="zh-CN" altLang="en-US" sz="2800" b="1" dirty="0">
                <a:solidFill>
                  <a:srgbClr val="FF0000"/>
                </a:solidFill>
                <a:latin typeface="微软雅黑" panose="020B0503020204020204" pitchFamily="34" charset="-122"/>
                <a:ea typeface="微软雅黑" panose="020B0503020204020204" pitchFamily="34" charset="-122"/>
              </a:rPr>
              <a:t>②</a:t>
            </a:r>
            <a:endParaRPr lang="en-US" sz="2800" b="1" dirty="0">
              <a:solidFill>
                <a:srgbClr val="FF0000"/>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3585526" y="1599515"/>
            <a:ext cx="546207" cy="523220"/>
          </a:xfrm>
          <a:prstGeom prst="rect">
            <a:avLst/>
          </a:prstGeom>
          <a:noFill/>
        </p:spPr>
        <p:txBody>
          <a:bodyPr wrap="square" rtlCol="0">
            <a:spAutoFit/>
          </a:bodyPr>
          <a:lstStyle/>
          <a:p>
            <a:pPr fontAlgn="auto">
              <a:spcBef>
                <a:spcPts val="0"/>
              </a:spcBef>
              <a:spcAft>
                <a:spcPts val="0"/>
              </a:spcAft>
            </a:pPr>
            <a:r>
              <a:rPr lang="zh-CN" altLang="en-US" sz="2800" b="1" dirty="0">
                <a:solidFill>
                  <a:srgbClr val="FF0000"/>
                </a:solidFill>
                <a:latin typeface="微软雅黑" panose="020B0503020204020204" pitchFamily="34" charset="-122"/>
                <a:ea typeface="微软雅黑" panose="020B0503020204020204" pitchFamily="34" charset="-122"/>
              </a:rPr>
              <a:t>③</a:t>
            </a:r>
            <a:endParaRPr lang="en-US" sz="2800" b="1" dirty="0">
              <a:solidFill>
                <a:srgbClr val="FF0000"/>
              </a:solidFill>
              <a:latin typeface="微软雅黑" panose="020B0503020204020204" pitchFamily="34" charset="-122"/>
              <a:ea typeface="微软雅黑" panose="020B0503020204020204" pitchFamily="34" charset="-122"/>
            </a:endParaRPr>
          </a:p>
        </p:txBody>
      </p:sp>
      <p:cxnSp>
        <p:nvCxnSpPr>
          <p:cNvPr id="78" name="直接箭头连接符 77"/>
          <p:cNvCxnSpPr/>
          <p:nvPr/>
        </p:nvCxnSpPr>
        <p:spPr>
          <a:xfrm>
            <a:off x="6888088" y="1966781"/>
            <a:ext cx="1080120" cy="368223"/>
          </a:xfrm>
          <a:prstGeom prst="straightConnector1">
            <a:avLst/>
          </a:prstGeom>
          <a:ln w="3492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a:off x="6951894" y="3773527"/>
            <a:ext cx="1080120" cy="368223"/>
          </a:xfrm>
          <a:prstGeom prst="straightConnector1">
            <a:avLst/>
          </a:prstGeom>
          <a:ln w="3492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6971649" y="5042949"/>
            <a:ext cx="1080120" cy="368223"/>
          </a:xfrm>
          <a:prstGeom prst="straightConnector1">
            <a:avLst/>
          </a:prstGeom>
          <a:ln w="3492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a:off x="7028007" y="6088427"/>
            <a:ext cx="1080120" cy="368223"/>
          </a:xfrm>
          <a:prstGeom prst="straightConnector1">
            <a:avLst/>
          </a:prstGeom>
          <a:ln w="3492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7572355" y="1616427"/>
            <a:ext cx="546207" cy="523220"/>
          </a:xfrm>
          <a:prstGeom prst="rect">
            <a:avLst/>
          </a:prstGeom>
          <a:noFill/>
        </p:spPr>
        <p:txBody>
          <a:bodyPr wrap="square" rtlCol="0">
            <a:spAutoFit/>
          </a:bodyPr>
          <a:lstStyle/>
          <a:p>
            <a:pPr fontAlgn="auto">
              <a:spcBef>
                <a:spcPts val="0"/>
              </a:spcBef>
              <a:spcAft>
                <a:spcPts val="0"/>
              </a:spcAft>
            </a:pPr>
            <a:r>
              <a:rPr lang="zh-CN" altLang="en-US" sz="2800" b="1" dirty="0">
                <a:solidFill>
                  <a:srgbClr val="FF0000"/>
                </a:solidFill>
                <a:latin typeface="微软雅黑" panose="020B0503020204020204" pitchFamily="34" charset="-122"/>
                <a:ea typeface="微软雅黑" panose="020B0503020204020204" pitchFamily="34" charset="-122"/>
              </a:rPr>
              <a:t>①</a:t>
            </a:r>
            <a:endParaRPr lang="en-US" sz="2800" b="1" dirty="0">
              <a:solidFill>
                <a:srgbClr val="FF0000"/>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7537489" y="3455421"/>
            <a:ext cx="546207" cy="523220"/>
          </a:xfrm>
          <a:prstGeom prst="rect">
            <a:avLst/>
          </a:prstGeom>
          <a:noFill/>
        </p:spPr>
        <p:txBody>
          <a:bodyPr wrap="square" rtlCol="0">
            <a:spAutoFit/>
          </a:bodyPr>
          <a:lstStyle/>
          <a:p>
            <a:pPr fontAlgn="auto">
              <a:spcBef>
                <a:spcPts val="0"/>
              </a:spcBef>
              <a:spcAft>
                <a:spcPts val="0"/>
              </a:spcAft>
            </a:pPr>
            <a:r>
              <a:rPr lang="zh-CN" altLang="en-US" sz="2800" b="1" dirty="0">
                <a:solidFill>
                  <a:srgbClr val="FF0000"/>
                </a:solidFill>
                <a:latin typeface="微软雅黑" panose="020B0503020204020204" pitchFamily="34" charset="-122"/>
                <a:ea typeface="微软雅黑" panose="020B0503020204020204" pitchFamily="34" charset="-122"/>
              </a:rPr>
              <a:t>②</a:t>
            </a:r>
            <a:endParaRPr lang="en-US" sz="2800" b="1" dirty="0">
              <a:solidFill>
                <a:srgbClr val="FF0000"/>
              </a:solidFill>
              <a:latin typeface="微软雅黑" panose="020B0503020204020204" pitchFamily="34" charset="-122"/>
              <a:ea typeface="微软雅黑" panose="020B0503020204020204" pitchFamily="34" charset="-122"/>
            </a:endParaRPr>
          </a:p>
        </p:txBody>
      </p:sp>
      <p:sp>
        <p:nvSpPr>
          <p:cNvPr id="85" name="文本框 84"/>
          <p:cNvSpPr txBox="1"/>
          <p:nvPr/>
        </p:nvSpPr>
        <p:spPr>
          <a:xfrm>
            <a:off x="7584647" y="4703840"/>
            <a:ext cx="546207" cy="523220"/>
          </a:xfrm>
          <a:prstGeom prst="rect">
            <a:avLst/>
          </a:prstGeom>
          <a:noFill/>
        </p:spPr>
        <p:txBody>
          <a:bodyPr wrap="square" rtlCol="0">
            <a:spAutoFit/>
          </a:bodyPr>
          <a:lstStyle/>
          <a:p>
            <a:pPr fontAlgn="auto">
              <a:spcBef>
                <a:spcPts val="0"/>
              </a:spcBef>
              <a:spcAft>
                <a:spcPts val="0"/>
              </a:spcAft>
            </a:pPr>
            <a:r>
              <a:rPr lang="zh-CN" altLang="en-US" sz="2800" b="1" dirty="0">
                <a:solidFill>
                  <a:srgbClr val="FF0000"/>
                </a:solidFill>
                <a:latin typeface="微软雅黑" panose="020B0503020204020204" pitchFamily="34" charset="-122"/>
                <a:ea typeface="微软雅黑" panose="020B0503020204020204" pitchFamily="34" charset="-122"/>
              </a:rPr>
              <a:t>③</a:t>
            </a:r>
            <a:endParaRPr lang="en-US" sz="2800" b="1" dirty="0">
              <a:solidFill>
                <a:srgbClr val="FF0000"/>
              </a:solidFill>
              <a:latin typeface="微软雅黑" panose="020B0503020204020204" pitchFamily="34" charset="-122"/>
              <a:ea typeface="微软雅黑" panose="020B0503020204020204" pitchFamily="34" charset="-122"/>
            </a:endParaRPr>
          </a:p>
        </p:txBody>
      </p:sp>
      <p:sp>
        <p:nvSpPr>
          <p:cNvPr id="86" name="文本框 85"/>
          <p:cNvSpPr txBox="1"/>
          <p:nvPr/>
        </p:nvSpPr>
        <p:spPr>
          <a:xfrm>
            <a:off x="7918872" y="1196610"/>
            <a:ext cx="4361411" cy="3106684"/>
          </a:xfrm>
          <a:prstGeom prst="rect">
            <a:avLst/>
          </a:prstGeom>
          <a:noFill/>
        </p:spPr>
        <p:txBody>
          <a:bodyPr wrap="square" rtlCol="0">
            <a:spAutoFit/>
          </a:bodyPr>
          <a:lstStyle/>
          <a:p>
            <a:pPr fontAlgn="auto">
              <a:lnSpc>
                <a:spcPct val="150000"/>
              </a:lnSpc>
              <a:spcBef>
                <a:spcPts val="0"/>
              </a:spcBef>
              <a:spcAft>
                <a:spcPts val="0"/>
              </a:spcAft>
            </a:pPr>
            <a:r>
              <a:rPr lang="zh-CN" altLang="en-US" sz="1200" b="1" dirty="0">
                <a:solidFill>
                  <a:srgbClr val="C00000"/>
                </a:solidFill>
                <a:latin typeface="微软雅黑" panose="020B0503020204020204" pitchFamily="34" charset="-122"/>
                <a:ea typeface="微软雅黑" panose="020B0503020204020204" pitchFamily="34" charset="-122"/>
              </a:rPr>
              <a:t>注意</a:t>
            </a:r>
            <a:r>
              <a:rPr lang="en-US" altLang="zh-CN" sz="1200" b="1" dirty="0">
                <a:solidFill>
                  <a:srgbClr val="C00000"/>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pPr>
            <a:r>
              <a:rPr lang="en-US" sz="1200" b="1" dirty="0">
                <a:solidFill>
                  <a:srgbClr val="C00000"/>
                </a:solidFill>
                <a:latin typeface="微软雅黑" panose="020B0503020204020204" pitchFamily="34" charset="-122"/>
                <a:ea typeface="微软雅黑" panose="020B0503020204020204" pitchFamily="34" charset="-122"/>
              </a:rPr>
              <a:t>       </a:t>
            </a:r>
            <a:r>
              <a:rPr lang="en-US" altLang="zh-CN" sz="1200" b="1" dirty="0">
                <a:solidFill>
                  <a:srgbClr val="C00000"/>
                </a:solidFill>
                <a:latin typeface="微软雅黑" panose="020B0503020204020204" pitchFamily="34" charset="-122"/>
                <a:ea typeface="微软雅黑" panose="020B0503020204020204" pitchFamily="34" charset="-122"/>
              </a:rPr>
              <a:t>1.</a:t>
            </a:r>
            <a:r>
              <a:rPr lang="zh-CN" altLang="en-US" sz="1200" b="1" dirty="0">
                <a:solidFill>
                  <a:srgbClr val="C00000"/>
                </a:solidFill>
                <a:latin typeface="微软雅黑" panose="020B0503020204020204" pitchFamily="34" charset="-122"/>
                <a:ea typeface="微软雅黑" panose="020B0503020204020204" pitchFamily="34" charset="-122"/>
              </a:rPr>
              <a:t>方法在栈内存中执行</a:t>
            </a:r>
            <a:r>
              <a:rPr lang="en-US" altLang="zh-CN" sz="1200" b="1" dirty="0">
                <a:solidFill>
                  <a:srgbClr val="C00000"/>
                </a:solidFill>
                <a:latin typeface="微软雅黑" panose="020B0503020204020204" pitchFamily="34" charset="-122"/>
                <a:ea typeface="微软雅黑" panose="020B0503020204020204" pitchFamily="34" charset="-122"/>
              </a:rPr>
              <a:t>,</a:t>
            </a:r>
            <a:r>
              <a:rPr lang="zh-CN" altLang="en-US" sz="1200" b="1" dirty="0">
                <a:solidFill>
                  <a:srgbClr val="C00000"/>
                </a:solidFill>
                <a:latin typeface="微软雅黑" panose="020B0503020204020204" pitchFamily="34" charset="-122"/>
                <a:ea typeface="微软雅黑" panose="020B0503020204020204" pitchFamily="34" charset="-122"/>
              </a:rPr>
              <a:t>栈内存空间有大小限制</a:t>
            </a:r>
            <a:r>
              <a:rPr lang="en-US" altLang="zh-CN" sz="1200" b="1" dirty="0">
                <a:solidFill>
                  <a:srgbClr val="C00000"/>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pPr>
            <a:r>
              <a:rPr lang="en-US" altLang="zh-CN" sz="1200" b="1" dirty="0">
                <a:solidFill>
                  <a:srgbClr val="C00000"/>
                </a:solidFill>
                <a:latin typeface="微软雅黑" panose="020B0503020204020204" pitchFamily="34" charset="-122"/>
                <a:ea typeface="微软雅黑" panose="020B0503020204020204" pitchFamily="34" charset="-122"/>
              </a:rPr>
              <a:t>             </a:t>
            </a:r>
            <a:r>
              <a:rPr lang="zh-CN" altLang="en-US" sz="1200" b="1" dirty="0">
                <a:solidFill>
                  <a:srgbClr val="C00000"/>
                </a:solidFill>
                <a:latin typeface="微软雅黑" panose="020B0503020204020204" pitchFamily="34" charset="-122"/>
                <a:ea typeface="微软雅黑" panose="020B0503020204020204" pitchFamily="34" charset="-122"/>
              </a:rPr>
              <a:t>所以方法递归调用次数不宜过多</a:t>
            </a:r>
            <a:r>
              <a:rPr lang="en-US" altLang="zh-CN" sz="1200" b="1" dirty="0">
                <a:solidFill>
                  <a:srgbClr val="C00000"/>
                </a:solidFill>
                <a:latin typeface="微软雅黑" panose="020B0503020204020204" pitchFamily="34" charset="-122"/>
                <a:ea typeface="微软雅黑" panose="020B0503020204020204" pitchFamily="34" charset="-122"/>
              </a:rPr>
              <a:t>,</a:t>
            </a:r>
            <a:r>
              <a:rPr lang="zh-CN" altLang="en-US" sz="1200" b="1" dirty="0">
                <a:solidFill>
                  <a:srgbClr val="C00000"/>
                </a:solidFill>
                <a:latin typeface="微软雅黑" panose="020B0503020204020204" pitchFamily="34" charset="-122"/>
                <a:ea typeface="微软雅黑" panose="020B0503020204020204" pitchFamily="34" charset="-122"/>
              </a:rPr>
              <a:t>否则出栈内存溢出</a:t>
            </a:r>
            <a:endParaRPr lang="en-US" altLang="zh-CN" sz="1200" b="1" dirty="0">
              <a:solidFill>
                <a:srgbClr val="C00000"/>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pPr>
            <a:r>
              <a:rPr lang="zh-CN" altLang="en-US" sz="1200" b="1" dirty="0">
                <a:solidFill>
                  <a:srgbClr val="C00000"/>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pPr>
            <a:r>
              <a:rPr lang="en-US" altLang="zh-CN" sz="1200" b="1" dirty="0">
                <a:solidFill>
                  <a:srgbClr val="C00000"/>
                </a:solidFill>
                <a:latin typeface="微软雅黑" panose="020B0503020204020204" pitchFamily="34" charset="-122"/>
                <a:ea typeface="微软雅黑" panose="020B0503020204020204" pitchFamily="34" charset="-122"/>
              </a:rPr>
              <a:t>       2.</a:t>
            </a:r>
            <a:r>
              <a:rPr lang="zh-CN" altLang="en-US" sz="1200" b="1" dirty="0">
                <a:solidFill>
                  <a:srgbClr val="C00000"/>
                </a:solidFill>
                <a:latin typeface="微软雅黑" panose="020B0503020204020204" pitchFamily="34" charset="-122"/>
                <a:ea typeface="微软雅黑" panose="020B0503020204020204" pitchFamily="34" charset="-122"/>
              </a:rPr>
              <a:t>方法的调用是先进后出的特点</a:t>
            </a:r>
            <a:r>
              <a:rPr lang="en-US" altLang="zh-CN" sz="1200" b="1" dirty="0">
                <a:solidFill>
                  <a:srgbClr val="C00000"/>
                </a:solidFill>
                <a:latin typeface="微软雅黑" panose="020B0503020204020204" pitchFamily="34" charset="-122"/>
                <a:ea typeface="微软雅黑" panose="020B0503020204020204" pitchFamily="34" charset="-122"/>
              </a:rPr>
              <a:t>,</a:t>
            </a:r>
            <a:r>
              <a:rPr lang="zh-CN" altLang="en-US" sz="1200" b="1" dirty="0">
                <a:solidFill>
                  <a:srgbClr val="C00000"/>
                </a:solidFill>
                <a:latin typeface="微软雅黑" panose="020B0503020204020204" pitchFamily="34" charset="-122"/>
                <a:ea typeface="微软雅黑" panose="020B0503020204020204" pitchFamily="34" charset="-122"/>
              </a:rPr>
              <a:t>上面的方法不弹栈</a:t>
            </a:r>
            <a:r>
              <a:rPr lang="en-US" altLang="zh-CN" sz="1200" b="1" dirty="0">
                <a:solidFill>
                  <a:srgbClr val="C00000"/>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pPr>
            <a:r>
              <a:rPr lang="zh-CN" altLang="en-US" sz="1200" b="1" dirty="0">
                <a:solidFill>
                  <a:srgbClr val="C00000"/>
                </a:solidFill>
                <a:latin typeface="微软雅黑" panose="020B0503020204020204" pitchFamily="34" charset="-122"/>
                <a:ea typeface="微软雅黑" panose="020B0503020204020204" pitchFamily="34" charset="-122"/>
              </a:rPr>
              <a:t>            下面的方法也不能弹栈</a:t>
            </a:r>
            <a:r>
              <a:rPr lang="en-US" altLang="zh-CN" sz="1200" b="1" dirty="0">
                <a:solidFill>
                  <a:srgbClr val="C00000"/>
                </a:solidFill>
                <a:latin typeface="微软雅黑" panose="020B0503020204020204" pitchFamily="34" charset="-122"/>
                <a:ea typeface="微软雅黑" panose="020B0503020204020204" pitchFamily="34" charset="-122"/>
              </a:rPr>
              <a:t>,</a:t>
            </a:r>
            <a:r>
              <a:rPr lang="zh-CN" altLang="en-US" sz="1200" b="1" dirty="0">
                <a:solidFill>
                  <a:srgbClr val="C00000"/>
                </a:solidFill>
                <a:latin typeface="微软雅黑" panose="020B0503020204020204" pitchFamily="34" charset="-122"/>
                <a:ea typeface="微软雅黑" panose="020B0503020204020204" pitchFamily="34" charset="-122"/>
              </a:rPr>
              <a:t>上面的方法不结束</a:t>
            </a:r>
            <a:r>
              <a:rPr lang="en-US" altLang="zh-CN" sz="1200" b="1" dirty="0">
                <a:solidFill>
                  <a:srgbClr val="C00000"/>
                </a:solidFill>
                <a:latin typeface="微软雅黑" panose="020B0503020204020204" pitchFamily="34" charset="-122"/>
                <a:ea typeface="微软雅黑" panose="020B0503020204020204" pitchFamily="34" charset="-122"/>
              </a:rPr>
              <a:t>,</a:t>
            </a:r>
            <a:r>
              <a:rPr lang="zh-CN" altLang="en-US" sz="1200" b="1" dirty="0">
                <a:solidFill>
                  <a:srgbClr val="C00000"/>
                </a:solidFill>
                <a:latin typeface="微软雅黑" panose="020B0503020204020204" pitchFamily="34" charset="-122"/>
                <a:ea typeface="微软雅黑" panose="020B0503020204020204" pitchFamily="34" charset="-122"/>
              </a:rPr>
              <a:t>下面的</a:t>
            </a:r>
            <a:endParaRPr lang="en-US" altLang="zh-CN" sz="1200" b="1" dirty="0">
              <a:solidFill>
                <a:srgbClr val="C00000"/>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pPr>
            <a:r>
              <a:rPr lang="en-US" altLang="zh-CN" sz="1200" b="1" dirty="0">
                <a:solidFill>
                  <a:srgbClr val="C00000"/>
                </a:solidFill>
                <a:latin typeface="微软雅黑" panose="020B0503020204020204" pitchFamily="34" charset="-122"/>
                <a:ea typeface="微软雅黑" panose="020B0503020204020204" pitchFamily="34" charset="-122"/>
              </a:rPr>
              <a:t>             </a:t>
            </a:r>
            <a:r>
              <a:rPr lang="zh-CN" altLang="en-US" sz="1200" b="1" dirty="0">
                <a:solidFill>
                  <a:srgbClr val="C00000"/>
                </a:solidFill>
                <a:latin typeface="微软雅黑" panose="020B0503020204020204" pitchFamily="34" charset="-122"/>
                <a:ea typeface="微软雅黑" panose="020B0503020204020204" pitchFamily="34" charset="-122"/>
              </a:rPr>
              <a:t>方法也不能结束</a:t>
            </a:r>
            <a:endParaRPr lang="en-US" altLang="zh-CN" sz="1200" b="1" dirty="0">
              <a:solidFill>
                <a:srgbClr val="C00000"/>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pPr>
            <a:r>
              <a:rPr lang="zh-CN" altLang="en-US" sz="1200" b="1" dirty="0">
                <a:solidFill>
                  <a:srgbClr val="C00000"/>
                </a:solidFill>
                <a:latin typeface="微软雅黑" panose="020B0503020204020204" pitchFamily="34" charset="-122"/>
                <a:ea typeface="微软雅黑" panose="020B0503020204020204" pitchFamily="34" charset="-122"/>
              </a:rPr>
              <a:t>	</a:t>
            </a:r>
          </a:p>
          <a:p>
            <a:pPr fontAlgn="auto">
              <a:lnSpc>
                <a:spcPct val="150000"/>
              </a:lnSpc>
              <a:spcBef>
                <a:spcPts val="0"/>
              </a:spcBef>
              <a:spcAft>
                <a:spcPts val="0"/>
              </a:spcAft>
            </a:pPr>
            <a:r>
              <a:rPr lang="en-US" altLang="zh-CN" sz="1200" b="1" dirty="0">
                <a:solidFill>
                  <a:srgbClr val="C00000"/>
                </a:solidFill>
                <a:latin typeface="微软雅黑" panose="020B0503020204020204" pitchFamily="34" charset="-122"/>
                <a:ea typeface="微软雅黑" panose="020B0503020204020204" pitchFamily="34" charset="-122"/>
              </a:rPr>
              <a:t>       3.</a:t>
            </a:r>
            <a:r>
              <a:rPr lang="zh-CN" altLang="en-US" sz="1200" b="1" dirty="0">
                <a:solidFill>
                  <a:srgbClr val="C00000"/>
                </a:solidFill>
                <a:latin typeface="微软雅黑" panose="020B0503020204020204" pitchFamily="34" charset="-122"/>
                <a:ea typeface="微软雅黑" panose="020B0503020204020204" pitchFamily="34" charset="-122"/>
              </a:rPr>
              <a:t>要想进行正常的递归操作必须找到递归调用的规律</a:t>
            </a:r>
          </a:p>
          <a:p>
            <a:pPr fontAlgn="auto">
              <a:lnSpc>
                <a:spcPct val="150000"/>
              </a:lnSpc>
              <a:spcBef>
                <a:spcPts val="0"/>
              </a:spcBef>
              <a:spcAft>
                <a:spcPts val="0"/>
              </a:spcAft>
            </a:pPr>
            <a:endParaRPr lang="zh-CN" altLang="en-US" sz="1200" b="1" dirty="0">
              <a:solidFill>
                <a:srgbClr val="C00000"/>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pPr>
            <a:r>
              <a:rPr lang="en-US" altLang="zh-CN" sz="1200" b="1" dirty="0">
                <a:solidFill>
                  <a:srgbClr val="C00000"/>
                </a:solidFill>
                <a:latin typeface="微软雅黑" panose="020B0503020204020204" pitchFamily="34" charset="-122"/>
                <a:ea typeface="微软雅黑" panose="020B0503020204020204" pitchFamily="34" charset="-122"/>
              </a:rPr>
              <a:t>       4.</a:t>
            </a:r>
            <a:r>
              <a:rPr lang="zh-CN" altLang="en-US" sz="1200" b="1" dirty="0">
                <a:solidFill>
                  <a:srgbClr val="C00000"/>
                </a:solidFill>
                <a:latin typeface="微软雅黑" panose="020B0503020204020204" pitchFamily="34" charset="-122"/>
                <a:ea typeface="微软雅黑" panose="020B0503020204020204" pitchFamily="34" charset="-122"/>
              </a:rPr>
              <a:t>要想进行正常的递归操作必须找递归调用的出口</a:t>
            </a:r>
            <a:endParaRPr lang="en-US" sz="12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par>
                                <p:cTn id="19" presetID="2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500"/>
                                        <p:tgtEl>
                                          <p:spTgt spid="2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par>
                                <p:cTn id="33" presetID="22" presetClass="entr" presetSubtype="4"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down)">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wipe(down)">
                                      <p:cBhvr>
                                        <p:cTn id="40" dur="500"/>
                                        <p:tgtEl>
                                          <p:spTgt spid="43"/>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wipe(down)">
                                      <p:cBhvr>
                                        <p:cTn id="43" dur="500"/>
                                        <p:tgtEl>
                                          <p:spTgt spid="44"/>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wipe(down)">
                                      <p:cBhvr>
                                        <p:cTn id="46" dur="500"/>
                                        <p:tgtEl>
                                          <p:spTgt spid="4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wipe(down)">
                                      <p:cBhvr>
                                        <p:cTn id="49" dur="500"/>
                                        <p:tgtEl>
                                          <p:spTgt spid="4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down)">
                                      <p:cBhvr>
                                        <p:cTn id="54" dur="500"/>
                                        <p:tgtEl>
                                          <p:spTgt spid="32"/>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wipe(down)">
                                      <p:cBhvr>
                                        <p:cTn id="57" dur="500"/>
                                        <p:tgtEl>
                                          <p:spTgt spid="48"/>
                                        </p:tgtEl>
                                      </p:cBhvr>
                                    </p:animEffect>
                                  </p:childTnLst>
                                </p:cTn>
                              </p:par>
                              <p:par>
                                <p:cTn id="58" presetID="22" presetClass="entr" presetSubtype="4" fill="hold"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wipe(down)">
                                      <p:cBhvr>
                                        <p:cTn id="60" dur="500"/>
                                        <p:tgtEl>
                                          <p:spTgt spid="47"/>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down)">
                                      <p:cBhvr>
                                        <p:cTn id="63" dur="500"/>
                                        <p:tgtEl>
                                          <p:spTgt spid="2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wipe(down)">
                                      <p:cBhvr>
                                        <p:cTn id="68" dur="500"/>
                                        <p:tgtEl>
                                          <p:spTgt spid="57"/>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58"/>
                                        </p:tgtEl>
                                        <p:attrNameLst>
                                          <p:attrName>style.visibility</p:attrName>
                                        </p:attrNameLst>
                                      </p:cBhvr>
                                      <p:to>
                                        <p:strVal val="visible"/>
                                      </p:to>
                                    </p:set>
                                    <p:animEffect transition="in" filter="wipe(down)">
                                      <p:cBhvr>
                                        <p:cTn id="71" dur="500"/>
                                        <p:tgtEl>
                                          <p:spTgt spid="58"/>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wipe(down)">
                                      <p:cBhvr>
                                        <p:cTn id="74" dur="500"/>
                                        <p:tgtEl>
                                          <p:spTgt spid="59"/>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wipe(down)">
                                      <p:cBhvr>
                                        <p:cTn id="77" dur="500"/>
                                        <p:tgtEl>
                                          <p:spTgt spid="6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64"/>
                                        </p:tgtEl>
                                        <p:attrNameLst>
                                          <p:attrName>style.visibility</p:attrName>
                                        </p:attrNameLst>
                                      </p:cBhvr>
                                      <p:to>
                                        <p:strVal val="visible"/>
                                      </p:to>
                                    </p:set>
                                    <p:animEffect transition="in" filter="wipe(down)">
                                      <p:cBhvr>
                                        <p:cTn id="82" dur="500"/>
                                        <p:tgtEl>
                                          <p:spTgt spid="64"/>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wipe(down)">
                                      <p:cBhvr>
                                        <p:cTn id="85" dur="500"/>
                                        <p:tgtEl>
                                          <p:spTgt spid="66"/>
                                        </p:tgtEl>
                                      </p:cBhvr>
                                    </p:animEffect>
                                  </p:childTnLst>
                                </p:cTn>
                              </p:par>
                              <p:par>
                                <p:cTn id="86" presetID="22" presetClass="entr" presetSubtype="4" fill="hold" nodeType="with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wipe(down)">
                                      <p:cBhvr>
                                        <p:cTn id="88" dur="500"/>
                                        <p:tgtEl>
                                          <p:spTgt spid="65"/>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wipe(down)">
                                      <p:cBhvr>
                                        <p:cTn id="91" dur="500"/>
                                        <p:tgtEl>
                                          <p:spTgt spid="63"/>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73"/>
                                        </p:tgtEl>
                                        <p:attrNameLst>
                                          <p:attrName>style.visibility</p:attrName>
                                        </p:attrNameLst>
                                      </p:cBhvr>
                                      <p:to>
                                        <p:strVal val="visible"/>
                                      </p:to>
                                    </p:set>
                                    <p:animEffect transition="in" filter="wipe(down)">
                                      <p:cBhvr>
                                        <p:cTn id="94" dur="500"/>
                                        <p:tgtEl>
                                          <p:spTgt spid="73"/>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wipe(down)">
                                      <p:cBhvr>
                                        <p:cTn id="99" dur="500"/>
                                        <p:tgtEl>
                                          <p:spTgt spid="67"/>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68"/>
                                        </p:tgtEl>
                                        <p:attrNameLst>
                                          <p:attrName>style.visibility</p:attrName>
                                        </p:attrNameLst>
                                      </p:cBhvr>
                                      <p:to>
                                        <p:strVal val="visible"/>
                                      </p:to>
                                    </p:set>
                                    <p:animEffect transition="in" filter="wipe(down)">
                                      <p:cBhvr>
                                        <p:cTn id="102" dur="500"/>
                                        <p:tgtEl>
                                          <p:spTgt spid="68"/>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wipe(down)">
                                      <p:cBhvr>
                                        <p:cTn id="105" dur="500"/>
                                        <p:tgtEl>
                                          <p:spTgt spid="69"/>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74"/>
                                        </p:tgtEl>
                                        <p:attrNameLst>
                                          <p:attrName>style.visibility</p:attrName>
                                        </p:attrNameLst>
                                      </p:cBhvr>
                                      <p:to>
                                        <p:strVal val="visible"/>
                                      </p:to>
                                    </p:set>
                                    <p:animEffect transition="in" filter="wipe(down)">
                                      <p:cBhvr>
                                        <p:cTn id="110" dur="500"/>
                                        <p:tgtEl>
                                          <p:spTgt spid="74"/>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75"/>
                                        </p:tgtEl>
                                        <p:attrNameLst>
                                          <p:attrName>style.visibility</p:attrName>
                                        </p:attrNameLst>
                                      </p:cBhvr>
                                      <p:to>
                                        <p:strVal val="visible"/>
                                      </p:to>
                                    </p:set>
                                    <p:animEffect transition="in" filter="wipe(down)">
                                      <p:cBhvr>
                                        <p:cTn id="115" dur="500"/>
                                        <p:tgtEl>
                                          <p:spTgt spid="75"/>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grpId="0" nodeType="click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wipe(down)">
                                      <p:cBhvr>
                                        <p:cTn id="120" dur="500"/>
                                        <p:tgtEl>
                                          <p:spTgt spid="76"/>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83"/>
                                        </p:tgtEl>
                                        <p:attrNameLst>
                                          <p:attrName>style.visibility</p:attrName>
                                        </p:attrNameLst>
                                      </p:cBhvr>
                                      <p:to>
                                        <p:strVal val="visible"/>
                                      </p:to>
                                    </p:set>
                                    <p:animEffect transition="in" filter="wipe(down)">
                                      <p:cBhvr>
                                        <p:cTn id="125" dur="500"/>
                                        <p:tgtEl>
                                          <p:spTgt spid="83"/>
                                        </p:tgtEl>
                                      </p:cBhvr>
                                    </p:animEffect>
                                  </p:childTnLst>
                                </p:cTn>
                              </p:par>
                              <p:par>
                                <p:cTn id="126" presetID="22" presetClass="entr" presetSubtype="4" fill="hold" nodeType="withEffect">
                                  <p:stCondLst>
                                    <p:cond delay="0"/>
                                  </p:stCondLst>
                                  <p:childTnLst>
                                    <p:set>
                                      <p:cBhvr>
                                        <p:cTn id="127" dur="1" fill="hold">
                                          <p:stCondLst>
                                            <p:cond delay="0"/>
                                          </p:stCondLst>
                                        </p:cTn>
                                        <p:tgtEl>
                                          <p:spTgt spid="78"/>
                                        </p:tgtEl>
                                        <p:attrNameLst>
                                          <p:attrName>style.visibility</p:attrName>
                                        </p:attrNameLst>
                                      </p:cBhvr>
                                      <p:to>
                                        <p:strVal val="visible"/>
                                      </p:to>
                                    </p:set>
                                    <p:animEffect transition="in" filter="wipe(down)">
                                      <p:cBhvr>
                                        <p:cTn id="128" dur="500"/>
                                        <p:tgtEl>
                                          <p:spTgt spid="78"/>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4" fill="hold" grpId="0" nodeType="clickEffect">
                                  <p:stCondLst>
                                    <p:cond delay="0"/>
                                  </p:stCondLst>
                                  <p:childTnLst>
                                    <p:set>
                                      <p:cBhvr>
                                        <p:cTn id="132" dur="1" fill="hold">
                                          <p:stCondLst>
                                            <p:cond delay="0"/>
                                          </p:stCondLst>
                                        </p:cTn>
                                        <p:tgtEl>
                                          <p:spTgt spid="84"/>
                                        </p:tgtEl>
                                        <p:attrNameLst>
                                          <p:attrName>style.visibility</p:attrName>
                                        </p:attrNameLst>
                                      </p:cBhvr>
                                      <p:to>
                                        <p:strVal val="visible"/>
                                      </p:to>
                                    </p:set>
                                    <p:animEffect transition="in" filter="wipe(down)">
                                      <p:cBhvr>
                                        <p:cTn id="133" dur="500"/>
                                        <p:tgtEl>
                                          <p:spTgt spid="84"/>
                                        </p:tgtEl>
                                      </p:cBhvr>
                                    </p:animEffect>
                                  </p:childTnLst>
                                </p:cTn>
                              </p:par>
                              <p:par>
                                <p:cTn id="134" presetID="22" presetClass="entr" presetSubtype="4" fill="hold" nodeType="withEffect">
                                  <p:stCondLst>
                                    <p:cond delay="0"/>
                                  </p:stCondLst>
                                  <p:childTnLst>
                                    <p:set>
                                      <p:cBhvr>
                                        <p:cTn id="135" dur="1" fill="hold">
                                          <p:stCondLst>
                                            <p:cond delay="0"/>
                                          </p:stCondLst>
                                        </p:cTn>
                                        <p:tgtEl>
                                          <p:spTgt spid="80"/>
                                        </p:tgtEl>
                                        <p:attrNameLst>
                                          <p:attrName>style.visibility</p:attrName>
                                        </p:attrNameLst>
                                      </p:cBhvr>
                                      <p:to>
                                        <p:strVal val="visible"/>
                                      </p:to>
                                    </p:set>
                                    <p:animEffect transition="in" filter="wipe(down)">
                                      <p:cBhvr>
                                        <p:cTn id="136" dur="500"/>
                                        <p:tgtEl>
                                          <p:spTgt spid="80"/>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grpId="0" nodeType="clickEffect">
                                  <p:stCondLst>
                                    <p:cond delay="0"/>
                                  </p:stCondLst>
                                  <p:childTnLst>
                                    <p:set>
                                      <p:cBhvr>
                                        <p:cTn id="140" dur="1" fill="hold">
                                          <p:stCondLst>
                                            <p:cond delay="0"/>
                                          </p:stCondLst>
                                        </p:cTn>
                                        <p:tgtEl>
                                          <p:spTgt spid="85"/>
                                        </p:tgtEl>
                                        <p:attrNameLst>
                                          <p:attrName>style.visibility</p:attrName>
                                        </p:attrNameLst>
                                      </p:cBhvr>
                                      <p:to>
                                        <p:strVal val="visible"/>
                                      </p:to>
                                    </p:set>
                                    <p:animEffect transition="in" filter="wipe(down)">
                                      <p:cBhvr>
                                        <p:cTn id="141" dur="500"/>
                                        <p:tgtEl>
                                          <p:spTgt spid="85"/>
                                        </p:tgtEl>
                                      </p:cBhvr>
                                    </p:animEffect>
                                  </p:childTnLst>
                                </p:cTn>
                              </p:par>
                              <p:par>
                                <p:cTn id="142" presetID="22" presetClass="entr" presetSubtype="4" fill="hold" nodeType="withEffect">
                                  <p:stCondLst>
                                    <p:cond delay="0"/>
                                  </p:stCondLst>
                                  <p:childTnLst>
                                    <p:set>
                                      <p:cBhvr>
                                        <p:cTn id="143" dur="1" fill="hold">
                                          <p:stCondLst>
                                            <p:cond delay="0"/>
                                          </p:stCondLst>
                                        </p:cTn>
                                        <p:tgtEl>
                                          <p:spTgt spid="81"/>
                                        </p:tgtEl>
                                        <p:attrNameLst>
                                          <p:attrName>style.visibility</p:attrName>
                                        </p:attrNameLst>
                                      </p:cBhvr>
                                      <p:to>
                                        <p:strVal val="visible"/>
                                      </p:to>
                                    </p:set>
                                    <p:animEffect transition="in" filter="wipe(down)">
                                      <p:cBhvr>
                                        <p:cTn id="144" dur="500"/>
                                        <p:tgtEl>
                                          <p:spTgt spid="81"/>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nodeType="clickEffect">
                                  <p:stCondLst>
                                    <p:cond delay="0"/>
                                  </p:stCondLst>
                                  <p:childTnLst>
                                    <p:set>
                                      <p:cBhvr>
                                        <p:cTn id="148" dur="1" fill="hold">
                                          <p:stCondLst>
                                            <p:cond delay="0"/>
                                          </p:stCondLst>
                                        </p:cTn>
                                        <p:tgtEl>
                                          <p:spTgt spid="82"/>
                                        </p:tgtEl>
                                        <p:attrNameLst>
                                          <p:attrName>style.visibility</p:attrName>
                                        </p:attrNameLst>
                                      </p:cBhvr>
                                      <p:to>
                                        <p:strVal val="visible"/>
                                      </p:to>
                                    </p:set>
                                    <p:animEffect transition="in" filter="wipe(down)">
                                      <p:cBhvr>
                                        <p:cTn id="149" dur="500"/>
                                        <p:tgtEl>
                                          <p:spTgt spid="82"/>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86">
                                            <p:txEl>
                                              <p:pRg st="0" end="0"/>
                                            </p:txEl>
                                          </p:spTgt>
                                        </p:tgtEl>
                                        <p:attrNameLst>
                                          <p:attrName>style.visibility</p:attrName>
                                        </p:attrNameLst>
                                      </p:cBhvr>
                                      <p:to>
                                        <p:strVal val="visible"/>
                                      </p:to>
                                    </p:set>
                                    <p:animEffect transition="in" filter="wipe(down)">
                                      <p:cBhvr>
                                        <p:cTn id="154" dur="500"/>
                                        <p:tgtEl>
                                          <p:spTgt spid="86">
                                            <p:txEl>
                                              <p:pRg st="0" end="0"/>
                                            </p:txEl>
                                          </p:spTgt>
                                        </p:tgtEl>
                                      </p:cBhvr>
                                    </p:animEffect>
                                  </p:childTnLst>
                                </p:cTn>
                              </p:par>
                              <p:par>
                                <p:cTn id="155" presetID="22" presetClass="entr" presetSubtype="4" fill="hold" nodeType="withEffect">
                                  <p:stCondLst>
                                    <p:cond delay="0"/>
                                  </p:stCondLst>
                                  <p:childTnLst>
                                    <p:set>
                                      <p:cBhvr>
                                        <p:cTn id="156" dur="1" fill="hold">
                                          <p:stCondLst>
                                            <p:cond delay="0"/>
                                          </p:stCondLst>
                                        </p:cTn>
                                        <p:tgtEl>
                                          <p:spTgt spid="86">
                                            <p:txEl>
                                              <p:pRg st="1" end="1"/>
                                            </p:txEl>
                                          </p:spTgt>
                                        </p:tgtEl>
                                        <p:attrNameLst>
                                          <p:attrName>style.visibility</p:attrName>
                                        </p:attrNameLst>
                                      </p:cBhvr>
                                      <p:to>
                                        <p:strVal val="visible"/>
                                      </p:to>
                                    </p:set>
                                    <p:animEffect transition="in" filter="wipe(down)">
                                      <p:cBhvr>
                                        <p:cTn id="157" dur="500"/>
                                        <p:tgtEl>
                                          <p:spTgt spid="86">
                                            <p:txEl>
                                              <p:pRg st="1" end="1"/>
                                            </p:txEl>
                                          </p:spTgt>
                                        </p:tgtEl>
                                      </p:cBhvr>
                                    </p:animEffect>
                                  </p:childTnLst>
                                </p:cTn>
                              </p:par>
                              <p:par>
                                <p:cTn id="158" presetID="22" presetClass="entr" presetSubtype="4" fill="hold" nodeType="withEffect">
                                  <p:stCondLst>
                                    <p:cond delay="0"/>
                                  </p:stCondLst>
                                  <p:childTnLst>
                                    <p:set>
                                      <p:cBhvr>
                                        <p:cTn id="159" dur="1" fill="hold">
                                          <p:stCondLst>
                                            <p:cond delay="0"/>
                                          </p:stCondLst>
                                        </p:cTn>
                                        <p:tgtEl>
                                          <p:spTgt spid="86">
                                            <p:txEl>
                                              <p:pRg st="2" end="2"/>
                                            </p:txEl>
                                          </p:spTgt>
                                        </p:tgtEl>
                                        <p:attrNameLst>
                                          <p:attrName>style.visibility</p:attrName>
                                        </p:attrNameLst>
                                      </p:cBhvr>
                                      <p:to>
                                        <p:strVal val="visible"/>
                                      </p:to>
                                    </p:set>
                                    <p:animEffect transition="in" filter="wipe(down)">
                                      <p:cBhvr>
                                        <p:cTn id="160" dur="500"/>
                                        <p:tgtEl>
                                          <p:spTgt spid="86">
                                            <p:txEl>
                                              <p:pRg st="2" end="2"/>
                                            </p:txEl>
                                          </p:spTgt>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nodeType="clickEffect">
                                  <p:stCondLst>
                                    <p:cond delay="0"/>
                                  </p:stCondLst>
                                  <p:childTnLst>
                                    <p:set>
                                      <p:cBhvr>
                                        <p:cTn id="164" dur="1" fill="hold">
                                          <p:stCondLst>
                                            <p:cond delay="0"/>
                                          </p:stCondLst>
                                        </p:cTn>
                                        <p:tgtEl>
                                          <p:spTgt spid="86">
                                            <p:txEl>
                                              <p:pRg st="4" end="4"/>
                                            </p:txEl>
                                          </p:spTgt>
                                        </p:tgtEl>
                                        <p:attrNameLst>
                                          <p:attrName>style.visibility</p:attrName>
                                        </p:attrNameLst>
                                      </p:cBhvr>
                                      <p:to>
                                        <p:strVal val="visible"/>
                                      </p:to>
                                    </p:set>
                                    <p:animEffect transition="in" filter="wipe(down)">
                                      <p:cBhvr>
                                        <p:cTn id="165" dur="500"/>
                                        <p:tgtEl>
                                          <p:spTgt spid="86">
                                            <p:txEl>
                                              <p:pRg st="4" end="4"/>
                                            </p:txEl>
                                          </p:spTgt>
                                        </p:tgtEl>
                                      </p:cBhvr>
                                    </p:animEffect>
                                  </p:childTnLst>
                                </p:cTn>
                              </p:par>
                              <p:par>
                                <p:cTn id="166" presetID="22" presetClass="entr" presetSubtype="4" fill="hold" nodeType="withEffect">
                                  <p:stCondLst>
                                    <p:cond delay="0"/>
                                  </p:stCondLst>
                                  <p:childTnLst>
                                    <p:set>
                                      <p:cBhvr>
                                        <p:cTn id="167" dur="1" fill="hold">
                                          <p:stCondLst>
                                            <p:cond delay="0"/>
                                          </p:stCondLst>
                                        </p:cTn>
                                        <p:tgtEl>
                                          <p:spTgt spid="86">
                                            <p:txEl>
                                              <p:pRg st="5" end="5"/>
                                            </p:txEl>
                                          </p:spTgt>
                                        </p:tgtEl>
                                        <p:attrNameLst>
                                          <p:attrName>style.visibility</p:attrName>
                                        </p:attrNameLst>
                                      </p:cBhvr>
                                      <p:to>
                                        <p:strVal val="visible"/>
                                      </p:to>
                                    </p:set>
                                    <p:animEffect transition="in" filter="wipe(down)">
                                      <p:cBhvr>
                                        <p:cTn id="168" dur="500"/>
                                        <p:tgtEl>
                                          <p:spTgt spid="86">
                                            <p:txEl>
                                              <p:pRg st="5" end="5"/>
                                            </p:txEl>
                                          </p:spTgt>
                                        </p:tgtEl>
                                      </p:cBhvr>
                                    </p:animEffect>
                                  </p:childTnLst>
                                </p:cTn>
                              </p:par>
                              <p:par>
                                <p:cTn id="169" presetID="22" presetClass="entr" presetSubtype="4" fill="hold" nodeType="withEffect">
                                  <p:stCondLst>
                                    <p:cond delay="0"/>
                                  </p:stCondLst>
                                  <p:childTnLst>
                                    <p:set>
                                      <p:cBhvr>
                                        <p:cTn id="170" dur="1" fill="hold">
                                          <p:stCondLst>
                                            <p:cond delay="0"/>
                                          </p:stCondLst>
                                        </p:cTn>
                                        <p:tgtEl>
                                          <p:spTgt spid="86">
                                            <p:txEl>
                                              <p:pRg st="6" end="6"/>
                                            </p:txEl>
                                          </p:spTgt>
                                        </p:tgtEl>
                                        <p:attrNameLst>
                                          <p:attrName>style.visibility</p:attrName>
                                        </p:attrNameLst>
                                      </p:cBhvr>
                                      <p:to>
                                        <p:strVal val="visible"/>
                                      </p:to>
                                    </p:set>
                                    <p:animEffect transition="in" filter="wipe(down)">
                                      <p:cBhvr>
                                        <p:cTn id="171" dur="500"/>
                                        <p:tgtEl>
                                          <p:spTgt spid="86">
                                            <p:txEl>
                                              <p:pRg st="6" end="6"/>
                                            </p:txEl>
                                          </p:spTgt>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4" fill="hold" nodeType="clickEffect">
                                  <p:stCondLst>
                                    <p:cond delay="0"/>
                                  </p:stCondLst>
                                  <p:childTnLst>
                                    <p:set>
                                      <p:cBhvr>
                                        <p:cTn id="175" dur="1" fill="hold">
                                          <p:stCondLst>
                                            <p:cond delay="0"/>
                                          </p:stCondLst>
                                        </p:cTn>
                                        <p:tgtEl>
                                          <p:spTgt spid="86">
                                            <p:txEl>
                                              <p:pRg st="8" end="8"/>
                                            </p:txEl>
                                          </p:spTgt>
                                        </p:tgtEl>
                                        <p:attrNameLst>
                                          <p:attrName>style.visibility</p:attrName>
                                        </p:attrNameLst>
                                      </p:cBhvr>
                                      <p:to>
                                        <p:strVal val="visible"/>
                                      </p:to>
                                    </p:set>
                                    <p:animEffect transition="in" filter="wipe(down)">
                                      <p:cBhvr>
                                        <p:cTn id="176" dur="500"/>
                                        <p:tgtEl>
                                          <p:spTgt spid="86">
                                            <p:txEl>
                                              <p:pRg st="8" end="8"/>
                                            </p:txEl>
                                          </p:spTgt>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4" fill="hold" nodeType="clickEffect">
                                  <p:stCondLst>
                                    <p:cond delay="0"/>
                                  </p:stCondLst>
                                  <p:childTnLst>
                                    <p:set>
                                      <p:cBhvr>
                                        <p:cTn id="180" dur="1" fill="hold">
                                          <p:stCondLst>
                                            <p:cond delay="0"/>
                                          </p:stCondLst>
                                        </p:cTn>
                                        <p:tgtEl>
                                          <p:spTgt spid="86">
                                            <p:txEl>
                                              <p:pRg st="10" end="10"/>
                                            </p:txEl>
                                          </p:spTgt>
                                        </p:tgtEl>
                                        <p:attrNameLst>
                                          <p:attrName>style.visibility</p:attrName>
                                        </p:attrNameLst>
                                      </p:cBhvr>
                                      <p:to>
                                        <p:strVal val="visible"/>
                                      </p:to>
                                    </p:set>
                                    <p:animEffect transition="in" filter="wipe(down)">
                                      <p:cBhvr>
                                        <p:cTn id="181" dur="500"/>
                                        <p:tgtEl>
                                          <p:spTgt spid="8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5" grpId="0"/>
      <p:bldP spid="20" grpId="0"/>
      <p:bldP spid="24" grpId="0" animBg="1"/>
      <p:bldP spid="25" grpId="0" animBg="1"/>
      <p:bldP spid="26" grpId="0"/>
      <p:bldP spid="43" grpId="0"/>
      <p:bldP spid="44" grpId="0"/>
      <p:bldP spid="45" grpId="0"/>
      <p:bldP spid="46" grpId="0"/>
      <p:bldP spid="48" grpId="0"/>
      <p:bldP spid="57" grpId="0"/>
      <p:bldP spid="58" grpId="0"/>
      <p:bldP spid="59" grpId="0"/>
      <p:bldP spid="60" grpId="0"/>
      <p:bldP spid="63" grpId="0" animBg="1"/>
      <p:bldP spid="66" grpId="0"/>
      <p:bldP spid="67" grpId="0"/>
      <p:bldP spid="68" grpId="0"/>
      <p:bldP spid="69" grpId="0"/>
      <p:bldP spid="73" grpId="0"/>
      <p:bldP spid="74" grpId="0"/>
      <p:bldP spid="75" grpId="0"/>
      <p:bldP spid="76" grpId="0"/>
      <p:bldP spid="83" grpId="0"/>
      <p:bldP spid="84" grpId="0"/>
      <p:bldP spid="8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递归调用流程图解</a:t>
            </a:r>
          </a:p>
        </p:txBody>
      </p:sp>
      <p:pic>
        <p:nvPicPr>
          <p:cNvPr id="22" name="图片 21"/>
          <p:cNvPicPr>
            <a:picLocks noChangeAspect="1"/>
          </p:cNvPicPr>
          <p:nvPr/>
        </p:nvPicPr>
        <p:blipFill>
          <a:blip r:embed="rId2"/>
          <a:stretch>
            <a:fillRect/>
          </a:stretch>
        </p:blipFill>
        <p:spPr>
          <a:xfrm>
            <a:off x="698217" y="3136466"/>
            <a:ext cx="2301439" cy="1981372"/>
          </a:xfrm>
          <a:prstGeom prst="rect">
            <a:avLst/>
          </a:prstGeom>
        </p:spPr>
      </p:pic>
      <p:cxnSp>
        <p:nvCxnSpPr>
          <p:cNvPr id="14" name="直接箭头连接符 13"/>
          <p:cNvCxnSpPr/>
          <p:nvPr/>
        </p:nvCxnSpPr>
        <p:spPr>
          <a:xfrm>
            <a:off x="1991544" y="3284984"/>
            <a:ext cx="432048" cy="72008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4" name="图片 23"/>
          <p:cNvPicPr>
            <a:picLocks noChangeAspect="1"/>
          </p:cNvPicPr>
          <p:nvPr/>
        </p:nvPicPr>
        <p:blipFill>
          <a:blip r:embed="rId3"/>
          <a:stretch>
            <a:fillRect/>
          </a:stretch>
        </p:blipFill>
        <p:spPr>
          <a:xfrm>
            <a:off x="3575720" y="3944256"/>
            <a:ext cx="2263336" cy="1173582"/>
          </a:xfrm>
          <a:prstGeom prst="rect">
            <a:avLst/>
          </a:prstGeom>
        </p:spPr>
      </p:pic>
      <p:cxnSp>
        <p:nvCxnSpPr>
          <p:cNvPr id="25" name="直接箭头连接符 24"/>
          <p:cNvCxnSpPr/>
          <p:nvPr/>
        </p:nvCxnSpPr>
        <p:spPr>
          <a:xfrm>
            <a:off x="4203332" y="3584216"/>
            <a:ext cx="1008112" cy="36004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2495600" y="3584216"/>
            <a:ext cx="1707732" cy="106892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pic>
        <p:nvPicPr>
          <p:cNvPr id="31" name="图片 30"/>
          <p:cNvPicPr>
            <a:picLocks noChangeAspect="1"/>
          </p:cNvPicPr>
          <p:nvPr/>
        </p:nvPicPr>
        <p:blipFill>
          <a:blip r:embed="rId4"/>
          <a:stretch>
            <a:fillRect/>
          </a:stretch>
        </p:blipFill>
        <p:spPr>
          <a:xfrm>
            <a:off x="6415120" y="3939392"/>
            <a:ext cx="2301439" cy="1158340"/>
          </a:xfrm>
          <a:prstGeom prst="rect">
            <a:avLst/>
          </a:prstGeom>
        </p:spPr>
      </p:pic>
      <p:cxnSp>
        <p:nvCxnSpPr>
          <p:cNvPr id="32" name="直接箭头连接符 31"/>
          <p:cNvCxnSpPr/>
          <p:nvPr/>
        </p:nvCxnSpPr>
        <p:spPr>
          <a:xfrm>
            <a:off x="7116043" y="3477328"/>
            <a:ext cx="924173" cy="4620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5447928" y="3477328"/>
            <a:ext cx="1668115" cy="110380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p:nvPicPr>
        <p:blipFill>
          <a:blip r:embed="rId5"/>
          <a:stretch>
            <a:fillRect/>
          </a:stretch>
        </p:blipFill>
        <p:spPr>
          <a:xfrm>
            <a:off x="9119150" y="3924150"/>
            <a:ext cx="2347163" cy="1188823"/>
          </a:xfrm>
          <a:prstGeom prst="rect">
            <a:avLst/>
          </a:prstGeom>
        </p:spPr>
      </p:pic>
      <p:cxnSp>
        <p:nvCxnSpPr>
          <p:cNvPr id="38" name="直接箭头连接符 37"/>
          <p:cNvCxnSpPr/>
          <p:nvPr/>
        </p:nvCxnSpPr>
        <p:spPr>
          <a:xfrm>
            <a:off x="9822963" y="3494345"/>
            <a:ext cx="924173" cy="4620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V="1">
            <a:off x="8154848" y="3494345"/>
            <a:ext cx="1668115" cy="110380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10344472" y="4509120"/>
            <a:ext cx="792088" cy="0"/>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6945368" y="5445224"/>
            <a:ext cx="1094848" cy="0"/>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9696400" y="4509120"/>
            <a:ext cx="1050736" cy="1080120"/>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8040216" y="4792503"/>
            <a:ext cx="1656184" cy="796737"/>
          </a:xfrm>
          <a:prstGeom prst="straightConnector1">
            <a:avLst/>
          </a:prstGeom>
          <a:ln w="31750">
            <a:solidFill>
              <a:srgbClr val="00B050"/>
            </a:solidFill>
            <a:headEnd type="arrow" w="sm" len="sm"/>
            <a:tailEnd type="non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6945368" y="4927988"/>
            <a:ext cx="1410776" cy="461665"/>
          </a:xfrm>
          <a:prstGeom prst="rect">
            <a:avLst/>
          </a:prstGeom>
          <a:noFill/>
        </p:spPr>
        <p:txBody>
          <a:bodyPr wrap="square" rtlCol="0">
            <a:spAutoFit/>
          </a:bodyPr>
          <a:lstStyle/>
          <a:p>
            <a:pPr fontAlgn="auto">
              <a:spcBef>
                <a:spcPts val="0"/>
              </a:spcBef>
              <a:spcAft>
                <a:spcPts val="0"/>
              </a:spcAft>
            </a:pPr>
            <a:r>
              <a:rPr lang="en-US" sz="1200" b="1" dirty="0">
                <a:solidFill>
                  <a:srgbClr val="00B050"/>
                </a:solidFill>
                <a:latin typeface="微软雅黑" panose="020B0503020204020204" pitchFamily="34" charset="-122"/>
                <a:ea typeface="微软雅黑" panose="020B0503020204020204" pitchFamily="34" charset="-122"/>
              </a:rPr>
              <a:t>return 2 + 1;</a:t>
            </a:r>
          </a:p>
          <a:p>
            <a:pPr fontAlgn="auto">
              <a:spcBef>
                <a:spcPts val="0"/>
              </a:spcBef>
              <a:spcAft>
                <a:spcPts val="0"/>
              </a:spcAft>
            </a:pPr>
            <a:r>
              <a:rPr lang="en-US" sz="1200" b="1" dirty="0">
                <a:solidFill>
                  <a:srgbClr val="00B050"/>
                </a:solidFill>
                <a:latin typeface="微软雅黑" panose="020B0503020204020204" pitchFamily="34" charset="-122"/>
                <a:ea typeface="微软雅黑" panose="020B0503020204020204" pitchFamily="34" charset="-122"/>
              </a:rPr>
              <a:t>return 3;</a:t>
            </a:r>
          </a:p>
        </p:txBody>
      </p:sp>
      <p:cxnSp>
        <p:nvCxnSpPr>
          <p:cNvPr id="67" name="直接箭头连接符 66"/>
          <p:cNvCxnSpPr/>
          <p:nvPr/>
        </p:nvCxnSpPr>
        <p:spPr>
          <a:xfrm flipH="1">
            <a:off x="6816080" y="5454819"/>
            <a:ext cx="691316" cy="710485"/>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5211444" y="4792503"/>
            <a:ext cx="1604636" cy="1372801"/>
          </a:xfrm>
          <a:prstGeom prst="straightConnector1">
            <a:avLst/>
          </a:prstGeom>
          <a:ln w="31750">
            <a:solidFill>
              <a:srgbClr val="00B050"/>
            </a:solidFill>
            <a:headEnd type="arrow" w="sm" len="sm"/>
            <a:tailEnd type="non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4062739" y="5399376"/>
            <a:ext cx="1094848" cy="0"/>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062739" y="4882140"/>
            <a:ext cx="1410776" cy="461665"/>
          </a:xfrm>
          <a:prstGeom prst="rect">
            <a:avLst/>
          </a:prstGeom>
          <a:noFill/>
        </p:spPr>
        <p:txBody>
          <a:bodyPr wrap="square" rtlCol="0">
            <a:spAutoFit/>
          </a:bodyPr>
          <a:lstStyle/>
          <a:p>
            <a:pPr fontAlgn="auto">
              <a:spcBef>
                <a:spcPts val="0"/>
              </a:spcBef>
              <a:spcAft>
                <a:spcPts val="0"/>
              </a:spcAft>
            </a:pPr>
            <a:r>
              <a:rPr lang="en-US" sz="1200" b="1" dirty="0">
                <a:solidFill>
                  <a:srgbClr val="00B050"/>
                </a:solidFill>
                <a:latin typeface="微软雅黑" panose="020B0503020204020204" pitchFamily="34" charset="-122"/>
                <a:ea typeface="微软雅黑" panose="020B0503020204020204" pitchFamily="34" charset="-122"/>
              </a:rPr>
              <a:t>return 3 + 3;</a:t>
            </a:r>
          </a:p>
          <a:p>
            <a:pPr fontAlgn="auto">
              <a:spcBef>
                <a:spcPts val="0"/>
              </a:spcBef>
              <a:spcAft>
                <a:spcPts val="0"/>
              </a:spcAft>
            </a:pPr>
            <a:r>
              <a:rPr lang="en-US" sz="1200" b="1" dirty="0">
                <a:solidFill>
                  <a:srgbClr val="00B050"/>
                </a:solidFill>
                <a:latin typeface="微软雅黑" panose="020B0503020204020204" pitchFamily="34" charset="-122"/>
                <a:ea typeface="微软雅黑" panose="020B0503020204020204" pitchFamily="34" charset="-122"/>
              </a:rPr>
              <a:t>return 6;</a:t>
            </a:r>
          </a:p>
        </p:txBody>
      </p:sp>
      <p:cxnSp>
        <p:nvCxnSpPr>
          <p:cNvPr id="77" name="直接箭头连接符 76"/>
          <p:cNvCxnSpPr/>
          <p:nvPr/>
        </p:nvCxnSpPr>
        <p:spPr>
          <a:xfrm flipH="1">
            <a:off x="3702325" y="5390334"/>
            <a:ext cx="972828" cy="558946"/>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2161855" y="4826569"/>
            <a:ext cx="1540469" cy="1122711"/>
          </a:xfrm>
          <a:prstGeom prst="straightConnector1">
            <a:avLst/>
          </a:prstGeom>
          <a:ln w="31750">
            <a:solidFill>
              <a:srgbClr val="00B050"/>
            </a:solidFill>
            <a:headEnd type="arrow" w="sm" len="sm"/>
            <a:tailEnd type="non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1122199" y="5389653"/>
            <a:ext cx="1094848" cy="0"/>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86" name="文本框 85"/>
          <p:cNvSpPr txBox="1"/>
          <p:nvPr/>
        </p:nvSpPr>
        <p:spPr>
          <a:xfrm>
            <a:off x="1122199" y="4891070"/>
            <a:ext cx="1410776" cy="461665"/>
          </a:xfrm>
          <a:prstGeom prst="rect">
            <a:avLst/>
          </a:prstGeom>
          <a:noFill/>
        </p:spPr>
        <p:txBody>
          <a:bodyPr wrap="square" rtlCol="0">
            <a:spAutoFit/>
          </a:bodyPr>
          <a:lstStyle/>
          <a:p>
            <a:pPr fontAlgn="auto">
              <a:spcBef>
                <a:spcPts val="0"/>
              </a:spcBef>
              <a:spcAft>
                <a:spcPts val="0"/>
              </a:spcAft>
            </a:pPr>
            <a:r>
              <a:rPr lang="en-US" sz="1200" b="1" dirty="0">
                <a:solidFill>
                  <a:srgbClr val="00B050"/>
                </a:solidFill>
                <a:latin typeface="微软雅黑" panose="020B0503020204020204" pitchFamily="34" charset="-122"/>
                <a:ea typeface="微软雅黑" panose="020B0503020204020204" pitchFamily="34" charset="-122"/>
              </a:rPr>
              <a:t>return 4 + 6;</a:t>
            </a:r>
          </a:p>
          <a:p>
            <a:pPr fontAlgn="auto">
              <a:spcBef>
                <a:spcPts val="0"/>
              </a:spcBef>
              <a:spcAft>
                <a:spcPts val="0"/>
              </a:spcAft>
            </a:pPr>
            <a:r>
              <a:rPr lang="en-US" sz="1200" b="1" dirty="0">
                <a:solidFill>
                  <a:srgbClr val="00B050"/>
                </a:solidFill>
                <a:latin typeface="微软雅黑" panose="020B0503020204020204" pitchFamily="34" charset="-122"/>
                <a:ea typeface="微软雅黑" panose="020B0503020204020204" pitchFamily="34" charset="-122"/>
              </a:rPr>
              <a:t>return 10;</a:t>
            </a:r>
          </a:p>
        </p:txBody>
      </p:sp>
      <p:cxnSp>
        <p:nvCxnSpPr>
          <p:cNvPr id="88" name="直接箭头连接符 87"/>
          <p:cNvCxnSpPr/>
          <p:nvPr/>
        </p:nvCxnSpPr>
        <p:spPr>
          <a:xfrm flipH="1">
            <a:off x="505671" y="5389653"/>
            <a:ext cx="1173254" cy="387827"/>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22" idx="0"/>
          </p:cNvCxnSpPr>
          <p:nvPr/>
        </p:nvCxnSpPr>
        <p:spPr>
          <a:xfrm flipH="1" flipV="1">
            <a:off x="526131" y="2708920"/>
            <a:ext cx="1322806" cy="427546"/>
          </a:xfrm>
          <a:prstGeom prst="straightConnector1">
            <a:avLst/>
          </a:prstGeom>
          <a:ln w="31750">
            <a:solidFill>
              <a:srgbClr val="00B050"/>
            </a:solidFill>
            <a:headEnd type="arrow" w="sm" len="sm"/>
            <a:tailEnd type="non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flipV="1">
            <a:off x="505671" y="2708920"/>
            <a:ext cx="20460" cy="3068560"/>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104" name="文本框 103"/>
          <p:cNvSpPr txBox="1"/>
          <p:nvPr/>
        </p:nvSpPr>
        <p:spPr>
          <a:xfrm>
            <a:off x="1771312" y="2865607"/>
            <a:ext cx="445735" cy="307777"/>
          </a:xfrm>
          <a:prstGeom prst="rect">
            <a:avLst/>
          </a:prstGeom>
          <a:noFill/>
        </p:spPr>
        <p:txBody>
          <a:bodyPr wrap="square" rtlCol="0">
            <a:spAutoFit/>
          </a:bodyPr>
          <a:lstStyle/>
          <a:p>
            <a:pPr fontAlgn="auto">
              <a:spcBef>
                <a:spcPts val="0"/>
              </a:spcBef>
              <a:spcAft>
                <a:spcPts val="0"/>
              </a:spcAft>
            </a:pPr>
            <a:r>
              <a:rPr lang="en-US" sz="1400" b="1" dirty="0">
                <a:solidFill>
                  <a:srgbClr val="00B050"/>
                </a:solidFill>
                <a:latin typeface="微软雅黑" panose="020B0503020204020204" pitchFamily="34" charset="-122"/>
                <a:ea typeface="微软雅黑" panose="020B0503020204020204" pitchFamily="34" charset="-122"/>
              </a:rPr>
              <a:t>10</a:t>
            </a:r>
          </a:p>
        </p:txBody>
      </p:sp>
      <p:sp>
        <p:nvSpPr>
          <p:cNvPr id="105" name="文本框 104"/>
          <p:cNvSpPr txBox="1"/>
          <p:nvPr/>
        </p:nvSpPr>
        <p:spPr>
          <a:xfrm>
            <a:off x="1862423" y="3584216"/>
            <a:ext cx="445735" cy="400110"/>
          </a:xfrm>
          <a:prstGeom prst="rect">
            <a:avLst/>
          </a:prstGeom>
          <a:noFill/>
        </p:spPr>
        <p:txBody>
          <a:bodyPr wrap="square" rtlCol="0">
            <a:spAutoFit/>
          </a:bodyPr>
          <a:lstStyle/>
          <a:p>
            <a:pPr fontAlgn="auto">
              <a:spcBef>
                <a:spcPts val="0"/>
              </a:spcBef>
              <a:spcAft>
                <a:spcPts val="0"/>
              </a:spcAft>
            </a:pPr>
            <a:r>
              <a:rPr lang="zh-CN" altLang="en-US" sz="2000" b="1" dirty="0">
                <a:solidFill>
                  <a:srgbClr val="C00000"/>
                </a:solidFill>
                <a:latin typeface="微软雅黑" panose="020B0503020204020204" pitchFamily="34" charset="-122"/>
                <a:ea typeface="微软雅黑" panose="020B0503020204020204" pitchFamily="34" charset="-122"/>
              </a:rPr>
              <a:t>①</a:t>
            </a:r>
            <a:endParaRPr lang="en-US" sz="2000" b="1" dirty="0">
              <a:solidFill>
                <a:srgbClr val="C00000"/>
              </a:solidFill>
              <a:latin typeface="微软雅黑" panose="020B0503020204020204" pitchFamily="34" charset="-122"/>
              <a:ea typeface="微软雅黑" panose="020B0503020204020204" pitchFamily="34" charset="-122"/>
            </a:endParaRPr>
          </a:p>
        </p:txBody>
      </p:sp>
      <p:sp>
        <p:nvSpPr>
          <p:cNvPr id="106" name="文本框 105"/>
          <p:cNvSpPr txBox="1"/>
          <p:nvPr/>
        </p:nvSpPr>
        <p:spPr>
          <a:xfrm>
            <a:off x="4000924" y="3550045"/>
            <a:ext cx="445735" cy="400110"/>
          </a:xfrm>
          <a:prstGeom prst="rect">
            <a:avLst/>
          </a:prstGeom>
          <a:noFill/>
        </p:spPr>
        <p:txBody>
          <a:bodyPr wrap="square" rtlCol="0">
            <a:spAutoFit/>
          </a:bodyPr>
          <a:lstStyle/>
          <a:p>
            <a:pPr fontAlgn="auto">
              <a:spcBef>
                <a:spcPts val="0"/>
              </a:spcBef>
              <a:spcAft>
                <a:spcPts val="0"/>
              </a:spcAft>
            </a:pPr>
            <a:r>
              <a:rPr lang="zh-CN" altLang="en-US" sz="2000" b="1" dirty="0">
                <a:solidFill>
                  <a:srgbClr val="C00000"/>
                </a:solidFill>
                <a:latin typeface="微软雅黑" panose="020B0503020204020204" pitchFamily="34" charset="-122"/>
                <a:ea typeface="微软雅黑" panose="020B0503020204020204" pitchFamily="34" charset="-122"/>
              </a:rPr>
              <a:t>②</a:t>
            </a:r>
            <a:endParaRPr lang="en-US" sz="2000" b="1" dirty="0">
              <a:solidFill>
                <a:srgbClr val="C00000"/>
              </a:solidFill>
              <a:latin typeface="微软雅黑" panose="020B0503020204020204" pitchFamily="34" charset="-122"/>
              <a:ea typeface="微软雅黑" panose="020B0503020204020204" pitchFamily="34" charset="-122"/>
            </a:endParaRPr>
          </a:p>
        </p:txBody>
      </p:sp>
      <p:sp>
        <p:nvSpPr>
          <p:cNvPr id="107" name="文本框 106"/>
          <p:cNvSpPr txBox="1"/>
          <p:nvPr/>
        </p:nvSpPr>
        <p:spPr>
          <a:xfrm>
            <a:off x="6920283" y="3524040"/>
            <a:ext cx="445735" cy="400110"/>
          </a:xfrm>
          <a:prstGeom prst="rect">
            <a:avLst/>
          </a:prstGeom>
          <a:noFill/>
        </p:spPr>
        <p:txBody>
          <a:bodyPr wrap="square" rtlCol="0">
            <a:spAutoFit/>
          </a:bodyPr>
          <a:lstStyle/>
          <a:p>
            <a:pPr fontAlgn="auto">
              <a:spcBef>
                <a:spcPts val="0"/>
              </a:spcBef>
              <a:spcAft>
                <a:spcPts val="0"/>
              </a:spcAft>
            </a:pPr>
            <a:r>
              <a:rPr lang="zh-CN" altLang="en-US" sz="2000" b="1" dirty="0">
                <a:solidFill>
                  <a:srgbClr val="C00000"/>
                </a:solidFill>
                <a:latin typeface="微软雅黑" panose="020B0503020204020204" pitchFamily="34" charset="-122"/>
                <a:ea typeface="微软雅黑" panose="020B0503020204020204" pitchFamily="34" charset="-122"/>
              </a:rPr>
              <a:t>③</a:t>
            </a:r>
            <a:endParaRPr lang="en-US" sz="2000" b="1" dirty="0">
              <a:solidFill>
                <a:srgbClr val="C00000"/>
              </a:solidFill>
              <a:latin typeface="微软雅黑" panose="020B0503020204020204" pitchFamily="34" charset="-122"/>
              <a:ea typeface="微软雅黑" panose="020B0503020204020204" pitchFamily="34" charset="-122"/>
            </a:endParaRPr>
          </a:p>
        </p:txBody>
      </p:sp>
      <p:sp>
        <p:nvSpPr>
          <p:cNvPr id="108" name="文本框 107"/>
          <p:cNvSpPr txBox="1"/>
          <p:nvPr/>
        </p:nvSpPr>
        <p:spPr>
          <a:xfrm>
            <a:off x="9600095" y="3571488"/>
            <a:ext cx="445735" cy="400110"/>
          </a:xfrm>
          <a:prstGeom prst="rect">
            <a:avLst/>
          </a:prstGeom>
          <a:noFill/>
        </p:spPr>
        <p:txBody>
          <a:bodyPr wrap="square" rtlCol="0">
            <a:spAutoFit/>
          </a:bodyPr>
          <a:lstStyle/>
          <a:p>
            <a:pPr fontAlgn="auto">
              <a:spcBef>
                <a:spcPts val="0"/>
              </a:spcBef>
              <a:spcAft>
                <a:spcPts val="0"/>
              </a:spcAft>
            </a:pPr>
            <a:r>
              <a:rPr lang="zh-CN" altLang="en-US" sz="2000" b="1" dirty="0">
                <a:solidFill>
                  <a:srgbClr val="C00000"/>
                </a:solidFill>
                <a:latin typeface="微软雅黑" panose="020B0503020204020204" pitchFamily="34" charset="-122"/>
                <a:ea typeface="微软雅黑" panose="020B0503020204020204" pitchFamily="34" charset="-122"/>
              </a:rPr>
              <a:t>④</a:t>
            </a:r>
            <a:endParaRPr lang="en-US" sz="2000" b="1" dirty="0">
              <a:solidFill>
                <a:srgbClr val="C00000"/>
              </a:solidFill>
              <a:latin typeface="微软雅黑" panose="020B0503020204020204" pitchFamily="34" charset="-122"/>
              <a:ea typeface="微软雅黑" panose="020B0503020204020204" pitchFamily="34" charset="-122"/>
            </a:endParaRPr>
          </a:p>
        </p:txBody>
      </p:sp>
      <p:sp>
        <p:nvSpPr>
          <p:cNvPr id="109" name="文本框 108"/>
          <p:cNvSpPr txBox="1"/>
          <p:nvPr/>
        </p:nvSpPr>
        <p:spPr>
          <a:xfrm>
            <a:off x="9418489" y="5119396"/>
            <a:ext cx="445735" cy="400110"/>
          </a:xfrm>
          <a:prstGeom prst="rect">
            <a:avLst/>
          </a:prstGeom>
          <a:noFill/>
        </p:spPr>
        <p:txBody>
          <a:bodyPr wrap="square" rtlCol="0">
            <a:spAutoFit/>
          </a:bodyPr>
          <a:lstStyle/>
          <a:p>
            <a:pPr fontAlgn="auto">
              <a:spcBef>
                <a:spcPts val="0"/>
              </a:spcBef>
              <a:spcAft>
                <a:spcPts val="0"/>
              </a:spcAft>
            </a:pPr>
            <a:r>
              <a:rPr lang="zh-CN" altLang="en-US" sz="2000" b="1" dirty="0">
                <a:solidFill>
                  <a:srgbClr val="C00000"/>
                </a:solidFill>
                <a:latin typeface="微软雅黑" panose="020B0503020204020204" pitchFamily="34" charset="-122"/>
                <a:ea typeface="微软雅黑" panose="020B0503020204020204" pitchFamily="34" charset="-122"/>
              </a:rPr>
              <a:t>⑤</a:t>
            </a:r>
            <a:endParaRPr lang="en-US" sz="2000" b="1" dirty="0">
              <a:solidFill>
                <a:srgbClr val="C00000"/>
              </a:solidFill>
              <a:latin typeface="微软雅黑" panose="020B0503020204020204" pitchFamily="34" charset="-122"/>
              <a:ea typeface="微软雅黑" panose="020B0503020204020204" pitchFamily="34" charset="-122"/>
            </a:endParaRPr>
          </a:p>
        </p:txBody>
      </p:sp>
      <p:sp>
        <p:nvSpPr>
          <p:cNvPr id="110" name="文本框 109"/>
          <p:cNvSpPr txBox="1"/>
          <p:nvPr/>
        </p:nvSpPr>
        <p:spPr>
          <a:xfrm>
            <a:off x="6593212" y="5674303"/>
            <a:ext cx="445735" cy="400110"/>
          </a:xfrm>
          <a:prstGeom prst="rect">
            <a:avLst/>
          </a:prstGeom>
          <a:noFill/>
        </p:spPr>
        <p:txBody>
          <a:bodyPr wrap="square" rtlCol="0">
            <a:spAutoFit/>
          </a:bodyPr>
          <a:lstStyle/>
          <a:p>
            <a:pPr fontAlgn="auto">
              <a:spcBef>
                <a:spcPts val="0"/>
              </a:spcBef>
              <a:spcAft>
                <a:spcPts val="0"/>
              </a:spcAft>
            </a:pPr>
            <a:r>
              <a:rPr lang="zh-CN" altLang="en-US" sz="2000" b="1" dirty="0">
                <a:solidFill>
                  <a:srgbClr val="C00000"/>
                </a:solidFill>
                <a:latin typeface="微软雅黑" panose="020B0503020204020204" pitchFamily="34" charset="-122"/>
                <a:ea typeface="微软雅黑" panose="020B0503020204020204" pitchFamily="34" charset="-122"/>
              </a:rPr>
              <a:t>⑥</a:t>
            </a:r>
            <a:endParaRPr lang="en-US" sz="2000" b="1" dirty="0">
              <a:solidFill>
                <a:srgbClr val="C00000"/>
              </a:solidFill>
              <a:latin typeface="微软雅黑" panose="020B0503020204020204" pitchFamily="34" charset="-122"/>
              <a:ea typeface="微软雅黑" panose="020B0503020204020204" pitchFamily="34" charset="-122"/>
            </a:endParaRPr>
          </a:p>
        </p:txBody>
      </p:sp>
      <p:sp>
        <p:nvSpPr>
          <p:cNvPr id="111" name="文本框 110"/>
          <p:cNvSpPr txBox="1"/>
          <p:nvPr/>
        </p:nvSpPr>
        <p:spPr>
          <a:xfrm>
            <a:off x="3448681" y="5489343"/>
            <a:ext cx="445735" cy="400110"/>
          </a:xfrm>
          <a:prstGeom prst="rect">
            <a:avLst/>
          </a:prstGeom>
          <a:noFill/>
        </p:spPr>
        <p:txBody>
          <a:bodyPr wrap="square" rtlCol="0">
            <a:spAutoFit/>
          </a:bodyPr>
          <a:lstStyle/>
          <a:p>
            <a:pPr fontAlgn="auto">
              <a:spcBef>
                <a:spcPts val="0"/>
              </a:spcBef>
              <a:spcAft>
                <a:spcPts val="0"/>
              </a:spcAft>
            </a:pPr>
            <a:r>
              <a:rPr lang="zh-CN" altLang="en-US" sz="2000" b="1" dirty="0">
                <a:solidFill>
                  <a:srgbClr val="C00000"/>
                </a:solidFill>
                <a:latin typeface="微软雅黑" panose="020B0503020204020204" pitchFamily="34" charset="-122"/>
                <a:ea typeface="微软雅黑" panose="020B0503020204020204" pitchFamily="34" charset="-122"/>
              </a:rPr>
              <a:t>⑦</a:t>
            </a:r>
            <a:endParaRPr lang="en-US" sz="2000" b="1" dirty="0">
              <a:solidFill>
                <a:srgbClr val="C00000"/>
              </a:solidFill>
              <a:latin typeface="微软雅黑" panose="020B0503020204020204" pitchFamily="34" charset="-122"/>
              <a:ea typeface="微软雅黑" panose="020B0503020204020204" pitchFamily="34" charset="-122"/>
            </a:endParaRPr>
          </a:p>
        </p:txBody>
      </p:sp>
      <p:sp>
        <p:nvSpPr>
          <p:cNvPr id="112" name="文本框 111"/>
          <p:cNvSpPr txBox="1"/>
          <p:nvPr/>
        </p:nvSpPr>
        <p:spPr>
          <a:xfrm>
            <a:off x="457903" y="4108045"/>
            <a:ext cx="445735" cy="400110"/>
          </a:xfrm>
          <a:prstGeom prst="rect">
            <a:avLst/>
          </a:prstGeom>
          <a:noFill/>
        </p:spPr>
        <p:txBody>
          <a:bodyPr wrap="square" rtlCol="0">
            <a:spAutoFit/>
          </a:bodyPr>
          <a:lstStyle/>
          <a:p>
            <a:pPr fontAlgn="auto">
              <a:spcBef>
                <a:spcPts val="0"/>
              </a:spcBef>
              <a:spcAft>
                <a:spcPts val="0"/>
              </a:spcAft>
            </a:pPr>
            <a:r>
              <a:rPr lang="zh-CN" altLang="en-US" sz="2000" b="1" dirty="0">
                <a:solidFill>
                  <a:srgbClr val="C00000"/>
                </a:solidFill>
                <a:latin typeface="微软雅黑" panose="020B0503020204020204" pitchFamily="34" charset="-122"/>
                <a:ea typeface="微软雅黑" panose="020B0503020204020204" pitchFamily="34" charset="-122"/>
              </a:rPr>
              <a:t>⑧</a:t>
            </a:r>
            <a:endParaRPr lang="en-US" sz="2000" b="1" dirty="0">
              <a:solidFill>
                <a:srgbClr val="C00000"/>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838200" y="1019989"/>
            <a:ext cx="5056006" cy="1015663"/>
          </a:xfrm>
          <a:prstGeom prst="rect">
            <a:avLst/>
          </a:prstGeom>
          <a:noFill/>
        </p:spPr>
        <p:txBody>
          <a:bodyPr wrap="square" rtlCol="0">
            <a:spAutoFit/>
          </a:bodyPr>
          <a:lstStyle/>
          <a:p>
            <a:pPr fontAlgn="auto">
              <a:spcBef>
                <a:spcPts val="0"/>
              </a:spcBef>
              <a:spcAft>
                <a:spcPts val="0"/>
              </a:spcAft>
            </a:pPr>
            <a:r>
              <a:rPr lang="zh-CN" altLang="en-US" sz="2000" b="1" dirty="0">
                <a:solidFill>
                  <a:srgbClr val="C00000"/>
                </a:solidFill>
                <a:latin typeface="微软雅黑" panose="020B0503020204020204" pitchFamily="34" charset="-122"/>
                <a:ea typeface="微软雅黑" panose="020B0503020204020204" pitchFamily="34" charset="-122"/>
              </a:rPr>
              <a:t>注意：</a:t>
            </a:r>
            <a:endParaRPr lang="en-US" altLang="zh-CN" sz="2000" b="1" dirty="0">
              <a:solidFill>
                <a:srgbClr val="C00000"/>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sz="2000" b="1" dirty="0">
                <a:solidFill>
                  <a:srgbClr val="C00000"/>
                </a:solidFill>
                <a:latin typeface="微软雅黑" panose="020B0503020204020204" pitchFamily="34" charset="-122"/>
                <a:ea typeface="微软雅黑" panose="020B0503020204020204" pitchFamily="34" charset="-122"/>
              </a:rPr>
              <a:t>       1.</a:t>
            </a:r>
            <a:r>
              <a:rPr lang="zh-CN" altLang="en-US" sz="2000" b="1" dirty="0">
                <a:solidFill>
                  <a:srgbClr val="C00000"/>
                </a:solidFill>
                <a:latin typeface="微软雅黑" panose="020B0503020204020204" pitchFamily="34" charset="-122"/>
                <a:ea typeface="微软雅黑" panose="020B0503020204020204" pitchFamily="34" charset="-122"/>
              </a:rPr>
              <a:t>红色箭头代表方法的调用流程</a:t>
            </a:r>
            <a:endParaRPr lang="en-US" altLang="zh-CN" sz="2000" b="1" dirty="0">
              <a:solidFill>
                <a:srgbClr val="C00000"/>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sz="2000" b="1" dirty="0">
                <a:solidFill>
                  <a:srgbClr val="C00000"/>
                </a:solidFill>
                <a:latin typeface="微软雅黑" panose="020B0503020204020204" pitchFamily="34" charset="-122"/>
                <a:ea typeface="微软雅黑" panose="020B0503020204020204" pitchFamily="34" charset="-122"/>
              </a:rPr>
              <a:t>       2.</a:t>
            </a:r>
            <a:r>
              <a:rPr lang="zh-CN" altLang="en-US" sz="2000" b="1" dirty="0">
                <a:solidFill>
                  <a:srgbClr val="C00000"/>
                </a:solidFill>
                <a:latin typeface="微软雅黑" panose="020B0503020204020204" pitchFamily="34" charset="-122"/>
                <a:ea typeface="微软雅黑" panose="020B0503020204020204" pitchFamily="34" charset="-122"/>
              </a:rPr>
              <a:t>绿色箭头代表方法调用后的返回流程</a:t>
            </a:r>
            <a:endParaRPr lang="en-US" sz="20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down)">
                                      <p:cBhvr>
                                        <p:cTn id="17" dur="500"/>
                                        <p:tgtEl>
                                          <p:spTgt spid="27"/>
                                        </p:tgtEl>
                                      </p:cBhvr>
                                    </p:animEffect>
                                  </p:childTnLst>
                                </p:cTn>
                              </p:par>
                              <p:par>
                                <p:cTn id="18" presetID="22" presetClass="entr" presetSubtype="4"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down)">
                                      <p:cBhvr>
                                        <p:cTn id="20" dur="500"/>
                                        <p:tgtEl>
                                          <p:spTgt spid="25"/>
                                        </p:tgtEl>
                                      </p:cBhvr>
                                    </p:animEffect>
                                  </p:childTnLst>
                                </p:cTn>
                              </p:par>
                              <p:par>
                                <p:cTn id="21" presetID="22" presetClass="entr" presetSubtype="4"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down)">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down)">
                                      <p:cBhvr>
                                        <p:cTn id="28" dur="500"/>
                                        <p:tgtEl>
                                          <p:spTgt spid="33"/>
                                        </p:tgtEl>
                                      </p:cBhvr>
                                    </p:animEffect>
                                  </p:childTnLst>
                                </p:cTn>
                              </p:par>
                              <p:par>
                                <p:cTn id="29" presetID="22" presetClass="entr" presetSubtype="4"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500"/>
                                        <p:tgtEl>
                                          <p:spTgt spid="32"/>
                                        </p:tgtEl>
                                      </p:cBhvr>
                                    </p:animEffect>
                                  </p:childTnLst>
                                </p:cTn>
                              </p:par>
                              <p:par>
                                <p:cTn id="32" presetID="22" presetClass="entr" presetSubtype="4" fill="hold"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down)">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500"/>
                                        <p:tgtEl>
                                          <p:spTgt spid="39"/>
                                        </p:tgtEl>
                                      </p:cBhvr>
                                    </p:animEffect>
                                  </p:childTnLst>
                                </p:cTn>
                              </p:par>
                              <p:par>
                                <p:cTn id="40" presetID="22" presetClass="entr" presetSubtype="4"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down)">
                                      <p:cBhvr>
                                        <p:cTn id="42" dur="500"/>
                                        <p:tgtEl>
                                          <p:spTgt spid="38"/>
                                        </p:tgtEl>
                                      </p:cBhvr>
                                    </p:animEffect>
                                  </p:childTnLst>
                                </p:cTn>
                              </p:par>
                              <p:par>
                                <p:cTn id="43" presetID="22" presetClass="entr" presetSubtype="4"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down)">
                                      <p:cBhvr>
                                        <p:cTn id="45" dur="500"/>
                                        <p:tgtEl>
                                          <p:spTgt spid="3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ipe(down)">
                                      <p:cBhvr>
                                        <p:cTn id="50" dur="500"/>
                                        <p:tgtEl>
                                          <p:spTgt spid="41"/>
                                        </p:tgtEl>
                                      </p:cBhvr>
                                    </p:animEffect>
                                  </p:childTnLst>
                                </p:cTn>
                              </p:par>
                              <p:par>
                                <p:cTn id="51" presetID="22" presetClass="entr" presetSubtype="4" fill="hold"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wipe(down)">
                                      <p:cBhvr>
                                        <p:cTn id="53" dur="500"/>
                                        <p:tgtEl>
                                          <p:spTgt spid="45"/>
                                        </p:tgtEl>
                                      </p:cBhvr>
                                    </p:animEffect>
                                  </p:childTnLst>
                                </p:cTn>
                              </p:par>
                              <p:par>
                                <p:cTn id="54" presetID="22" presetClass="entr" presetSubtype="4" fill="hold" nodeType="with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wipe(down)">
                                      <p:cBhvr>
                                        <p:cTn id="56" dur="500"/>
                                        <p:tgtEl>
                                          <p:spTgt spid="4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62"/>
                                        </p:tgtEl>
                                        <p:attrNameLst>
                                          <p:attrName>style.visibility</p:attrName>
                                        </p:attrNameLst>
                                      </p:cBhvr>
                                      <p:to>
                                        <p:strVal val="visible"/>
                                      </p:to>
                                    </p:set>
                                    <p:animEffect transition="in" filter="wipe(down)">
                                      <p:cBhvr>
                                        <p:cTn id="61" dur="500"/>
                                        <p:tgtEl>
                                          <p:spTgt spid="6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68"/>
                                        </p:tgtEl>
                                        <p:attrNameLst>
                                          <p:attrName>style.visibility</p:attrName>
                                        </p:attrNameLst>
                                      </p:cBhvr>
                                      <p:to>
                                        <p:strVal val="visible"/>
                                      </p:to>
                                    </p:set>
                                    <p:animEffect transition="in" filter="wipe(down)">
                                      <p:cBhvr>
                                        <p:cTn id="66" dur="500"/>
                                        <p:tgtEl>
                                          <p:spTgt spid="68"/>
                                        </p:tgtEl>
                                      </p:cBhvr>
                                    </p:animEffect>
                                  </p:childTnLst>
                                </p:cTn>
                              </p:par>
                              <p:par>
                                <p:cTn id="67" presetID="22" presetClass="entr" presetSubtype="4"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wipe(down)">
                                      <p:cBhvr>
                                        <p:cTn id="69" dur="500"/>
                                        <p:tgtEl>
                                          <p:spTgt spid="67"/>
                                        </p:tgtEl>
                                      </p:cBhvr>
                                    </p:animEffect>
                                  </p:childTnLst>
                                </p:cTn>
                              </p:par>
                              <p:par>
                                <p:cTn id="70" presetID="22" presetClass="entr" presetSubtype="4" fill="hold"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down)">
                                      <p:cBhvr>
                                        <p:cTn id="72" dur="500"/>
                                        <p:tgtEl>
                                          <p:spTgt spid="4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76"/>
                                        </p:tgtEl>
                                        <p:attrNameLst>
                                          <p:attrName>style.visibility</p:attrName>
                                        </p:attrNameLst>
                                      </p:cBhvr>
                                      <p:to>
                                        <p:strVal val="visible"/>
                                      </p:to>
                                    </p:set>
                                    <p:animEffect transition="in" filter="wipe(down)">
                                      <p:cBhvr>
                                        <p:cTn id="77" dur="500"/>
                                        <p:tgtEl>
                                          <p:spTgt spid="7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75"/>
                                        </p:tgtEl>
                                        <p:attrNameLst>
                                          <p:attrName>style.visibility</p:attrName>
                                        </p:attrNameLst>
                                      </p:cBhvr>
                                      <p:to>
                                        <p:strVal val="visible"/>
                                      </p:to>
                                    </p:set>
                                    <p:animEffect transition="in" filter="wipe(down)">
                                      <p:cBhvr>
                                        <p:cTn id="82" dur="500"/>
                                        <p:tgtEl>
                                          <p:spTgt spid="75"/>
                                        </p:tgtEl>
                                      </p:cBhvr>
                                    </p:animEffect>
                                  </p:childTnLst>
                                </p:cTn>
                              </p:par>
                              <p:par>
                                <p:cTn id="83" presetID="22" presetClass="entr" presetSubtype="4" fill="hold" nodeType="withEffect">
                                  <p:stCondLst>
                                    <p:cond delay="0"/>
                                  </p:stCondLst>
                                  <p:childTnLst>
                                    <p:set>
                                      <p:cBhvr>
                                        <p:cTn id="84" dur="1" fill="hold">
                                          <p:stCondLst>
                                            <p:cond delay="0"/>
                                          </p:stCondLst>
                                        </p:cTn>
                                        <p:tgtEl>
                                          <p:spTgt spid="77"/>
                                        </p:tgtEl>
                                        <p:attrNameLst>
                                          <p:attrName>style.visibility</p:attrName>
                                        </p:attrNameLst>
                                      </p:cBhvr>
                                      <p:to>
                                        <p:strVal val="visible"/>
                                      </p:to>
                                    </p:set>
                                    <p:animEffect transition="in" filter="wipe(down)">
                                      <p:cBhvr>
                                        <p:cTn id="85" dur="500"/>
                                        <p:tgtEl>
                                          <p:spTgt spid="77"/>
                                        </p:tgtEl>
                                      </p:cBhvr>
                                    </p:animEffect>
                                  </p:childTnLst>
                                </p:cTn>
                              </p:par>
                              <p:par>
                                <p:cTn id="86" presetID="22" presetClass="entr" presetSubtype="4" fill="hold" nodeType="withEffect">
                                  <p:stCondLst>
                                    <p:cond delay="0"/>
                                  </p:stCondLst>
                                  <p:childTnLst>
                                    <p:set>
                                      <p:cBhvr>
                                        <p:cTn id="87" dur="1" fill="hold">
                                          <p:stCondLst>
                                            <p:cond delay="0"/>
                                          </p:stCondLst>
                                        </p:cTn>
                                        <p:tgtEl>
                                          <p:spTgt spid="78"/>
                                        </p:tgtEl>
                                        <p:attrNameLst>
                                          <p:attrName>style.visibility</p:attrName>
                                        </p:attrNameLst>
                                      </p:cBhvr>
                                      <p:to>
                                        <p:strVal val="visible"/>
                                      </p:to>
                                    </p:set>
                                    <p:animEffect transition="in" filter="wipe(down)">
                                      <p:cBhvr>
                                        <p:cTn id="88" dur="500"/>
                                        <p:tgtEl>
                                          <p:spTgt spid="7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86"/>
                                        </p:tgtEl>
                                        <p:attrNameLst>
                                          <p:attrName>style.visibility</p:attrName>
                                        </p:attrNameLst>
                                      </p:cBhvr>
                                      <p:to>
                                        <p:strVal val="visible"/>
                                      </p:to>
                                    </p:set>
                                    <p:animEffect transition="in" filter="wipe(down)">
                                      <p:cBhvr>
                                        <p:cTn id="93" dur="500"/>
                                        <p:tgtEl>
                                          <p:spTgt spid="86"/>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85"/>
                                        </p:tgtEl>
                                        <p:attrNameLst>
                                          <p:attrName>style.visibility</p:attrName>
                                        </p:attrNameLst>
                                      </p:cBhvr>
                                      <p:to>
                                        <p:strVal val="visible"/>
                                      </p:to>
                                    </p:set>
                                    <p:animEffect transition="in" filter="wipe(down)">
                                      <p:cBhvr>
                                        <p:cTn id="98" dur="500"/>
                                        <p:tgtEl>
                                          <p:spTgt spid="85"/>
                                        </p:tgtEl>
                                      </p:cBhvr>
                                    </p:animEffect>
                                  </p:childTnLst>
                                </p:cTn>
                              </p:par>
                              <p:par>
                                <p:cTn id="99" presetID="22" presetClass="entr" presetSubtype="4" fill="hold" nodeType="withEffect">
                                  <p:stCondLst>
                                    <p:cond delay="0"/>
                                  </p:stCondLst>
                                  <p:childTnLst>
                                    <p:set>
                                      <p:cBhvr>
                                        <p:cTn id="100" dur="1" fill="hold">
                                          <p:stCondLst>
                                            <p:cond delay="0"/>
                                          </p:stCondLst>
                                        </p:cTn>
                                        <p:tgtEl>
                                          <p:spTgt spid="88"/>
                                        </p:tgtEl>
                                        <p:attrNameLst>
                                          <p:attrName>style.visibility</p:attrName>
                                        </p:attrNameLst>
                                      </p:cBhvr>
                                      <p:to>
                                        <p:strVal val="visible"/>
                                      </p:to>
                                    </p:set>
                                    <p:animEffect transition="in" filter="wipe(down)">
                                      <p:cBhvr>
                                        <p:cTn id="101" dur="500"/>
                                        <p:tgtEl>
                                          <p:spTgt spid="88"/>
                                        </p:tgtEl>
                                      </p:cBhvr>
                                    </p:animEffect>
                                  </p:childTnLst>
                                </p:cTn>
                              </p:par>
                              <p:par>
                                <p:cTn id="102" presetID="22" presetClass="entr" presetSubtype="4" fill="hold" nodeType="withEffect">
                                  <p:stCondLst>
                                    <p:cond delay="0"/>
                                  </p:stCondLst>
                                  <p:childTnLst>
                                    <p:set>
                                      <p:cBhvr>
                                        <p:cTn id="103" dur="1" fill="hold">
                                          <p:stCondLst>
                                            <p:cond delay="0"/>
                                          </p:stCondLst>
                                        </p:cTn>
                                        <p:tgtEl>
                                          <p:spTgt spid="96"/>
                                        </p:tgtEl>
                                        <p:attrNameLst>
                                          <p:attrName>style.visibility</p:attrName>
                                        </p:attrNameLst>
                                      </p:cBhvr>
                                      <p:to>
                                        <p:strVal val="visible"/>
                                      </p:to>
                                    </p:set>
                                    <p:animEffect transition="in" filter="wipe(down)">
                                      <p:cBhvr>
                                        <p:cTn id="104" dur="500"/>
                                        <p:tgtEl>
                                          <p:spTgt spid="96"/>
                                        </p:tgtEl>
                                      </p:cBhvr>
                                    </p:animEffect>
                                  </p:childTnLst>
                                </p:cTn>
                              </p:par>
                              <p:par>
                                <p:cTn id="105" presetID="22" presetClass="entr" presetSubtype="4" fill="hold" nodeType="withEffect">
                                  <p:stCondLst>
                                    <p:cond delay="0"/>
                                  </p:stCondLst>
                                  <p:childTnLst>
                                    <p:set>
                                      <p:cBhvr>
                                        <p:cTn id="106" dur="1" fill="hold">
                                          <p:stCondLst>
                                            <p:cond delay="0"/>
                                          </p:stCondLst>
                                        </p:cTn>
                                        <p:tgtEl>
                                          <p:spTgt spid="89"/>
                                        </p:tgtEl>
                                        <p:attrNameLst>
                                          <p:attrName>style.visibility</p:attrName>
                                        </p:attrNameLst>
                                      </p:cBhvr>
                                      <p:to>
                                        <p:strVal val="visible"/>
                                      </p:to>
                                    </p:set>
                                    <p:animEffect transition="in" filter="wipe(down)">
                                      <p:cBhvr>
                                        <p:cTn id="107" dur="500"/>
                                        <p:tgtEl>
                                          <p:spTgt spid="89"/>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104"/>
                                        </p:tgtEl>
                                        <p:attrNameLst>
                                          <p:attrName>style.visibility</p:attrName>
                                        </p:attrNameLst>
                                      </p:cBhvr>
                                      <p:to>
                                        <p:strVal val="visible"/>
                                      </p:to>
                                    </p:set>
                                    <p:animEffect transition="in" filter="wipe(down)">
                                      <p:cBhvr>
                                        <p:cTn id="112" dur="500"/>
                                        <p:tgtEl>
                                          <p:spTgt spid="104"/>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105"/>
                                        </p:tgtEl>
                                        <p:attrNameLst>
                                          <p:attrName>style.visibility</p:attrName>
                                        </p:attrNameLst>
                                      </p:cBhvr>
                                      <p:to>
                                        <p:strVal val="visible"/>
                                      </p:to>
                                    </p:set>
                                    <p:animEffect transition="in" filter="wipe(down)">
                                      <p:cBhvr>
                                        <p:cTn id="117" dur="500"/>
                                        <p:tgtEl>
                                          <p:spTgt spid="105"/>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106"/>
                                        </p:tgtEl>
                                        <p:attrNameLst>
                                          <p:attrName>style.visibility</p:attrName>
                                        </p:attrNameLst>
                                      </p:cBhvr>
                                      <p:to>
                                        <p:strVal val="visible"/>
                                      </p:to>
                                    </p:set>
                                    <p:animEffect transition="in" filter="wipe(down)">
                                      <p:cBhvr>
                                        <p:cTn id="122" dur="500"/>
                                        <p:tgtEl>
                                          <p:spTgt spid="106"/>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107"/>
                                        </p:tgtEl>
                                        <p:attrNameLst>
                                          <p:attrName>style.visibility</p:attrName>
                                        </p:attrNameLst>
                                      </p:cBhvr>
                                      <p:to>
                                        <p:strVal val="visible"/>
                                      </p:to>
                                    </p:set>
                                    <p:animEffect transition="in" filter="wipe(down)">
                                      <p:cBhvr>
                                        <p:cTn id="127" dur="500"/>
                                        <p:tgtEl>
                                          <p:spTgt spid="107"/>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108"/>
                                        </p:tgtEl>
                                        <p:attrNameLst>
                                          <p:attrName>style.visibility</p:attrName>
                                        </p:attrNameLst>
                                      </p:cBhvr>
                                      <p:to>
                                        <p:strVal val="visible"/>
                                      </p:to>
                                    </p:set>
                                    <p:animEffect transition="in" filter="wipe(down)">
                                      <p:cBhvr>
                                        <p:cTn id="132" dur="500"/>
                                        <p:tgtEl>
                                          <p:spTgt spid="108"/>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109"/>
                                        </p:tgtEl>
                                        <p:attrNameLst>
                                          <p:attrName>style.visibility</p:attrName>
                                        </p:attrNameLst>
                                      </p:cBhvr>
                                      <p:to>
                                        <p:strVal val="visible"/>
                                      </p:to>
                                    </p:set>
                                    <p:animEffect transition="in" filter="wipe(down)">
                                      <p:cBhvr>
                                        <p:cTn id="137" dur="500"/>
                                        <p:tgtEl>
                                          <p:spTgt spid="109"/>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110"/>
                                        </p:tgtEl>
                                        <p:attrNameLst>
                                          <p:attrName>style.visibility</p:attrName>
                                        </p:attrNameLst>
                                      </p:cBhvr>
                                      <p:to>
                                        <p:strVal val="visible"/>
                                      </p:to>
                                    </p:set>
                                    <p:animEffect transition="in" filter="wipe(down)">
                                      <p:cBhvr>
                                        <p:cTn id="142" dur="500"/>
                                        <p:tgtEl>
                                          <p:spTgt spid="110"/>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111"/>
                                        </p:tgtEl>
                                        <p:attrNameLst>
                                          <p:attrName>style.visibility</p:attrName>
                                        </p:attrNameLst>
                                      </p:cBhvr>
                                      <p:to>
                                        <p:strVal val="visible"/>
                                      </p:to>
                                    </p:set>
                                    <p:animEffect transition="in" filter="wipe(down)">
                                      <p:cBhvr>
                                        <p:cTn id="147" dur="500"/>
                                        <p:tgtEl>
                                          <p:spTgt spid="111"/>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grpId="0" nodeType="clickEffect">
                                  <p:stCondLst>
                                    <p:cond delay="0"/>
                                  </p:stCondLst>
                                  <p:childTnLst>
                                    <p:set>
                                      <p:cBhvr>
                                        <p:cTn id="151" dur="1" fill="hold">
                                          <p:stCondLst>
                                            <p:cond delay="0"/>
                                          </p:stCondLst>
                                        </p:cTn>
                                        <p:tgtEl>
                                          <p:spTgt spid="112"/>
                                        </p:tgtEl>
                                        <p:attrNameLst>
                                          <p:attrName>style.visibility</p:attrName>
                                        </p:attrNameLst>
                                      </p:cBhvr>
                                      <p:to>
                                        <p:strVal val="visible"/>
                                      </p:to>
                                    </p:set>
                                    <p:animEffect transition="in" filter="wipe(down)">
                                      <p:cBhvr>
                                        <p:cTn id="152" dur="500"/>
                                        <p:tgtEl>
                                          <p:spTgt spid="112"/>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grpId="0" nodeType="clickEffect">
                                  <p:stCondLst>
                                    <p:cond delay="0"/>
                                  </p:stCondLst>
                                  <p:childTnLst>
                                    <p:set>
                                      <p:cBhvr>
                                        <p:cTn id="156" dur="1" fill="hold">
                                          <p:stCondLst>
                                            <p:cond delay="0"/>
                                          </p:stCondLst>
                                        </p:cTn>
                                        <p:tgtEl>
                                          <p:spTgt spid="114"/>
                                        </p:tgtEl>
                                        <p:attrNameLst>
                                          <p:attrName>style.visibility</p:attrName>
                                        </p:attrNameLst>
                                      </p:cBhvr>
                                      <p:to>
                                        <p:strVal val="visible"/>
                                      </p:to>
                                    </p:set>
                                    <p:animEffect transition="in" filter="wipe(down)">
                                      <p:cBhvr>
                                        <p:cTn id="15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76" grpId="0"/>
      <p:bldP spid="86" grpId="0"/>
      <p:bldP spid="104" grpId="0"/>
      <p:bldP spid="105" grpId="0"/>
      <p:bldP spid="106" grpId="0"/>
      <p:bldP spid="107" grpId="0"/>
      <p:bldP spid="108" grpId="0"/>
      <p:bldP spid="109" grpId="0"/>
      <p:bldP spid="110" grpId="0"/>
      <p:bldP spid="111" grpId="0"/>
      <p:bldP spid="112" grpId="0"/>
      <p:bldP spid="1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递归遍历文件夹</a:t>
            </a:r>
          </a:p>
        </p:txBody>
      </p:sp>
      <p:pic>
        <p:nvPicPr>
          <p:cNvPr id="4" name="图片 3"/>
          <p:cNvPicPr>
            <a:picLocks noChangeAspect="1"/>
          </p:cNvPicPr>
          <p:nvPr/>
        </p:nvPicPr>
        <p:blipFill>
          <a:blip r:embed="rId2"/>
          <a:stretch>
            <a:fillRect/>
          </a:stretch>
        </p:blipFill>
        <p:spPr>
          <a:xfrm>
            <a:off x="767408" y="980728"/>
            <a:ext cx="1844200" cy="1790855"/>
          </a:xfrm>
          <a:prstGeom prst="rect">
            <a:avLst/>
          </a:prstGeom>
        </p:spPr>
      </p:pic>
      <p:pic>
        <p:nvPicPr>
          <p:cNvPr id="8" name="图片 7"/>
          <p:cNvPicPr>
            <a:picLocks noChangeAspect="1"/>
          </p:cNvPicPr>
          <p:nvPr/>
        </p:nvPicPr>
        <p:blipFill>
          <a:blip r:embed="rId3"/>
          <a:stretch>
            <a:fillRect/>
          </a:stretch>
        </p:blipFill>
        <p:spPr>
          <a:xfrm>
            <a:off x="5576107" y="827367"/>
            <a:ext cx="4304643" cy="1944216"/>
          </a:xfrm>
          <a:prstGeom prst="rect">
            <a:avLst/>
          </a:prstGeom>
        </p:spPr>
      </p:pic>
      <p:pic>
        <p:nvPicPr>
          <p:cNvPr id="51" name="图片 50"/>
          <p:cNvPicPr>
            <a:picLocks noChangeAspect="1"/>
          </p:cNvPicPr>
          <p:nvPr/>
        </p:nvPicPr>
        <p:blipFill>
          <a:blip r:embed="rId3"/>
          <a:stretch>
            <a:fillRect/>
          </a:stretch>
        </p:blipFill>
        <p:spPr>
          <a:xfrm>
            <a:off x="1271463" y="3995306"/>
            <a:ext cx="4304643" cy="1944216"/>
          </a:xfrm>
          <a:prstGeom prst="rect">
            <a:avLst/>
          </a:prstGeom>
        </p:spPr>
      </p:pic>
      <p:pic>
        <p:nvPicPr>
          <p:cNvPr id="52" name="图片 51"/>
          <p:cNvPicPr>
            <a:picLocks noChangeAspect="1"/>
          </p:cNvPicPr>
          <p:nvPr/>
        </p:nvPicPr>
        <p:blipFill>
          <a:blip r:embed="rId3"/>
          <a:stretch>
            <a:fillRect/>
          </a:stretch>
        </p:blipFill>
        <p:spPr>
          <a:xfrm>
            <a:off x="6566888" y="4038082"/>
            <a:ext cx="4304643" cy="1944216"/>
          </a:xfrm>
          <a:prstGeom prst="rect">
            <a:avLst/>
          </a:prstGeom>
        </p:spPr>
      </p:pic>
      <p:pic>
        <p:nvPicPr>
          <p:cNvPr id="10" name="图片 9"/>
          <p:cNvPicPr>
            <a:picLocks noChangeAspect="1"/>
          </p:cNvPicPr>
          <p:nvPr/>
        </p:nvPicPr>
        <p:blipFill>
          <a:blip r:embed="rId4"/>
          <a:stretch>
            <a:fillRect/>
          </a:stretch>
        </p:blipFill>
        <p:spPr>
          <a:xfrm>
            <a:off x="2274514" y="875702"/>
            <a:ext cx="2949196" cy="617273"/>
          </a:xfrm>
          <a:prstGeom prst="rect">
            <a:avLst/>
          </a:prstGeom>
        </p:spPr>
      </p:pic>
      <p:cxnSp>
        <p:nvCxnSpPr>
          <p:cNvPr id="12" name="连接符: 曲线 11"/>
          <p:cNvCxnSpPr>
            <a:endCxn id="8" idx="0"/>
          </p:cNvCxnSpPr>
          <p:nvPr/>
        </p:nvCxnSpPr>
        <p:spPr>
          <a:xfrm flipV="1">
            <a:off x="3423785" y="827367"/>
            <a:ext cx="4304644" cy="441393"/>
          </a:xfrm>
          <a:prstGeom prst="curvedConnector4">
            <a:avLst>
              <a:gd name="adj1" fmla="val 48717"/>
              <a:gd name="adj2" fmla="val 15179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5"/>
          <a:stretch>
            <a:fillRect/>
          </a:stretch>
        </p:blipFill>
        <p:spPr>
          <a:xfrm>
            <a:off x="7738293" y="462094"/>
            <a:ext cx="1021168" cy="350550"/>
          </a:xfrm>
          <a:prstGeom prst="rect">
            <a:avLst/>
          </a:prstGeom>
        </p:spPr>
      </p:pic>
      <p:pic>
        <p:nvPicPr>
          <p:cNvPr id="21" name="图片 20"/>
          <p:cNvPicPr>
            <a:picLocks noChangeAspect="1"/>
          </p:cNvPicPr>
          <p:nvPr/>
        </p:nvPicPr>
        <p:blipFill>
          <a:blip r:embed="rId6"/>
          <a:stretch>
            <a:fillRect/>
          </a:stretch>
        </p:blipFill>
        <p:spPr>
          <a:xfrm>
            <a:off x="8883065" y="812644"/>
            <a:ext cx="1034421" cy="700919"/>
          </a:xfrm>
          <a:prstGeom prst="rect">
            <a:avLst/>
          </a:prstGeom>
        </p:spPr>
      </p:pic>
      <p:cxnSp>
        <p:nvCxnSpPr>
          <p:cNvPr id="43" name="直接箭头连接符 42"/>
          <p:cNvCxnSpPr/>
          <p:nvPr/>
        </p:nvCxnSpPr>
        <p:spPr>
          <a:xfrm flipV="1">
            <a:off x="6456040" y="980728"/>
            <a:ext cx="2427025" cy="673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4" name="图片 53"/>
          <p:cNvPicPr>
            <a:picLocks noChangeAspect="1"/>
          </p:cNvPicPr>
          <p:nvPr/>
        </p:nvPicPr>
        <p:blipFill>
          <a:blip r:embed="rId7"/>
          <a:stretch>
            <a:fillRect/>
          </a:stretch>
        </p:blipFill>
        <p:spPr>
          <a:xfrm>
            <a:off x="9311643" y="2063734"/>
            <a:ext cx="1211685" cy="586791"/>
          </a:xfrm>
          <a:prstGeom prst="rect">
            <a:avLst/>
          </a:prstGeom>
        </p:spPr>
      </p:pic>
      <p:cxnSp>
        <p:nvCxnSpPr>
          <p:cNvPr id="56" name="直接箭头连接符 55"/>
          <p:cNvCxnSpPr>
            <a:endCxn id="54" idx="1"/>
          </p:cNvCxnSpPr>
          <p:nvPr/>
        </p:nvCxnSpPr>
        <p:spPr>
          <a:xfrm>
            <a:off x="7896200" y="1876155"/>
            <a:ext cx="1415443" cy="48097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8248877" y="2116642"/>
            <a:ext cx="510584" cy="253916"/>
          </a:xfrm>
          <a:prstGeom prst="rect">
            <a:avLst/>
          </a:prstGeom>
          <a:noFill/>
        </p:spPr>
        <p:txBody>
          <a:bodyPr wrap="square" rtlCol="0">
            <a:spAutoFit/>
          </a:bodyPr>
          <a:lstStyle/>
          <a:p>
            <a:pPr fontAlgn="auto">
              <a:spcBef>
                <a:spcPts val="0"/>
              </a:spcBef>
              <a:spcAft>
                <a:spcPts val="0"/>
              </a:spcAft>
            </a:pPr>
            <a:r>
              <a:rPr lang="zh-CN" altLang="en-US" sz="1050" b="1" dirty="0">
                <a:solidFill>
                  <a:srgbClr val="FF0000"/>
                </a:solidFill>
                <a:latin typeface="微软雅黑" panose="020B0503020204020204" pitchFamily="34" charset="-122"/>
                <a:ea typeface="微软雅黑" panose="020B0503020204020204" pitchFamily="34" charset="-122"/>
              </a:rPr>
              <a:t>输出</a:t>
            </a:r>
            <a:endParaRPr lang="en-US" sz="1050" b="1" dirty="0">
              <a:solidFill>
                <a:srgbClr val="FF0000"/>
              </a:solidFill>
              <a:latin typeface="微软雅黑" panose="020B0503020204020204" pitchFamily="34" charset="-122"/>
              <a:ea typeface="微软雅黑" panose="020B0503020204020204" pitchFamily="34" charset="-122"/>
            </a:endParaRPr>
          </a:p>
        </p:txBody>
      </p:sp>
      <p:cxnSp>
        <p:nvCxnSpPr>
          <p:cNvPr id="66" name="直接箭头连接符 65"/>
          <p:cNvCxnSpPr/>
          <p:nvPr/>
        </p:nvCxnSpPr>
        <p:spPr>
          <a:xfrm flipH="1">
            <a:off x="2783632" y="2276872"/>
            <a:ext cx="4248472" cy="17612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71" name="图片 70"/>
          <p:cNvPicPr>
            <a:picLocks noChangeAspect="1"/>
          </p:cNvPicPr>
          <p:nvPr/>
        </p:nvPicPr>
        <p:blipFill>
          <a:blip r:embed="rId8"/>
          <a:stretch>
            <a:fillRect/>
          </a:stretch>
        </p:blipFill>
        <p:spPr>
          <a:xfrm>
            <a:off x="3423785" y="3789548"/>
            <a:ext cx="1204064" cy="205758"/>
          </a:xfrm>
          <a:prstGeom prst="rect">
            <a:avLst/>
          </a:prstGeom>
        </p:spPr>
      </p:pic>
      <p:pic>
        <p:nvPicPr>
          <p:cNvPr id="73" name="图片 72"/>
          <p:cNvPicPr>
            <a:picLocks noChangeAspect="1"/>
          </p:cNvPicPr>
          <p:nvPr/>
        </p:nvPicPr>
        <p:blipFill>
          <a:blip r:embed="rId9"/>
          <a:stretch>
            <a:fillRect/>
          </a:stretch>
        </p:blipFill>
        <p:spPr>
          <a:xfrm>
            <a:off x="4310434" y="4080858"/>
            <a:ext cx="1204064" cy="556308"/>
          </a:xfrm>
          <a:prstGeom prst="rect">
            <a:avLst/>
          </a:prstGeom>
        </p:spPr>
      </p:pic>
      <p:cxnSp>
        <p:nvCxnSpPr>
          <p:cNvPr id="93" name="直接箭头连接符 92"/>
          <p:cNvCxnSpPr/>
          <p:nvPr/>
        </p:nvCxnSpPr>
        <p:spPr>
          <a:xfrm flipV="1">
            <a:off x="2141054" y="4191192"/>
            <a:ext cx="2169380" cy="10190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3522331" y="5134847"/>
            <a:ext cx="1105518" cy="415498"/>
          </a:xfrm>
          <a:prstGeom prst="rect">
            <a:avLst/>
          </a:prstGeom>
          <a:noFill/>
        </p:spPr>
        <p:txBody>
          <a:bodyPr wrap="square" rtlCol="0">
            <a:spAutoFit/>
          </a:bodyPr>
          <a:lstStyle/>
          <a:p>
            <a:pPr fontAlgn="auto">
              <a:spcBef>
                <a:spcPts val="0"/>
              </a:spcBef>
              <a:spcAft>
                <a:spcPts val="0"/>
              </a:spcAft>
            </a:pPr>
            <a:r>
              <a:rPr lang="zh-CN" altLang="en-US" sz="1050" b="1" dirty="0">
                <a:solidFill>
                  <a:srgbClr val="00B0F0"/>
                </a:solidFill>
                <a:latin typeface="微软雅黑" panose="020B0503020204020204" pitchFamily="34" charset="-122"/>
                <a:ea typeface="微软雅黑" panose="020B0503020204020204" pitchFamily="34" charset="-122"/>
              </a:rPr>
              <a:t>不符合条件，没有任何输出</a:t>
            </a:r>
            <a:endParaRPr lang="en-US" sz="1050" b="1" dirty="0">
              <a:solidFill>
                <a:srgbClr val="00B0F0"/>
              </a:solidFill>
              <a:latin typeface="微软雅黑" panose="020B0503020204020204" pitchFamily="34" charset="-122"/>
              <a:ea typeface="微软雅黑" panose="020B0503020204020204" pitchFamily="34" charset="-122"/>
            </a:endParaRPr>
          </a:p>
        </p:txBody>
      </p:sp>
      <p:cxnSp>
        <p:nvCxnSpPr>
          <p:cNvPr id="98" name="直接箭头连接符 97"/>
          <p:cNvCxnSpPr/>
          <p:nvPr/>
        </p:nvCxnSpPr>
        <p:spPr>
          <a:xfrm>
            <a:off x="7156897" y="2276872"/>
            <a:ext cx="955327" cy="1718434"/>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87" name="图片 86"/>
          <p:cNvPicPr>
            <a:picLocks noChangeAspect="1"/>
          </p:cNvPicPr>
          <p:nvPr/>
        </p:nvPicPr>
        <p:blipFill>
          <a:blip r:embed="rId10"/>
          <a:stretch>
            <a:fillRect/>
          </a:stretch>
        </p:blipFill>
        <p:spPr>
          <a:xfrm>
            <a:off x="8402075" y="3698083"/>
            <a:ext cx="1188823" cy="228620"/>
          </a:xfrm>
          <a:prstGeom prst="rect">
            <a:avLst/>
          </a:prstGeom>
        </p:spPr>
      </p:pic>
      <p:pic>
        <p:nvPicPr>
          <p:cNvPr id="91" name="图片 90"/>
          <p:cNvPicPr>
            <a:picLocks noChangeAspect="1"/>
          </p:cNvPicPr>
          <p:nvPr/>
        </p:nvPicPr>
        <p:blipFill>
          <a:blip r:embed="rId11"/>
          <a:stretch>
            <a:fillRect/>
          </a:stretch>
        </p:blipFill>
        <p:spPr>
          <a:xfrm>
            <a:off x="9564661" y="4043051"/>
            <a:ext cx="1249788" cy="502964"/>
          </a:xfrm>
          <a:prstGeom prst="rect">
            <a:avLst/>
          </a:prstGeom>
        </p:spPr>
      </p:pic>
      <p:cxnSp>
        <p:nvCxnSpPr>
          <p:cNvPr id="113" name="直接箭头连接符 112"/>
          <p:cNvCxnSpPr/>
          <p:nvPr/>
        </p:nvCxnSpPr>
        <p:spPr>
          <a:xfrm flipV="1">
            <a:off x="7349404" y="4191192"/>
            <a:ext cx="2226625" cy="101905"/>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5" name="文本框 114"/>
          <p:cNvSpPr txBox="1"/>
          <p:nvPr/>
        </p:nvSpPr>
        <p:spPr>
          <a:xfrm>
            <a:off x="9148805" y="5193202"/>
            <a:ext cx="1105518" cy="415498"/>
          </a:xfrm>
          <a:prstGeom prst="rect">
            <a:avLst/>
          </a:prstGeom>
          <a:noFill/>
        </p:spPr>
        <p:txBody>
          <a:bodyPr wrap="square" rtlCol="0">
            <a:spAutoFit/>
          </a:bodyPr>
          <a:lstStyle/>
          <a:p>
            <a:pPr fontAlgn="auto">
              <a:spcBef>
                <a:spcPts val="0"/>
              </a:spcBef>
              <a:spcAft>
                <a:spcPts val="0"/>
              </a:spcAft>
            </a:pPr>
            <a:r>
              <a:rPr lang="zh-CN" altLang="en-US" sz="1050" b="1" dirty="0">
                <a:solidFill>
                  <a:srgbClr val="00B050"/>
                </a:solidFill>
                <a:latin typeface="微软雅黑" panose="020B0503020204020204" pitchFamily="34" charset="-122"/>
                <a:ea typeface="微软雅黑" panose="020B0503020204020204" pitchFamily="34" charset="-122"/>
              </a:rPr>
              <a:t>不符合条件，没有任何输出</a:t>
            </a:r>
            <a:endParaRPr lang="en-US" sz="1050" b="1" dirty="0">
              <a:solidFill>
                <a:srgbClr val="00B05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par>
                                <p:cTn id="18" presetID="22" presetClass="entr" presetSubtype="4"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down)">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down)">
                                      <p:cBhvr>
                                        <p:cTn id="30" dur="500"/>
                                        <p:tgtEl>
                                          <p:spTgt spid="43"/>
                                        </p:tgtEl>
                                      </p:cBhvr>
                                    </p:animEffect>
                                  </p:childTnLst>
                                </p:cTn>
                              </p:par>
                              <p:par>
                                <p:cTn id="31" presetID="22" presetClass="entr" presetSubtype="4"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down)">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wipe(down)">
                                      <p:cBhvr>
                                        <p:cTn id="38" dur="500"/>
                                        <p:tgtEl>
                                          <p:spTgt spid="56"/>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down)">
                                      <p:cBhvr>
                                        <p:cTn id="41" dur="500"/>
                                        <p:tgtEl>
                                          <p:spTgt spid="57"/>
                                        </p:tgtEl>
                                      </p:cBhvr>
                                    </p:animEffect>
                                  </p:childTnLst>
                                </p:cTn>
                              </p:par>
                              <p:par>
                                <p:cTn id="42" presetID="22" presetClass="entr" presetSubtype="4" fill="hold" nodeType="with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wipe(down)">
                                      <p:cBhvr>
                                        <p:cTn id="44" dur="500"/>
                                        <p:tgtEl>
                                          <p:spTgt spid="5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wipe(down)">
                                      <p:cBhvr>
                                        <p:cTn id="49" dur="500"/>
                                        <p:tgtEl>
                                          <p:spTgt spid="71"/>
                                        </p:tgtEl>
                                      </p:cBhvr>
                                    </p:animEffect>
                                  </p:childTnLst>
                                </p:cTn>
                              </p:par>
                              <p:par>
                                <p:cTn id="50" presetID="22" presetClass="entr" presetSubtype="4" fill="hold" nodeType="withEffect">
                                  <p:stCondLst>
                                    <p:cond delay="0"/>
                                  </p:stCondLst>
                                  <p:childTnLst>
                                    <p:set>
                                      <p:cBhvr>
                                        <p:cTn id="51" dur="1" fill="hold">
                                          <p:stCondLst>
                                            <p:cond delay="0"/>
                                          </p:stCondLst>
                                        </p:cTn>
                                        <p:tgtEl>
                                          <p:spTgt spid="66"/>
                                        </p:tgtEl>
                                        <p:attrNameLst>
                                          <p:attrName>style.visibility</p:attrName>
                                        </p:attrNameLst>
                                      </p:cBhvr>
                                      <p:to>
                                        <p:strVal val="visible"/>
                                      </p:to>
                                    </p:set>
                                    <p:animEffect transition="in" filter="wipe(down)">
                                      <p:cBhvr>
                                        <p:cTn id="52" dur="500"/>
                                        <p:tgtEl>
                                          <p:spTgt spid="66"/>
                                        </p:tgtEl>
                                      </p:cBhvr>
                                    </p:animEffect>
                                  </p:childTnLst>
                                </p:cTn>
                              </p:par>
                              <p:par>
                                <p:cTn id="53" presetID="22" presetClass="entr" presetSubtype="4"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down)">
                                      <p:cBhvr>
                                        <p:cTn id="55" dur="500"/>
                                        <p:tgtEl>
                                          <p:spTgt spid="5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93"/>
                                        </p:tgtEl>
                                        <p:attrNameLst>
                                          <p:attrName>style.visibility</p:attrName>
                                        </p:attrNameLst>
                                      </p:cBhvr>
                                      <p:to>
                                        <p:strVal val="visible"/>
                                      </p:to>
                                    </p:set>
                                    <p:animEffect transition="in" filter="wipe(down)">
                                      <p:cBhvr>
                                        <p:cTn id="60" dur="500"/>
                                        <p:tgtEl>
                                          <p:spTgt spid="93"/>
                                        </p:tgtEl>
                                      </p:cBhvr>
                                    </p:animEffect>
                                  </p:childTnLst>
                                </p:cTn>
                              </p:par>
                              <p:par>
                                <p:cTn id="61" presetID="22" presetClass="entr" presetSubtype="4" fill="hold" nodeType="with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wipe(down)">
                                      <p:cBhvr>
                                        <p:cTn id="63" dur="500"/>
                                        <p:tgtEl>
                                          <p:spTgt spid="73"/>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97"/>
                                        </p:tgtEl>
                                        <p:attrNameLst>
                                          <p:attrName>style.visibility</p:attrName>
                                        </p:attrNameLst>
                                      </p:cBhvr>
                                      <p:to>
                                        <p:strVal val="visible"/>
                                      </p:to>
                                    </p:set>
                                    <p:animEffect transition="in" filter="wipe(down)">
                                      <p:cBhvr>
                                        <p:cTn id="66" dur="500"/>
                                        <p:tgtEl>
                                          <p:spTgt spid="9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97">
                                            <p:txEl>
                                              <p:pRg st="0" end="0"/>
                                            </p:txEl>
                                          </p:spTgt>
                                        </p:tgtEl>
                                        <p:attrNameLst>
                                          <p:attrName>style.visibility</p:attrName>
                                        </p:attrNameLst>
                                      </p:cBhvr>
                                      <p:to>
                                        <p:strVal val="visible"/>
                                      </p:to>
                                    </p:set>
                                    <p:animEffect transition="in" filter="wipe(down)">
                                      <p:cBhvr>
                                        <p:cTn id="71" dur="500"/>
                                        <p:tgtEl>
                                          <p:spTgt spid="97">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98"/>
                                        </p:tgtEl>
                                        <p:attrNameLst>
                                          <p:attrName>style.visibility</p:attrName>
                                        </p:attrNameLst>
                                      </p:cBhvr>
                                      <p:to>
                                        <p:strVal val="visible"/>
                                      </p:to>
                                    </p:set>
                                    <p:animEffect transition="in" filter="wipe(down)">
                                      <p:cBhvr>
                                        <p:cTn id="76" dur="500"/>
                                        <p:tgtEl>
                                          <p:spTgt spid="98"/>
                                        </p:tgtEl>
                                      </p:cBhvr>
                                    </p:animEffect>
                                  </p:childTnLst>
                                </p:cTn>
                              </p:par>
                              <p:par>
                                <p:cTn id="77" presetID="22" presetClass="entr" presetSubtype="4" fill="hold" nodeType="with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wipe(down)">
                                      <p:cBhvr>
                                        <p:cTn id="79" dur="500"/>
                                        <p:tgtEl>
                                          <p:spTgt spid="52"/>
                                        </p:tgtEl>
                                      </p:cBhvr>
                                    </p:animEffect>
                                  </p:childTnLst>
                                </p:cTn>
                              </p:par>
                              <p:par>
                                <p:cTn id="80" presetID="22" presetClass="entr" presetSubtype="4" fill="hold" nodeType="with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wipe(down)">
                                      <p:cBhvr>
                                        <p:cTn id="82" dur="500"/>
                                        <p:tgtEl>
                                          <p:spTgt spid="8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113"/>
                                        </p:tgtEl>
                                        <p:attrNameLst>
                                          <p:attrName>style.visibility</p:attrName>
                                        </p:attrNameLst>
                                      </p:cBhvr>
                                      <p:to>
                                        <p:strVal val="visible"/>
                                      </p:to>
                                    </p:set>
                                    <p:animEffect transition="in" filter="wipe(down)">
                                      <p:cBhvr>
                                        <p:cTn id="87" dur="500"/>
                                        <p:tgtEl>
                                          <p:spTgt spid="113"/>
                                        </p:tgtEl>
                                      </p:cBhvr>
                                    </p:animEffect>
                                  </p:childTnLst>
                                </p:cTn>
                              </p:par>
                              <p:par>
                                <p:cTn id="88" presetID="22" presetClass="entr" presetSubtype="4" fill="hold" nodeType="withEffect">
                                  <p:stCondLst>
                                    <p:cond delay="0"/>
                                  </p:stCondLst>
                                  <p:childTnLst>
                                    <p:set>
                                      <p:cBhvr>
                                        <p:cTn id="89" dur="1" fill="hold">
                                          <p:stCondLst>
                                            <p:cond delay="0"/>
                                          </p:stCondLst>
                                        </p:cTn>
                                        <p:tgtEl>
                                          <p:spTgt spid="91"/>
                                        </p:tgtEl>
                                        <p:attrNameLst>
                                          <p:attrName>style.visibility</p:attrName>
                                        </p:attrNameLst>
                                      </p:cBhvr>
                                      <p:to>
                                        <p:strVal val="visible"/>
                                      </p:to>
                                    </p:set>
                                    <p:animEffect transition="in" filter="wipe(down)">
                                      <p:cBhvr>
                                        <p:cTn id="90" dur="500"/>
                                        <p:tgtEl>
                                          <p:spTgt spid="91"/>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115"/>
                                        </p:tgtEl>
                                        <p:attrNameLst>
                                          <p:attrName>style.visibility</p:attrName>
                                        </p:attrNameLst>
                                      </p:cBhvr>
                                      <p:to>
                                        <p:strVal val="visible"/>
                                      </p:to>
                                    </p:set>
                                    <p:animEffect transition="in" filter="wipe(down)">
                                      <p:cBhvr>
                                        <p:cTn id="93" dur="500"/>
                                        <p:tgtEl>
                                          <p:spTgt spid="115"/>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115">
                                            <p:txEl>
                                              <p:pRg st="0" end="0"/>
                                            </p:txEl>
                                          </p:spTgt>
                                        </p:tgtEl>
                                        <p:attrNameLst>
                                          <p:attrName>style.visibility</p:attrName>
                                        </p:attrNameLst>
                                      </p:cBhvr>
                                      <p:to>
                                        <p:strVal val="visible"/>
                                      </p:to>
                                    </p:set>
                                    <p:animEffect transition="in" filter="wipe(down)">
                                      <p:cBhvr>
                                        <p:cTn id="98" dur="5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97" grpId="0"/>
      <p:bldP spid="1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0" fontAlgn="base" latinLnBrk="0" hangingPunct="0">
              <a:lnSpc>
                <a:spcPct val="90000"/>
              </a:lnSpc>
              <a:spcBef>
                <a:spcPct val="0"/>
              </a:spcBef>
              <a:spcAft>
                <a:spcPct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Lock</a:t>
            </a:r>
            <a:r>
              <a:rPr kumimoji="0" lang="zh-CN" altLang="en-US" sz="2400" b="1" i="0" u="none" strike="noStrike" kern="120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锁</a:t>
            </a:r>
            <a:endParaRPr kumimoji="0" lang="zh-TW" altLang="zh-CN" sz="2400" b="1" i="0" u="none" strike="noStrike" kern="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TextBox 2"/>
          <p:cNvSpPr txBox="1">
            <a:spLocks noChangeArrowheads="1"/>
          </p:cNvSpPr>
          <p:nvPr/>
        </p:nvSpPr>
        <p:spPr bwMode="auto">
          <a:xfrm>
            <a:off x="838201" y="1054101"/>
            <a:ext cx="609934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Lock</a:t>
            </a:r>
            <a:r>
              <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锁的注意事项</a:t>
            </a:r>
          </a:p>
        </p:txBody>
      </p:sp>
      <p:sp>
        <p:nvSpPr>
          <p:cNvPr id="5" name="TextBox 10"/>
          <p:cNvSpPr txBox="1"/>
          <p:nvPr/>
        </p:nvSpPr>
        <p:spPr>
          <a:xfrm>
            <a:off x="1559496" y="1844824"/>
            <a:ext cx="10513168" cy="1298689"/>
          </a:xfrm>
          <a:prstGeom prst="rect">
            <a:avLst/>
          </a:prstGeom>
          <a:noFill/>
        </p:spPr>
        <p:txBody>
          <a:bodyPr wrap="square">
            <a:spAutoFit/>
          </a:bodyPr>
          <a:lstStyle/>
          <a:p>
            <a:pPr fontAlgn="auto">
              <a:lnSpc>
                <a:spcPct val="150000"/>
              </a:lnSpc>
              <a:spcBef>
                <a:spcPts val="0"/>
              </a:spcBef>
              <a:spcAft>
                <a:spcPts val="0"/>
              </a:spcAft>
              <a:defRPr/>
            </a:pP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在线程的执行过程中</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有可能出现异常</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导致</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unlock()</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方法并不会被执行</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不执行就不会释放锁对象</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fontAlgn="auto">
              <a:lnSpc>
                <a:spcPct val="150000"/>
              </a:lnSpc>
              <a:spcBef>
                <a:spcPts val="0"/>
              </a:spcBef>
              <a:spcAft>
                <a:spcPts val="0"/>
              </a:spcAft>
              <a:defRPr/>
            </a:pPr>
            <a:endPar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fontAlgn="auto">
              <a:lnSpc>
                <a:spcPct val="150000"/>
              </a:lnSpc>
              <a:spcBef>
                <a:spcPts val="0"/>
              </a:spcBef>
              <a:spcAft>
                <a:spcPts val="0"/>
              </a:spcAft>
              <a:defRPr/>
            </a:pP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所以要使用</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try…catch…finally</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方式将释放锁的代码写在</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finally</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代码块中进行执行</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p:txBody>
      </p:sp>
      <p:pic>
        <p:nvPicPr>
          <p:cNvPr id="3" name="图片 2"/>
          <p:cNvPicPr>
            <a:picLocks noChangeAspect="1"/>
          </p:cNvPicPr>
          <p:nvPr/>
        </p:nvPicPr>
        <p:blipFill>
          <a:blip r:embed="rId3"/>
          <a:stretch>
            <a:fillRect/>
          </a:stretch>
        </p:blipFill>
        <p:spPr>
          <a:xfrm>
            <a:off x="3916288" y="3429000"/>
            <a:ext cx="4339952" cy="32075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递归解决问题的思路</a:t>
            </a:r>
            <a:r>
              <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endPar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
        <p:nvSpPr>
          <p:cNvPr id="13" name="文本占位符 4"/>
          <p:cNvSpPr txBox="1"/>
          <p:nvPr/>
        </p:nvSpPr>
        <p:spPr>
          <a:xfrm>
            <a:off x="1496286" y="1484784"/>
            <a:ext cx="9845675" cy="216024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把一个复杂问题层层转换为一个与原问题类似但规模更小的问题来求解</a:t>
            </a:r>
            <a:r>
              <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p>
          <a:p>
            <a:endPar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例如</a:t>
            </a:r>
            <a:r>
              <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想求出</a:t>
            </a:r>
            <a:r>
              <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1-100</a:t>
            </a:r>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的和 </a:t>
            </a:r>
            <a:r>
              <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-&gt; </a:t>
            </a:r>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转换为</a:t>
            </a:r>
            <a:r>
              <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100+[</a:t>
            </a:r>
            <a:r>
              <a:rPr lang="en-US" altLang="zh-CN" dirty="0">
                <a:solidFill>
                  <a:schemeClr val="accent5"/>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1</a:t>
            </a:r>
            <a:r>
              <a:rPr lang="zh-CN" altLang="en-US" dirty="0">
                <a:solidFill>
                  <a:schemeClr val="accent5"/>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到</a:t>
            </a:r>
            <a:r>
              <a:rPr lang="en-US" altLang="zh-CN" dirty="0">
                <a:solidFill>
                  <a:schemeClr val="accent5"/>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99</a:t>
            </a:r>
            <a:r>
              <a:rPr lang="zh-CN" altLang="en-US" dirty="0">
                <a:solidFill>
                  <a:schemeClr val="accent5"/>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的和</a:t>
            </a:r>
            <a:r>
              <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-&gt; 99+[</a:t>
            </a:r>
            <a:r>
              <a:rPr lang="en-US" altLang="zh-CN" dirty="0">
                <a:solidFill>
                  <a:schemeClr val="accent5"/>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1-98</a:t>
            </a:r>
            <a:r>
              <a:rPr lang="zh-CN" altLang="en-US" dirty="0">
                <a:solidFill>
                  <a:schemeClr val="accent5"/>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的和</a:t>
            </a:r>
            <a:r>
              <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endPar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pic>
        <p:nvPicPr>
          <p:cNvPr id="15" name="图片 14"/>
          <p:cNvPicPr/>
          <p:nvPr/>
        </p:nvPicPr>
        <p:blipFill>
          <a:blip r:embed="rId2">
            <a:extLst>
              <a:ext uri="{28A0092B-C50C-407E-A947-70E740481C1C}">
                <a14:useLocalDpi xmlns:a14="http://schemas.microsoft.com/office/drawing/2010/main" val="0"/>
              </a:ext>
            </a:extLst>
          </a:blip>
          <a:srcRect/>
          <a:stretch>
            <a:fillRect/>
          </a:stretch>
        </p:blipFill>
        <p:spPr bwMode="auto">
          <a:xfrm>
            <a:off x="1496286" y="3429000"/>
            <a:ext cx="2286000" cy="2286000"/>
          </a:xfrm>
          <a:prstGeom prst="rect">
            <a:avLst/>
          </a:prstGeom>
          <a:noFill/>
          <a:ln>
            <a:noFill/>
          </a:ln>
        </p:spPr>
      </p:pic>
      <p:sp>
        <p:nvSpPr>
          <p:cNvPr id="16" name="文本占位符 4"/>
          <p:cNvSpPr txBox="1"/>
          <p:nvPr/>
        </p:nvSpPr>
        <p:spPr>
          <a:xfrm>
            <a:off x="4199163" y="3429000"/>
            <a:ext cx="5410058" cy="228600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递归解决问题要找到两个内容</a:t>
            </a:r>
            <a:r>
              <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p>
          <a:p>
            <a:endPar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zh-CN" altLang="en-US"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递归的出口 </a:t>
            </a:r>
            <a:r>
              <a:rPr lang="en-US" altLang="zh-CN"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-&gt; </a:t>
            </a:r>
            <a:r>
              <a:rPr lang="zh-CN" altLang="en-US"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什么时候停止递归</a:t>
            </a:r>
            <a:r>
              <a:rPr lang="en-US" altLang="zh-CN"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p>
          <a:p>
            <a:endParaRPr lang="en-US" altLang="zh-CN"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zh-CN" altLang="en-US"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递归的规则 </a:t>
            </a:r>
            <a:r>
              <a:rPr lang="en-US" altLang="zh-CN"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-&gt; </a:t>
            </a:r>
            <a:r>
              <a:rPr lang="zh-CN" altLang="en-US"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如何找出与原问题相似但规模更小的问题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a:t>
            </a:r>
          </a:p>
        </p:txBody>
      </p:sp>
      <p:sp>
        <p:nvSpPr>
          <p:cNvPr id="3" name="文本占位符 2"/>
          <p:cNvSpPr>
            <a:spLocks noGrp="1"/>
          </p:cNvSpPr>
          <p:nvPr>
            <p:ph type="body" sz="quarter" idx="10"/>
          </p:nvPr>
        </p:nvSpPr>
        <p:spPr>
          <a:xfrm>
            <a:off x="4655840" y="1389863"/>
            <a:ext cx="6145336" cy="3196039"/>
          </a:xfrm>
        </p:spPr>
        <p:txBody>
          <a:bodyPr/>
          <a:lstStyle/>
          <a:p>
            <a:pPr marL="0" indent="0">
              <a:buNone/>
            </a:pP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求</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5</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的阶乘 如何递归如何完成</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marL="0" indent="0">
              <a:buNone/>
            </a:pP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求</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5</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的阶乘可以拆分问题</a:t>
            </a:r>
            <a:endPar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0" indent="0">
              <a:buNone/>
            </a:pP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求</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5</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乘以</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4</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的阶乘 </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-&gt; </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求</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4</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乘以</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3</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的阶乘 </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-&gt; </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求</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3</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乘以</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的阶乘</a:t>
            </a:r>
            <a:endPar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0" indent="0">
              <a:buNone/>
            </a:pP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以此类推</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marL="0" indent="0">
              <a:buNone/>
            </a:pP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尝试使用代码中的递归思路来解决一下下面这个问题</a:t>
            </a:r>
            <a:endPar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0" indent="0">
              <a:buNone/>
            </a:pPr>
            <a:endPar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5" name="Shape 2430"/>
          <p:cNvSpPr/>
          <p:nvPr/>
        </p:nvSpPr>
        <p:spPr>
          <a:xfrm>
            <a:off x="4248448" y="1677895"/>
            <a:ext cx="279459" cy="27945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C00000"/>
          </a:solidFill>
          <a:ln w="12700">
            <a:noFill/>
            <a:miter lim="400000"/>
          </a:ln>
        </p:spPr>
        <p:txBody>
          <a:bodyPr lIns="19047" tIns="19047" rIns="19047" bIns="19047" anchor="ctr"/>
          <a:lstStyle/>
          <a:p>
            <a:pPr algn="ct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60" noProof="1">
              <a:solidFill>
                <a:srgbClr val="F4B246"/>
              </a:solidFill>
              <a:latin typeface="+mn-ea"/>
              <a:cs typeface="Arial" panose="020B0604020202020204"/>
            </a:endParaRPr>
          </a:p>
        </p:txBody>
      </p:sp>
      <p:sp>
        <p:nvSpPr>
          <p:cNvPr id="8" name="文本框 7"/>
          <p:cNvSpPr txBox="1"/>
          <p:nvPr/>
        </p:nvSpPr>
        <p:spPr>
          <a:xfrm>
            <a:off x="479376" y="5085184"/>
            <a:ext cx="11449272" cy="1200329"/>
          </a:xfrm>
          <a:prstGeom prst="rect">
            <a:avLst/>
          </a:prstGeom>
          <a:noFill/>
        </p:spPr>
        <p:txBody>
          <a:bodyPr wrap="square">
            <a:spAutoFit/>
          </a:bodyPr>
          <a:lstStyle/>
          <a:p>
            <a:r>
              <a:rPr lang="zh-CN" altLang="en-US" b="1" i="0" dirty="0">
                <a:solidFill>
                  <a:srgbClr val="121212"/>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假设一对刚出生的小兔一个月后就能长成大兔</a:t>
            </a:r>
            <a:r>
              <a:rPr lang="en-US" altLang="zh-CN" b="1" i="0" dirty="0">
                <a:solidFill>
                  <a:srgbClr val="121212"/>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i="0" dirty="0">
                <a:solidFill>
                  <a:srgbClr val="121212"/>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再过一个月就能生下一对小兔</a:t>
            </a:r>
            <a:r>
              <a:rPr lang="en-US" altLang="zh-CN" b="1" i="0" dirty="0">
                <a:solidFill>
                  <a:srgbClr val="121212"/>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i="0" dirty="0">
                <a:solidFill>
                  <a:srgbClr val="121212"/>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并且此后每个月都生一对小兔</a:t>
            </a:r>
            <a:r>
              <a:rPr lang="en-US" altLang="zh-CN" b="1" i="0" dirty="0">
                <a:solidFill>
                  <a:srgbClr val="121212"/>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i="0" dirty="0">
                <a:solidFill>
                  <a:srgbClr val="121212"/>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一年内没有发生死亡</a:t>
            </a:r>
            <a:r>
              <a:rPr lang="en-US" altLang="zh-CN" b="1" i="0" dirty="0">
                <a:solidFill>
                  <a:srgbClr val="121212"/>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i="0" dirty="0">
                <a:solidFill>
                  <a:srgbClr val="121212"/>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问</a:t>
            </a:r>
            <a:r>
              <a:rPr lang="en-US" altLang="zh-CN" b="1" i="0" dirty="0">
                <a:solidFill>
                  <a:srgbClr val="121212"/>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i="0" dirty="0">
                <a:solidFill>
                  <a:srgbClr val="121212"/>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一对刚出生的兔子</a:t>
            </a:r>
            <a:r>
              <a:rPr lang="en-US" altLang="zh-CN" b="1" i="0" dirty="0">
                <a:solidFill>
                  <a:srgbClr val="121212"/>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i="0" dirty="0">
                <a:solidFill>
                  <a:srgbClr val="121212"/>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一年内繁殖成多少对兔子</a:t>
            </a:r>
            <a:r>
              <a:rPr lang="en-US" altLang="zh-CN" b="1" i="0" dirty="0">
                <a:solidFill>
                  <a:srgbClr val="121212"/>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a:t>
            </a:r>
          </a:p>
          <a:p>
            <a:endParaRPr lang="en-US" altLang="zh-CN" b="1" dirty="0">
              <a:solidFill>
                <a:srgbClr val="121212"/>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提示</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从第三个月开始</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每个月兔子的对数都是前两个月兔子的对数之和</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 1</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月</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对 </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月</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对 </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3</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月</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对 </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4</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月</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:3</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655840" y="1412776"/>
            <a:ext cx="6291263" cy="4651437"/>
          </a:xfrm>
        </p:spPr>
        <p:txBody>
          <a:bodyPr/>
          <a:lstStyle/>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Lock</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生产者与消费者案例</a:t>
            </a:r>
            <a:endParaRPr lang="zh-CN" altLang="zh-CN"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多线程与多消费</a:t>
            </a:r>
            <a:endPar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线程池</a:t>
            </a:r>
            <a:r>
              <a:rPr lang="en-US" altLang="zh-CN" sz="2800" b="1" dirty="0" err="1">
                <a:latin typeface="Consolas" panose="020B0609020204030204" pitchFamily="49" charset="0"/>
                <a:ea typeface="阿里巴巴普惠体 Light" panose="00020600040101010101" pitchFamily="18" charset="-122"/>
                <a:cs typeface="阿里巴巴普惠体 Light" panose="00020600040101010101" pitchFamily="18" charset="-122"/>
              </a:rPr>
              <a:t>ThreadPool</a:t>
            </a:r>
            <a:endPar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0" fontAlgn="base" latinLnBrk="0" hangingPunct="0">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生产者消费者</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7" name="图片 6"/>
          <p:cNvPicPr>
            <a:picLocks noChangeAspect="1"/>
          </p:cNvPicPr>
          <p:nvPr/>
        </p:nvPicPr>
        <p:blipFill>
          <a:blip r:embed="rId3"/>
          <a:stretch>
            <a:fillRect/>
          </a:stretch>
        </p:blipFill>
        <p:spPr>
          <a:xfrm>
            <a:off x="407368" y="836712"/>
            <a:ext cx="3688400" cy="1691787"/>
          </a:xfrm>
          <a:prstGeom prst="rect">
            <a:avLst/>
          </a:prstGeom>
        </p:spPr>
      </p:pic>
      <p:pic>
        <p:nvPicPr>
          <p:cNvPr id="10" name="图片 9"/>
          <p:cNvPicPr>
            <a:picLocks noChangeAspect="1"/>
          </p:cNvPicPr>
          <p:nvPr/>
        </p:nvPicPr>
        <p:blipFill>
          <a:blip r:embed="rId4"/>
          <a:stretch>
            <a:fillRect/>
          </a:stretch>
        </p:blipFill>
        <p:spPr>
          <a:xfrm>
            <a:off x="512881" y="2528499"/>
            <a:ext cx="2667231" cy="678239"/>
          </a:xfrm>
          <a:prstGeom prst="rect">
            <a:avLst/>
          </a:prstGeom>
        </p:spPr>
      </p:pic>
      <p:pic>
        <p:nvPicPr>
          <p:cNvPr id="15" name="图片 14"/>
          <p:cNvPicPr>
            <a:picLocks noChangeAspect="1"/>
          </p:cNvPicPr>
          <p:nvPr/>
        </p:nvPicPr>
        <p:blipFill>
          <a:blip r:embed="rId5"/>
          <a:stretch>
            <a:fillRect/>
          </a:stretch>
        </p:blipFill>
        <p:spPr>
          <a:xfrm>
            <a:off x="635988" y="3429000"/>
            <a:ext cx="1615580" cy="388654"/>
          </a:xfrm>
          <a:prstGeom prst="rect">
            <a:avLst/>
          </a:prstGeom>
        </p:spPr>
      </p:pic>
      <p:pic>
        <p:nvPicPr>
          <p:cNvPr id="17" name="图片 16"/>
          <p:cNvPicPr>
            <a:picLocks noChangeAspect="1"/>
          </p:cNvPicPr>
          <p:nvPr/>
        </p:nvPicPr>
        <p:blipFill>
          <a:blip r:embed="rId6"/>
          <a:stretch>
            <a:fillRect/>
          </a:stretch>
        </p:blipFill>
        <p:spPr>
          <a:xfrm>
            <a:off x="647307" y="4140034"/>
            <a:ext cx="3551228" cy="1851820"/>
          </a:xfrm>
          <a:prstGeom prst="rect">
            <a:avLst/>
          </a:prstGeom>
        </p:spPr>
      </p:pic>
      <p:pic>
        <p:nvPicPr>
          <p:cNvPr id="23" name="图片 22"/>
          <p:cNvPicPr>
            <a:picLocks noChangeAspect="1"/>
          </p:cNvPicPr>
          <p:nvPr/>
        </p:nvPicPr>
        <p:blipFill>
          <a:blip r:embed="rId7"/>
          <a:stretch>
            <a:fillRect/>
          </a:stretch>
        </p:blipFill>
        <p:spPr>
          <a:xfrm>
            <a:off x="4077025" y="836712"/>
            <a:ext cx="2423370" cy="1623201"/>
          </a:xfrm>
          <a:prstGeom prst="rect">
            <a:avLst/>
          </a:prstGeom>
        </p:spPr>
      </p:pic>
      <p:pic>
        <p:nvPicPr>
          <p:cNvPr id="25" name="图片 24"/>
          <p:cNvPicPr>
            <a:picLocks noChangeAspect="1"/>
          </p:cNvPicPr>
          <p:nvPr/>
        </p:nvPicPr>
        <p:blipFill>
          <a:blip r:embed="rId8"/>
          <a:stretch>
            <a:fillRect/>
          </a:stretch>
        </p:blipFill>
        <p:spPr>
          <a:xfrm>
            <a:off x="4882202" y="2708920"/>
            <a:ext cx="1394581" cy="937341"/>
          </a:xfrm>
          <a:prstGeom prst="rect">
            <a:avLst/>
          </a:prstGeom>
        </p:spPr>
      </p:pic>
      <p:pic>
        <p:nvPicPr>
          <p:cNvPr id="27" name="图片 26"/>
          <p:cNvPicPr>
            <a:picLocks noChangeAspect="1"/>
          </p:cNvPicPr>
          <p:nvPr/>
        </p:nvPicPr>
        <p:blipFill>
          <a:blip r:embed="rId9"/>
          <a:stretch>
            <a:fillRect/>
          </a:stretch>
        </p:blipFill>
        <p:spPr>
          <a:xfrm>
            <a:off x="8889673" y="2708920"/>
            <a:ext cx="1211685" cy="1059272"/>
          </a:xfrm>
          <a:prstGeom prst="rect">
            <a:avLst/>
          </a:prstGeom>
        </p:spPr>
      </p:pic>
      <p:pic>
        <p:nvPicPr>
          <p:cNvPr id="29" name="图片 28"/>
          <p:cNvPicPr>
            <a:picLocks noChangeAspect="1"/>
          </p:cNvPicPr>
          <p:nvPr/>
        </p:nvPicPr>
        <p:blipFill>
          <a:blip r:embed="rId10"/>
          <a:stretch>
            <a:fillRect/>
          </a:stretch>
        </p:blipFill>
        <p:spPr>
          <a:xfrm>
            <a:off x="7311603" y="2872763"/>
            <a:ext cx="662997" cy="609653"/>
          </a:xfrm>
          <a:prstGeom prst="rect">
            <a:avLst/>
          </a:prstGeom>
        </p:spPr>
      </p:pic>
      <p:pic>
        <p:nvPicPr>
          <p:cNvPr id="31" name="图片 30"/>
          <p:cNvPicPr>
            <a:picLocks noChangeAspect="1"/>
          </p:cNvPicPr>
          <p:nvPr/>
        </p:nvPicPr>
        <p:blipFill>
          <a:blip r:embed="rId11"/>
          <a:stretch>
            <a:fillRect/>
          </a:stretch>
        </p:blipFill>
        <p:spPr>
          <a:xfrm>
            <a:off x="6361513" y="3025176"/>
            <a:ext cx="754445" cy="304826"/>
          </a:xfrm>
          <a:prstGeom prst="rect">
            <a:avLst/>
          </a:prstGeom>
        </p:spPr>
      </p:pic>
      <p:pic>
        <p:nvPicPr>
          <p:cNvPr id="33" name="图片 32"/>
          <p:cNvPicPr>
            <a:picLocks noChangeAspect="1"/>
          </p:cNvPicPr>
          <p:nvPr/>
        </p:nvPicPr>
        <p:blipFill>
          <a:blip r:embed="rId12"/>
          <a:stretch>
            <a:fillRect/>
          </a:stretch>
        </p:blipFill>
        <p:spPr>
          <a:xfrm>
            <a:off x="8016088" y="3002314"/>
            <a:ext cx="792549" cy="350550"/>
          </a:xfrm>
          <a:prstGeom prst="rect">
            <a:avLst/>
          </a:prstGeom>
        </p:spPr>
      </p:pic>
      <p:pic>
        <p:nvPicPr>
          <p:cNvPr id="35" name="图片 34"/>
          <p:cNvPicPr>
            <a:picLocks noChangeAspect="1"/>
          </p:cNvPicPr>
          <p:nvPr/>
        </p:nvPicPr>
        <p:blipFill>
          <a:blip r:embed="rId13"/>
          <a:stretch>
            <a:fillRect/>
          </a:stretch>
        </p:blipFill>
        <p:spPr>
          <a:xfrm>
            <a:off x="5194649" y="3692867"/>
            <a:ext cx="1082134" cy="259102"/>
          </a:xfrm>
          <a:prstGeom prst="rect">
            <a:avLst/>
          </a:prstGeom>
        </p:spPr>
      </p:pic>
      <p:pic>
        <p:nvPicPr>
          <p:cNvPr id="37" name="图片 36"/>
          <p:cNvPicPr>
            <a:picLocks noChangeAspect="1"/>
          </p:cNvPicPr>
          <p:nvPr/>
        </p:nvPicPr>
        <p:blipFill>
          <a:blip r:embed="rId14"/>
          <a:stretch>
            <a:fillRect/>
          </a:stretch>
        </p:blipFill>
        <p:spPr>
          <a:xfrm>
            <a:off x="9064947" y="3826228"/>
            <a:ext cx="861135" cy="251482"/>
          </a:xfrm>
          <a:prstGeom prst="rect">
            <a:avLst/>
          </a:prstGeom>
        </p:spPr>
      </p:pic>
      <p:pic>
        <p:nvPicPr>
          <p:cNvPr id="39" name="图片 38"/>
          <p:cNvPicPr>
            <a:picLocks noChangeAspect="1"/>
          </p:cNvPicPr>
          <p:nvPr/>
        </p:nvPicPr>
        <p:blipFill>
          <a:blip r:embed="rId15"/>
          <a:stretch>
            <a:fillRect/>
          </a:stretch>
        </p:blipFill>
        <p:spPr>
          <a:xfrm>
            <a:off x="6505329" y="980366"/>
            <a:ext cx="4016088" cy="1059272"/>
          </a:xfrm>
          <a:prstGeom prst="rect">
            <a:avLst/>
          </a:prstGeom>
        </p:spPr>
      </p:pic>
      <p:pic>
        <p:nvPicPr>
          <p:cNvPr id="41" name="图片 40"/>
          <p:cNvPicPr>
            <a:picLocks noChangeAspect="1"/>
          </p:cNvPicPr>
          <p:nvPr/>
        </p:nvPicPr>
        <p:blipFill>
          <a:blip r:embed="rId16"/>
          <a:stretch>
            <a:fillRect/>
          </a:stretch>
        </p:blipFill>
        <p:spPr>
          <a:xfrm>
            <a:off x="6500395" y="2016777"/>
            <a:ext cx="1790855" cy="365792"/>
          </a:xfrm>
          <a:prstGeom prst="rect">
            <a:avLst/>
          </a:prstGeom>
        </p:spPr>
      </p:pic>
      <p:pic>
        <p:nvPicPr>
          <p:cNvPr id="43" name="图片 42"/>
          <p:cNvPicPr>
            <a:picLocks noChangeAspect="1"/>
          </p:cNvPicPr>
          <p:nvPr/>
        </p:nvPicPr>
        <p:blipFill>
          <a:blip r:embed="rId17"/>
          <a:stretch>
            <a:fillRect/>
          </a:stretch>
        </p:blipFill>
        <p:spPr>
          <a:xfrm>
            <a:off x="6536176" y="2425718"/>
            <a:ext cx="1531753" cy="403895"/>
          </a:xfrm>
          <a:prstGeom prst="rect">
            <a:avLst/>
          </a:prstGeom>
        </p:spPr>
      </p:pic>
      <p:pic>
        <p:nvPicPr>
          <p:cNvPr id="45" name="图片 44"/>
          <p:cNvPicPr>
            <a:picLocks noChangeAspect="1"/>
          </p:cNvPicPr>
          <p:nvPr/>
        </p:nvPicPr>
        <p:blipFill>
          <a:blip r:embed="rId18"/>
          <a:stretch>
            <a:fillRect/>
          </a:stretch>
        </p:blipFill>
        <p:spPr>
          <a:xfrm>
            <a:off x="8328972" y="2090411"/>
            <a:ext cx="2636748" cy="617273"/>
          </a:xfrm>
          <a:prstGeom prst="rect">
            <a:avLst/>
          </a:prstGeom>
        </p:spPr>
      </p:pic>
      <p:pic>
        <p:nvPicPr>
          <p:cNvPr id="47" name="图片 46"/>
          <p:cNvPicPr>
            <a:picLocks noChangeAspect="1"/>
          </p:cNvPicPr>
          <p:nvPr/>
        </p:nvPicPr>
        <p:blipFill>
          <a:blip r:embed="rId19"/>
          <a:stretch>
            <a:fillRect/>
          </a:stretch>
        </p:blipFill>
        <p:spPr>
          <a:xfrm>
            <a:off x="4882202" y="3940891"/>
            <a:ext cx="6149873" cy="868755"/>
          </a:xfrm>
          <a:prstGeom prst="rect">
            <a:avLst/>
          </a:prstGeom>
        </p:spPr>
      </p:pic>
      <p:sp>
        <p:nvSpPr>
          <p:cNvPr id="48" name="文本框 47"/>
          <p:cNvSpPr txBox="1"/>
          <p:nvPr/>
        </p:nvSpPr>
        <p:spPr>
          <a:xfrm>
            <a:off x="4882202" y="4715623"/>
            <a:ext cx="2725966" cy="1998689"/>
          </a:xfrm>
          <a:prstGeom prst="rect">
            <a:avLst/>
          </a:prstGeom>
          <a:noFill/>
        </p:spPr>
        <p:txBody>
          <a:bodyPr wrap="square" rtlCol="0">
            <a:spAutoFit/>
          </a:bodyPr>
          <a:lstStyle/>
          <a:p>
            <a:pPr fontAlgn="auto">
              <a:lnSpc>
                <a:spcPct val="150000"/>
              </a:lnSpc>
              <a:spcBef>
                <a:spcPts val="0"/>
              </a:spcBef>
              <a:spcAft>
                <a:spcPts val="0"/>
              </a:spcAft>
            </a:pPr>
            <a:r>
              <a:rPr lang="zh-CN" altLang="en-US" sz="1200" b="1" dirty="0">
                <a:solidFill>
                  <a:srgbClr val="00B050"/>
                </a:solidFill>
                <a:latin typeface="微软雅黑" panose="020B0503020204020204" pitchFamily="34" charset="-122"/>
                <a:ea typeface="微软雅黑" panose="020B0503020204020204" pitchFamily="34" charset="-122"/>
              </a:rPr>
              <a:t>生产者实现步骤</a:t>
            </a:r>
            <a:r>
              <a:rPr lang="en-US" altLang="zh-CN" sz="1200" b="1" dirty="0">
                <a:solidFill>
                  <a:srgbClr val="00B050"/>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pPr>
            <a:r>
              <a:rPr lang="en-US" altLang="zh-CN" sz="1200" b="1" dirty="0">
                <a:solidFill>
                  <a:srgbClr val="00B050"/>
                </a:solidFill>
                <a:latin typeface="微软雅黑" panose="020B0503020204020204" pitchFamily="34" charset="-122"/>
                <a:ea typeface="微软雅黑" panose="020B0503020204020204" pitchFamily="34" charset="-122"/>
              </a:rPr>
              <a:t>1.</a:t>
            </a:r>
            <a:r>
              <a:rPr lang="zh-CN" altLang="en-US" sz="1200" b="1" dirty="0">
                <a:solidFill>
                  <a:srgbClr val="00B050"/>
                </a:solidFill>
                <a:latin typeface="微软雅黑" panose="020B0503020204020204" pitchFamily="34" charset="-122"/>
                <a:ea typeface="微软雅黑" panose="020B0503020204020204" pitchFamily="34" charset="-122"/>
              </a:rPr>
              <a:t>判断是否有包子    布尔标记</a:t>
            </a:r>
          </a:p>
          <a:p>
            <a:pPr fontAlgn="auto">
              <a:lnSpc>
                <a:spcPct val="150000"/>
              </a:lnSpc>
              <a:spcBef>
                <a:spcPts val="0"/>
              </a:spcBef>
              <a:spcAft>
                <a:spcPts val="0"/>
              </a:spcAft>
            </a:pPr>
            <a:r>
              <a:rPr lang="en-US" altLang="zh-CN" sz="1200" b="1" dirty="0">
                <a:solidFill>
                  <a:srgbClr val="00B050"/>
                </a:solidFill>
                <a:latin typeface="微软雅黑" panose="020B0503020204020204" pitchFamily="34" charset="-122"/>
                <a:ea typeface="微软雅黑" panose="020B0503020204020204" pitchFamily="34" charset="-122"/>
              </a:rPr>
              <a:t>2.</a:t>
            </a:r>
            <a:r>
              <a:rPr lang="zh-CN" altLang="en-US" sz="1200" b="1" dirty="0">
                <a:solidFill>
                  <a:srgbClr val="00B050"/>
                </a:solidFill>
                <a:latin typeface="微软雅黑" panose="020B0503020204020204" pitchFamily="34" charset="-122"/>
                <a:ea typeface="微软雅黑" panose="020B0503020204020204" pitchFamily="34" charset="-122"/>
              </a:rPr>
              <a:t>有</a:t>
            </a:r>
            <a:r>
              <a:rPr lang="en-US" altLang="zh-CN" sz="1200" b="1" dirty="0">
                <a:solidFill>
                  <a:srgbClr val="00B050"/>
                </a:solidFill>
                <a:latin typeface="微软雅黑" panose="020B0503020204020204" pitchFamily="34" charset="-122"/>
                <a:ea typeface="微软雅黑" panose="020B0503020204020204" pitchFamily="34" charset="-122"/>
              </a:rPr>
              <a:t>: </a:t>
            </a:r>
            <a:r>
              <a:rPr lang="zh-CN" altLang="en-US" sz="1200" b="1" dirty="0">
                <a:solidFill>
                  <a:srgbClr val="00B050"/>
                </a:solidFill>
                <a:latin typeface="微软雅黑" panose="020B0503020204020204" pitchFamily="34" charset="-122"/>
                <a:ea typeface="微软雅黑" panose="020B0503020204020204" pitchFamily="34" charset="-122"/>
              </a:rPr>
              <a:t>等待</a:t>
            </a:r>
          </a:p>
          <a:p>
            <a:pPr fontAlgn="auto">
              <a:lnSpc>
                <a:spcPct val="150000"/>
              </a:lnSpc>
              <a:spcBef>
                <a:spcPts val="0"/>
              </a:spcBef>
              <a:spcAft>
                <a:spcPts val="0"/>
              </a:spcAft>
            </a:pPr>
            <a:r>
              <a:rPr lang="en-US" altLang="zh-CN" sz="1200" b="1" dirty="0">
                <a:solidFill>
                  <a:srgbClr val="00B050"/>
                </a:solidFill>
                <a:latin typeface="微软雅黑" panose="020B0503020204020204" pitchFamily="34" charset="-122"/>
                <a:ea typeface="微软雅黑" panose="020B0503020204020204" pitchFamily="34" charset="-122"/>
              </a:rPr>
              <a:t>3.</a:t>
            </a:r>
            <a:r>
              <a:rPr lang="zh-CN" altLang="en-US" sz="1200" b="1" dirty="0">
                <a:solidFill>
                  <a:srgbClr val="00B050"/>
                </a:solidFill>
                <a:latin typeface="微软雅黑" panose="020B0503020204020204" pitchFamily="34" charset="-122"/>
                <a:ea typeface="微软雅黑" panose="020B0503020204020204" pitchFamily="34" charset="-122"/>
              </a:rPr>
              <a:t>没有</a:t>
            </a:r>
            <a:r>
              <a:rPr lang="en-US" altLang="zh-CN" sz="1200" b="1" dirty="0">
                <a:solidFill>
                  <a:srgbClr val="00B050"/>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pPr>
            <a:r>
              <a:rPr lang="en-US" altLang="zh-CN" sz="1200" b="1" dirty="0">
                <a:solidFill>
                  <a:srgbClr val="00B050"/>
                </a:solidFill>
                <a:latin typeface="微软雅黑" panose="020B0503020204020204" pitchFamily="34" charset="-122"/>
                <a:ea typeface="微软雅黑" panose="020B0503020204020204" pitchFamily="34" charset="-122"/>
              </a:rPr>
              <a:t>            (1)</a:t>
            </a:r>
            <a:r>
              <a:rPr lang="zh-CN" altLang="en-US" sz="1200" b="1" dirty="0">
                <a:solidFill>
                  <a:srgbClr val="00B050"/>
                </a:solidFill>
                <a:latin typeface="微软雅黑" panose="020B0503020204020204" pitchFamily="34" charset="-122"/>
                <a:ea typeface="微软雅黑" panose="020B0503020204020204" pitchFamily="34" charset="-122"/>
              </a:rPr>
              <a:t>生产一个包子</a:t>
            </a:r>
            <a:r>
              <a:rPr lang="en-US" altLang="zh-CN" sz="1200" b="1" dirty="0">
                <a:solidFill>
                  <a:srgbClr val="00B050"/>
                </a:solidFill>
                <a:latin typeface="微软雅黑" panose="020B0503020204020204" pitchFamily="34" charset="-122"/>
                <a:ea typeface="微软雅黑" panose="020B0503020204020204" pitchFamily="34" charset="-122"/>
              </a:rPr>
              <a:t>:num++</a:t>
            </a:r>
          </a:p>
          <a:p>
            <a:pPr fontAlgn="auto">
              <a:lnSpc>
                <a:spcPct val="150000"/>
              </a:lnSpc>
              <a:spcBef>
                <a:spcPts val="0"/>
              </a:spcBef>
              <a:spcAft>
                <a:spcPts val="0"/>
              </a:spcAft>
            </a:pPr>
            <a:r>
              <a:rPr lang="en-US" altLang="zh-CN" sz="1200" b="1" dirty="0">
                <a:solidFill>
                  <a:srgbClr val="00B050"/>
                </a:solidFill>
                <a:latin typeface="微软雅黑" panose="020B0503020204020204" pitchFamily="34" charset="-122"/>
                <a:ea typeface="微软雅黑" panose="020B0503020204020204" pitchFamily="34" charset="-122"/>
              </a:rPr>
              <a:t>            (2)</a:t>
            </a:r>
            <a:r>
              <a:rPr lang="zh-CN" altLang="en-US" sz="1200" b="1" dirty="0">
                <a:solidFill>
                  <a:srgbClr val="00B050"/>
                </a:solidFill>
                <a:latin typeface="微软雅黑" panose="020B0503020204020204" pitchFamily="34" charset="-122"/>
                <a:ea typeface="微软雅黑" panose="020B0503020204020204" pitchFamily="34" charset="-122"/>
              </a:rPr>
              <a:t>修改标记</a:t>
            </a:r>
            <a:r>
              <a:rPr lang="en-US" altLang="zh-CN" sz="1200" b="1" dirty="0">
                <a:solidFill>
                  <a:srgbClr val="00B050"/>
                </a:solidFill>
                <a:latin typeface="微软雅黑" panose="020B0503020204020204" pitchFamily="34" charset="-122"/>
                <a:ea typeface="微软雅黑" panose="020B0503020204020204" pitchFamily="34" charset="-122"/>
              </a:rPr>
              <a:t>: true</a:t>
            </a:r>
          </a:p>
          <a:p>
            <a:pPr fontAlgn="auto">
              <a:lnSpc>
                <a:spcPct val="150000"/>
              </a:lnSpc>
              <a:spcBef>
                <a:spcPts val="0"/>
              </a:spcBef>
              <a:spcAft>
                <a:spcPts val="0"/>
              </a:spcAft>
            </a:pPr>
            <a:r>
              <a:rPr lang="en-US" altLang="zh-CN" sz="1200" b="1" dirty="0">
                <a:solidFill>
                  <a:srgbClr val="00B050"/>
                </a:solidFill>
                <a:latin typeface="微软雅黑" panose="020B0503020204020204" pitchFamily="34" charset="-122"/>
                <a:ea typeface="微软雅黑" panose="020B0503020204020204" pitchFamily="34" charset="-122"/>
              </a:rPr>
              <a:t>            (3)</a:t>
            </a:r>
            <a:r>
              <a:rPr lang="zh-CN" altLang="en-US" sz="1200" b="1" dirty="0">
                <a:solidFill>
                  <a:srgbClr val="00B050"/>
                </a:solidFill>
                <a:latin typeface="微软雅黑" panose="020B0503020204020204" pitchFamily="34" charset="-122"/>
                <a:ea typeface="微软雅黑" panose="020B0503020204020204" pitchFamily="34" charset="-122"/>
              </a:rPr>
              <a:t>唤醒消费者</a:t>
            </a:r>
            <a:endParaRPr lang="en-US" sz="1200" b="1" dirty="0">
              <a:solidFill>
                <a:srgbClr val="00B050"/>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8595146" y="4702065"/>
            <a:ext cx="2725966" cy="1998689"/>
          </a:xfrm>
          <a:prstGeom prst="rect">
            <a:avLst/>
          </a:prstGeom>
          <a:noFill/>
        </p:spPr>
        <p:txBody>
          <a:bodyPr wrap="square" rtlCol="0">
            <a:spAutoFit/>
          </a:bodyPr>
          <a:lstStyle/>
          <a:p>
            <a:pPr fontAlgn="auto">
              <a:lnSpc>
                <a:spcPct val="150000"/>
              </a:lnSpc>
              <a:spcBef>
                <a:spcPts val="0"/>
              </a:spcBef>
              <a:spcAft>
                <a:spcPts val="0"/>
              </a:spcAft>
            </a:pPr>
            <a:r>
              <a:rPr lang="zh-CN" altLang="en-US" sz="1200" b="1" dirty="0">
                <a:solidFill>
                  <a:srgbClr val="7030A0"/>
                </a:solidFill>
                <a:latin typeface="微软雅黑" panose="020B0503020204020204" pitchFamily="34" charset="-122"/>
                <a:ea typeface="微软雅黑" panose="020B0503020204020204" pitchFamily="34" charset="-122"/>
              </a:rPr>
              <a:t>消费者实现步骤</a:t>
            </a:r>
            <a:r>
              <a:rPr lang="en-US" altLang="zh-CN" sz="1200" b="1" dirty="0">
                <a:solidFill>
                  <a:srgbClr val="7030A0"/>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pPr>
            <a:r>
              <a:rPr lang="en-US" altLang="zh-CN" sz="1200" b="1" dirty="0">
                <a:solidFill>
                  <a:srgbClr val="7030A0"/>
                </a:solidFill>
                <a:latin typeface="微软雅黑" panose="020B0503020204020204" pitchFamily="34" charset="-122"/>
                <a:ea typeface="微软雅黑" panose="020B0503020204020204" pitchFamily="34" charset="-122"/>
              </a:rPr>
              <a:t>1.</a:t>
            </a:r>
            <a:r>
              <a:rPr lang="zh-CN" altLang="en-US" sz="1200" b="1" dirty="0">
                <a:solidFill>
                  <a:srgbClr val="7030A0"/>
                </a:solidFill>
                <a:latin typeface="微软雅黑" panose="020B0503020204020204" pitchFamily="34" charset="-122"/>
                <a:ea typeface="微软雅黑" panose="020B0503020204020204" pitchFamily="34" charset="-122"/>
              </a:rPr>
              <a:t>判断是否有包子     布尔标记</a:t>
            </a:r>
          </a:p>
          <a:p>
            <a:pPr fontAlgn="auto">
              <a:lnSpc>
                <a:spcPct val="150000"/>
              </a:lnSpc>
              <a:spcBef>
                <a:spcPts val="0"/>
              </a:spcBef>
              <a:spcAft>
                <a:spcPts val="0"/>
              </a:spcAft>
            </a:pPr>
            <a:r>
              <a:rPr lang="en-US" altLang="zh-CN" sz="1200" b="1" dirty="0">
                <a:solidFill>
                  <a:srgbClr val="7030A0"/>
                </a:solidFill>
                <a:latin typeface="微软雅黑" panose="020B0503020204020204" pitchFamily="34" charset="-122"/>
                <a:ea typeface="微软雅黑" panose="020B0503020204020204" pitchFamily="34" charset="-122"/>
              </a:rPr>
              <a:t>2.</a:t>
            </a:r>
            <a:r>
              <a:rPr lang="zh-CN" altLang="en-US" sz="1200" b="1" dirty="0">
                <a:solidFill>
                  <a:srgbClr val="7030A0"/>
                </a:solidFill>
                <a:latin typeface="微软雅黑" panose="020B0503020204020204" pitchFamily="34" charset="-122"/>
                <a:ea typeface="微软雅黑" panose="020B0503020204020204" pitchFamily="34" charset="-122"/>
              </a:rPr>
              <a:t>没有</a:t>
            </a:r>
            <a:r>
              <a:rPr lang="en-US" altLang="zh-CN" sz="1200" b="1" dirty="0">
                <a:solidFill>
                  <a:srgbClr val="7030A0"/>
                </a:solidFill>
                <a:latin typeface="微软雅黑" panose="020B0503020204020204" pitchFamily="34" charset="-122"/>
                <a:ea typeface="微软雅黑" panose="020B0503020204020204" pitchFamily="34" charset="-122"/>
              </a:rPr>
              <a:t>: </a:t>
            </a:r>
            <a:r>
              <a:rPr lang="zh-CN" altLang="en-US" sz="1200" b="1" dirty="0">
                <a:solidFill>
                  <a:srgbClr val="7030A0"/>
                </a:solidFill>
                <a:latin typeface="微软雅黑" panose="020B0503020204020204" pitchFamily="34" charset="-122"/>
                <a:ea typeface="微软雅黑" panose="020B0503020204020204" pitchFamily="34" charset="-122"/>
              </a:rPr>
              <a:t>等待</a:t>
            </a:r>
          </a:p>
          <a:p>
            <a:pPr fontAlgn="auto">
              <a:lnSpc>
                <a:spcPct val="150000"/>
              </a:lnSpc>
              <a:spcBef>
                <a:spcPts val="0"/>
              </a:spcBef>
              <a:spcAft>
                <a:spcPts val="0"/>
              </a:spcAft>
            </a:pPr>
            <a:r>
              <a:rPr lang="en-US" altLang="zh-CN" sz="1200" b="1" dirty="0">
                <a:solidFill>
                  <a:srgbClr val="7030A0"/>
                </a:solidFill>
                <a:latin typeface="微软雅黑" panose="020B0503020204020204" pitchFamily="34" charset="-122"/>
                <a:ea typeface="微软雅黑" panose="020B0503020204020204" pitchFamily="34" charset="-122"/>
              </a:rPr>
              <a:t>3.</a:t>
            </a:r>
            <a:r>
              <a:rPr lang="zh-CN" altLang="en-US" sz="1200" b="1" dirty="0">
                <a:solidFill>
                  <a:srgbClr val="7030A0"/>
                </a:solidFill>
                <a:latin typeface="微软雅黑" panose="020B0503020204020204" pitchFamily="34" charset="-122"/>
                <a:ea typeface="微软雅黑" panose="020B0503020204020204" pitchFamily="34" charset="-122"/>
              </a:rPr>
              <a:t>有</a:t>
            </a:r>
            <a:r>
              <a:rPr lang="en-US" altLang="zh-CN" sz="1200" b="1" dirty="0">
                <a:solidFill>
                  <a:srgbClr val="7030A0"/>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pPr>
            <a:r>
              <a:rPr lang="en-US" altLang="zh-CN" sz="1200" b="1" dirty="0">
                <a:solidFill>
                  <a:srgbClr val="7030A0"/>
                </a:solidFill>
                <a:latin typeface="微软雅黑" panose="020B0503020204020204" pitchFamily="34" charset="-122"/>
                <a:ea typeface="微软雅黑" panose="020B0503020204020204" pitchFamily="34" charset="-122"/>
              </a:rPr>
              <a:t>          (1)</a:t>
            </a:r>
            <a:r>
              <a:rPr lang="zh-CN" altLang="en-US" sz="1200" b="1" dirty="0">
                <a:solidFill>
                  <a:srgbClr val="7030A0"/>
                </a:solidFill>
                <a:latin typeface="微软雅黑" panose="020B0503020204020204" pitchFamily="34" charset="-122"/>
                <a:ea typeface="微软雅黑" panose="020B0503020204020204" pitchFamily="34" charset="-122"/>
              </a:rPr>
              <a:t>消费一个包子</a:t>
            </a:r>
          </a:p>
          <a:p>
            <a:pPr fontAlgn="auto">
              <a:lnSpc>
                <a:spcPct val="150000"/>
              </a:lnSpc>
              <a:spcBef>
                <a:spcPts val="0"/>
              </a:spcBef>
              <a:spcAft>
                <a:spcPts val="0"/>
              </a:spcAft>
            </a:pPr>
            <a:r>
              <a:rPr lang="en-US" altLang="zh-CN" sz="1200" b="1" dirty="0">
                <a:solidFill>
                  <a:srgbClr val="7030A0"/>
                </a:solidFill>
                <a:latin typeface="微软雅黑" panose="020B0503020204020204" pitchFamily="34" charset="-122"/>
                <a:ea typeface="微软雅黑" panose="020B0503020204020204" pitchFamily="34" charset="-122"/>
              </a:rPr>
              <a:t>          (2)</a:t>
            </a:r>
            <a:r>
              <a:rPr lang="zh-CN" altLang="en-US" sz="1200" b="1" dirty="0">
                <a:solidFill>
                  <a:srgbClr val="7030A0"/>
                </a:solidFill>
                <a:latin typeface="微软雅黑" panose="020B0503020204020204" pitchFamily="34" charset="-122"/>
                <a:ea typeface="微软雅黑" panose="020B0503020204020204" pitchFamily="34" charset="-122"/>
              </a:rPr>
              <a:t>修改标记</a:t>
            </a:r>
            <a:r>
              <a:rPr lang="en-US" altLang="zh-CN" sz="1200" b="1" dirty="0">
                <a:solidFill>
                  <a:srgbClr val="7030A0"/>
                </a:solidFill>
                <a:latin typeface="微软雅黑" panose="020B0503020204020204" pitchFamily="34" charset="-122"/>
                <a:ea typeface="微软雅黑" panose="020B0503020204020204" pitchFamily="34" charset="-122"/>
              </a:rPr>
              <a:t>: false</a:t>
            </a:r>
          </a:p>
          <a:p>
            <a:pPr fontAlgn="auto">
              <a:lnSpc>
                <a:spcPct val="150000"/>
              </a:lnSpc>
              <a:spcBef>
                <a:spcPts val="0"/>
              </a:spcBef>
              <a:spcAft>
                <a:spcPts val="0"/>
              </a:spcAft>
            </a:pPr>
            <a:r>
              <a:rPr lang="en-US" altLang="zh-CN" sz="1200" b="1" dirty="0">
                <a:solidFill>
                  <a:srgbClr val="7030A0"/>
                </a:solidFill>
                <a:latin typeface="微软雅黑" panose="020B0503020204020204" pitchFamily="34" charset="-122"/>
                <a:ea typeface="微软雅黑" panose="020B0503020204020204" pitchFamily="34" charset="-122"/>
              </a:rPr>
              <a:t>          (3)</a:t>
            </a:r>
            <a:r>
              <a:rPr lang="zh-CN" altLang="en-US" sz="1200" b="1" dirty="0">
                <a:solidFill>
                  <a:srgbClr val="7030A0"/>
                </a:solidFill>
                <a:latin typeface="微软雅黑" panose="020B0503020204020204" pitchFamily="34" charset="-122"/>
                <a:ea typeface="微软雅黑" panose="020B0503020204020204" pitchFamily="34" charset="-122"/>
              </a:rPr>
              <a:t>唤醒生产者</a:t>
            </a:r>
            <a:endParaRPr lang="en-US" sz="1200" b="1" dirty="0">
              <a:solidFill>
                <a:srgbClr val="7030A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down)">
                                      <p:cBhvr>
                                        <p:cTn id="32" dur="500"/>
                                        <p:tgtEl>
                                          <p:spTgt spid="25"/>
                                        </p:tgtEl>
                                      </p:cBhvr>
                                    </p:animEffect>
                                  </p:childTnLst>
                                </p:cTn>
                              </p:par>
                              <p:par>
                                <p:cTn id="33" presetID="22" presetClass="entr" presetSubtype="4"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down)">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down)">
                                      <p:cBhvr>
                                        <p:cTn id="40" dur="500"/>
                                        <p:tgtEl>
                                          <p:spTgt spid="27"/>
                                        </p:tgtEl>
                                      </p:cBhvr>
                                    </p:animEffect>
                                  </p:childTnLst>
                                </p:cTn>
                              </p:par>
                              <p:par>
                                <p:cTn id="41" presetID="22" presetClass="entr" presetSubtype="4"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down)">
                                      <p:cBhvr>
                                        <p:cTn id="43" dur="500"/>
                                        <p:tgtEl>
                                          <p:spTgt spid="3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down)">
                                      <p:cBhvr>
                                        <p:cTn id="48" dur="500"/>
                                        <p:tgtEl>
                                          <p:spTgt spid="31"/>
                                        </p:tgtEl>
                                      </p:cBhvr>
                                    </p:animEffect>
                                  </p:childTnLst>
                                </p:cTn>
                              </p:par>
                              <p:par>
                                <p:cTn id="49" presetID="2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down)">
                                      <p:cBhvr>
                                        <p:cTn id="51" dur="500"/>
                                        <p:tgtEl>
                                          <p:spTgt spid="2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wipe(down)">
                                      <p:cBhvr>
                                        <p:cTn id="56" dur="500"/>
                                        <p:tgtEl>
                                          <p:spTgt spid="3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wipe(down)">
                                      <p:cBhvr>
                                        <p:cTn id="61" dur="500"/>
                                        <p:tgtEl>
                                          <p:spTgt spid="3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down)">
                                      <p:cBhvr>
                                        <p:cTn id="66" dur="500"/>
                                        <p:tgtEl>
                                          <p:spTgt spid="4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wipe(down)">
                                      <p:cBhvr>
                                        <p:cTn id="71" dur="500"/>
                                        <p:tgtEl>
                                          <p:spTgt spid="4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wipe(down)">
                                      <p:cBhvr>
                                        <p:cTn id="76" dur="500"/>
                                        <p:tgtEl>
                                          <p:spTgt spid="4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wipe(down)">
                                      <p:cBhvr>
                                        <p:cTn id="81" dur="500"/>
                                        <p:tgtEl>
                                          <p:spTgt spid="4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nodeType="clickEffect">
                                  <p:stCondLst>
                                    <p:cond delay="0"/>
                                  </p:stCondLst>
                                  <p:childTnLst>
                                    <p:set>
                                      <p:cBhvr>
                                        <p:cTn id="85" dur="1" fill="hold">
                                          <p:stCondLst>
                                            <p:cond delay="0"/>
                                          </p:stCondLst>
                                        </p:cTn>
                                        <p:tgtEl>
                                          <p:spTgt spid="48">
                                            <p:txEl>
                                              <p:pRg st="0" end="0"/>
                                            </p:txEl>
                                          </p:spTgt>
                                        </p:tgtEl>
                                        <p:attrNameLst>
                                          <p:attrName>style.visibility</p:attrName>
                                        </p:attrNameLst>
                                      </p:cBhvr>
                                      <p:to>
                                        <p:strVal val="visible"/>
                                      </p:to>
                                    </p:set>
                                    <p:animEffect transition="in" filter="wipe(down)">
                                      <p:cBhvr>
                                        <p:cTn id="86" dur="500"/>
                                        <p:tgtEl>
                                          <p:spTgt spid="48">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48">
                                            <p:txEl>
                                              <p:pRg st="1" end="1"/>
                                            </p:txEl>
                                          </p:spTgt>
                                        </p:tgtEl>
                                        <p:attrNameLst>
                                          <p:attrName>style.visibility</p:attrName>
                                        </p:attrNameLst>
                                      </p:cBhvr>
                                      <p:to>
                                        <p:strVal val="visible"/>
                                      </p:to>
                                    </p:set>
                                    <p:animEffect transition="in" filter="wipe(down)">
                                      <p:cBhvr>
                                        <p:cTn id="91" dur="500"/>
                                        <p:tgtEl>
                                          <p:spTgt spid="48">
                                            <p:txEl>
                                              <p:pRg st="1" end="1"/>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48">
                                            <p:txEl>
                                              <p:pRg st="2" end="2"/>
                                            </p:txEl>
                                          </p:spTgt>
                                        </p:tgtEl>
                                        <p:attrNameLst>
                                          <p:attrName>style.visibility</p:attrName>
                                        </p:attrNameLst>
                                      </p:cBhvr>
                                      <p:to>
                                        <p:strVal val="visible"/>
                                      </p:to>
                                    </p:set>
                                    <p:animEffect transition="in" filter="wipe(down)">
                                      <p:cBhvr>
                                        <p:cTn id="96" dur="500"/>
                                        <p:tgtEl>
                                          <p:spTgt spid="48">
                                            <p:txEl>
                                              <p:pRg st="2" end="2"/>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48">
                                            <p:txEl>
                                              <p:pRg st="3" end="3"/>
                                            </p:txEl>
                                          </p:spTgt>
                                        </p:tgtEl>
                                        <p:attrNameLst>
                                          <p:attrName>style.visibility</p:attrName>
                                        </p:attrNameLst>
                                      </p:cBhvr>
                                      <p:to>
                                        <p:strVal val="visible"/>
                                      </p:to>
                                    </p:set>
                                    <p:animEffect transition="in" filter="wipe(down)">
                                      <p:cBhvr>
                                        <p:cTn id="101" dur="500"/>
                                        <p:tgtEl>
                                          <p:spTgt spid="48">
                                            <p:txEl>
                                              <p:pRg st="3" end="3"/>
                                            </p:txEl>
                                          </p:spTgt>
                                        </p:tgtEl>
                                      </p:cBhvr>
                                    </p:animEffect>
                                  </p:childTnLst>
                                </p:cTn>
                              </p:par>
                              <p:par>
                                <p:cTn id="102" presetID="22" presetClass="entr" presetSubtype="4" fill="hold" nodeType="withEffect">
                                  <p:stCondLst>
                                    <p:cond delay="0"/>
                                  </p:stCondLst>
                                  <p:childTnLst>
                                    <p:set>
                                      <p:cBhvr>
                                        <p:cTn id="103" dur="1" fill="hold">
                                          <p:stCondLst>
                                            <p:cond delay="0"/>
                                          </p:stCondLst>
                                        </p:cTn>
                                        <p:tgtEl>
                                          <p:spTgt spid="48">
                                            <p:txEl>
                                              <p:pRg st="4" end="4"/>
                                            </p:txEl>
                                          </p:spTgt>
                                        </p:tgtEl>
                                        <p:attrNameLst>
                                          <p:attrName>style.visibility</p:attrName>
                                        </p:attrNameLst>
                                      </p:cBhvr>
                                      <p:to>
                                        <p:strVal val="visible"/>
                                      </p:to>
                                    </p:set>
                                    <p:animEffect transition="in" filter="wipe(down)">
                                      <p:cBhvr>
                                        <p:cTn id="104" dur="500"/>
                                        <p:tgtEl>
                                          <p:spTgt spid="48">
                                            <p:txEl>
                                              <p:pRg st="4" end="4"/>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48">
                                            <p:txEl>
                                              <p:pRg st="5" end="5"/>
                                            </p:txEl>
                                          </p:spTgt>
                                        </p:tgtEl>
                                        <p:attrNameLst>
                                          <p:attrName>style.visibility</p:attrName>
                                        </p:attrNameLst>
                                      </p:cBhvr>
                                      <p:to>
                                        <p:strVal val="visible"/>
                                      </p:to>
                                    </p:set>
                                    <p:animEffect transition="in" filter="wipe(down)">
                                      <p:cBhvr>
                                        <p:cTn id="109" dur="500"/>
                                        <p:tgtEl>
                                          <p:spTgt spid="48">
                                            <p:txEl>
                                              <p:pRg st="5" end="5"/>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48">
                                            <p:txEl>
                                              <p:pRg st="6" end="6"/>
                                            </p:txEl>
                                          </p:spTgt>
                                        </p:tgtEl>
                                        <p:attrNameLst>
                                          <p:attrName>style.visibility</p:attrName>
                                        </p:attrNameLst>
                                      </p:cBhvr>
                                      <p:to>
                                        <p:strVal val="visible"/>
                                      </p:to>
                                    </p:set>
                                    <p:animEffect transition="in" filter="wipe(down)">
                                      <p:cBhvr>
                                        <p:cTn id="114" dur="500"/>
                                        <p:tgtEl>
                                          <p:spTgt spid="48">
                                            <p:txEl>
                                              <p:pRg st="6" end="6"/>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49">
                                            <p:txEl>
                                              <p:pRg st="0" end="0"/>
                                            </p:txEl>
                                          </p:spTgt>
                                        </p:tgtEl>
                                        <p:attrNameLst>
                                          <p:attrName>style.visibility</p:attrName>
                                        </p:attrNameLst>
                                      </p:cBhvr>
                                      <p:to>
                                        <p:strVal val="visible"/>
                                      </p:to>
                                    </p:set>
                                    <p:animEffect transition="in" filter="wipe(down)">
                                      <p:cBhvr>
                                        <p:cTn id="119" dur="500"/>
                                        <p:tgtEl>
                                          <p:spTgt spid="49">
                                            <p:txEl>
                                              <p:pRg st="0" end="0"/>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49">
                                            <p:txEl>
                                              <p:pRg st="1" end="1"/>
                                            </p:txEl>
                                          </p:spTgt>
                                        </p:tgtEl>
                                        <p:attrNameLst>
                                          <p:attrName>style.visibility</p:attrName>
                                        </p:attrNameLst>
                                      </p:cBhvr>
                                      <p:to>
                                        <p:strVal val="visible"/>
                                      </p:to>
                                    </p:set>
                                    <p:animEffect transition="in" filter="wipe(down)">
                                      <p:cBhvr>
                                        <p:cTn id="124" dur="500"/>
                                        <p:tgtEl>
                                          <p:spTgt spid="49">
                                            <p:txEl>
                                              <p:pRg st="1" end="1"/>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nodeType="clickEffect">
                                  <p:stCondLst>
                                    <p:cond delay="0"/>
                                  </p:stCondLst>
                                  <p:childTnLst>
                                    <p:set>
                                      <p:cBhvr>
                                        <p:cTn id="128" dur="1" fill="hold">
                                          <p:stCondLst>
                                            <p:cond delay="0"/>
                                          </p:stCondLst>
                                        </p:cTn>
                                        <p:tgtEl>
                                          <p:spTgt spid="49">
                                            <p:txEl>
                                              <p:pRg st="2" end="2"/>
                                            </p:txEl>
                                          </p:spTgt>
                                        </p:tgtEl>
                                        <p:attrNameLst>
                                          <p:attrName>style.visibility</p:attrName>
                                        </p:attrNameLst>
                                      </p:cBhvr>
                                      <p:to>
                                        <p:strVal val="visible"/>
                                      </p:to>
                                    </p:set>
                                    <p:animEffect transition="in" filter="wipe(down)">
                                      <p:cBhvr>
                                        <p:cTn id="129" dur="500"/>
                                        <p:tgtEl>
                                          <p:spTgt spid="49">
                                            <p:txEl>
                                              <p:pRg st="2" end="2"/>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4" fill="hold" nodeType="clickEffect">
                                  <p:stCondLst>
                                    <p:cond delay="0"/>
                                  </p:stCondLst>
                                  <p:childTnLst>
                                    <p:set>
                                      <p:cBhvr>
                                        <p:cTn id="133" dur="1" fill="hold">
                                          <p:stCondLst>
                                            <p:cond delay="0"/>
                                          </p:stCondLst>
                                        </p:cTn>
                                        <p:tgtEl>
                                          <p:spTgt spid="49">
                                            <p:txEl>
                                              <p:pRg st="3" end="3"/>
                                            </p:txEl>
                                          </p:spTgt>
                                        </p:tgtEl>
                                        <p:attrNameLst>
                                          <p:attrName>style.visibility</p:attrName>
                                        </p:attrNameLst>
                                      </p:cBhvr>
                                      <p:to>
                                        <p:strVal val="visible"/>
                                      </p:to>
                                    </p:set>
                                    <p:animEffect transition="in" filter="wipe(down)">
                                      <p:cBhvr>
                                        <p:cTn id="134" dur="500"/>
                                        <p:tgtEl>
                                          <p:spTgt spid="49">
                                            <p:txEl>
                                              <p:pRg st="3" end="3"/>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4" fill="hold" nodeType="clickEffect">
                                  <p:stCondLst>
                                    <p:cond delay="0"/>
                                  </p:stCondLst>
                                  <p:childTnLst>
                                    <p:set>
                                      <p:cBhvr>
                                        <p:cTn id="138" dur="1" fill="hold">
                                          <p:stCondLst>
                                            <p:cond delay="0"/>
                                          </p:stCondLst>
                                        </p:cTn>
                                        <p:tgtEl>
                                          <p:spTgt spid="49">
                                            <p:txEl>
                                              <p:pRg st="4" end="4"/>
                                            </p:txEl>
                                          </p:spTgt>
                                        </p:tgtEl>
                                        <p:attrNameLst>
                                          <p:attrName>style.visibility</p:attrName>
                                        </p:attrNameLst>
                                      </p:cBhvr>
                                      <p:to>
                                        <p:strVal val="visible"/>
                                      </p:to>
                                    </p:set>
                                    <p:animEffect transition="in" filter="wipe(down)">
                                      <p:cBhvr>
                                        <p:cTn id="139" dur="500"/>
                                        <p:tgtEl>
                                          <p:spTgt spid="49">
                                            <p:txEl>
                                              <p:pRg st="4" end="4"/>
                                            </p:txEl>
                                          </p:spTgt>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nodeType="clickEffect">
                                  <p:stCondLst>
                                    <p:cond delay="0"/>
                                  </p:stCondLst>
                                  <p:childTnLst>
                                    <p:set>
                                      <p:cBhvr>
                                        <p:cTn id="143" dur="1" fill="hold">
                                          <p:stCondLst>
                                            <p:cond delay="0"/>
                                          </p:stCondLst>
                                        </p:cTn>
                                        <p:tgtEl>
                                          <p:spTgt spid="49">
                                            <p:txEl>
                                              <p:pRg st="5" end="5"/>
                                            </p:txEl>
                                          </p:spTgt>
                                        </p:tgtEl>
                                        <p:attrNameLst>
                                          <p:attrName>style.visibility</p:attrName>
                                        </p:attrNameLst>
                                      </p:cBhvr>
                                      <p:to>
                                        <p:strVal val="visible"/>
                                      </p:to>
                                    </p:set>
                                    <p:animEffect transition="in" filter="wipe(down)">
                                      <p:cBhvr>
                                        <p:cTn id="144" dur="500"/>
                                        <p:tgtEl>
                                          <p:spTgt spid="49">
                                            <p:txEl>
                                              <p:pRg st="5" end="5"/>
                                            </p:txEl>
                                          </p:spTgt>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nodeType="clickEffect">
                                  <p:stCondLst>
                                    <p:cond delay="0"/>
                                  </p:stCondLst>
                                  <p:childTnLst>
                                    <p:set>
                                      <p:cBhvr>
                                        <p:cTn id="148" dur="1" fill="hold">
                                          <p:stCondLst>
                                            <p:cond delay="0"/>
                                          </p:stCondLst>
                                        </p:cTn>
                                        <p:tgtEl>
                                          <p:spTgt spid="49">
                                            <p:txEl>
                                              <p:pRg st="6" end="6"/>
                                            </p:txEl>
                                          </p:spTgt>
                                        </p:tgtEl>
                                        <p:attrNameLst>
                                          <p:attrName>style.visibility</p:attrName>
                                        </p:attrNameLst>
                                      </p:cBhvr>
                                      <p:to>
                                        <p:strVal val="visible"/>
                                      </p:to>
                                    </p:set>
                                    <p:animEffect transition="in" filter="wipe(down)">
                                      <p:cBhvr>
                                        <p:cTn id="149" dur="500"/>
                                        <p:tgtEl>
                                          <p:spTgt spid="4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defTabSz="1219200" eaLnBrk="0" hangingPunct="0">
              <a:defRPr/>
            </a:pPr>
            <a:r>
              <a:rPr lang="zh-CN" altLang="en-US"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生产者消费者</a:t>
            </a:r>
            <a:endParaRPr lang="zh-TW" altLang="zh-CN"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TextBox 2"/>
          <p:cNvSpPr txBox="1"/>
          <p:nvPr/>
        </p:nvSpPr>
        <p:spPr>
          <a:xfrm>
            <a:off x="1121833" y="1509185"/>
            <a:ext cx="6223000" cy="594522"/>
          </a:xfrm>
          <a:prstGeom prst="rect">
            <a:avLst/>
          </a:prstGeom>
          <a:noFill/>
        </p:spPr>
        <p:txBody>
          <a:bodyPr>
            <a:spAutoFit/>
          </a:bodyPr>
          <a:lstStyle/>
          <a:p>
            <a:pPr defTabSz="1219200" eaLnBrk="0" hangingPunct="0">
              <a:lnSpc>
                <a:spcPct val="150000"/>
              </a:lnSpc>
              <a:defRPr/>
            </a:pPr>
            <a:r>
              <a:rPr lang="zh-CN" altLang="en-US" sz="2400" b="1" dirty="0">
                <a:solidFill>
                  <a:prstClr val="black">
                    <a:lumMod val="75000"/>
                    <a:lumOff val="2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生产者消费者模式概述</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58901" y="2937934"/>
            <a:ext cx="1682751" cy="1572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右箭头 12"/>
          <p:cNvSpPr/>
          <p:nvPr/>
        </p:nvSpPr>
        <p:spPr>
          <a:xfrm rot="17938030">
            <a:off x="1225551" y="4783667"/>
            <a:ext cx="897467" cy="567267"/>
          </a:xfrm>
          <a:prstGeom prst="right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a:solidFill>
                <a:prstClr val="white"/>
              </a:solidFill>
              <a:latin typeface="Calibri" panose="020F0502020204030204"/>
              <a:ea typeface="黑体" panose="02010609060101010101" pitchFamily="49" charset="-122"/>
            </a:endParaRPr>
          </a:p>
        </p:txBody>
      </p:sp>
      <p:sp>
        <p:nvSpPr>
          <p:cNvPr id="14" name="矩形 13"/>
          <p:cNvSpPr/>
          <p:nvPr/>
        </p:nvSpPr>
        <p:spPr>
          <a:xfrm>
            <a:off x="880534" y="5655734"/>
            <a:ext cx="992579" cy="338554"/>
          </a:xfrm>
          <a:prstGeom prst="rect">
            <a:avLst/>
          </a:prstGeom>
        </p:spPr>
        <p:txBody>
          <a:bodyPr wrap="none">
            <a:spAutoFit/>
          </a:bodyPr>
          <a:lstStyle/>
          <a:p>
            <a:pPr defTabSz="1219200" eaLnBrk="0" fontAlgn="base" hangingPunct="0">
              <a:spcBef>
                <a:spcPct val="0"/>
              </a:spcBef>
              <a:spcAft>
                <a:spcPct val="0"/>
              </a:spcAft>
              <a:defRPr/>
            </a:pPr>
            <a:r>
              <a:rPr lang="zh-CN" altLang="en-US" sz="16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吃货线程</a:t>
            </a:r>
            <a:endParaRPr lang="zh-CN" altLang="en-US" sz="16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
        <p:nvSpPr>
          <p:cNvPr id="19" name="右箭头 18"/>
          <p:cNvSpPr/>
          <p:nvPr/>
        </p:nvSpPr>
        <p:spPr>
          <a:xfrm rot="13179568">
            <a:off x="10045700" y="5029200"/>
            <a:ext cx="897467" cy="567267"/>
          </a:xfrm>
          <a:prstGeom prst="right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a:solidFill>
                <a:prstClr val="white"/>
              </a:solidFill>
              <a:latin typeface="Calibri" panose="020F0502020204030204"/>
              <a:ea typeface="黑体" panose="02010609060101010101" pitchFamily="49" charset="-122"/>
            </a:endParaRPr>
          </a:p>
        </p:txBody>
      </p:sp>
      <p:sp>
        <p:nvSpPr>
          <p:cNvPr id="20" name="矩形 19"/>
          <p:cNvSpPr/>
          <p:nvPr/>
        </p:nvSpPr>
        <p:spPr>
          <a:xfrm>
            <a:off x="10265834" y="5655734"/>
            <a:ext cx="992579" cy="338554"/>
          </a:xfrm>
          <a:prstGeom prst="rect">
            <a:avLst/>
          </a:prstGeom>
        </p:spPr>
        <p:txBody>
          <a:bodyPr wrap="none">
            <a:spAutoFit/>
          </a:bodyPr>
          <a:lstStyle/>
          <a:p>
            <a:pPr defTabSz="1219200" eaLnBrk="0" fontAlgn="base" hangingPunct="0">
              <a:spcBef>
                <a:spcPct val="0"/>
              </a:spcBef>
              <a:spcAft>
                <a:spcPct val="0"/>
              </a:spcAft>
              <a:defRPr/>
            </a:pPr>
            <a:r>
              <a:rPr lang="zh-CN" altLang="en-US" sz="16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厨师线程</a:t>
            </a:r>
            <a:endParaRPr lang="zh-CN" altLang="en-US" sz="16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
        <p:nvSpPr>
          <p:cNvPr id="21" name="矩形 20"/>
          <p:cNvSpPr/>
          <p:nvPr/>
        </p:nvSpPr>
        <p:spPr>
          <a:xfrm>
            <a:off x="4751917" y="6242052"/>
            <a:ext cx="2608406" cy="338554"/>
          </a:xfrm>
          <a:prstGeom prst="rect">
            <a:avLst/>
          </a:prstGeom>
        </p:spPr>
        <p:txBody>
          <a:bodyPr wrap="none">
            <a:spAutoFit/>
          </a:bodyPr>
          <a:lstStyle/>
          <a:p>
            <a:pPr defTabSz="1219200" eaLnBrk="0" fontAlgn="base" hangingPunct="0">
              <a:spcBef>
                <a:spcPct val="0"/>
              </a:spcBef>
              <a:spcAft>
                <a:spcPct val="0"/>
              </a:spcAft>
              <a:defRPr/>
            </a:pPr>
            <a:r>
              <a:rPr lang="zh-CN" altLang="en-US" sz="16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桌子上的食物用来控制线程</a:t>
            </a:r>
            <a:endParaRPr lang="zh-CN" altLang="en-US" sz="16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
        <p:nvSpPr>
          <p:cNvPr id="2" name="矩形 1"/>
          <p:cNvSpPr/>
          <p:nvPr/>
        </p:nvSpPr>
        <p:spPr>
          <a:xfrm>
            <a:off x="1559984" y="2072218"/>
            <a:ext cx="9914467" cy="385298"/>
          </a:xfrm>
          <a:prstGeom prst="rect">
            <a:avLst/>
          </a:prstGeom>
        </p:spPr>
        <p:txBody>
          <a:bodyPr>
            <a:spAutoFit/>
          </a:bodyPr>
          <a:lstStyle/>
          <a:p>
            <a:pPr defTabSz="1219200" eaLnBrk="0" hangingPunct="0">
              <a:lnSpc>
                <a:spcPct val="150000"/>
              </a:lnSpc>
              <a:defRPr/>
            </a:pPr>
            <a:r>
              <a:rPr lang="zh-CN" altLang="en-US"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生产者消费者模式是一个十分经典的多线程协作的模式</a:t>
            </a:r>
            <a:r>
              <a:rPr lang="en-US" altLang="zh-CN"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弄懂生产者消费者问题能够让我们对多线程编程的理解更加深刻</a:t>
            </a:r>
            <a:r>
              <a:rPr lang="en-US" altLang="zh-CN"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sz="1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27651" y="4542367"/>
            <a:ext cx="12065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右箭头 21"/>
          <p:cNvSpPr/>
          <p:nvPr/>
        </p:nvSpPr>
        <p:spPr>
          <a:xfrm rot="16200000">
            <a:off x="5629276" y="5675842"/>
            <a:ext cx="645584" cy="486833"/>
          </a:xfrm>
          <a:prstGeom prst="right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a:solidFill>
                <a:prstClr val="white"/>
              </a:solidFill>
              <a:latin typeface="Calibri" panose="020F0502020204030204"/>
              <a:ea typeface="黑体" panose="02010609060101010101" pitchFamily="49" charset="-122"/>
            </a:endParaRPr>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566151" y="2643718"/>
            <a:ext cx="2235200" cy="2163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9" grpId="0" animBg="1"/>
      <p:bldP spid="20" grpId="0"/>
      <p:bldP spid="21" grpId="0"/>
      <p:bldP spid="2" grpId="0"/>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defTabSz="1219200" eaLnBrk="0" hangingPunct="0">
              <a:defRPr/>
            </a:pPr>
            <a:r>
              <a:rPr lang="zh-CN" altLang="en-US"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生产者消费者</a:t>
            </a:r>
            <a:endParaRPr lang="zh-TW" altLang="zh-CN"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TextBox 2"/>
          <p:cNvSpPr txBox="1"/>
          <p:nvPr/>
        </p:nvSpPr>
        <p:spPr>
          <a:xfrm>
            <a:off x="1121833" y="1509185"/>
            <a:ext cx="6223000" cy="594522"/>
          </a:xfrm>
          <a:prstGeom prst="rect">
            <a:avLst/>
          </a:prstGeom>
          <a:noFill/>
        </p:spPr>
        <p:txBody>
          <a:bodyPr>
            <a:spAutoFit/>
          </a:bodyPr>
          <a:lstStyle/>
          <a:p>
            <a:pPr defTabSz="1219200" eaLnBrk="0" hangingPunct="0">
              <a:lnSpc>
                <a:spcPct val="150000"/>
              </a:lnSpc>
              <a:defRPr/>
            </a:pPr>
            <a:r>
              <a:rPr lang="zh-CN" altLang="en-US" sz="2400" b="1" dirty="0">
                <a:solidFill>
                  <a:prstClr val="black">
                    <a:lumMod val="75000"/>
                    <a:lumOff val="2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生产者消费者理想情况</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66151" y="2643718"/>
            <a:ext cx="2235200" cy="2163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98085" y="2868084"/>
            <a:ext cx="12065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6"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27651" y="4542367"/>
            <a:ext cx="12065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640917" y="4641851"/>
            <a:ext cx="65828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2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457267" y="2592918"/>
            <a:ext cx="1439333" cy="2379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组合 26"/>
          <p:cNvGrpSpPr/>
          <p:nvPr/>
        </p:nvGrpSpPr>
        <p:grpSpPr bwMode="auto">
          <a:xfrm>
            <a:off x="10655297" y="2628900"/>
            <a:ext cx="1183948" cy="813662"/>
            <a:chOff x="7990947" y="1971818"/>
            <a:chExt cx="888568" cy="610315"/>
          </a:xfrm>
        </p:grpSpPr>
        <p:sp>
          <p:nvSpPr>
            <p:cNvPr id="18" name="下箭头 17"/>
            <p:cNvSpPr/>
            <p:nvPr/>
          </p:nvSpPr>
          <p:spPr>
            <a:xfrm rot="3143292">
              <a:off x="8111782" y="1850983"/>
              <a:ext cx="360403" cy="602074"/>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b="1">
                <a:solidFill>
                  <a:prstClr val="white"/>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
          <p:nvSpPr>
            <p:cNvPr id="26" name="矩形 25"/>
            <p:cNvSpPr/>
            <p:nvPr/>
          </p:nvSpPr>
          <p:spPr>
            <a:xfrm>
              <a:off x="8067199" y="2351274"/>
              <a:ext cx="812316" cy="230859"/>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抢到执行权</a:t>
              </a:r>
            </a:p>
          </p:txBody>
        </p:sp>
      </p:grpSp>
      <p:pic>
        <p:nvPicPr>
          <p:cNvPr id="28" name="图片 2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686985" y="2700867"/>
            <a:ext cx="1079500" cy="164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组合 28"/>
          <p:cNvGrpSpPr/>
          <p:nvPr/>
        </p:nvGrpSpPr>
        <p:grpSpPr bwMode="auto">
          <a:xfrm>
            <a:off x="370420" y="2624667"/>
            <a:ext cx="1181102" cy="839061"/>
            <a:chOff x="7706966" y="1971818"/>
            <a:chExt cx="886628" cy="629132"/>
          </a:xfrm>
        </p:grpSpPr>
        <p:sp>
          <p:nvSpPr>
            <p:cNvPr id="30" name="下箭头 29"/>
            <p:cNvSpPr/>
            <p:nvPr/>
          </p:nvSpPr>
          <p:spPr>
            <a:xfrm rot="18492080">
              <a:off x="8112355" y="1850849"/>
              <a:ext cx="360269" cy="602208"/>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b="1">
                <a:solidFill>
                  <a:prstClr val="white"/>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
          <p:nvSpPr>
            <p:cNvPr id="31" name="矩形 30"/>
            <p:cNvSpPr/>
            <p:nvPr/>
          </p:nvSpPr>
          <p:spPr>
            <a:xfrm>
              <a:off x="7706966" y="2370177"/>
              <a:ext cx="812496" cy="230773"/>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抢到执行权</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7"/>
                                        </p:tgtEl>
                                        <p:attrNameLst>
                                          <p:attrName>style.visibility</p:attrName>
                                        </p:attrNameLst>
                                      </p:cBhvr>
                                      <p:to>
                                        <p:strVal val="hidden"/>
                                      </p:to>
                                    </p:set>
                                  </p:childTnLst>
                                </p:cTn>
                              </p:par>
                              <p:par>
                                <p:cTn id="12" presetID="35" presetClass="path" presetSubtype="0" accel="50000" decel="50000" fill="hold" nodeType="withEffect">
                                  <p:stCondLst>
                                    <p:cond delay="0"/>
                                  </p:stCondLst>
                                  <p:childTnLst>
                                    <p:animMotion origin="layout" path="M -8.33333E-7 1.23457E-7 L -0.23125 0.06883 " pathEditMode="relative" rAng="0" ptsTypes="AA">
                                      <p:cBhvr>
                                        <p:cTn id="13" dur="2000" fill="hold"/>
                                        <p:tgtEl>
                                          <p:spTgt spid="12"/>
                                        </p:tgtEl>
                                        <p:attrNameLst>
                                          <p:attrName>ppt_x</p:attrName>
                                          <p:attrName>ppt_y</p:attrName>
                                        </p:attrNameLst>
                                      </p:cBhvr>
                                      <p:rCtr x="-11563" y="3426"/>
                                    </p:animMotion>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12"/>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up)">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29"/>
                                        </p:tgtEl>
                                        <p:attrNameLst>
                                          <p:attrName>style.visibility</p:attrName>
                                        </p:attrNameLst>
                                      </p:cBhvr>
                                      <p:to>
                                        <p:strVal val="hidden"/>
                                      </p:to>
                                    </p:set>
                                  </p:childTnLst>
                                </p:cTn>
                              </p:par>
                              <p:par>
                                <p:cTn id="32" presetID="42" presetClass="path" presetSubtype="0" accel="50000" decel="50000" fill="hold" nodeType="withEffect">
                                  <p:stCondLst>
                                    <p:cond delay="0"/>
                                  </p:stCondLst>
                                  <p:childTnLst>
                                    <p:animMotion origin="layout" path="M 4.44444E-6 -3.58025E-6 L 0.20503 0.15494 " pathEditMode="relative" rAng="0" ptsTypes="AA">
                                      <p:cBhvr>
                                        <p:cTn id="33" dur="2000" fill="hold"/>
                                        <p:tgtEl>
                                          <p:spTgt spid="23"/>
                                        </p:tgtEl>
                                        <p:attrNameLst>
                                          <p:attrName>ppt_x</p:attrName>
                                          <p:attrName>ppt_y</p:attrName>
                                        </p:attrNameLst>
                                      </p:cBhvr>
                                      <p:rCtr x="10243" y="7747"/>
                                    </p:animMotion>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23"/>
                                        </p:tgtEl>
                                        <p:attrNameLst>
                                          <p:attrName>style.visibility</p:attrName>
                                        </p:attrNameLst>
                                      </p:cBhvr>
                                      <p:to>
                                        <p:strVal val="hidden"/>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1_课程标题页">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目录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目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6176</Words>
  <Application>Microsoft Office PowerPoint</Application>
  <PresentationFormat>宽屏</PresentationFormat>
  <Paragraphs>997</Paragraphs>
  <Slides>52</Slides>
  <Notes>25</Notes>
  <HiddenSlides>0</HiddenSlides>
  <MMClips>0</MMClips>
  <ScaleCrop>false</ScaleCrop>
  <HeadingPairs>
    <vt:vector size="6" baseType="variant">
      <vt:variant>
        <vt:lpstr>已用的字体</vt:lpstr>
      </vt:variant>
      <vt:variant>
        <vt:i4>11</vt:i4>
      </vt:variant>
      <vt:variant>
        <vt:lpstr>主题</vt:lpstr>
      </vt:variant>
      <vt:variant>
        <vt:i4>8</vt:i4>
      </vt:variant>
      <vt:variant>
        <vt:lpstr>幻灯片标题</vt:lpstr>
      </vt:variant>
      <vt:variant>
        <vt:i4>52</vt:i4>
      </vt:variant>
    </vt:vector>
  </HeadingPairs>
  <TitlesOfParts>
    <vt:vector size="71" baseType="lpstr">
      <vt:lpstr>Alibaba PuHuiTi</vt:lpstr>
      <vt:lpstr>阿里巴巴普惠体</vt:lpstr>
      <vt:lpstr>阿里巴巴普惠体 Light</vt:lpstr>
      <vt:lpstr>等线</vt:lpstr>
      <vt:lpstr>黑体</vt:lpstr>
      <vt:lpstr>微软雅黑</vt:lpstr>
      <vt:lpstr>Arial</vt:lpstr>
      <vt:lpstr>Calibri</vt:lpstr>
      <vt:lpstr>Consolas</vt:lpstr>
      <vt:lpstr>Segoe UI</vt:lpstr>
      <vt:lpstr>Wingdings</vt:lpstr>
      <vt:lpstr>1_课程标题页</vt:lpstr>
      <vt:lpstr>2_目录设计方案</vt:lpstr>
      <vt:lpstr>3_目标设计方案</vt:lpstr>
      <vt:lpstr>4_正文设计方案</vt:lpstr>
      <vt:lpstr>5_结束页设计方案</vt:lpstr>
      <vt:lpstr>自定义设计方案</vt:lpstr>
      <vt:lpstr>1_自定义设计方案</vt:lpstr>
      <vt:lpstr>2_自定义设计方案</vt:lpstr>
      <vt:lpstr>多线程-2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File类</vt:lpstr>
      <vt:lpstr>File类</vt:lpstr>
      <vt:lpstr>File类</vt:lpstr>
      <vt:lpstr>File类</vt:lpstr>
      <vt:lpstr>File类</vt:lpstr>
      <vt:lpstr>File类</vt:lpstr>
      <vt:lpstr>File类</vt:lpstr>
      <vt:lpstr>File类</vt:lpstr>
      <vt:lpstr>File类</vt:lpstr>
      <vt:lpstr>File类</vt:lpstr>
      <vt:lpstr>File类</vt:lpstr>
      <vt:lpstr>File类</vt:lpstr>
      <vt:lpstr>PowerPoint 演示文稿</vt:lpstr>
      <vt:lpstr>递归</vt:lpstr>
      <vt:lpstr>递归</vt:lpstr>
      <vt:lpstr>递归</vt:lpstr>
      <vt:lpstr>递归调用流程图解</vt:lpstr>
      <vt:lpstr>递归遍历文件夹</vt:lpstr>
      <vt:lpstr>递归</vt:lpstr>
      <vt:lpstr>递归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JX H</cp:lastModifiedBy>
  <cp:revision>196</cp:revision>
  <dcterms:created xsi:type="dcterms:W3CDTF">2020-03-31T02:23:00Z</dcterms:created>
  <dcterms:modified xsi:type="dcterms:W3CDTF">2022-08-13T00:51:24Z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7501AD4EFEC34918BA8C52D30BF6CF8D</vt:lpwstr>
  </property>
  <property fmtid="{D5CDD505-2E9C-101B-9397-08002B2CF9AE}" pid="3" name="KSOProductBuildVer">
    <vt:lpwstr>2052-11.1.0.11045</vt:lpwstr>
  </property>
</Properties>
</file>