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66" r:id="rId5"/>
  </p:sldMasterIdLst>
  <p:notesMasterIdLst>
    <p:notesMasterId r:id="rId46"/>
  </p:notesMasterIdLst>
  <p:sldIdLst>
    <p:sldId id="260" r:id="rId6"/>
    <p:sldId id="424" r:id="rId7"/>
    <p:sldId id="268" r:id="rId8"/>
    <p:sldId id="471" r:id="rId9"/>
    <p:sldId id="446" r:id="rId10"/>
    <p:sldId id="447" r:id="rId11"/>
    <p:sldId id="448" r:id="rId12"/>
    <p:sldId id="449" r:id="rId13"/>
    <p:sldId id="450" r:id="rId14"/>
    <p:sldId id="451" r:id="rId15"/>
    <p:sldId id="452" r:id="rId16"/>
    <p:sldId id="453" r:id="rId17"/>
    <p:sldId id="454" r:id="rId18"/>
    <p:sldId id="455" r:id="rId19"/>
    <p:sldId id="457" r:id="rId20"/>
    <p:sldId id="458" r:id="rId21"/>
    <p:sldId id="456" r:id="rId22"/>
    <p:sldId id="459" r:id="rId23"/>
    <p:sldId id="460" r:id="rId24"/>
    <p:sldId id="461" r:id="rId25"/>
    <p:sldId id="462" r:id="rId26"/>
    <p:sldId id="463" r:id="rId27"/>
    <p:sldId id="464" r:id="rId28"/>
    <p:sldId id="466" r:id="rId29"/>
    <p:sldId id="467" r:id="rId30"/>
    <p:sldId id="468" r:id="rId31"/>
    <p:sldId id="469" r:id="rId32"/>
    <p:sldId id="465" r:id="rId33"/>
    <p:sldId id="473" r:id="rId34"/>
    <p:sldId id="472" r:id="rId35"/>
    <p:sldId id="470" r:id="rId36"/>
    <p:sldId id="507" r:id="rId37"/>
    <p:sldId id="500" r:id="rId38"/>
    <p:sldId id="501" r:id="rId39"/>
    <p:sldId id="502" r:id="rId40"/>
    <p:sldId id="503" r:id="rId41"/>
    <p:sldId id="504" r:id="rId42"/>
    <p:sldId id="505" r:id="rId43"/>
    <p:sldId id="506" r:id="rId44"/>
    <p:sldId id="26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404040"/>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autoAdjust="0"/>
  </p:normalViewPr>
  <p:slideViewPr>
    <p:cSldViewPr>
      <p:cViewPr varScale="1">
        <p:scale>
          <a:sx n="87" d="100"/>
          <a:sy n="87" d="100"/>
        </p:scale>
        <p:origin x="49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EA667D93-9CC2-42CF-986B-411B0DC8120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3B17990E-3AC9-47AA-9235-77CE4801CEF4}"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ACB0698-668C-4435-A5E1-E04903E83FF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2843656-D824-4B21-A6CF-5E6520C0241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889584" y="3023414"/>
            <a:ext cx="6412832" cy="811171"/>
          </a:xfrm>
          <a:prstGeom prst="rect">
            <a:avLst/>
          </a:prstGeom>
        </p:spPr>
        <p:txBody>
          <a:bodyPr vert="horz" lIns="91440" tIns="45720" rIns="91440" bIns="45720" rtlCol="0" anchor="ctr">
            <a:normAutofit/>
          </a:bodyPr>
          <a:lstStyle>
            <a:lvl1pPr>
              <a:defRPr sz="4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342900" indent="-342900">
              <a:lnSpc>
                <a:spcPct val="150000"/>
              </a:lnSpc>
              <a:buClr>
                <a:srgbClr val="404040"/>
              </a:buClr>
              <a:buSzPct val="85000"/>
              <a:buFont typeface="+mj-lt"/>
              <a:buAutoNum type="arabicPeriod"/>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177925" indent="-457200">
              <a:buAutoNum type="arabicPeriod"/>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1</a:t>
            </a:r>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2</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1</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8701" y="1940037"/>
            <a:ext cx="5630484"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p"/>
              <a:defRPr lang="zh-CN" altLang="en-US" sz="1600" kern="1200" dirty="0">
                <a:solidFill>
                  <a:srgbClr val="404040"/>
                </a:solidFill>
                <a:latin typeface="Alibaba PuHuiTi" pitchFamily="18" charset="-122"/>
                <a:ea typeface="Alibaba PuHuiTi" pitchFamily="18" charset="-122"/>
                <a:cs typeface="Alibaba PuHuiTi" pitchFamily="18" charset="-122"/>
              </a:defRPr>
            </a:lvl1pPr>
            <a:lvl2pPr marL="719455" indent="-358775">
              <a:buFont typeface="Wingdings" panose="05000000000000000000" pitchFamily="2" charset="2"/>
              <a:buChar char="p"/>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Wingdings" panose="05000000000000000000" pitchFamily="2" charset="2"/>
              <a:buChar char="p"/>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mj-lt"/>
              <a:buAutoNum type="arabicPeriod"/>
              <a:defRPr sz="1600">
                <a:solidFill>
                  <a:srgbClr val="404040"/>
                </a:solidFill>
                <a:latin typeface="Alibaba PuHuiTi" pitchFamily="18" charset="-122"/>
                <a:ea typeface="Alibaba PuHuiTi" pitchFamily="18" charset="-122"/>
                <a:cs typeface="Alibaba PuHuiTi" pitchFamily="18" charset="-122"/>
              </a:defRPr>
            </a:lvl1pPr>
            <a:lvl2pPr marL="720090" indent="-360045">
              <a:buFont typeface="+mj-lt"/>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mj-lt"/>
              <a:buAutoNum type="arabicPeriod"/>
              <a:defRPr sz="16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171450" indent="-171450">
              <a:lnSpc>
                <a:spcPct val="150000"/>
              </a:lnSpc>
              <a:buClr>
                <a:srgbClr val="404040"/>
              </a:buClr>
              <a:buSzPct val="85000"/>
              <a:buFont typeface="Wingdings" panose="05000000000000000000" pitchFamily="2" charset="2"/>
              <a:buChar char="l"/>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9.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1452" y="855134"/>
            <a:ext cx="4169833" cy="45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99518" y="1420285"/>
            <a:ext cx="2933700" cy="327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userDrawn="1"/>
        </p:nvSpPr>
        <p:spPr bwMode="auto">
          <a:xfrm>
            <a:off x="8509000" y="1845733"/>
            <a:ext cx="618067" cy="6180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5" name="椭圆 4"/>
          <p:cNvSpPr/>
          <p:nvPr userDrawn="1"/>
        </p:nvSpPr>
        <p:spPr bwMode="auto">
          <a:xfrm>
            <a:off x="3268134" y="2332567"/>
            <a:ext cx="245533" cy="245533"/>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6" name="椭圆 10"/>
          <p:cNvSpPr>
            <a:spLocks noChangeArrowheads="1"/>
          </p:cNvSpPr>
          <p:nvPr userDrawn="1"/>
        </p:nvSpPr>
        <p:spPr bwMode="auto">
          <a:xfrm>
            <a:off x="6987118" y="5249334"/>
            <a:ext cx="292100" cy="292100"/>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sp>
        <p:nvSpPr>
          <p:cNvPr id="7" name="椭圆 6"/>
          <p:cNvSpPr/>
          <p:nvPr userDrawn="1"/>
        </p:nvSpPr>
        <p:spPr bwMode="auto">
          <a:xfrm>
            <a:off x="4353985" y="2586567"/>
            <a:ext cx="171449" cy="1735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6452" y="2108201"/>
            <a:ext cx="2899833" cy="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76218" y="1947334"/>
            <a:ext cx="283633" cy="38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userDrawn="1"/>
        </p:nvGrpSpPr>
        <p:grpSpPr bwMode="auto">
          <a:xfrm>
            <a:off x="8134351" y="2334685"/>
            <a:ext cx="173567" cy="171449"/>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61201" y="5325534"/>
            <a:ext cx="1566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userDrawn="1"/>
        </p:nvGrpSpPr>
        <p:grpSpPr bwMode="auto">
          <a:xfrm>
            <a:off x="4053418" y="728134"/>
            <a:ext cx="300567" cy="300567"/>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userDrawn="1"/>
        </p:nvGrpSpPr>
        <p:grpSpPr bwMode="auto">
          <a:xfrm>
            <a:off x="3448052" y="4030133"/>
            <a:ext cx="247649" cy="247651"/>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392085" y="2633134"/>
            <a:ext cx="95249" cy="10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userDrawn="1"/>
        </p:nvSpPr>
        <p:spPr bwMode="auto">
          <a:xfrm>
            <a:off x="9484785" y="3507318"/>
            <a:ext cx="334433" cy="332316"/>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40" name="Picture 1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567333" y="3587752"/>
            <a:ext cx="177800" cy="17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userDrawn="1"/>
        </p:nvGrpSpPr>
        <p:grpSpPr bwMode="auto">
          <a:xfrm>
            <a:off x="3103034" y="4514851"/>
            <a:ext cx="345017" cy="345016"/>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userDrawn="1"/>
        </p:nvGrpSpPr>
        <p:grpSpPr bwMode="auto">
          <a:xfrm>
            <a:off x="1301752" y="1394885"/>
            <a:ext cx="400049" cy="400049"/>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userDrawn="1"/>
        </p:nvGrpSpPr>
        <p:grpSpPr bwMode="auto">
          <a:xfrm>
            <a:off x="2351618" y="5854700"/>
            <a:ext cx="400049" cy="400051"/>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userDrawn="1"/>
        </p:nvGrpSpPr>
        <p:grpSpPr bwMode="auto">
          <a:xfrm>
            <a:off x="1559985" y="3492500"/>
            <a:ext cx="400049" cy="400051"/>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6"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userDrawn="1"/>
        </p:nvGrpSpPr>
        <p:grpSpPr bwMode="auto">
          <a:xfrm>
            <a:off x="10375901" y="5395385"/>
            <a:ext cx="427567" cy="427567"/>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306234" y="2364318"/>
            <a:ext cx="1693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userDrawn="1"/>
        </p:nvGrpSpPr>
        <p:grpSpPr bwMode="auto">
          <a:xfrm>
            <a:off x="8818034" y="4578351"/>
            <a:ext cx="345017" cy="345016"/>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userDrawn="1"/>
        </p:nvGrpSpPr>
        <p:grpSpPr bwMode="auto">
          <a:xfrm>
            <a:off x="9745134" y="1217084"/>
            <a:ext cx="429684" cy="429683"/>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userDrawn="1">
            <p:custDataLst>
              <p:tags r:id="rId3"/>
            </p:custDataLst>
          </p:nvPr>
        </p:nvSpPr>
        <p:spPr bwMode="auto">
          <a:xfrm>
            <a:off x="2611967" y="2556933"/>
            <a:ext cx="859367" cy="352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40" tIns="45720" rIns="91440" bIns="4572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4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p>
        </p:txBody>
      </p:sp>
      <p:sp>
        <p:nvSpPr>
          <p:cNvPr id="21" name="MH_Others_2"/>
          <p:cNvSpPr>
            <a:spLocks noChangeArrowheads="1"/>
          </p:cNvSpPr>
          <p:nvPr userDrawn="1">
            <p:custDataLst>
              <p:tags r:id="rId4"/>
            </p:custDataLst>
          </p:nvPr>
        </p:nvSpPr>
        <p:spPr bwMode="auto">
          <a:xfrm>
            <a:off x="2264834" y="1221318"/>
            <a:ext cx="1248833" cy="1246716"/>
          </a:xfrm>
          <a:prstGeom prst="ellipse">
            <a:avLst/>
          </a:prstGeom>
          <a:solidFill>
            <a:srgbClr val="404040"/>
          </a:solidFill>
          <a:ln w="0">
            <a:solidFill>
              <a:srgbClr val="FFFFFF">
                <a:alpha val="49000"/>
              </a:srgbClr>
            </a:solidFill>
          </a:ln>
        </p:spPr>
        <p:txBody>
          <a:bodyPr lIns="91440" tIns="45720" rIns="9144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9335"/>
              </a:lnSpc>
              <a:spcBef>
                <a:spcPct val="0"/>
              </a:spcBef>
              <a:buNone/>
              <a:defRPr/>
            </a:pPr>
            <a:r>
              <a:rPr lang="zh-CN" altLang="en-US" sz="54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p>
        </p:txBody>
      </p:sp>
      <p:sp>
        <p:nvSpPr>
          <p:cNvPr id="23" name="MH_Others_3"/>
          <p:cNvSpPr>
            <a:spLocks noChangeArrowheads="1"/>
          </p:cNvSpPr>
          <p:nvPr userDrawn="1">
            <p:custDataLst>
              <p:tags r:id="rId5"/>
            </p:custDataLst>
          </p:nvPr>
        </p:nvSpPr>
        <p:spPr bwMode="auto">
          <a:xfrm>
            <a:off x="1775520" y="2346261"/>
            <a:ext cx="979155" cy="979155"/>
          </a:xfrm>
          <a:prstGeom prst="ellipse">
            <a:avLst/>
          </a:prstGeom>
          <a:noFill/>
          <a:ln>
            <a:noFill/>
          </a:ln>
        </p:spPr>
        <p:txBody>
          <a:bodyPr lIns="91440" tIns="45720" rIns="91440" bIns="4572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54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9" name="直接连接符 8"/>
          <p:cNvCxnSpPr/>
          <p:nvPr userDrawn="1"/>
        </p:nvCxnSpPr>
        <p:spPr>
          <a:xfrm>
            <a:off x="4464051" y="1845734"/>
            <a:ext cx="0" cy="3263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4415367" y="1797052"/>
            <a:ext cx="97367" cy="9524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椭圆 11"/>
          <p:cNvSpPr/>
          <p:nvPr userDrawn="1"/>
        </p:nvSpPr>
        <p:spPr>
          <a:xfrm>
            <a:off x="4415367" y="5109633"/>
            <a:ext cx="97367" cy="9525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标题占位符 1"/>
          <p:cNvSpPr txBox="1">
            <a:spLocks noChangeArrowheads="1"/>
          </p:cNvSpPr>
          <p:nvPr userDrawn="1"/>
        </p:nvSpPr>
        <p:spPr bwMode="auto">
          <a:xfrm>
            <a:off x="1390651" y="2565401"/>
            <a:ext cx="229446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265" b="1" kern="0" dirty="0">
                <a:solidFill>
                  <a:srgbClr val="404040"/>
                </a:solidFill>
                <a:latin typeface="微软雅黑" panose="020B0503020204020204" pitchFamily="34" charset="-122"/>
                <a:ea typeface="微软雅黑" panose="020B0503020204020204" pitchFamily="34" charset="-122"/>
              </a:rPr>
              <a:t>目标</a:t>
            </a:r>
            <a:endParaRPr lang="zh-TW" altLang="zh-CN" sz="4265"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userDrawn="1"/>
        </p:nvSpPr>
        <p:spPr bwMode="auto">
          <a:xfrm>
            <a:off x="1678518" y="3431118"/>
            <a:ext cx="2821516" cy="68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3200" b="1" kern="0" dirty="0">
                <a:solidFill>
                  <a:srgbClr val="C00000"/>
                </a:solidFill>
                <a:latin typeface="微软雅黑" panose="020B0503020204020204" pitchFamily="34" charset="-122"/>
                <a:ea typeface="微软雅黑" panose="020B0503020204020204" pitchFamily="34" charset="-122"/>
              </a:rPr>
              <a:t>TARGET</a:t>
            </a:r>
            <a:endParaRPr lang="zh-TW" altLang="zh-CN" sz="32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2592918" y="2423584"/>
            <a:ext cx="6864349" cy="1049867"/>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67"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9.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 Id="rId4" Type="http://schemas.openxmlformats.org/officeDocument/2006/relationships/image" Target="../media/image8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类与</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a:t>
            </a:r>
          </a:p>
        </p:txBody>
      </p:sp>
      <p:sp>
        <p:nvSpPr>
          <p:cNvPr id="16" name="文本占位符 4"/>
          <p:cNvSpPr txBox="1"/>
          <p:nvPr/>
        </p:nvSpPr>
        <p:spPr>
          <a:xfrm>
            <a:off x="838199" y="2187027"/>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在学习字节输出流写数据到文件之前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回顾一下基础内容</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我们如何使用</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Random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生成一个随机数</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7" name="图片 6"/>
          <p:cNvPicPr>
            <a:picLocks noChangeAspect="1"/>
          </p:cNvPicPr>
          <p:nvPr/>
        </p:nvPicPr>
        <p:blipFill>
          <a:blip r:embed="rId2"/>
          <a:stretch>
            <a:fillRect/>
          </a:stretch>
        </p:blipFill>
        <p:spPr>
          <a:xfrm>
            <a:off x="852988" y="3238153"/>
            <a:ext cx="6787313" cy="1368152"/>
          </a:xfrm>
          <a:prstGeom prst="rect">
            <a:avLst/>
          </a:prstGeom>
        </p:spPr>
      </p:pic>
      <p:sp>
        <p:nvSpPr>
          <p:cNvPr id="19" name="文本占位符 4"/>
          <p:cNvSpPr txBox="1"/>
          <p:nvPr/>
        </p:nvSpPr>
        <p:spPr>
          <a:xfrm>
            <a:off x="821418" y="5589240"/>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实际上在</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操作中</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和</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Random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生成随机数的方式差不多</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要做什么</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读还是写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读就创建输入流 写就创建输出流。</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通过流对象读取数据或者写出数据。</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a:t>
            </a:r>
          </a:p>
        </p:txBody>
      </p:sp>
      <p:sp>
        <p:nvSpPr>
          <p:cNvPr id="16" name="文本占位符 4"/>
          <p:cNvSpPr txBox="1"/>
          <p:nvPr/>
        </p:nvSpPr>
        <p:spPr>
          <a:xfrm>
            <a:off x="838199" y="2187027"/>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在学习字节输出流写数据到文件之前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回顾一下基础内容</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我们如何使用</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Random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生成一个随机数</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文本占位符 4"/>
          <p:cNvSpPr txBox="1"/>
          <p:nvPr/>
        </p:nvSpPr>
        <p:spPr>
          <a:xfrm>
            <a:off x="821418" y="5589240"/>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实际上在</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操作中</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和</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Random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生成随机数的方式差不多</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要做什么</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读还是写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读就创建输入流 写就创建输出流。</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通过流对象读取数据或者写出数据。</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7176120" y="4710443"/>
            <a:ext cx="1728192" cy="1639846"/>
          </a:xfrm>
          <a:prstGeom prst="rect">
            <a:avLst/>
          </a:prstGeom>
          <a:noFill/>
          <a:ln>
            <a:noFill/>
          </a:ln>
        </p:spPr>
      </p:pic>
      <p:sp>
        <p:nvSpPr>
          <p:cNvPr id="9" name="文本占位符 4"/>
          <p:cNvSpPr txBox="1"/>
          <p:nvPr/>
        </p:nvSpPr>
        <p:spPr>
          <a:xfrm>
            <a:off x="8793005" y="5530366"/>
            <a:ext cx="336349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还有最后一步操作千万不能忘记</a:t>
            </a:r>
            <a:endParaRPr lang="en-US" altLang="zh-CN"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endParaRPr lang="en-US" altLang="zh-CN"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释放资源</a:t>
            </a:r>
          </a:p>
        </p:txBody>
      </p:sp>
      <p:pic>
        <p:nvPicPr>
          <p:cNvPr id="4" name="图片 3"/>
          <p:cNvPicPr>
            <a:picLocks noChangeAspect="1"/>
          </p:cNvPicPr>
          <p:nvPr/>
        </p:nvPicPr>
        <p:blipFill>
          <a:blip r:embed="rId3"/>
          <a:stretch>
            <a:fillRect/>
          </a:stretch>
        </p:blipFill>
        <p:spPr>
          <a:xfrm>
            <a:off x="838198" y="3136039"/>
            <a:ext cx="7523063" cy="15184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a:t>
            </a:r>
          </a:p>
        </p:txBody>
      </p:sp>
      <p:sp>
        <p:nvSpPr>
          <p:cNvPr id="10" name="文本占位符 4"/>
          <p:cNvSpPr txBox="1"/>
          <p:nvPr/>
        </p:nvSpPr>
        <p:spPr>
          <a:xfrm>
            <a:off x="695400" y="1847764"/>
            <a:ext cx="9988475" cy="1581235"/>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中字节输出流有很多种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每一种字节输出流都有不同的功能的效果</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但是它们都具有写的功能</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所以</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将这些不同的流的相同功能向上抽取</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抽取了一个父类抽象类</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OutputStream</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6" name="图片 5"/>
          <p:cNvPicPr>
            <a:picLocks noChangeAspect="1"/>
          </p:cNvPicPr>
          <p:nvPr/>
        </p:nvPicPr>
        <p:blipFill>
          <a:blip r:embed="rId2"/>
          <a:stretch>
            <a:fillRect/>
          </a:stretch>
        </p:blipFill>
        <p:spPr>
          <a:xfrm>
            <a:off x="810579" y="3587998"/>
            <a:ext cx="1966130" cy="464860"/>
          </a:xfrm>
          <a:prstGeom prst="rect">
            <a:avLst/>
          </a:prstGeom>
        </p:spPr>
      </p:pic>
      <p:sp>
        <p:nvSpPr>
          <p:cNvPr id="12" name="文本占位符 4"/>
          <p:cNvSpPr txBox="1"/>
          <p:nvPr/>
        </p:nvSpPr>
        <p:spPr>
          <a:xfrm>
            <a:off x="3143672" y="3770682"/>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但是这个类是抽象类</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只是定义了所有子类都可以使用的方法不可以创建对象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想要写入数据到文件中的话 需要使用具体的子类对象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FileOutputStream</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1" name="图片 10"/>
          <p:cNvPicPr>
            <a:picLocks noChangeAspect="1"/>
          </p:cNvPicPr>
          <p:nvPr/>
        </p:nvPicPr>
        <p:blipFill>
          <a:blip r:embed="rId3"/>
          <a:stretch>
            <a:fillRect/>
          </a:stretch>
        </p:blipFill>
        <p:spPr>
          <a:xfrm>
            <a:off x="838200" y="4653136"/>
            <a:ext cx="3002540" cy="853514"/>
          </a:xfrm>
          <a:prstGeom prst="rect">
            <a:avLst/>
          </a:prstGeom>
        </p:spPr>
      </p:pic>
      <p:pic>
        <p:nvPicPr>
          <p:cNvPr id="14" name="图片 13"/>
          <p:cNvPicPr>
            <a:picLocks noChangeAspect="1"/>
          </p:cNvPicPr>
          <p:nvPr/>
        </p:nvPicPr>
        <p:blipFill>
          <a:blip r:embed="rId4"/>
          <a:stretch>
            <a:fillRect/>
          </a:stretch>
        </p:blipFill>
        <p:spPr>
          <a:xfrm>
            <a:off x="4861453" y="4725144"/>
            <a:ext cx="2469094" cy="533446"/>
          </a:xfrm>
          <a:prstGeom prst="rect">
            <a:avLst/>
          </a:prstGeom>
        </p:spPr>
      </p:pic>
      <p:pic>
        <p:nvPicPr>
          <p:cNvPr id="17" name="图片 16"/>
          <p:cNvPicPr>
            <a:picLocks noChangeAspect="1"/>
          </p:cNvPicPr>
          <p:nvPr/>
        </p:nvPicPr>
        <p:blipFill>
          <a:blip r:embed="rId5"/>
          <a:stretch>
            <a:fillRect/>
          </a:stretch>
        </p:blipFill>
        <p:spPr>
          <a:xfrm>
            <a:off x="7464152" y="4725144"/>
            <a:ext cx="2461473" cy="7087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字节输出流写数据的步骤</a:t>
            </a:r>
          </a:p>
        </p:txBody>
      </p:sp>
      <p:sp>
        <p:nvSpPr>
          <p:cNvPr id="13" name="文本占位符 4"/>
          <p:cNvSpPr txBox="1"/>
          <p:nvPr/>
        </p:nvSpPr>
        <p:spPr>
          <a:xfrm>
            <a:off x="840161"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创建字节输出流</a:t>
            </a:r>
            <a:r>
              <a:rPr lang="en-US" altLang="zh-CN" b="0" dirty="0" err="1">
                <a:latin typeface="Consolas" panose="020B0609020204030204" pitchFamily="49" charset="0"/>
                <a:ea typeface="阿里巴巴普惠体 Light" panose="00020600040101010101" pitchFamily="18" charset="-122"/>
                <a:cs typeface="阿里巴巴普惠体 Light" panose="00020600040101010101" pitchFamily="18" charset="-122"/>
              </a:rPr>
              <a:t>FileOutputStream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对象</a:t>
            </a:r>
          </a:p>
        </p:txBody>
      </p:sp>
      <p:pic>
        <p:nvPicPr>
          <p:cNvPr id="4" name="图片 3"/>
          <p:cNvPicPr>
            <a:picLocks noChangeAspect="1"/>
          </p:cNvPicPr>
          <p:nvPr/>
        </p:nvPicPr>
        <p:blipFill>
          <a:blip r:embed="rId2"/>
          <a:stretch>
            <a:fillRect/>
          </a:stretch>
        </p:blipFill>
        <p:spPr>
          <a:xfrm>
            <a:off x="944433" y="2473736"/>
            <a:ext cx="5362373" cy="420423"/>
          </a:xfrm>
          <a:prstGeom prst="rect">
            <a:avLst/>
          </a:prstGeom>
        </p:spPr>
      </p:pic>
      <p:pic>
        <p:nvPicPr>
          <p:cNvPr id="18" name="图片 17"/>
          <p:cNvPicPr>
            <a:picLocks noChangeAspect="1"/>
          </p:cNvPicPr>
          <p:nvPr/>
        </p:nvPicPr>
        <p:blipFill>
          <a:blip r:embed="rId3"/>
          <a:stretch>
            <a:fillRect/>
          </a:stretch>
        </p:blipFill>
        <p:spPr>
          <a:xfrm>
            <a:off x="944433" y="3002940"/>
            <a:ext cx="4973684" cy="356963"/>
          </a:xfrm>
          <a:prstGeom prst="rect">
            <a:avLst/>
          </a:prstGeom>
        </p:spPr>
      </p:pic>
      <p:pic>
        <p:nvPicPr>
          <p:cNvPr id="20" name="图片 19"/>
          <p:cNvPicPr>
            <a:picLocks noChangeAspect="1"/>
          </p:cNvPicPr>
          <p:nvPr/>
        </p:nvPicPr>
        <p:blipFill>
          <a:blip r:embed="rId4"/>
          <a:stretch>
            <a:fillRect/>
          </a:stretch>
        </p:blipFill>
        <p:spPr>
          <a:xfrm>
            <a:off x="838200" y="3507537"/>
            <a:ext cx="7514346" cy="587756"/>
          </a:xfrm>
          <a:prstGeom prst="rect">
            <a:avLst/>
          </a:prstGeom>
        </p:spPr>
      </p:pic>
      <p:pic>
        <p:nvPicPr>
          <p:cNvPr id="22" name="图片 21"/>
          <p:cNvPicPr>
            <a:picLocks noChangeAspect="1"/>
          </p:cNvPicPr>
          <p:nvPr/>
        </p:nvPicPr>
        <p:blipFill>
          <a:blip r:embed="rId5"/>
          <a:stretch>
            <a:fillRect/>
          </a:stretch>
        </p:blipFill>
        <p:spPr>
          <a:xfrm>
            <a:off x="842694" y="4153146"/>
            <a:ext cx="6614112" cy="491037"/>
          </a:xfrm>
          <a:prstGeom prst="rect">
            <a:avLst/>
          </a:prstGeom>
        </p:spPr>
      </p:pic>
      <p:sp>
        <p:nvSpPr>
          <p:cNvPr id="23" name="文本占位符 4"/>
          <p:cNvSpPr txBox="1"/>
          <p:nvPr/>
        </p:nvSpPr>
        <p:spPr>
          <a:xfrm>
            <a:off x="703283" y="4844095"/>
            <a:ext cx="9988475" cy="66916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以上两种创建方式都可以创建一个字节输出流对象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传入字符串方式创建的时候底层也是将字符串</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作为路径封装了一个</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4" name="文本框 23"/>
          <p:cNvSpPr txBox="1"/>
          <p:nvPr/>
        </p:nvSpPr>
        <p:spPr>
          <a:xfrm>
            <a:off x="718362" y="5740022"/>
            <a:ext cx="6179897" cy="369332"/>
          </a:xfrm>
          <a:prstGeom prst="rect">
            <a:avLst/>
          </a:prstGeom>
          <a:noFill/>
        </p:spPr>
        <p:txBody>
          <a:bodyPr wrap="none" rtlCol="0">
            <a:spAutoFit/>
          </a:bodyPr>
          <a:lstStyle/>
          <a:p>
            <a:pPr fontAlgn="auto">
              <a:spcBef>
                <a:spcPts val="0"/>
              </a:spcBef>
              <a:spcAft>
                <a:spcPts val="0"/>
              </a:spcAft>
            </a:pP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如果绑定的文件不存在</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则会自动创建这个文件</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25" name="文本框 24"/>
          <p:cNvSpPr txBox="1"/>
          <p:nvPr/>
        </p:nvSpPr>
        <p:spPr>
          <a:xfrm>
            <a:off x="703283" y="6251878"/>
            <a:ext cx="6635150" cy="369332"/>
          </a:xfrm>
          <a:prstGeom prst="rect">
            <a:avLst/>
          </a:prstGeom>
          <a:noFill/>
        </p:spPr>
        <p:txBody>
          <a:bodyPr wrap="none" rtlCol="0">
            <a:spAutoFit/>
          </a:bodyPr>
          <a:lstStyle/>
          <a:p>
            <a:pPr fontAlgn="auto">
              <a:spcBef>
                <a:spcPts val="0"/>
              </a:spcBef>
              <a:spcAft>
                <a:spcPts val="0"/>
              </a:spcAft>
            </a:pP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如果绑定的文件存在</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则会清空这个文件的原有内容</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字节输出流写数据的步骤</a:t>
            </a:r>
          </a:p>
        </p:txBody>
      </p:sp>
      <p:sp>
        <p:nvSpPr>
          <p:cNvPr id="15" name="文本占位符 4"/>
          <p:cNvSpPr txBox="1"/>
          <p:nvPr/>
        </p:nvSpPr>
        <p:spPr>
          <a:xfrm>
            <a:off x="867767"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使用创建好的流对象的写数据的方法写入数据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11" name="表格 10"/>
          <p:cNvGraphicFramePr>
            <a:graphicFrameLocks noGrp="1"/>
          </p:cNvGraphicFramePr>
          <p:nvPr/>
        </p:nvGraphicFramePr>
        <p:xfrm>
          <a:off x="983432" y="2523955"/>
          <a:ext cx="10225136" cy="1839497"/>
        </p:xfrm>
        <a:graphic>
          <a:graphicData uri="http://schemas.openxmlformats.org/drawingml/2006/table">
            <a:tbl>
              <a:tblPr/>
              <a:tblGrid>
                <a:gridCol w="518457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write​(int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一次写一个字节数据</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write​(byte[]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一次写一个字节数组数据</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24983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write​(byte[] b, int off, int </a:t>
                      </a:r>
                      <a:r>
                        <a:rPr lang="en-US" altLang="zh-CN" sz="1800" b="0" kern="120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一次写一个字节数组的部分数据 </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12" name="文本占位符 4"/>
          <p:cNvSpPr txBox="1"/>
          <p:nvPr/>
        </p:nvSpPr>
        <p:spPr>
          <a:xfrm>
            <a:off x="983431" y="4363452"/>
            <a:ext cx="9845675" cy="108012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write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方法的参数是</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类型</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应该如何传入数据呢</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在这里先不考虑写入中文的问题</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只考虑写入一个字母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字母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和</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有什么关系呢</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p:txBody>
      </p:sp>
      <p:sp>
        <p:nvSpPr>
          <p:cNvPr id="14" name="文本占位符 4"/>
          <p:cNvSpPr txBox="1"/>
          <p:nvPr/>
        </p:nvSpPr>
        <p:spPr>
          <a:xfrm>
            <a:off x="983431" y="5462888"/>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码表 </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-&gt;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字母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对应</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所以在这里可以直接写</a:t>
            </a:r>
            <a:r>
              <a:rPr lang="en-US" altLang="zh-CN"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fos.write</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那么就会将字母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写入到文件中</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字节输出流写数据的步骤</a:t>
            </a:r>
          </a:p>
        </p:txBody>
      </p:sp>
      <p:sp>
        <p:nvSpPr>
          <p:cNvPr id="15" name="文本占位符 4"/>
          <p:cNvSpPr txBox="1"/>
          <p:nvPr/>
        </p:nvSpPr>
        <p:spPr>
          <a:xfrm>
            <a:off x="867767"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使用创建好的流对象的写数据的方法写入数据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11" name="表格 10"/>
          <p:cNvGraphicFramePr>
            <a:graphicFrameLocks noGrp="1"/>
          </p:cNvGraphicFramePr>
          <p:nvPr/>
        </p:nvGraphicFramePr>
        <p:xfrm>
          <a:off x="983432" y="2523955"/>
          <a:ext cx="10225136" cy="1839497"/>
        </p:xfrm>
        <a:graphic>
          <a:graphicData uri="http://schemas.openxmlformats.org/drawingml/2006/table">
            <a:tbl>
              <a:tblPr/>
              <a:tblGrid>
                <a:gridCol w="518457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write​(int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一次写一个字节数据</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write​(byte[]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一次写一个字节数组数据</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24983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write​(byte[] b, int off, int </a:t>
                      </a:r>
                      <a:r>
                        <a:rPr lang="en-US" altLang="zh-CN" sz="1800" b="0" kern="120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一次写一个字节数组的部分数据 </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8" name="文本占位符 4"/>
          <p:cNvSpPr txBox="1"/>
          <p:nvPr/>
        </p:nvSpPr>
        <p:spPr>
          <a:xfrm>
            <a:off x="983432" y="4653136"/>
            <a:ext cx="9845675" cy="72008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一次写入一个字节数组的一部分数据的第二个参数</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int off</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指的值从数组的第几个索引开始写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第三个参数</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a:t>
            </a:r>
            <a:r>
              <a:rPr lang="en-US" altLang="zh-CN"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写多少个数据</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不是写到第几个索引结束</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字节输出流写数据的步骤</a:t>
            </a:r>
          </a:p>
        </p:txBody>
      </p:sp>
      <p:sp>
        <p:nvSpPr>
          <p:cNvPr id="15" name="文本占位符 4"/>
          <p:cNvSpPr txBox="1"/>
          <p:nvPr/>
        </p:nvSpPr>
        <p:spPr>
          <a:xfrm>
            <a:off x="867767"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使用创建好的流对象的写数据的方法写入数据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11" name="表格 10"/>
          <p:cNvGraphicFramePr>
            <a:graphicFrameLocks noGrp="1"/>
          </p:cNvGraphicFramePr>
          <p:nvPr/>
        </p:nvGraphicFramePr>
        <p:xfrm>
          <a:off x="983432" y="2523955"/>
          <a:ext cx="10225136" cy="1839497"/>
        </p:xfrm>
        <a:graphic>
          <a:graphicData uri="http://schemas.openxmlformats.org/drawingml/2006/table">
            <a:tbl>
              <a:tblPr/>
              <a:tblGrid>
                <a:gridCol w="518457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write​(int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一次写一个字节数据</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write​(byte[]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一次写一个字节数组数据</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24983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write​(byte[] b, int off, int </a:t>
                      </a:r>
                      <a:r>
                        <a:rPr lang="en-US" altLang="zh-CN" sz="1800" b="0" kern="120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0"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一次写一个字节数组的部分数据 </a:t>
                      </a:r>
                      <a:endPar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bl>
          </a:graphicData>
        </a:graphic>
      </p:graphicFrame>
      <p:sp>
        <p:nvSpPr>
          <p:cNvPr id="8" name="文本占位符 4"/>
          <p:cNvSpPr txBox="1"/>
          <p:nvPr/>
        </p:nvSpPr>
        <p:spPr>
          <a:xfrm>
            <a:off x="983432" y="4797152"/>
            <a:ext cx="9845675" cy="72008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如果想写中文数据怎么办</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endPar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可以通过</a:t>
            </a:r>
            <a:r>
              <a:rPr lang="en-US" altLang="zh-CN" b="0"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类的</a:t>
            </a:r>
            <a:r>
              <a:rPr lang="en-US" altLang="zh-CN" b="0"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getBytes</a:t>
            </a:r>
            <a:r>
              <a:rPr lang="en-US" altLang="zh-CN" b="0"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方法将字符串的内容转换为一个字节数组后写入到文件中</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4" name="图片 3"/>
          <p:cNvPicPr>
            <a:picLocks noChangeAspect="1"/>
          </p:cNvPicPr>
          <p:nvPr/>
        </p:nvPicPr>
        <p:blipFill>
          <a:blip r:embed="rId2"/>
          <a:stretch>
            <a:fillRect/>
          </a:stretch>
        </p:blipFill>
        <p:spPr>
          <a:xfrm>
            <a:off x="1055440" y="5838501"/>
            <a:ext cx="5570703" cy="784928"/>
          </a:xfrm>
          <a:prstGeom prst="rect">
            <a:avLst/>
          </a:prstGeom>
        </p:spPr>
      </p:pic>
      <p:sp>
        <p:nvSpPr>
          <p:cNvPr id="9" name="文本占位符 4"/>
          <p:cNvSpPr txBox="1"/>
          <p:nvPr/>
        </p:nvSpPr>
        <p:spPr>
          <a:xfrm>
            <a:off x="6816081" y="5838501"/>
            <a:ext cx="5184576"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会在字符集部分深入讲解</a:t>
            </a:r>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getBytes</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字节输出流写数据的步骤</a:t>
            </a:r>
          </a:p>
        </p:txBody>
      </p:sp>
      <p:sp>
        <p:nvSpPr>
          <p:cNvPr id="16" name="文本占位符 4"/>
          <p:cNvSpPr txBox="1"/>
          <p:nvPr/>
        </p:nvSpPr>
        <p:spPr>
          <a:xfrm>
            <a:off x="838200"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关闭流资源</a:t>
            </a:r>
          </a:p>
        </p:txBody>
      </p:sp>
      <p:sp>
        <p:nvSpPr>
          <p:cNvPr id="6" name="文本占位符 4"/>
          <p:cNvSpPr txBox="1"/>
          <p:nvPr/>
        </p:nvSpPr>
        <p:spPr>
          <a:xfrm>
            <a:off x="838200" y="2523955"/>
            <a:ext cx="9845675" cy="1307763"/>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关闭资源可以释放文件</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当文件被流资源绑定的时候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不可以做其他的操作</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例如删除等</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在操作完文件之后一定要记得释放资源</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调用流对象的</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方法即可</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4" name="图片 3"/>
          <p:cNvPicPr>
            <a:picLocks noChangeAspect="1"/>
          </p:cNvPicPr>
          <p:nvPr/>
        </p:nvPicPr>
        <p:blipFill>
          <a:blip r:embed="rId2"/>
          <a:stretch>
            <a:fillRect/>
          </a:stretch>
        </p:blipFill>
        <p:spPr>
          <a:xfrm>
            <a:off x="911424" y="4003788"/>
            <a:ext cx="6980340" cy="1153404"/>
          </a:xfrm>
          <a:prstGeom prst="rect">
            <a:avLst/>
          </a:prstGeom>
        </p:spPr>
      </p:pic>
      <p:sp>
        <p:nvSpPr>
          <p:cNvPr id="9" name="文本占位符 4"/>
          <p:cNvSpPr txBox="1"/>
          <p:nvPr/>
        </p:nvSpPr>
        <p:spPr>
          <a:xfrm>
            <a:off x="6023992" y="4321894"/>
            <a:ext cx="5616623" cy="619273"/>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OutputStream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父类实现了</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Closeable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接口</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所以每个子类都有</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8" name="图片 7"/>
          <p:cNvPicPr>
            <a:picLocks noChangeAspect="1"/>
          </p:cNvPicPr>
          <p:nvPr/>
        </p:nvPicPr>
        <p:blipFill>
          <a:blip r:embed="rId3"/>
          <a:stretch>
            <a:fillRect/>
          </a:stretch>
        </p:blipFill>
        <p:spPr>
          <a:xfrm>
            <a:off x="911424" y="5365027"/>
            <a:ext cx="4320480" cy="7311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字节输出流写数据的两个问题</a:t>
            </a:r>
          </a:p>
        </p:txBody>
      </p:sp>
      <p:sp>
        <p:nvSpPr>
          <p:cNvPr id="8" name="文本占位符 4"/>
          <p:cNvSpPr txBox="1"/>
          <p:nvPr/>
        </p:nvSpPr>
        <p:spPr>
          <a:xfrm>
            <a:off x="838200"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每次创建完毕字节输出流之后</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都会清空文件中的原有内容</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如何不清空内容而是追加写入呢</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4" name="图片 3"/>
          <p:cNvPicPr>
            <a:picLocks noChangeAspect="1"/>
          </p:cNvPicPr>
          <p:nvPr/>
        </p:nvPicPr>
        <p:blipFill>
          <a:blip r:embed="rId2"/>
          <a:stretch>
            <a:fillRect/>
          </a:stretch>
        </p:blipFill>
        <p:spPr>
          <a:xfrm>
            <a:off x="879251" y="2615449"/>
            <a:ext cx="10429528" cy="408693"/>
          </a:xfrm>
          <a:prstGeom prst="rect">
            <a:avLst/>
          </a:prstGeom>
        </p:spPr>
      </p:pic>
      <p:pic>
        <p:nvPicPr>
          <p:cNvPr id="7" name="图片 6"/>
          <p:cNvPicPr>
            <a:picLocks noChangeAspect="1"/>
          </p:cNvPicPr>
          <p:nvPr/>
        </p:nvPicPr>
        <p:blipFill>
          <a:blip r:embed="rId3"/>
          <a:stretch>
            <a:fillRect/>
          </a:stretch>
        </p:blipFill>
        <p:spPr>
          <a:xfrm>
            <a:off x="883195" y="3020307"/>
            <a:ext cx="10425610" cy="408693"/>
          </a:xfrm>
          <a:prstGeom prst="rect">
            <a:avLst/>
          </a:prstGeom>
        </p:spPr>
      </p:pic>
      <p:sp>
        <p:nvSpPr>
          <p:cNvPr id="13" name="文本占位符 4"/>
          <p:cNvSpPr txBox="1"/>
          <p:nvPr/>
        </p:nvSpPr>
        <p:spPr>
          <a:xfrm>
            <a:off x="867404" y="3692231"/>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在创建流对象的时候给出第二个参数</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当是</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TRUE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的时候表示为追加写入就不会清空原有内容了</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默认为</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FALSE[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不追加写入</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6" name="文本占位符 4"/>
          <p:cNvSpPr txBox="1"/>
          <p:nvPr/>
        </p:nvSpPr>
        <p:spPr>
          <a:xfrm>
            <a:off x="838199" y="4376447"/>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数据写入完成之后如何换行</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7" name="文本占位符 4"/>
          <p:cNvSpPr txBox="1"/>
          <p:nvPr/>
        </p:nvSpPr>
        <p:spPr>
          <a:xfrm>
            <a:off x="885163" y="5311232"/>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使用字节流写入换行符 </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换行符不会显示 当系统读取到换行符的时候会自动换行</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Windows:\r\n</a:t>
            </a: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Linux:\n</a:t>
            </a:r>
          </a:p>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Mac:\r</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0" name="图片 9"/>
          <p:cNvPicPr>
            <a:picLocks noChangeAspect="1"/>
          </p:cNvPicPr>
          <p:nvPr/>
        </p:nvPicPr>
        <p:blipFill>
          <a:blip r:embed="rId4"/>
          <a:stretch>
            <a:fillRect/>
          </a:stretch>
        </p:blipFill>
        <p:spPr>
          <a:xfrm>
            <a:off x="4039188" y="5368371"/>
            <a:ext cx="4109653" cy="65125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文本占位符 2"/>
          <p:cNvSpPr>
            <a:spLocks noGrp="1"/>
          </p:cNvSpPr>
          <p:nvPr>
            <p:ph type="body" sz="quarter" idx="10"/>
          </p:nvPr>
        </p:nvSpPr>
        <p:spPr>
          <a:xfrm>
            <a:off x="4655840" y="1389863"/>
            <a:ext cx="6145336" cy="815001"/>
          </a:xfrm>
        </p:spPr>
        <p:txBody>
          <a:bodyPr/>
          <a:lstStyle/>
          <a:p>
            <a:pPr marL="0" indent="0">
              <a:buNone/>
            </a:pP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方法写入数据</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要求传入</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类型的参数</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indent="0">
              <a:buNone/>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如果传入的是</a:t>
            </a:r>
            <a:r>
              <a:rPr lang="en-US" altLang="zh-CN"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fos.write</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(11223344); </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结果是</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0,</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5" name="Shape 2430"/>
          <p:cNvSpPr/>
          <p:nvPr/>
        </p:nvSpPr>
        <p:spPr>
          <a:xfrm>
            <a:off x="4248448" y="1677895"/>
            <a:ext cx="279459" cy="27945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C00000"/>
          </a:solidFill>
          <a:ln w="12700">
            <a:noFill/>
            <a:miter lim="400000"/>
          </a:ln>
        </p:spPr>
        <p:txBody>
          <a:bodyPr lIns="19047" tIns="19047" rIns="19047" bIns="19047" anchor="ctr"/>
          <a:lstStyle/>
          <a:p>
            <a:pPr algn="ct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60" noProof="1">
              <a:solidFill>
                <a:srgbClr val="F4B246"/>
              </a:solidFill>
              <a:latin typeface="+mn-ea"/>
              <a:cs typeface="Arial" panose="020B0604020202020204"/>
            </a:endParaRPr>
          </a:p>
        </p:txBody>
      </p:sp>
      <p:sp>
        <p:nvSpPr>
          <p:cNvPr id="6" name="文本占位符 2"/>
          <p:cNvSpPr txBox="1"/>
          <p:nvPr/>
        </p:nvSpPr>
        <p:spPr>
          <a:xfrm>
            <a:off x="4665704" y="2708920"/>
            <a:ext cx="6902903" cy="815001"/>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200" indent="0" algn="l" rtl="0" eaLnBrk="0" fontAlgn="base" hangingPunct="0">
              <a:spcBef>
                <a:spcPct val="20000"/>
              </a:spcBef>
              <a:spcAft>
                <a:spcPct val="0"/>
              </a:spcAft>
              <a:buFont typeface="Arial" panose="020B0604020202020204" pitchFamily="34" charset="0"/>
              <a:buNone/>
              <a:defRPr sz="1865" b="1" kern="1200">
                <a:solidFill>
                  <a:schemeClr val="tx1"/>
                </a:solidFill>
                <a:latin typeface="黑体" panose="02010609060101010101" pitchFamily="49" charset="-122"/>
                <a:ea typeface="黑体" panose="02010609060101010101" pitchFamily="49" charset="-122"/>
                <a:cs typeface="+mn-cs"/>
              </a:defRPr>
            </a:lvl3pPr>
            <a:lvl4pPr marL="1828800" indent="0" algn="l" rtl="0" eaLnBrk="0" fontAlgn="base" hangingPunct="0">
              <a:spcBef>
                <a:spcPct val="20000"/>
              </a:spcBef>
              <a:spcAft>
                <a:spcPct val="0"/>
              </a:spcAft>
              <a:buFont typeface="Arial" panose="020B0604020202020204" pitchFamily="34" charset="0"/>
              <a:buNone/>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因为</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11223344</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对应的二进制是</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101010110100000100110000</a:t>
            </a:r>
          </a:p>
          <a:p>
            <a:pPr marL="0" indent="0">
              <a:buFont typeface="+mj-lt"/>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取后八位是</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00110000</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转换为十进制是</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48,</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码表中</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48</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对应的就是</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0.</a:t>
            </a:r>
          </a:p>
        </p:txBody>
      </p:sp>
      <p:sp>
        <p:nvSpPr>
          <p:cNvPr id="10" name="文本占位符 2"/>
          <p:cNvSpPr txBox="1"/>
          <p:nvPr/>
        </p:nvSpPr>
        <p:spPr>
          <a:xfrm>
            <a:off x="4706147" y="4509120"/>
            <a:ext cx="6145336" cy="815001"/>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200" indent="0" algn="l" rtl="0" eaLnBrk="0" fontAlgn="base" hangingPunct="0">
              <a:spcBef>
                <a:spcPct val="20000"/>
              </a:spcBef>
              <a:spcAft>
                <a:spcPct val="0"/>
              </a:spcAft>
              <a:buFont typeface="Arial" panose="020B0604020202020204" pitchFamily="34" charset="0"/>
              <a:buNone/>
              <a:defRPr sz="1865" b="1" kern="1200">
                <a:solidFill>
                  <a:schemeClr val="tx1"/>
                </a:solidFill>
                <a:latin typeface="黑体" panose="02010609060101010101" pitchFamily="49" charset="-122"/>
                <a:ea typeface="黑体" panose="02010609060101010101" pitchFamily="49" charset="-122"/>
                <a:cs typeface="+mn-cs"/>
              </a:defRPr>
            </a:lvl3pPr>
            <a:lvl4pPr marL="1828800" indent="0" algn="l" rtl="0" eaLnBrk="0" fontAlgn="base" hangingPunct="0">
              <a:spcBef>
                <a:spcPct val="20000"/>
              </a:spcBef>
              <a:spcAft>
                <a:spcPct val="0"/>
              </a:spcAft>
              <a:buFont typeface="Arial" panose="020B0604020202020204" pitchFamily="34" charset="0"/>
              <a:buNone/>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如果不正确释放流资源</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那么文件将会被一直绑定</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如何保证</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方法一定会被执行</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11" name="文本占位符 2"/>
          <p:cNvSpPr txBox="1"/>
          <p:nvPr/>
        </p:nvSpPr>
        <p:spPr>
          <a:xfrm>
            <a:off x="4655840" y="5661248"/>
            <a:ext cx="6902903" cy="815001"/>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219200" indent="0" algn="l" rtl="0" eaLnBrk="0" fontAlgn="base" hangingPunct="0">
              <a:spcBef>
                <a:spcPct val="20000"/>
              </a:spcBef>
              <a:spcAft>
                <a:spcPct val="0"/>
              </a:spcAft>
              <a:buFont typeface="Arial" panose="020B0604020202020204" pitchFamily="34" charset="0"/>
              <a:buNone/>
              <a:defRPr sz="1865" b="1" kern="1200">
                <a:solidFill>
                  <a:schemeClr val="tx1"/>
                </a:solidFill>
                <a:latin typeface="黑体" panose="02010609060101010101" pitchFamily="49" charset="-122"/>
                <a:ea typeface="黑体" panose="02010609060101010101" pitchFamily="49" charset="-122"/>
                <a:cs typeface="+mn-cs"/>
              </a:defRPr>
            </a:lvl3pPr>
            <a:lvl4pPr marL="1828800" indent="0" algn="l" rtl="0" eaLnBrk="0" fontAlgn="base" hangingPunct="0">
              <a:spcBef>
                <a:spcPct val="20000"/>
              </a:spcBef>
              <a:spcAft>
                <a:spcPct val="0"/>
              </a:spcAft>
              <a:buFont typeface="Arial" panose="020B0604020202020204" pitchFamily="34" charset="0"/>
              <a:buNone/>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使用</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try…catch…finally</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代码块来保证</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方法的执行</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71864" y="2132856"/>
            <a:ext cx="5630484" cy="3196039"/>
          </a:xfrm>
        </p:spPr>
        <p:txBody>
          <a:bodyPr/>
          <a:lstStyle/>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a:t>
            </a:r>
            <a:r>
              <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IO</a:t>
            </a:r>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流的分类与功能</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能够使用字节流复制文件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a:t>
            </a:r>
          </a:p>
        </p:txBody>
      </p:sp>
      <p:sp>
        <p:nvSpPr>
          <p:cNvPr id="10" name="文本占位符 4"/>
          <p:cNvSpPr txBox="1"/>
          <p:nvPr/>
        </p:nvSpPr>
        <p:spPr>
          <a:xfrm>
            <a:off x="818457" y="1861352"/>
            <a:ext cx="9988475" cy="1581235"/>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中字节输入流有很多种</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每一种字节输入流都有不同的功能的效果</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但是它们都具有读的功能</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所以</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将这些不同的流的相同功能向上抽取</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抽取了一个父类抽象类</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文本占位符 4"/>
          <p:cNvSpPr txBox="1"/>
          <p:nvPr/>
        </p:nvSpPr>
        <p:spPr>
          <a:xfrm>
            <a:off x="3143672" y="3770682"/>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但是这个类是抽象类</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只是定义了所有子类都可以使用的方法不可以创建对象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想要读取文件中的数据的话 需要使用具体的子类对象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FileInputStream</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4" name="图片 3"/>
          <p:cNvPicPr>
            <a:picLocks noChangeAspect="1"/>
          </p:cNvPicPr>
          <p:nvPr/>
        </p:nvPicPr>
        <p:blipFill>
          <a:blip r:embed="rId2"/>
          <a:stretch>
            <a:fillRect/>
          </a:stretch>
        </p:blipFill>
        <p:spPr>
          <a:xfrm>
            <a:off x="818457" y="3613429"/>
            <a:ext cx="1943268" cy="571550"/>
          </a:xfrm>
          <a:prstGeom prst="rect">
            <a:avLst/>
          </a:prstGeom>
        </p:spPr>
      </p:pic>
      <p:pic>
        <p:nvPicPr>
          <p:cNvPr id="8" name="图片 7"/>
          <p:cNvPicPr>
            <a:picLocks noChangeAspect="1"/>
          </p:cNvPicPr>
          <p:nvPr/>
        </p:nvPicPr>
        <p:blipFill>
          <a:blip r:embed="rId3"/>
          <a:stretch>
            <a:fillRect/>
          </a:stretch>
        </p:blipFill>
        <p:spPr>
          <a:xfrm>
            <a:off x="838200" y="4629555"/>
            <a:ext cx="3002540" cy="838273"/>
          </a:xfrm>
          <a:prstGeom prst="rect">
            <a:avLst/>
          </a:prstGeom>
        </p:spPr>
      </p:pic>
      <p:pic>
        <p:nvPicPr>
          <p:cNvPr id="21" name="图片 20"/>
          <p:cNvPicPr>
            <a:picLocks noChangeAspect="1"/>
          </p:cNvPicPr>
          <p:nvPr/>
        </p:nvPicPr>
        <p:blipFill>
          <a:blip r:embed="rId4"/>
          <a:stretch>
            <a:fillRect/>
          </a:stretch>
        </p:blipFill>
        <p:spPr>
          <a:xfrm>
            <a:off x="4656346" y="4774913"/>
            <a:ext cx="2459688" cy="598303"/>
          </a:xfrm>
          <a:prstGeom prst="rect">
            <a:avLst/>
          </a:prstGeom>
        </p:spPr>
      </p:pic>
      <p:pic>
        <p:nvPicPr>
          <p:cNvPr id="23" name="图片 22"/>
          <p:cNvPicPr>
            <a:picLocks noChangeAspect="1"/>
          </p:cNvPicPr>
          <p:nvPr/>
        </p:nvPicPr>
        <p:blipFill>
          <a:blip r:embed="rId5"/>
          <a:stretch>
            <a:fillRect/>
          </a:stretch>
        </p:blipFill>
        <p:spPr>
          <a:xfrm>
            <a:off x="7342380" y="4758399"/>
            <a:ext cx="4008467" cy="7087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字节输入流读数据的步骤</a:t>
            </a:r>
          </a:p>
        </p:txBody>
      </p:sp>
      <p:sp>
        <p:nvSpPr>
          <p:cNvPr id="13" name="文本占位符 4"/>
          <p:cNvSpPr txBox="1"/>
          <p:nvPr/>
        </p:nvSpPr>
        <p:spPr>
          <a:xfrm>
            <a:off x="840161"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创建字节输出流</a:t>
            </a:r>
            <a:r>
              <a:rPr lang="en-US" altLang="zh-CN" b="0" dirty="0" err="1">
                <a:latin typeface="Consolas" panose="020B0609020204030204" pitchFamily="49" charset="0"/>
                <a:ea typeface="阿里巴巴普惠体 Light" panose="00020600040101010101" pitchFamily="18" charset="-122"/>
                <a:cs typeface="阿里巴巴普惠体 Light" panose="00020600040101010101" pitchFamily="18" charset="-122"/>
              </a:rPr>
              <a:t>FileInputStream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对象</a:t>
            </a:r>
          </a:p>
        </p:txBody>
      </p:sp>
      <p:sp>
        <p:nvSpPr>
          <p:cNvPr id="23" name="文本占位符 4"/>
          <p:cNvSpPr txBox="1"/>
          <p:nvPr/>
        </p:nvSpPr>
        <p:spPr>
          <a:xfrm>
            <a:off x="838200" y="5085184"/>
            <a:ext cx="9988475" cy="66916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以上两种创建方式都可以创建一个字节输入流对象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传入字符串方式创建的时候底层也是将字符串</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作为路径封装了一个</a:t>
            </a:r>
            <a:r>
              <a:rPr lang="en-US" altLang="zh-CN" b="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对象</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4" name="文本框 23"/>
          <p:cNvSpPr txBox="1"/>
          <p:nvPr/>
        </p:nvSpPr>
        <p:spPr>
          <a:xfrm>
            <a:off x="853279" y="5909962"/>
            <a:ext cx="5269391" cy="369332"/>
          </a:xfrm>
          <a:prstGeom prst="rect">
            <a:avLst/>
          </a:prstGeom>
          <a:noFill/>
        </p:spPr>
        <p:txBody>
          <a:bodyPr wrap="none" rtlCol="0">
            <a:spAutoFit/>
          </a:bodyPr>
          <a:lstStyle/>
          <a:p>
            <a:pPr fontAlgn="auto">
              <a:spcBef>
                <a:spcPts val="0"/>
              </a:spcBef>
              <a:spcAft>
                <a:spcPts val="0"/>
              </a:spcAft>
            </a:pP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注意点</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如果绑定的文件不存在</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则会抛出异常</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pic>
        <p:nvPicPr>
          <p:cNvPr id="6" name="图片 5"/>
          <p:cNvPicPr>
            <a:picLocks noChangeAspect="1"/>
          </p:cNvPicPr>
          <p:nvPr/>
        </p:nvPicPr>
        <p:blipFill>
          <a:blip r:embed="rId2"/>
          <a:stretch>
            <a:fillRect/>
          </a:stretch>
        </p:blipFill>
        <p:spPr>
          <a:xfrm>
            <a:off x="911424" y="2507479"/>
            <a:ext cx="8268417" cy="381033"/>
          </a:xfrm>
          <a:prstGeom prst="rect">
            <a:avLst/>
          </a:prstGeom>
        </p:spPr>
      </p:pic>
      <p:pic>
        <p:nvPicPr>
          <p:cNvPr id="10" name="图片 9"/>
          <p:cNvPicPr>
            <a:picLocks noChangeAspect="1"/>
          </p:cNvPicPr>
          <p:nvPr/>
        </p:nvPicPr>
        <p:blipFill>
          <a:blip r:embed="rId3"/>
          <a:stretch>
            <a:fillRect/>
          </a:stretch>
        </p:blipFill>
        <p:spPr>
          <a:xfrm>
            <a:off x="911424" y="3054014"/>
            <a:ext cx="7895004" cy="396274"/>
          </a:xfrm>
          <a:prstGeom prst="rect">
            <a:avLst/>
          </a:prstGeom>
        </p:spPr>
      </p:pic>
      <p:pic>
        <p:nvPicPr>
          <p:cNvPr id="12" name="图片 11"/>
          <p:cNvPicPr>
            <a:picLocks noChangeAspect="1"/>
          </p:cNvPicPr>
          <p:nvPr/>
        </p:nvPicPr>
        <p:blipFill>
          <a:blip r:embed="rId4"/>
          <a:stretch>
            <a:fillRect/>
          </a:stretch>
        </p:blipFill>
        <p:spPr>
          <a:xfrm>
            <a:off x="911424" y="3552586"/>
            <a:ext cx="7651143" cy="1272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字节输入流读数据的步骤</a:t>
            </a:r>
          </a:p>
        </p:txBody>
      </p:sp>
      <p:sp>
        <p:nvSpPr>
          <p:cNvPr id="15" name="文本占位符 4"/>
          <p:cNvSpPr txBox="1"/>
          <p:nvPr/>
        </p:nvSpPr>
        <p:spPr>
          <a:xfrm>
            <a:off x="867767"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使用创建好的流对象的读数据的方法读取数据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11" name="表格 10"/>
          <p:cNvGraphicFramePr>
            <a:graphicFrameLocks noGrp="1"/>
          </p:cNvGraphicFramePr>
          <p:nvPr/>
        </p:nvGraphicFramePr>
        <p:xfrm>
          <a:off x="983432" y="2523955"/>
          <a:ext cx="10225136" cy="1367624"/>
        </p:xfrm>
        <a:graphic>
          <a:graphicData uri="http://schemas.openxmlformats.org/drawingml/2006/table">
            <a:tbl>
              <a:tblPr/>
              <a:tblGrid>
                <a:gridCol w="518457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一次读一个字节数据</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将读取到的数据返回</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read​(byte[]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一次读一个字节数组数据</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返回有效个数</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10" name="文本占位符 4"/>
          <p:cNvSpPr txBox="1"/>
          <p:nvPr/>
        </p:nvSpPr>
        <p:spPr>
          <a:xfrm>
            <a:off x="867767" y="4293096"/>
            <a:ext cx="9845675" cy="648072"/>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read()</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方法在没有参数的情况下会一次读取一个字节的数据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获取到返回值之后需要将返回值强转为</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char</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类型才是原本读取到的数据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如果返回了</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表示读取到文件末尾</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6" name="图片 5"/>
          <p:cNvPicPr>
            <a:picLocks noChangeAspect="1"/>
          </p:cNvPicPr>
          <p:nvPr/>
        </p:nvPicPr>
        <p:blipFill>
          <a:blip r:embed="rId2"/>
          <a:stretch>
            <a:fillRect/>
          </a:stretch>
        </p:blipFill>
        <p:spPr>
          <a:xfrm>
            <a:off x="983432" y="5220688"/>
            <a:ext cx="3482756" cy="607668"/>
          </a:xfrm>
          <a:prstGeom prst="rect">
            <a:avLst/>
          </a:prstGeom>
        </p:spPr>
      </p:pic>
      <p:sp>
        <p:nvSpPr>
          <p:cNvPr id="12" name="文本占位符 4"/>
          <p:cNvSpPr txBox="1"/>
          <p:nvPr/>
        </p:nvSpPr>
        <p:spPr>
          <a:xfrm>
            <a:off x="4449418" y="5200486"/>
            <a:ext cx="7082777" cy="648072"/>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仅限于读取英文</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为什么读取中文不可以会在字符流部分讲解</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字节输入流读数据的步骤</a:t>
            </a:r>
          </a:p>
        </p:txBody>
      </p:sp>
      <p:sp>
        <p:nvSpPr>
          <p:cNvPr id="15" name="文本占位符 4"/>
          <p:cNvSpPr txBox="1"/>
          <p:nvPr/>
        </p:nvSpPr>
        <p:spPr>
          <a:xfrm>
            <a:off x="867767"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使用创建好的流对象的读数据的方法读取数据</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11" name="表格 10"/>
          <p:cNvGraphicFramePr>
            <a:graphicFrameLocks noGrp="1"/>
          </p:cNvGraphicFramePr>
          <p:nvPr/>
        </p:nvGraphicFramePr>
        <p:xfrm>
          <a:off x="983432" y="2523955"/>
          <a:ext cx="10225136" cy="1367624"/>
        </p:xfrm>
        <a:graphic>
          <a:graphicData uri="http://schemas.openxmlformats.org/drawingml/2006/table">
            <a:tbl>
              <a:tblPr/>
              <a:tblGrid>
                <a:gridCol w="518457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一次读一个字节数据</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将读取到的数据返回</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read​(byte[] b)</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一次读一个字节数组数据</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返回有效个数</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10" name="文本占位符 4"/>
          <p:cNvSpPr txBox="1"/>
          <p:nvPr/>
        </p:nvSpPr>
        <p:spPr>
          <a:xfrm>
            <a:off x="838200" y="4810286"/>
            <a:ext cx="9845675" cy="137626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一次读取一个字节数组的数据和一次读取一个字节数据的方法都返回一个</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类型的结果</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但是这二者有截然不同的区别</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如果一次读取一个字节</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那么会将读取到的数据返回</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如果一个读取一个字节数组</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读取到的数据都在数组中保存了</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返回的</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是本次读取到的有效字节数量</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相同的点在于</a:t>
            </a:r>
            <a:r>
              <a:rPr lang="zh-CN" altLang="en-US" dirty="0">
                <a:solidFill>
                  <a:schemeClr val="accent1"/>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如果返回了</a:t>
            </a:r>
            <a:r>
              <a:rPr lang="en-US" altLang="zh-CN" dirty="0">
                <a:solidFill>
                  <a:schemeClr val="accent1"/>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chemeClr val="accent1"/>
                </a:solidFill>
                <a:latin typeface="Consolas" panose="020B0609020204030204" pitchFamily="49" charset="0"/>
                <a:ea typeface="阿里巴巴普惠体 Light" panose="00020600040101010101" pitchFamily="18" charset="-122"/>
                <a:cs typeface="阿里巴巴普惠体 Light" panose="00020600040101010101" pitchFamily="18" charset="-122"/>
              </a:rPr>
              <a:t>都表示读取到文件末尾</a:t>
            </a:r>
            <a:r>
              <a:rPr lang="en-US" altLang="zh-CN" dirty="0">
                <a:solidFill>
                  <a:schemeClr val="accent1"/>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10416480" y="4005064"/>
            <a:ext cx="1374195" cy="11521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字节输入流读数据的步骤</a:t>
            </a:r>
          </a:p>
        </p:txBody>
      </p:sp>
      <p:sp>
        <p:nvSpPr>
          <p:cNvPr id="16" name="文本占位符 4"/>
          <p:cNvSpPr txBox="1"/>
          <p:nvPr/>
        </p:nvSpPr>
        <p:spPr>
          <a:xfrm>
            <a:off x="838200"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3.</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关闭流资源</a:t>
            </a:r>
          </a:p>
        </p:txBody>
      </p:sp>
      <p:sp>
        <p:nvSpPr>
          <p:cNvPr id="6" name="文本占位符 4"/>
          <p:cNvSpPr txBox="1"/>
          <p:nvPr/>
        </p:nvSpPr>
        <p:spPr>
          <a:xfrm>
            <a:off x="838200" y="2523955"/>
            <a:ext cx="9845675" cy="1307763"/>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关闭资源可以释放文件</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当文件被流资源绑定的时候</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不可以做其他的操作</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例如删除等</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在操作完文件之后一定要记得释放资源</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调用流对象的</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方法即可</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4" name="图片 3"/>
          <p:cNvPicPr>
            <a:picLocks noChangeAspect="1"/>
          </p:cNvPicPr>
          <p:nvPr/>
        </p:nvPicPr>
        <p:blipFill>
          <a:blip r:embed="rId2"/>
          <a:stretch>
            <a:fillRect/>
          </a:stretch>
        </p:blipFill>
        <p:spPr>
          <a:xfrm>
            <a:off x="1487488" y="3946825"/>
            <a:ext cx="6980340" cy="1153404"/>
          </a:xfrm>
          <a:prstGeom prst="rect">
            <a:avLst/>
          </a:prstGeom>
        </p:spPr>
      </p:pic>
      <p:sp>
        <p:nvSpPr>
          <p:cNvPr id="9" name="文本占位符 4"/>
          <p:cNvSpPr txBox="1"/>
          <p:nvPr/>
        </p:nvSpPr>
        <p:spPr>
          <a:xfrm>
            <a:off x="6500436" y="4267894"/>
            <a:ext cx="5472609" cy="619273"/>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err="1">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父类实现了</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Closeable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接口</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所以每个子类都有</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7" name="图片 6"/>
          <p:cNvPicPr>
            <a:picLocks noChangeAspect="1"/>
          </p:cNvPicPr>
          <p:nvPr/>
        </p:nvPicPr>
        <p:blipFill>
          <a:blip r:embed="rId3"/>
          <a:stretch>
            <a:fillRect/>
          </a:stretch>
        </p:blipFill>
        <p:spPr>
          <a:xfrm>
            <a:off x="942986" y="4069880"/>
            <a:ext cx="5585061" cy="101530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字节输入流读数据的步骤</a:t>
            </a:r>
          </a:p>
        </p:txBody>
      </p:sp>
      <p:sp>
        <p:nvSpPr>
          <p:cNvPr id="15" name="文本占位符 4"/>
          <p:cNvSpPr txBox="1"/>
          <p:nvPr/>
        </p:nvSpPr>
        <p:spPr>
          <a:xfrm>
            <a:off x="867767" y="184776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int read(byte[] bytes)</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方法返回值详解</a:t>
            </a:r>
          </a:p>
        </p:txBody>
      </p:sp>
      <p:pic>
        <p:nvPicPr>
          <p:cNvPr id="4" name="图片 3"/>
          <p:cNvPicPr>
            <a:picLocks noChangeAspect="1"/>
          </p:cNvPicPr>
          <p:nvPr/>
        </p:nvPicPr>
        <p:blipFill>
          <a:blip r:embed="rId2"/>
          <a:stretch>
            <a:fillRect/>
          </a:stretch>
        </p:blipFill>
        <p:spPr>
          <a:xfrm>
            <a:off x="937550" y="2364955"/>
            <a:ext cx="2224624" cy="936104"/>
          </a:xfrm>
          <a:prstGeom prst="rect">
            <a:avLst/>
          </a:prstGeom>
        </p:spPr>
      </p:pic>
      <p:sp>
        <p:nvSpPr>
          <p:cNvPr id="12" name="文本占位符 4"/>
          <p:cNvSpPr txBox="1"/>
          <p:nvPr/>
        </p:nvSpPr>
        <p:spPr>
          <a:xfrm>
            <a:off x="3246751" y="2437307"/>
            <a:ext cx="864096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a.txt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文件中有如下内容 使用字节输入流一次读取一个字节数组的方法来进行读取</a:t>
            </a:r>
          </a:p>
        </p:txBody>
      </p:sp>
      <p:pic>
        <p:nvPicPr>
          <p:cNvPr id="7" name="图片 6"/>
          <p:cNvPicPr>
            <a:picLocks noChangeAspect="1"/>
          </p:cNvPicPr>
          <p:nvPr/>
        </p:nvPicPr>
        <p:blipFill>
          <a:blip r:embed="rId3"/>
          <a:stretch>
            <a:fillRect/>
          </a:stretch>
        </p:blipFill>
        <p:spPr>
          <a:xfrm>
            <a:off x="884792" y="3268502"/>
            <a:ext cx="3816743" cy="603291"/>
          </a:xfrm>
          <a:prstGeom prst="rect">
            <a:avLst/>
          </a:prstGeom>
        </p:spPr>
      </p:pic>
      <p:sp>
        <p:nvSpPr>
          <p:cNvPr id="13" name="文本占位符 4"/>
          <p:cNvSpPr txBox="1"/>
          <p:nvPr/>
        </p:nvSpPr>
        <p:spPr>
          <a:xfrm>
            <a:off x="4683780" y="3354603"/>
            <a:ext cx="532728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将每次读取到的数据存储到</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bytes</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数组中</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4" name="图片 13"/>
          <p:cNvPicPr>
            <a:picLocks noChangeAspect="1"/>
          </p:cNvPicPr>
          <p:nvPr/>
        </p:nvPicPr>
        <p:blipFill>
          <a:blip r:embed="rId4"/>
          <a:stretch>
            <a:fillRect/>
          </a:stretch>
        </p:blipFill>
        <p:spPr>
          <a:xfrm>
            <a:off x="915635" y="3957894"/>
            <a:ext cx="6447079" cy="792549"/>
          </a:xfrm>
          <a:prstGeom prst="rect">
            <a:avLst/>
          </a:prstGeom>
          <a:ln>
            <a:solidFill>
              <a:schemeClr val="tx1">
                <a:lumMod val="85000"/>
                <a:lumOff val="15000"/>
              </a:schemeClr>
            </a:solidFill>
          </a:ln>
        </p:spPr>
      </p:pic>
      <p:pic>
        <p:nvPicPr>
          <p:cNvPr id="17" name="图片 16"/>
          <p:cNvPicPr>
            <a:picLocks noChangeAspect="1"/>
          </p:cNvPicPr>
          <p:nvPr/>
        </p:nvPicPr>
        <p:blipFill>
          <a:blip r:embed="rId5"/>
          <a:stretch>
            <a:fillRect/>
          </a:stretch>
        </p:blipFill>
        <p:spPr>
          <a:xfrm>
            <a:off x="7540371" y="4264849"/>
            <a:ext cx="3276884" cy="457240"/>
          </a:xfrm>
          <a:prstGeom prst="rect">
            <a:avLst/>
          </a:prstGeom>
          <a:ln>
            <a:solidFill>
              <a:schemeClr val="tx1">
                <a:lumMod val="85000"/>
                <a:lumOff val="15000"/>
              </a:schemeClr>
            </a:solidFill>
          </a:ln>
        </p:spPr>
      </p:pic>
      <p:sp>
        <p:nvSpPr>
          <p:cNvPr id="18" name="文本占位符 4"/>
          <p:cNvSpPr txBox="1"/>
          <p:nvPr/>
        </p:nvSpPr>
        <p:spPr>
          <a:xfrm>
            <a:off x="7498889" y="3765573"/>
            <a:ext cx="532728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第一次读取</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文本占位符 4"/>
          <p:cNvSpPr txBox="1"/>
          <p:nvPr/>
        </p:nvSpPr>
        <p:spPr>
          <a:xfrm>
            <a:off x="7498889" y="4703597"/>
            <a:ext cx="532728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第二次读取</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4" name="文本占位符 4"/>
          <p:cNvSpPr txBox="1"/>
          <p:nvPr/>
        </p:nvSpPr>
        <p:spPr>
          <a:xfrm>
            <a:off x="7498889" y="5641621"/>
            <a:ext cx="532728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第三次读取</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26" name="图片 25"/>
          <p:cNvPicPr>
            <a:picLocks noChangeAspect="1"/>
          </p:cNvPicPr>
          <p:nvPr/>
        </p:nvPicPr>
        <p:blipFill>
          <a:blip r:embed="rId6"/>
          <a:stretch>
            <a:fillRect/>
          </a:stretch>
        </p:blipFill>
        <p:spPr>
          <a:xfrm>
            <a:off x="7555612" y="5142923"/>
            <a:ext cx="3246401" cy="464860"/>
          </a:xfrm>
          <a:prstGeom prst="rect">
            <a:avLst/>
          </a:prstGeom>
          <a:ln>
            <a:solidFill>
              <a:schemeClr val="tx1"/>
            </a:solidFill>
          </a:ln>
        </p:spPr>
      </p:pic>
      <p:pic>
        <p:nvPicPr>
          <p:cNvPr id="28" name="图片 27"/>
          <p:cNvPicPr>
            <a:picLocks noChangeAspect="1"/>
          </p:cNvPicPr>
          <p:nvPr/>
        </p:nvPicPr>
        <p:blipFill>
          <a:blip r:embed="rId7"/>
          <a:stretch>
            <a:fillRect/>
          </a:stretch>
        </p:blipFill>
        <p:spPr>
          <a:xfrm>
            <a:off x="7539566" y="6082125"/>
            <a:ext cx="3238781" cy="487722"/>
          </a:xfrm>
          <a:prstGeom prst="rect">
            <a:avLst/>
          </a:prstGeom>
          <a:ln>
            <a:solidFill>
              <a:schemeClr val="tx1"/>
            </a:solidFill>
          </a:ln>
        </p:spPr>
      </p:pic>
      <p:pic>
        <p:nvPicPr>
          <p:cNvPr id="30" name="图片 29"/>
          <p:cNvPicPr>
            <a:picLocks noChangeAspect="1"/>
          </p:cNvPicPr>
          <p:nvPr/>
        </p:nvPicPr>
        <p:blipFill>
          <a:blip r:embed="rId8"/>
          <a:stretch>
            <a:fillRect/>
          </a:stretch>
        </p:blipFill>
        <p:spPr>
          <a:xfrm>
            <a:off x="888962" y="4893876"/>
            <a:ext cx="6473752" cy="766269"/>
          </a:xfrm>
          <a:prstGeom prst="rect">
            <a:avLst/>
          </a:prstGeom>
          <a:ln>
            <a:solidFill>
              <a:schemeClr val="tx1"/>
            </a:solidFill>
          </a:ln>
        </p:spPr>
      </p:pic>
      <p:pic>
        <p:nvPicPr>
          <p:cNvPr id="31" name="图片 30"/>
          <p:cNvPicPr>
            <a:picLocks noChangeAspect="1"/>
          </p:cNvPicPr>
          <p:nvPr/>
        </p:nvPicPr>
        <p:blipFill>
          <a:blip r:embed="rId8"/>
          <a:stretch>
            <a:fillRect/>
          </a:stretch>
        </p:blipFill>
        <p:spPr>
          <a:xfrm>
            <a:off x="888962" y="5803578"/>
            <a:ext cx="6473752" cy="766269"/>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1"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字节输入流读数据的步骤</a:t>
            </a:r>
          </a:p>
        </p:txBody>
      </p:sp>
      <p:sp>
        <p:nvSpPr>
          <p:cNvPr id="15" name="文本占位符 4"/>
          <p:cNvSpPr txBox="1"/>
          <p:nvPr/>
        </p:nvSpPr>
        <p:spPr>
          <a:xfrm>
            <a:off x="892949" y="1716703"/>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int read(byte[] bytes)</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方法循环读取</a:t>
            </a:r>
          </a:p>
        </p:txBody>
      </p:sp>
      <p:sp>
        <p:nvSpPr>
          <p:cNvPr id="24" name="文本占位符 4"/>
          <p:cNvSpPr txBox="1"/>
          <p:nvPr/>
        </p:nvSpPr>
        <p:spPr>
          <a:xfrm>
            <a:off x="7554691" y="2176618"/>
            <a:ext cx="5327288"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第三次读取</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28" name="图片 27"/>
          <p:cNvPicPr>
            <a:picLocks noChangeAspect="1"/>
          </p:cNvPicPr>
          <p:nvPr/>
        </p:nvPicPr>
        <p:blipFill>
          <a:blip r:embed="rId2"/>
          <a:stretch>
            <a:fillRect/>
          </a:stretch>
        </p:blipFill>
        <p:spPr>
          <a:xfrm>
            <a:off x="7607419" y="2662974"/>
            <a:ext cx="3238781" cy="487722"/>
          </a:xfrm>
          <a:prstGeom prst="rect">
            <a:avLst/>
          </a:prstGeom>
          <a:ln>
            <a:solidFill>
              <a:schemeClr val="tx1"/>
            </a:solidFill>
          </a:ln>
        </p:spPr>
      </p:pic>
      <p:pic>
        <p:nvPicPr>
          <p:cNvPr id="31" name="图片 30"/>
          <p:cNvPicPr>
            <a:picLocks noChangeAspect="1"/>
          </p:cNvPicPr>
          <p:nvPr/>
        </p:nvPicPr>
        <p:blipFill>
          <a:blip r:embed="rId3"/>
          <a:stretch>
            <a:fillRect/>
          </a:stretch>
        </p:blipFill>
        <p:spPr>
          <a:xfrm>
            <a:off x="983432" y="2384427"/>
            <a:ext cx="6473752" cy="766269"/>
          </a:xfrm>
          <a:prstGeom prst="rect">
            <a:avLst/>
          </a:prstGeom>
          <a:ln>
            <a:solidFill>
              <a:schemeClr val="tx1"/>
            </a:solidFill>
          </a:ln>
        </p:spPr>
      </p:pic>
      <p:sp>
        <p:nvSpPr>
          <p:cNvPr id="19" name="文本占位符 4"/>
          <p:cNvSpPr txBox="1"/>
          <p:nvPr/>
        </p:nvSpPr>
        <p:spPr>
          <a:xfrm>
            <a:off x="892949" y="3755658"/>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第三次读取之后发现数组中多了一个脏数据</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100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那本身是上一次读取剩下的数据</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所以说返回读取到的有效字节数是非常有必要的</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那么到底应该如何循环读取数据呢</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读几次</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不确定</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用</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while.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什么情况下停止</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当返回值是</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-1</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的时候停止</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6" name="图片 5"/>
          <p:cNvPicPr>
            <a:picLocks noChangeAspect="1"/>
          </p:cNvPicPr>
          <p:nvPr/>
        </p:nvPicPr>
        <p:blipFill>
          <a:blip r:embed="rId4"/>
          <a:stretch>
            <a:fillRect/>
          </a:stretch>
        </p:blipFill>
        <p:spPr>
          <a:xfrm>
            <a:off x="2534901" y="4672461"/>
            <a:ext cx="8203723" cy="1788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83832" y="332656"/>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zh-CN" sz="2800" dirty="0">
                <a:latin typeface="Consolas" panose="020B0609020204030204" pitchFamily="49" charset="0"/>
                <a:ea typeface="阿里巴巴普惠体 Light" panose="00020600040101010101" pitchFamily="18" charset="-122"/>
                <a:cs typeface="阿里巴巴普惠体 Light" panose="00020600040101010101" pitchFamily="18" charset="-122"/>
              </a:rPr>
              <a:t>类</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递归的使用</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文件的复制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字节流文件的复制</a:t>
            </a:r>
          </a:p>
        </p:txBody>
      </p:sp>
      <p:pic>
        <p:nvPicPr>
          <p:cNvPr id="9" name="图片 8"/>
          <p:cNvPicPr>
            <a:picLocks noChangeAspect="1"/>
          </p:cNvPicPr>
          <p:nvPr/>
        </p:nvPicPr>
        <p:blipFill>
          <a:blip r:embed="rId2"/>
          <a:stretch>
            <a:fillRect/>
          </a:stretch>
        </p:blipFill>
        <p:spPr>
          <a:xfrm>
            <a:off x="695400" y="908720"/>
            <a:ext cx="1897544" cy="3612193"/>
          </a:xfrm>
          <a:prstGeom prst="rect">
            <a:avLst/>
          </a:prstGeom>
        </p:spPr>
      </p:pic>
      <p:pic>
        <p:nvPicPr>
          <p:cNvPr id="22" name="图片 21"/>
          <p:cNvPicPr>
            <a:picLocks noChangeAspect="1"/>
          </p:cNvPicPr>
          <p:nvPr/>
        </p:nvPicPr>
        <p:blipFill>
          <a:blip r:embed="rId3"/>
          <a:stretch>
            <a:fillRect/>
          </a:stretch>
        </p:blipFill>
        <p:spPr>
          <a:xfrm>
            <a:off x="5036728" y="969685"/>
            <a:ext cx="2118544" cy="3551228"/>
          </a:xfrm>
          <a:prstGeom prst="rect">
            <a:avLst/>
          </a:prstGeom>
        </p:spPr>
      </p:pic>
      <p:sp>
        <p:nvSpPr>
          <p:cNvPr id="23" name="文本框 22"/>
          <p:cNvSpPr txBox="1"/>
          <p:nvPr/>
        </p:nvSpPr>
        <p:spPr>
          <a:xfrm>
            <a:off x="2556855" y="1562308"/>
            <a:ext cx="211854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如何读取源文件内容</a:t>
            </a:r>
            <a:r>
              <a:rPr lang="en-US" altLang="zh-CN" sz="1200" b="1" dirty="0">
                <a:solidFill>
                  <a:srgbClr val="C00000"/>
                </a:solidFill>
                <a:latin typeface="微软雅黑" panose="020B0503020204020204" pitchFamily="34" charset="-122"/>
                <a:ea typeface="微软雅黑" panose="020B0503020204020204" pitchFamily="34" charset="-122"/>
              </a:rPr>
              <a:t>?</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506744" y="1834036"/>
            <a:ext cx="2568826"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C00000"/>
                </a:solidFill>
                <a:latin typeface="微软雅黑" panose="020B0503020204020204" pitchFamily="34" charset="-122"/>
                <a:ea typeface="微软雅黑" panose="020B0503020204020204" pitchFamily="34" charset="-122"/>
              </a:rPr>
              <a:t>FileInputStream</a:t>
            </a: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文件字节输入流</a:t>
            </a:r>
            <a:endParaRPr lang="en-US" altLang="zh-CN" sz="1200" b="1" dirty="0">
              <a:solidFill>
                <a:srgbClr val="C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以字节的方式读取文件内容</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556855" y="3269807"/>
            <a:ext cx="211854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调用什么方法呢</a:t>
            </a:r>
            <a:r>
              <a:rPr lang="en-US" altLang="zh-CN" sz="1200" b="1" dirty="0">
                <a:solidFill>
                  <a:srgbClr val="C00000"/>
                </a:solidFill>
                <a:latin typeface="微软雅黑" panose="020B0503020204020204" pitchFamily="34" charset="-122"/>
                <a:ea typeface="微软雅黑" panose="020B0503020204020204" pitchFamily="34" charset="-122"/>
              </a:rPr>
              <a:t>?</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574900" y="3546806"/>
            <a:ext cx="211854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int read():</a:t>
            </a:r>
            <a:r>
              <a:rPr lang="zh-CN" altLang="en-US" sz="1200" b="1" dirty="0">
                <a:solidFill>
                  <a:srgbClr val="C00000"/>
                </a:solidFill>
                <a:latin typeface="微软雅黑" panose="020B0503020204020204" pitchFamily="34" charset="-122"/>
                <a:ea typeface="微软雅黑" panose="020B0503020204020204" pitchFamily="34" charset="-122"/>
              </a:rPr>
              <a:t>读取一个字节</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569672" y="3881230"/>
            <a:ext cx="2118544" cy="461665"/>
          </a:xfrm>
          <a:prstGeom prst="rect">
            <a:avLst/>
          </a:prstGeom>
          <a:noFill/>
        </p:spPr>
        <p:txBody>
          <a:bodyPr wrap="square" rtlCol="0">
            <a:spAutoFit/>
          </a:bodyPr>
          <a:lstStyle/>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int read(byte[] bs): </a:t>
            </a:r>
          </a:p>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读取一些字节存入数组</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30" name="箭头: 右 29"/>
          <p:cNvSpPr/>
          <p:nvPr/>
        </p:nvSpPr>
        <p:spPr>
          <a:xfrm>
            <a:off x="7273004" y="2769560"/>
            <a:ext cx="2443783" cy="29847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图片 33"/>
          <p:cNvPicPr>
            <a:picLocks noChangeAspect="1"/>
          </p:cNvPicPr>
          <p:nvPr/>
        </p:nvPicPr>
        <p:blipFill>
          <a:blip r:embed="rId4"/>
          <a:stretch>
            <a:fillRect/>
          </a:stretch>
        </p:blipFill>
        <p:spPr>
          <a:xfrm>
            <a:off x="5265346" y="2024001"/>
            <a:ext cx="1668925" cy="2088061"/>
          </a:xfrm>
          <a:prstGeom prst="rect">
            <a:avLst/>
          </a:prstGeom>
        </p:spPr>
      </p:pic>
      <p:pic>
        <p:nvPicPr>
          <p:cNvPr id="36" name="图片 35"/>
          <p:cNvPicPr>
            <a:picLocks noChangeAspect="1"/>
          </p:cNvPicPr>
          <p:nvPr/>
        </p:nvPicPr>
        <p:blipFill>
          <a:blip r:embed="rId5"/>
          <a:stretch>
            <a:fillRect/>
          </a:stretch>
        </p:blipFill>
        <p:spPr>
          <a:xfrm>
            <a:off x="5554933" y="2077425"/>
            <a:ext cx="1082134" cy="1417443"/>
          </a:xfrm>
          <a:prstGeom prst="rect">
            <a:avLst/>
          </a:prstGeom>
        </p:spPr>
      </p:pic>
      <p:sp>
        <p:nvSpPr>
          <p:cNvPr id="39" name="文本框 38"/>
          <p:cNvSpPr txBox="1"/>
          <p:nvPr/>
        </p:nvSpPr>
        <p:spPr>
          <a:xfrm>
            <a:off x="7272218" y="1557037"/>
            <a:ext cx="211854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B0F0"/>
                </a:solidFill>
                <a:latin typeface="微软雅黑" panose="020B0503020204020204" pitchFamily="34" charset="-122"/>
                <a:ea typeface="微软雅黑" panose="020B0503020204020204" pitchFamily="34" charset="-122"/>
              </a:rPr>
              <a:t>如何把内容写入目标文件</a:t>
            </a:r>
            <a:r>
              <a:rPr lang="en-US" altLang="zh-CN" sz="1200" b="1" dirty="0">
                <a:solidFill>
                  <a:srgbClr val="00B0F0"/>
                </a:solidFill>
                <a:latin typeface="微软雅黑" panose="020B0503020204020204" pitchFamily="34" charset="-122"/>
                <a:ea typeface="微软雅黑" panose="020B0503020204020204" pitchFamily="34" charset="-122"/>
              </a:rPr>
              <a:t>?</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16432" y="1828765"/>
            <a:ext cx="2723984"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00B0F0"/>
                </a:solidFill>
                <a:latin typeface="微软雅黑" panose="020B0503020204020204" pitchFamily="34" charset="-122"/>
                <a:ea typeface="微软雅黑" panose="020B0503020204020204" pitchFamily="34" charset="-122"/>
              </a:rPr>
              <a:t>FileOutputStream</a:t>
            </a:r>
            <a:r>
              <a:rPr lang="en-US" altLang="zh-CN"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文件字节输出流</a:t>
            </a:r>
            <a:endParaRPr lang="en-US" altLang="zh-CN" sz="1200" b="1" dirty="0">
              <a:solidFill>
                <a:srgbClr val="00B0F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dirty="0">
                <a:solidFill>
                  <a:srgbClr val="00B0F0"/>
                </a:solidFill>
                <a:latin typeface="微软雅黑" panose="020B0503020204020204" pitchFamily="34" charset="-122"/>
                <a:ea typeface="微软雅黑" panose="020B0503020204020204" pitchFamily="34" charset="-122"/>
              </a:rPr>
              <a:t>以字节的方式写出内容到文件</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272218" y="3264536"/>
            <a:ext cx="211854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B0F0"/>
                </a:solidFill>
                <a:latin typeface="微软雅黑" panose="020B0503020204020204" pitchFamily="34" charset="-122"/>
                <a:ea typeface="微软雅黑" panose="020B0503020204020204" pitchFamily="34" charset="-122"/>
              </a:rPr>
              <a:t>调用什么方法呢</a:t>
            </a:r>
            <a:r>
              <a:rPr lang="en-US" altLang="zh-CN" sz="1200" b="1" dirty="0">
                <a:solidFill>
                  <a:srgbClr val="00B0F0"/>
                </a:solidFill>
                <a:latin typeface="微软雅黑" panose="020B0503020204020204" pitchFamily="34" charset="-122"/>
                <a:ea typeface="微软雅黑" panose="020B0503020204020204" pitchFamily="34" charset="-122"/>
              </a:rPr>
              <a:t>?</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290263" y="3541535"/>
            <a:ext cx="2118544" cy="461665"/>
          </a:xfrm>
          <a:prstGeom prst="rect">
            <a:avLst/>
          </a:prstGeom>
          <a:noFill/>
        </p:spPr>
        <p:txBody>
          <a:bodyPr wrap="square" rtlCol="0">
            <a:spAutoFit/>
          </a:bodyPr>
          <a:lstStyle/>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void write(int b):</a:t>
            </a:r>
          </a:p>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写出一个字节</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116432" y="4019729"/>
            <a:ext cx="2600355" cy="646331"/>
          </a:xfrm>
          <a:prstGeom prst="rect">
            <a:avLst/>
          </a:prstGeom>
          <a:noFill/>
        </p:spPr>
        <p:txBody>
          <a:bodyPr wrap="square" rtlCol="0">
            <a:spAutoFit/>
          </a:bodyPr>
          <a:lstStyle/>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int write(byte[] bs,0,len): </a:t>
            </a:r>
          </a:p>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写出字节数组的一部分</a:t>
            </a:r>
            <a:endParaRPr lang="en-US" altLang="zh-CN" sz="1200" b="1" dirty="0">
              <a:solidFill>
                <a:srgbClr val="00B0F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把本次读取的有效字节写入文件</a:t>
            </a:r>
            <a:endParaRPr lang="en-US" sz="1200" b="1" dirty="0">
              <a:solidFill>
                <a:srgbClr val="00B0F0"/>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6"/>
          <a:stretch>
            <a:fillRect/>
          </a:stretch>
        </p:blipFill>
        <p:spPr>
          <a:xfrm>
            <a:off x="9866353" y="918833"/>
            <a:ext cx="1897544" cy="3673158"/>
          </a:xfrm>
          <a:prstGeom prst="rect">
            <a:avLst/>
          </a:prstGeom>
        </p:spPr>
      </p:pic>
      <p:sp>
        <p:nvSpPr>
          <p:cNvPr id="46" name="箭头: 右 45"/>
          <p:cNvSpPr/>
          <p:nvPr/>
        </p:nvSpPr>
        <p:spPr>
          <a:xfrm>
            <a:off x="2568998" y="2772018"/>
            <a:ext cx="2443783" cy="29847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7"/>
          <a:stretch>
            <a:fillRect/>
          </a:stretch>
        </p:blipFill>
        <p:spPr>
          <a:xfrm>
            <a:off x="10132576" y="1509779"/>
            <a:ext cx="1371719" cy="2872989"/>
          </a:xfrm>
          <a:prstGeom prst="rect">
            <a:avLst/>
          </a:prstGeom>
        </p:spPr>
      </p:pic>
      <p:sp>
        <p:nvSpPr>
          <p:cNvPr id="47" name="文本框 46"/>
          <p:cNvSpPr txBox="1"/>
          <p:nvPr/>
        </p:nvSpPr>
        <p:spPr>
          <a:xfrm>
            <a:off x="695400" y="4585566"/>
            <a:ext cx="8695362" cy="1895519"/>
          </a:xfrm>
          <a:prstGeom prst="rect">
            <a:avLst/>
          </a:prstGeom>
          <a:noFill/>
        </p:spPr>
        <p:txBody>
          <a:bodyPr wrap="square" rtlCol="0">
            <a:spAutoFit/>
          </a:bodyPr>
          <a:lstStyle/>
          <a:p>
            <a:pPr fontAlgn="auto">
              <a:lnSpc>
                <a:spcPct val="150000"/>
              </a:lnSpc>
              <a:spcBef>
                <a:spcPts val="0"/>
              </a:spcBef>
              <a:spcAft>
                <a:spcPts val="0"/>
              </a:spcAft>
            </a:pPr>
            <a:r>
              <a:rPr lang="zh-CN" altLang="en-US" sz="1600" b="1" dirty="0">
                <a:solidFill>
                  <a:srgbClr val="7030A0"/>
                </a:solidFill>
                <a:latin typeface="微软雅黑" panose="020B0503020204020204" pitchFamily="34" charset="-122"/>
                <a:ea typeface="微软雅黑" panose="020B0503020204020204" pitchFamily="34" charset="-122"/>
              </a:rPr>
              <a:t>实现步骤</a:t>
            </a:r>
            <a:r>
              <a:rPr lang="en-US" altLang="zh-CN" sz="1600" b="1" dirty="0">
                <a:solidFill>
                  <a:srgbClr val="7030A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600" b="1" dirty="0">
                <a:solidFill>
                  <a:srgbClr val="7030A0"/>
                </a:solidFill>
                <a:latin typeface="微软雅黑" panose="020B0503020204020204" pitchFamily="34" charset="-122"/>
                <a:ea typeface="微软雅黑" panose="020B0503020204020204" pitchFamily="34" charset="-122"/>
              </a:rPr>
              <a:t>       1.</a:t>
            </a:r>
            <a:r>
              <a:rPr lang="zh-CN" altLang="en-US" sz="1600" b="1" dirty="0">
                <a:solidFill>
                  <a:srgbClr val="7030A0"/>
                </a:solidFill>
                <a:latin typeface="微软雅黑" panose="020B0503020204020204" pitchFamily="34" charset="-122"/>
                <a:ea typeface="微软雅黑" panose="020B0503020204020204" pitchFamily="34" charset="-122"/>
              </a:rPr>
              <a:t>创建文件字节输入流</a:t>
            </a:r>
            <a:r>
              <a:rPr lang="en-US" altLang="zh-CN" sz="1600" b="1" dirty="0" err="1">
                <a:solidFill>
                  <a:srgbClr val="7030A0"/>
                </a:solidFill>
                <a:latin typeface="微软雅黑" panose="020B0503020204020204" pitchFamily="34" charset="-122"/>
                <a:ea typeface="微软雅黑" panose="020B0503020204020204" pitchFamily="34" charset="-122"/>
              </a:rPr>
              <a:t>FileInputStream</a:t>
            </a:r>
            <a:r>
              <a:rPr lang="zh-CN" altLang="en-US" sz="1600" b="1" dirty="0">
                <a:solidFill>
                  <a:srgbClr val="7030A0"/>
                </a:solidFill>
                <a:latin typeface="微软雅黑" panose="020B0503020204020204" pitchFamily="34" charset="-122"/>
                <a:ea typeface="微软雅黑" panose="020B0503020204020204" pitchFamily="34" charset="-122"/>
              </a:rPr>
              <a:t>类的对象</a:t>
            </a:r>
            <a:r>
              <a:rPr lang="en-US" altLang="zh-CN" sz="1600" b="1" dirty="0" err="1">
                <a:solidFill>
                  <a:srgbClr val="7030A0"/>
                </a:solidFill>
                <a:latin typeface="微软雅黑" panose="020B0503020204020204" pitchFamily="34" charset="-122"/>
                <a:ea typeface="微软雅黑" panose="020B0503020204020204" pitchFamily="34" charset="-122"/>
              </a:rPr>
              <a:t>fis</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绑定源文件</a:t>
            </a:r>
          </a:p>
          <a:p>
            <a:pPr fontAlgn="auto">
              <a:lnSpc>
                <a:spcPct val="150000"/>
              </a:lnSpc>
              <a:spcBef>
                <a:spcPts val="0"/>
              </a:spcBef>
              <a:spcAft>
                <a:spcPts val="0"/>
              </a:spcAft>
            </a:pPr>
            <a:r>
              <a:rPr lang="en-US" altLang="zh-CN" sz="1600" b="1" dirty="0">
                <a:solidFill>
                  <a:srgbClr val="7030A0"/>
                </a:solidFill>
                <a:latin typeface="微软雅黑" panose="020B0503020204020204" pitchFamily="34" charset="-122"/>
                <a:ea typeface="微软雅黑" panose="020B0503020204020204" pitchFamily="34" charset="-122"/>
              </a:rPr>
              <a:t>       2.</a:t>
            </a:r>
            <a:r>
              <a:rPr lang="zh-CN" altLang="en-US" sz="1600" b="1" dirty="0">
                <a:solidFill>
                  <a:srgbClr val="7030A0"/>
                </a:solidFill>
                <a:latin typeface="微软雅黑" panose="020B0503020204020204" pitchFamily="34" charset="-122"/>
                <a:ea typeface="微软雅黑" panose="020B0503020204020204" pitchFamily="34" charset="-122"/>
              </a:rPr>
              <a:t>创建文件字节输出流</a:t>
            </a:r>
            <a:r>
              <a:rPr lang="en-US" altLang="zh-CN" sz="1600" b="1" dirty="0" err="1">
                <a:solidFill>
                  <a:srgbClr val="7030A0"/>
                </a:solidFill>
                <a:latin typeface="微软雅黑" panose="020B0503020204020204" pitchFamily="34" charset="-122"/>
                <a:ea typeface="微软雅黑" panose="020B0503020204020204" pitchFamily="34" charset="-122"/>
              </a:rPr>
              <a:t>FileOutputStream</a:t>
            </a:r>
            <a:r>
              <a:rPr lang="zh-CN" altLang="en-US" sz="1600" b="1" dirty="0">
                <a:solidFill>
                  <a:srgbClr val="7030A0"/>
                </a:solidFill>
                <a:latin typeface="微软雅黑" panose="020B0503020204020204" pitchFamily="34" charset="-122"/>
                <a:ea typeface="微软雅黑" panose="020B0503020204020204" pitchFamily="34" charset="-122"/>
              </a:rPr>
              <a:t>类的对象</a:t>
            </a:r>
            <a:r>
              <a:rPr lang="en-US" altLang="zh-CN" sz="1600" b="1" dirty="0" err="1">
                <a:solidFill>
                  <a:srgbClr val="7030A0"/>
                </a:solidFill>
                <a:latin typeface="微软雅黑" panose="020B0503020204020204" pitchFamily="34" charset="-122"/>
                <a:ea typeface="微软雅黑" panose="020B0503020204020204" pitchFamily="34" charset="-122"/>
              </a:rPr>
              <a:t>fos</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绑定目标文件</a:t>
            </a:r>
          </a:p>
          <a:p>
            <a:pPr fontAlgn="auto">
              <a:lnSpc>
                <a:spcPct val="150000"/>
              </a:lnSpc>
              <a:spcBef>
                <a:spcPts val="0"/>
              </a:spcBef>
              <a:spcAft>
                <a:spcPts val="0"/>
              </a:spcAft>
            </a:pPr>
            <a:r>
              <a:rPr lang="en-US" altLang="zh-CN" sz="1600" b="1" dirty="0">
                <a:solidFill>
                  <a:srgbClr val="7030A0"/>
                </a:solidFill>
                <a:latin typeface="微软雅黑" panose="020B0503020204020204" pitchFamily="34" charset="-122"/>
                <a:ea typeface="微软雅黑" panose="020B0503020204020204" pitchFamily="34" charset="-122"/>
              </a:rPr>
              <a:t>       3.</a:t>
            </a:r>
            <a:r>
              <a:rPr lang="zh-CN" altLang="en-US" sz="1600" b="1" dirty="0">
                <a:solidFill>
                  <a:srgbClr val="7030A0"/>
                </a:solidFill>
                <a:latin typeface="微软雅黑" panose="020B0503020204020204" pitchFamily="34" charset="-122"/>
                <a:ea typeface="微软雅黑" panose="020B0503020204020204" pitchFamily="34" charset="-122"/>
              </a:rPr>
              <a:t>循环读</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源文件</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写</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目标文件</a:t>
            </a:r>
            <a:r>
              <a:rPr lang="en-US" altLang="zh-CN" sz="1600" b="1" dirty="0">
                <a:solidFill>
                  <a:srgbClr val="7030A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600" b="1" dirty="0">
                <a:solidFill>
                  <a:srgbClr val="7030A0"/>
                </a:solidFill>
                <a:latin typeface="微软雅黑" panose="020B0503020204020204" pitchFamily="34" charset="-122"/>
                <a:ea typeface="微软雅黑" panose="020B0503020204020204" pitchFamily="34" charset="-122"/>
              </a:rPr>
              <a:t>       4.</a:t>
            </a:r>
            <a:r>
              <a:rPr lang="zh-CN" altLang="en-US" sz="1600" b="1" dirty="0">
                <a:solidFill>
                  <a:srgbClr val="7030A0"/>
                </a:solidFill>
                <a:latin typeface="微软雅黑" panose="020B0503020204020204" pitchFamily="34" charset="-122"/>
                <a:ea typeface="微软雅黑" panose="020B0503020204020204" pitchFamily="34" charset="-122"/>
              </a:rPr>
              <a:t>关闭流</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释放资源</a:t>
            </a:r>
            <a:endParaRPr lang="en-US" sz="16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down)">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down)">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down)">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down)">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down)">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down)">
                                      <p:cBhvr>
                                        <p:cTn id="80" dur="5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down)">
                                      <p:cBhvr>
                                        <p:cTn id="85" dur="500"/>
                                        <p:tgtEl>
                                          <p:spTgt spid="30"/>
                                        </p:tgtEl>
                                      </p:cBhvr>
                                    </p:animEffect>
                                  </p:childTnLst>
                                </p:cTn>
                              </p:par>
                              <p:par>
                                <p:cTn id="86" presetID="22" presetClass="entr" presetSubtype="4"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down)">
                                      <p:cBhvr>
                                        <p:cTn id="88" dur="500"/>
                                        <p:tgtEl>
                                          <p:spTgt spid="4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47">
                                            <p:txEl>
                                              <p:pRg st="0" end="0"/>
                                            </p:txEl>
                                          </p:spTgt>
                                        </p:tgtEl>
                                        <p:attrNameLst>
                                          <p:attrName>style.visibility</p:attrName>
                                        </p:attrNameLst>
                                      </p:cBhvr>
                                      <p:to>
                                        <p:strVal val="visible"/>
                                      </p:to>
                                    </p:set>
                                    <p:animEffect transition="in" filter="wipe(down)">
                                      <p:cBhvr>
                                        <p:cTn id="93" dur="500"/>
                                        <p:tgtEl>
                                          <p:spTgt spid="47">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47">
                                            <p:txEl>
                                              <p:pRg st="1" end="1"/>
                                            </p:txEl>
                                          </p:spTgt>
                                        </p:tgtEl>
                                        <p:attrNameLst>
                                          <p:attrName>style.visibility</p:attrName>
                                        </p:attrNameLst>
                                      </p:cBhvr>
                                      <p:to>
                                        <p:strVal val="visible"/>
                                      </p:to>
                                    </p:set>
                                    <p:animEffect transition="in" filter="wipe(down)">
                                      <p:cBhvr>
                                        <p:cTn id="98" dur="500"/>
                                        <p:tgtEl>
                                          <p:spTgt spid="47">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47">
                                            <p:txEl>
                                              <p:pRg st="2" end="2"/>
                                            </p:txEl>
                                          </p:spTgt>
                                        </p:tgtEl>
                                        <p:attrNameLst>
                                          <p:attrName>style.visibility</p:attrName>
                                        </p:attrNameLst>
                                      </p:cBhvr>
                                      <p:to>
                                        <p:strVal val="visible"/>
                                      </p:to>
                                    </p:set>
                                    <p:animEffect transition="in" filter="wipe(down)">
                                      <p:cBhvr>
                                        <p:cTn id="103" dur="500"/>
                                        <p:tgtEl>
                                          <p:spTgt spid="47">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47">
                                            <p:txEl>
                                              <p:pRg st="3" end="3"/>
                                            </p:txEl>
                                          </p:spTgt>
                                        </p:tgtEl>
                                        <p:attrNameLst>
                                          <p:attrName>style.visibility</p:attrName>
                                        </p:attrNameLst>
                                      </p:cBhvr>
                                      <p:to>
                                        <p:strVal val="visible"/>
                                      </p:to>
                                    </p:set>
                                    <p:animEffect transition="in" filter="wipe(down)">
                                      <p:cBhvr>
                                        <p:cTn id="108" dur="500"/>
                                        <p:tgtEl>
                                          <p:spTgt spid="47">
                                            <p:txEl>
                                              <p:pRg st="3" end="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47">
                                            <p:txEl>
                                              <p:pRg st="4" end="4"/>
                                            </p:txEl>
                                          </p:spTgt>
                                        </p:tgtEl>
                                        <p:attrNameLst>
                                          <p:attrName>style.visibility</p:attrName>
                                        </p:attrNameLst>
                                      </p:cBhvr>
                                      <p:to>
                                        <p:strVal val="visible"/>
                                      </p:to>
                                    </p:set>
                                    <p:animEffect transition="in" filter="wipe(down)">
                                      <p:cBhvr>
                                        <p:cTn id="113"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P spid="28" grpId="0"/>
      <p:bldP spid="29" grpId="0"/>
      <p:bldP spid="30" grpId="0" animBg="1"/>
      <p:bldP spid="39" grpId="0"/>
      <p:bldP spid="40" grpId="0"/>
      <p:bldP spid="41" grpId="0"/>
      <p:bldP spid="42" grpId="0"/>
      <p:bldP spid="43" grpId="0"/>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字节缓冲流文件的复制</a:t>
            </a:r>
          </a:p>
        </p:txBody>
      </p:sp>
      <p:pic>
        <p:nvPicPr>
          <p:cNvPr id="9" name="图片 8"/>
          <p:cNvPicPr>
            <a:picLocks noChangeAspect="1"/>
          </p:cNvPicPr>
          <p:nvPr/>
        </p:nvPicPr>
        <p:blipFill>
          <a:blip r:embed="rId2"/>
          <a:stretch>
            <a:fillRect/>
          </a:stretch>
        </p:blipFill>
        <p:spPr>
          <a:xfrm>
            <a:off x="695400" y="908720"/>
            <a:ext cx="1897544" cy="3612193"/>
          </a:xfrm>
          <a:prstGeom prst="rect">
            <a:avLst/>
          </a:prstGeom>
        </p:spPr>
      </p:pic>
      <p:pic>
        <p:nvPicPr>
          <p:cNvPr id="22" name="图片 21"/>
          <p:cNvPicPr>
            <a:picLocks noChangeAspect="1"/>
          </p:cNvPicPr>
          <p:nvPr/>
        </p:nvPicPr>
        <p:blipFill>
          <a:blip r:embed="rId3"/>
          <a:stretch>
            <a:fillRect/>
          </a:stretch>
        </p:blipFill>
        <p:spPr>
          <a:xfrm>
            <a:off x="5036728" y="969685"/>
            <a:ext cx="2118544" cy="3551228"/>
          </a:xfrm>
          <a:prstGeom prst="rect">
            <a:avLst/>
          </a:prstGeom>
        </p:spPr>
      </p:pic>
      <p:sp>
        <p:nvSpPr>
          <p:cNvPr id="23" name="文本框 22"/>
          <p:cNvSpPr txBox="1"/>
          <p:nvPr/>
        </p:nvSpPr>
        <p:spPr>
          <a:xfrm>
            <a:off x="2568998" y="1346557"/>
            <a:ext cx="2356686"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C00000"/>
                </a:solidFill>
                <a:latin typeface="微软雅黑" panose="020B0503020204020204" pitchFamily="34" charset="-122"/>
                <a:ea typeface="微软雅黑" panose="020B0503020204020204" pitchFamily="34" charset="-122"/>
              </a:rPr>
              <a:t>BufferedInputStream</a:t>
            </a:r>
            <a:r>
              <a:rPr lang="en-US" altLang="zh-CN" sz="1200" b="1" dirty="0">
                <a:solidFill>
                  <a:srgbClr val="C00000"/>
                </a:solidFill>
                <a:latin typeface="微软雅黑" panose="020B0503020204020204" pitchFamily="34" charset="-122"/>
                <a:ea typeface="微软雅黑" panose="020B0503020204020204" pitchFamily="34" charset="-122"/>
              </a:rPr>
              <a:t>:</a:t>
            </a:r>
          </a:p>
          <a:p>
            <a:pPr fontAlgn="auto">
              <a:spcBef>
                <a:spcPts val="0"/>
              </a:spcBef>
              <a:spcAft>
                <a:spcPts val="0"/>
              </a:spcAft>
            </a:pPr>
            <a:r>
              <a:rPr lang="en-US"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字节输入缓冲流</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487920" y="2339151"/>
            <a:ext cx="2568826"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C00000"/>
                </a:solidFill>
                <a:latin typeface="微软雅黑" panose="020B0503020204020204" pitchFamily="34" charset="-122"/>
                <a:ea typeface="微软雅黑" panose="020B0503020204020204" pitchFamily="34" charset="-122"/>
              </a:rPr>
              <a:t>FileInputStream</a:t>
            </a: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文件字节输入流</a:t>
            </a:r>
            <a:endParaRPr lang="en-US" altLang="zh-CN" sz="1200" b="1" dirty="0">
              <a:solidFill>
                <a:srgbClr val="C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以字节的方式读取文件内容</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556855" y="3269807"/>
            <a:ext cx="211854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调用什么方法呢</a:t>
            </a:r>
            <a:r>
              <a:rPr lang="en-US" altLang="zh-CN" sz="1200" b="1" dirty="0">
                <a:solidFill>
                  <a:srgbClr val="C00000"/>
                </a:solidFill>
                <a:latin typeface="微软雅黑" panose="020B0503020204020204" pitchFamily="34" charset="-122"/>
                <a:ea typeface="微软雅黑" panose="020B0503020204020204" pitchFamily="34" charset="-122"/>
              </a:rPr>
              <a:t>?</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574900" y="3546806"/>
            <a:ext cx="211854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int read():</a:t>
            </a:r>
            <a:r>
              <a:rPr lang="zh-CN" altLang="en-US" sz="1200" b="1" dirty="0">
                <a:solidFill>
                  <a:srgbClr val="C00000"/>
                </a:solidFill>
                <a:latin typeface="微软雅黑" panose="020B0503020204020204" pitchFamily="34" charset="-122"/>
                <a:ea typeface="微软雅黑" panose="020B0503020204020204" pitchFamily="34" charset="-122"/>
              </a:rPr>
              <a:t>读取一个字节</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569672" y="3881230"/>
            <a:ext cx="2118544" cy="461665"/>
          </a:xfrm>
          <a:prstGeom prst="rect">
            <a:avLst/>
          </a:prstGeom>
          <a:noFill/>
        </p:spPr>
        <p:txBody>
          <a:bodyPr wrap="square" rtlCol="0">
            <a:spAutoFit/>
          </a:bodyPr>
          <a:lstStyle/>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int read(byte[] bs): </a:t>
            </a:r>
          </a:p>
          <a:p>
            <a:pPr fontAlgn="auto">
              <a:spcBef>
                <a:spcPts val="0"/>
              </a:spcBef>
              <a:spcAft>
                <a:spcPts val="0"/>
              </a:spcAft>
            </a:pPr>
            <a:r>
              <a:rPr lang="en-US" altLang="zh-CN"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读取一些字节存入数组</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30" name="箭头: 右 29"/>
          <p:cNvSpPr/>
          <p:nvPr/>
        </p:nvSpPr>
        <p:spPr>
          <a:xfrm>
            <a:off x="7273004" y="2769560"/>
            <a:ext cx="2443783" cy="29847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图片 33"/>
          <p:cNvPicPr>
            <a:picLocks noChangeAspect="1"/>
          </p:cNvPicPr>
          <p:nvPr/>
        </p:nvPicPr>
        <p:blipFill>
          <a:blip r:embed="rId4"/>
          <a:stretch>
            <a:fillRect/>
          </a:stretch>
        </p:blipFill>
        <p:spPr>
          <a:xfrm>
            <a:off x="5265346" y="2024001"/>
            <a:ext cx="1668925" cy="2088061"/>
          </a:xfrm>
          <a:prstGeom prst="rect">
            <a:avLst/>
          </a:prstGeom>
        </p:spPr>
      </p:pic>
      <p:pic>
        <p:nvPicPr>
          <p:cNvPr id="36" name="图片 35"/>
          <p:cNvPicPr>
            <a:picLocks noChangeAspect="1"/>
          </p:cNvPicPr>
          <p:nvPr/>
        </p:nvPicPr>
        <p:blipFill>
          <a:blip r:embed="rId5"/>
          <a:stretch>
            <a:fillRect/>
          </a:stretch>
        </p:blipFill>
        <p:spPr>
          <a:xfrm>
            <a:off x="5554933" y="2077425"/>
            <a:ext cx="1082134" cy="1417443"/>
          </a:xfrm>
          <a:prstGeom prst="rect">
            <a:avLst/>
          </a:prstGeom>
        </p:spPr>
      </p:pic>
      <p:sp>
        <p:nvSpPr>
          <p:cNvPr id="40" name="文本框 39"/>
          <p:cNvSpPr txBox="1"/>
          <p:nvPr/>
        </p:nvSpPr>
        <p:spPr>
          <a:xfrm>
            <a:off x="7179819" y="2371279"/>
            <a:ext cx="2723984"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00B0F0"/>
                </a:solidFill>
                <a:latin typeface="微软雅黑" panose="020B0503020204020204" pitchFamily="34" charset="-122"/>
                <a:ea typeface="微软雅黑" panose="020B0503020204020204" pitchFamily="34" charset="-122"/>
              </a:rPr>
              <a:t>FileOutputStream</a:t>
            </a:r>
            <a:r>
              <a:rPr lang="en-US" altLang="zh-CN"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文件字节输出流</a:t>
            </a:r>
            <a:endParaRPr lang="en-US" altLang="zh-CN" sz="1200" b="1" dirty="0">
              <a:solidFill>
                <a:srgbClr val="00B0F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dirty="0">
                <a:solidFill>
                  <a:srgbClr val="00B0F0"/>
                </a:solidFill>
                <a:latin typeface="微软雅黑" panose="020B0503020204020204" pitchFamily="34" charset="-122"/>
                <a:ea typeface="微软雅黑" panose="020B0503020204020204" pitchFamily="34" charset="-122"/>
              </a:rPr>
              <a:t>以字节的方式写出内容到文件</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7272218" y="3264536"/>
            <a:ext cx="211854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B0F0"/>
                </a:solidFill>
                <a:latin typeface="微软雅黑" panose="020B0503020204020204" pitchFamily="34" charset="-122"/>
                <a:ea typeface="微软雅黑" panose="020B0503020204020204" pitchFamily="34" charset="-122"/>
              </a:rPr>
              <a:t>调用什么方法呢</a:t>
            </a:r>
            <a:r>
              <a:rPr lang="en-US" altLang="zh-CN" sz="1200" b="1" dirty="0">
                <a:solidFill>
                  <a:srgbClr val="00B0F0"/>
                </a:solidFill>
                <a:latin typeface="微软雅黑" panose="020B0503020204020204" pitchFamily="34" charset="-122"/>
                <a:ea typeface="微软雅黑" panose="020B0503020204020204" pitchFamily="34" charset="-122"/>
              </a:rPr>
              <a:t>?</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290263" y="3541535"/>
            <a:ext cx="2118544" cy="461665"/>
          </a:xfrm>
          <a:prstGeom prst="rect">
            <a:avLst/>
          </a:prstGeom>
          <a:noFill/>
        </p:spPr>
        <p:txBody>
          <a:bodyPr wrap="square" rtlCol="0">
            <a:spAutoFit/>
          </a:bodyPr>
          <a:lstStyle/>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void write(int b):</a:t>
            </a:r>
          </a:p>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写出一个字节</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116432" y="4019729"/>
            <a:ext cx="2600355" cy="646331"/>
          </a:xfrm>
          <a:prstGeom prst="rect">
            <a:avLst/>
          </a:prstGeom>
          <a:noFill/>
        </p:spPr>
        <p:txBody>
          <a:bodyPr wrap="square" rtlCol="0">
            <a:spAutoFit/>
          </a:bodyPr>
          <a:lstStyle/>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int write(byte[] bs,0,len): </a:t>
            </a:r>
          </a:p>
          <a:p>
            <a:pPr fontAlgn="auto">
              <a:spcBef>
                <a:spcPts val="0"/>
              </a:spcBef>
              <a:spcAft>
                <a:spcPts val="0"/>
              </a:spcAft>
            </a:pPr>
            <a:r>
              <a:rPr lang="en-US" altLang="zh-CN"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写出字节数组的一部分</a:t>
            </a:r>
            <a:endParaRPr lang="en-US" altLang="zh-CN" sz="1200" b="1" dirty="0">
              <a:solidFill>
                <a:srgbClr val="00B0F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把本次读取的有效字节写入文件</a:t>
            </a:r>
            <a:endParaRPr lang="en-US" sz="1200" b="1" dirty="0">
              <a:solidFill>
                <a:srgbClr val="00B0F0"/>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6"/>
          <a:stretch>
            <a:fillRect/>
          </a:stretch>
        </p:blipFill>
        <p:spPr>
          <a:xfrm>
            <a:off x="9866353" y="918833"/>
            <a:ext cx="1897544" cy="3673158"/>
          </a:xfrm>
          <a:prstGeom prst="rect">
            <a:avLst/>
          </a:prstGeom>
        </p:spPr>
      </p:pic>
      <p:sp>
        <p:nvSpPr>
          <p:cNvPr id="46" name="箭头: 右 45"/>
          <p:cNvSpPr/>
          <p:nvPr/>
        </p:nvSpPr>
        <p:spPr>
          <a:xfrm>
            <a:off x="2568998" y="2772018"/>
            <a:ext cx="2443783" cy="29847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7"/>
          <a:stretch>
            <a:fillRect/>
          </a:stretch>
        </p:blipFill>
        <p:spPr>
          <a:xfrm>
            <a:off x="10132576" y="1509779"/>
            <a:ext cx="1371719" cy="2872989"/>
          </a:xfrm>
          <a:prstGeom prst="rect">
            <a:avLst/>
          </a:prstGeom>
        </p:spPr>
      </p:pic>
      <p:sp>
        <p:nvSpPr>
          <p:cNvPr id="47" name="文本框 46"/>
          <p:cNvSpPr txBox="1"/>
          <p:nvPr/>
        </p:nvSpPr>
        <p:spPr>
          <a:xfrm>
            <a:off x="695400" y="4585566"/>
            <a:ext cx="8695362" cy="1895519"/>
          </a:xfrm>
          <a:prstGeom prst="rect">
            <a:avLst/>
          </a:prstGeom>
          <a:noFill/>
        </p:spPr>
        <p:txBody>
          <a:bodyPr wrap="square" rtlCol="0">
            <a:spAutoFit/>
          </a:bodyPr>
          <a:lstStyle/>
          <a:p>
            <a:pPr fontAlgn="auto">
              <a:lnSpc>
                <a:spcPct val="150000"/>
              </a:lnSpc>
              <a:spcBef>
                <a:spcPts val="0"/>
              </a:spcBef>
              <a:spcAft>
                <a:spcPts val="0"/>
              </a:spcAft>
            </a:pPr>
            <a:r>
              <a:rPr lang="zh-CN" altLang="en-US" sz="1600" b="1" dirty="0">
                <a:solidFill>
                  <a:srgbClr val="7030A0"/>
                </a:solidFill>
                <a:latin typeface="微软雅黑" panose="020B0503020204020204" pitchFamily="34" charset="-122"/>
                <a:ea typeface="微软雅黑" panose="020B0503020204020204" pitchFamily="34" charset="-122"/>
              </a:rPr>
              <a:t>实现步骤</a:t>
            </a:r>
            <a:r>
              <a:rPr lang="en-US" altLang="zh-CN" sz="1600" b="1" dirty="0">
                <a:solidFill>
                  <a:srgbClr val="7030A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600" b="1" dirty="0">
                <a:solidFill>
                  <a:srgbClr val="7030A0"/>
                </a:solidFill>
                <a:latin typeface="微软雅黑" panose="020B0503020204020204" pitchFamily="34" charset="-122"/>
                <a:ea typeface="微软雅黑" panose="020B0503020204020204" pitchFamily="34" charset="-122"/>
              </a:rPr>
              <a:t>        1.</a:t>
            </a:r>
            <a:r>
              <a:rPr lang="zh-CN" altLang="en-US" sz="1600" b="1" dirty="0">
                <a:solidFill>
                  <a:srgbClr val="7030A0"/>
                </a:solidFill>
                <a:latin typeface="微软雅黑" panose="020B0503020204020204" pitchFamily="34" charset="-122"/>
                <a:ea typeface="微软雅黑" panose="020B0503020204020204" pitchFamily="34" charset="-122"/>
              </a:rPr>
              <a:t>创建字节缓冲输入流</a:t>
            </a:r>
            <a:r>
              <a:rPr lang="en-US" altLang="zh-CN" sz="1600" b="1" dirty="0" err="1">
                <a:solidFill>
                  <a:srgbClr val="7030A0"/>
                </a:solidFill>
                <a:latin typeface="微软雅黑" panose="020B0503020204020204" pitchFamily="34" charset="-122"/>
                <a:ea typeface="微软雅黑" panose="020B0503020204020204" pitchFamily="34" charset="-122"/>
              </a:rPr>
              <a:t>BufferedInputStream</a:t>
            </a:r>
            <a:r>
              <a:rPr lang="zh-CN" altLang="en-US" sz="1600" b="1" dirty="0">
                <a:solidFill>
                  <a:srgbClr val="7030A0"/>
                </a:solidFill>
                <a:latin typeface="微软雅黑" panose="020B0503020204020204" pitchFamily="34" charset="-122"/>
                <a:ea typeface="微软雅黑" panose="020B0503020204020204" pitchFamily="34" charset="-122"/>
              </a:rPr>
              <a:t>类的对象</a:t>
            </a:r>
            <a:r>
              <a:rPr lang="en-US" altLang="zh-CN" sz="1600" b="1" dirty="0">
                <a:solidFill>
                  <a:srgbClr val="7030A0"/>
                </a:solidFill>
                <a:latin typeface="微软雅黑" panose="020B0503020204020204" pitchFamily="34" charset="-122"/>
                <a:ea typeface="微软雅黑" panose="020B0503020204020204" pitchFamily="34" charset="-122"/>
              </a:rPr>
              <a:t>bis,</a:t>
            </a:r>
            <a:r>
              <a:rPr lang="zh-CN" altLang="en-US" sz="1600" b="1" dirty="0">
                <a:solidFill>
                  <a:srgbClr val="7030A0"/>
                </a:solidFill>
                <a:latin typeface="微软雅黑" panose="020B0503020204020204" pitchFamily="34" charset="-122"/>
                <a:ea typeface="微软雅黑" panose="020B0503020204020204" pitchFamily="34" charset="-122"/>
              </a:rPr>
              <a:t>绑定源文件</a:t>
            </a:r>
          </a:p>
          <a:p>
            <a:pPr fontAlgn="auto">
              <a:lnSpc>
                <a:spcPct val="150000"/>
              </a:lnSpc>
              <a:spcBef>
                <a:spcPts val="0"/>
              </a:spcBef>
              <a:spcAft>
                <a:spcPts val="0"/>
              </a:spcAft>
            </a:pPr>
            <a:r>
              <a:rPr lang="zh-CN" altLang="en-US" sz="1600" b="1" dirty="0">
                <a:solidFill>
                  <a:srgbClr val="7030A0"/>
                </a:solidFill>
                <a:latin typeface="微软雅黑" panose="020B0503020204020204" pitchFamily="34" charset="-122"/>
                <a:ea typeface="微软雅黑" panose="020B0503020204020204" pitchFamily="34" charset="-122"/>
              </a:rPr>
              <a:t>        </a:t>
            </a:r>
            <a:r>
              <a:rPr lang="en-US" altLang="zh-CN" sz="1600" b="1" dirty="0">
                <a:solidFill>
                  <a:srgbClr val="7030A0"/>
                </a:solidFill>
                <a:latin typeface="微软雅黑" panose="020B0503020204020204" pitchFamily="34" charset="-122"/>
                <a:ea typeface="微软雅黑" panose="020B0503020204020204" pitchFamily="34" charset="-122"/>
              </a:rPr>
              <a:t>2.</a:t>
            </a:r>
            <a:r>
              <a:rPr lang="zh-CN" altLang="en-US" sz="1600" b="1" dirty="0">
                <a:solidFill>
                  <a:srgbClr val="7030A0"/>
                </a:solidFill>
                <a:latin typeface="微软雅黑" panose="020B0503020204020204" pitchFamily="34" charset="-122"/>
                <a:ea typeface="微软雅黑" panose="020B0503020204020204" pitchFamily="34" charset="-122"/>
              </a:rPr>
              <a:t>创建字节缓冲输出流</a:t>
            </a:r>
            <a:r>
              <a:rPr lang="en-US" altLang="zh-CN" sz="1600" b="1" dirty="0" err="1">
                <a:solidFill>
                  <a:srgbClr val="7030A0"/>
                </a:solidFill>
                <a:latin typeface="微软雅黑" panose="020B0503020204020204" pitchFamily="34" charset="-122"/>
                <a:ea typeface="微软雅黑" panose="020B0503020204020204" pitchFamily="34" charset="-122"/>
              </a:rPr>
              <a:t>BufferedOutputStream</a:t>
            </a:r>
            <a:r>
              <a:rPr lang="zh-CN" altLang="en-US" sz="1600" b="1" dirty="0">
                <a:solidFill>
                  <a:srgbClr val="7030A0"/>
                </a:solidFill>
                <a:latin typeface="微软雅黑" panose="020B0503020204020204" pitchFamily="34" charset="-122"/>
                <a:ea typeface="微软雅黑" panose="020B0503020204020204" pitchFamily="34" charset="-122"/>
              </a:rPr>
              <a:t>类的对象</a:t>
            </a:r>
            <a:r>
              <a:rPr lang="en-US" altLang="zh-CN" sz="1600" b="1" dirty="0" err="1">
                <a:solidFill>
                  <a:srgbClr val="7030A0"/>
                </a:solidFill>
                <a:latin typeface="微软雅黑" panose="020B0503020204020204" pitchFamily="34" charset="-122"/>
                <a:ea typeface="微软雅黑" panose="020B0503020204020204" pitchFamily="34" charset="-122"/>
              </a:rPr>
              <a:t>bos</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绑定目标文件</a:t>
            </a:r>
          </a:p>
          <a:p>
            <a:pPr fontAlgn="auto">
              <a:lnSpc>
                <a:spcPct val="150000"/>
              </a:lnSpc>
              <a:spcBef>
                <a:spcPts val="0"/>
              </a:spcBef>
              <a:spcAft>
                <a:spcPts val="0"/>
              </a:spcAft>
            </a:pPr>
            <a:r>
              <a:rPr lang="zh-CN" altLang="en-US" sz="1600" b="1" dirty="0">
                <a:solidFill>
                  <a:srgbClr val="7030A0"/>
                </a:solidFill>
                <a:latin typeface="微软雅黑" panose="020B0503020204020204" pitchFamily="34" charset="-122"/>
                <a:ea typeface="微软雅黑" panose="020B0503020204020204" pitchFamily="34" charset="-122"/>
              </a:rPr>
              <a:t>        </a:t>
            </a:r>
            <a:r>
              <a:rPr lang="en-US" altLang="zh-CN" sz="1600" b="1" dirty="0">
                <a:solidFill>
                  <a:srgbClr val="7030A0"/>
                </a:solidFill>
                <a:latin typeface="微软雅黑" panose="020B0503020204020204" pitchFamily="34" charset="-122"/>
                <a:ea typeface="微软雅黑" panose="020B0503020204020204" pitchFamily="34" charset="-122"/>
              </a:rPr>
              <a:t>3.</a:t>
            </a:r>
            <a:r>
              <a:rPr lang="zh-CN" altLang="en-US" sz="1600" b="1" dirty="0">
                <a:solidFill>
                  <a:srgbClr val="7030A0"/>
                </a:solidFill>
                <a:latin typeface="微软雅黑" panose="020B0503020204020204" pitchFamily="34" charset="-122"/>
                <a:ea typeface="微软雅黑" panose="020B0503020204020204" pitchFamily="34" charset="-122"/>
              </a:rPr>
              <a:t>单字节</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字节数组循环读</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源文件</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写</a:t>
            </a:r>
            <a:r>
              <a:rPr lang="en-US" altLang="zh-CN" sz="1600" b="1" dirty="0">
                <a:solidFill>
                  <a:srgbClr val="7030A0"/>
                </a:solidFill>
                <a:latin typeface="微软雅黑" panose="020B0503020204020204" pitchFamily="34" charset="-122"/>
                <a:ea typeface="微软雅黑" panose="020B0503020204020204" pitchFamily="34" charset="-122"/>
              </a:rPr>
              <a:t>(</a:t>
            </a:r>
            <a:r>
              <a:rPr lang="zh-CN" altLang="en-US" sz="1600" b="1" dirty="0">
                <a:solidFill>
                  <a:srgbClr val="7030A0"/>
                </a:solidFill>
                <a:latin typeface="微软雅黑" panose="020B0503020204020204" pitchFamily="34" charset="-122"/>
                <a:ea typeface="微软雅黑" panose="020B0503020204020204" pitchFamily="34" charset="-122"/>
              </a:rPr>
              <a:t>目标文件</a:t>
            </a:r>
            <a:r>
              <a:rPr lang="en-US" altLang="zh-CN" sz="1600" b="1" dirty="0">
                <a:solidFill>
                  <a:srgbClr val="7030A0"/>
                </a:solidFill>
                <a:latin typeface="微软雅黑" panose="020B0503020204020204" pitchFamily="34" charset="-122"/>
                <a:ea typeface="微软雅黑" panose="020B0503020204020204" pitchFamily="34" charset="-122"/>
              </a:rPr>
              <a:t>)</a:t>
            </a:r>
          </a:p>
          <a:p>
            <a:pPr fontAlgn="auto">
              <a:lnSpc>
                <a:spcPct val="150000"/>
              </a:lnSpc>
              <a:spcBef>
                <a:spcPts val="0"/>
              </a:spcBef>
              <a:spcAft>
                <a:spcPts val="0"/>
              </a:spcAft>
            </a:pPr>
            <a:r>
              <a:rPr lang="en-US" altLang="zh-CN" sz="1600" b="1" dirty="0">
                <a:solidFill>
                  <a:srgbClr val="7030A0"/>
                </a:solidFill>
                <a:latin typeface="微软雅黑" panose="020B0503020204020204" pitchFamily="34" charset="-122"/>
                <a:ea typeface="微软雅黑" panose="020B0503020204020204" pitchFamily="34" charset="-122"/>
              </a:rPr>
              <a:t>        4.</a:t>
            </a:r>
            <a:r>
              <a:rPr lang="zh-CN" altLang="en-US" sz="1600" b="1" dirty="0">
                <a:solidFill>
                  <a:srgbClr val="7030A0"/>
                </a:solidFill>
                <a:latin typeface="微软雅黑" panose="020B0503020204020204" pitchFamily="34" charset="-122"/>
                <a:ea typeface="微软雅黑" panose="020B0503020204020204" pitchFamily="34" charset="-122"/>
              </a:rPr>
              <a:t>关闭流释放资源</a:t>
            </a:r>
            <a:endParaRPr lang="en-US" sz="1600" b="1" dirty="0">
              <a:solidFill>
                <a:srgbClr val="7030A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556855" y="1131067"/>
            <a:ext cx="2344882"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C00000"/>
                </a:solidFill>
                <a:latin typeface="微软雅黑" panose="020B0503020204020204" pitchFamily="34" charset="-122"/>
                <a:ea typeface="微软雅黑" panose="020B0503020204020204" pitchFamily="34" charset="-122"/>
              </a:rPr>
              <a:t>用哪个缓冲流读取源文件内容</a:t>
            </a:r>
            <a:r>
              <a:rPr lang="en-US" altLang="zh-CN" sz="1200" b="1" dirty="0">
                <a:solidFill>
                  <a:srgbClr val="C00000"/>
                </a:solidFill>
                <a:latin typeface="微软雅黑" panose="020B0503020204020204" pitchFamily="34" charset="-122"/>
                <a:ea typeface="微软雅黑" panose="020B0503020204020204" pitchFamily="34" charset="-122"/>
              </a:rPr>
              <a:t>?</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569987" y="1738986"/>
            <a:ext cx="2356686"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C00000"/>
                </a:solidFill>
                <a:latin typeface="微软雅黑" panose="020B0503020204020204" pitchFamily="34" charset="-122"/>
                <a:ea typeface="微软雅黑" panose="020B0503020204020204" pitchFamily="34" charset="-122"/>
              </a:rPr>
              <a:t>BufferedInputStream</a:t>
            </a:r>
            <a:r>
              <a:rPr lang="en-US" altLang="zh-CN" sz="1200" b="1" dirty="0">
                <a:solidFill>
                  <a:srgbClr val="C00000"/>
                </a:solidFill>
                <a:latin typeface="微软雅黑" panose="020B0503020204020204" pitchFamily="34" charset="-122"/>
                <a:ea typeface="微软雅黑" panose="020B0503020204020204" pitchFamily="34" charset="-122"/>
              </a:rPr>
              <a:t>:</a:t>
            </a:r>
          </a:p>
          <a:p>
            <a:pPr fontAlgn="auto">
              <a:spcBef>
                <a:spcPts val="0"/>
              </a:spcBef>
              <a:spcAft>
                <a:spcPts val="0"/>
              </a:spcAft>
            </a:pPr>
            <a:r>
              <a:rPr lang="en-US" sz="1200" b="1" dirty="0">
                <a:solidFill>
                  <a:srgbClr val="C00000"/>
                </a:solidFill>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需要什么？</a:t>
            </a:r>
            <a:endParaRPr lang="en-US" sz="1200" b="1" dirty="0">
              <a:solidFill>
                <a:srgbClr val="C00000"/>
              </a:solidFill>
              <a:latin typeface="微软雅黑" panose="020B0503020204020204" pitchFamily="34" charset="-122"/>
              <a:ea typeface="微软雅黑" panose="020B0503020204020204" pitchFamily="34" charset="-122"/>
            </a:endParaRPr>
          </a:p>
        </p:txBody>
      </p:sp>
      <p:sp>
        <p:nvSpPr>
          <p:cNvPr id="3" name="箭头: 下 2"/>
          <p:cNvSpPr/>
          <p:nvPr/>
        </p:nvSpPr>
        <p:spPr>
          <a:xfrm>
            <a:off x="3215680" y="2169827"/>
            <a:ext cx="576064" cy="26776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30"/>
          <p:cNvSpPr txBox="1"/>
          <p:nvPr/>
        </p:nvSpPr>
        <p:spPr>
          <a:xfrm>
            <a:off x="7383890" y="1330261"/>
            <a:ext cx="2356686"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00B0F0"/>
                </a:solidFill>
                <a:latin typeface="微软雅黑" panose="020B0503020204020204" pitchFamily="34" charset="-122"/>
                <a:ea typeface="微软雅黑" panose="020B0503020204020204" pitchFamily="34" charset="-122"/>
              </a:rPr>
              <a:t>BufferedOutputStream</a:t>
            </a:r>
            <a:r>
              <a:rPr lang="en-US" altLang="zh-CN" sz="1200" b="1" dirty="0">
                <a:solidFill>
                  <a:srgbClr val="00B0F0"/>
                </a:solidFill>
                <a:latin typeface="微软雅黑" panose="020B0503020204020204" pitchFamily="34" charset="-122"/>
                <a:ea typeface="微软雅黑" panose="020B0503020204020204" pitchFamily="34" charset="-122"/>
              </a:rPr>
              <a:t>:</a:t>
            </a:r>
          </a:p>
          <a:p>
            <a:pPr fontAlgn="auto">
              <a:spcBef>
                <a:spcPts val="0"/>
              </a:spcBef>
              <a:spcAft>
                <a:spcPts val="0"/>
              </a:spcAft>
            </a:pPr>
            <a:r>
              <a:rPr lang="en-US"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字节输出缓冲流</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371747" y="1114771"/>
            <a:ext cx="2344882"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B0F0"/>
                </a:solidFill>
                <a:latin typeface="微软雅黑" panose="020B0503020204020204" pitchFamily="34" charset="-122"/>
                <a:ea typeface="微软雅黑" panose="020B0503020204020204" pitchFamily="34" charset="-122"/>
              </a:rPr>
              <a:t>用哪个缓冲流把内容写入文件</a:t>
            </a:r>
            <a:r>
              <a:rPr lang="en-US" altLang="zh-CN" sz="1200" b="1" dirty="0">
                <a:solidFill>
                  <a:srgbClr val="00B0F0"/>
                </a:solidFill>
                <a:latin typeface="微软雅黑" panose="020B0503020204020204" pitchFamily="34" charset="-122"/>
                <a:ea typeface="微软雅黑" panose="020B0503020204020204" pitchFamily="34" charset="-122"/>
              </a:rPr>
              <a:t>?</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384879" y="1722690"/>
            <a:ext cx="2356686" cy="461665"/>
          </a:xfrm>
          <a:prstGeom prst="rect">
            <a:avLst/>
          </a:prstGeom>
          <a:noFill/>
        </p:spPr>
        <p:txBody>
          <a:bodyPr wrap="square" rtlCol="0">
            <a:spAutoFit/>
          </a:bodyPr>
          <a:lstStyle/>
          <a:p>
            <a:pPr fontAlgn="auto">
              <a:spcBef>
                <a:spcPts val="0"/>
              </a:spcBef>
              <a:spcAft>
                <a:spcPts val="0"/>
              </a:spcAft>
            </a:pPr>
            <a:r>
              <a:rPr lang="en-US" altLang="zh-CN" sz="1200" b="1" dirty="0" err="1">
                <a:solidFill>
                  <a:srgbClr val="00B0F0"/>
                </a:solidFill>
                <a:latin typeface="微软雅黑" panose="020B0503020204020204" pitchFamily="34" charset="-122"/>
                <a:ea typeface="微软雅黑" panose="020B0503020204020204" pitchFamily="34" charset="-122"/>
              </a:rPr>
              <a:t>BufferedOutputStream</a:t>
            </a:r>
            <a:r>
              <a:rPr lang="en-US" altLang="zh-CN" sz="1200" b="1" dirty="0">
                <a:solidFill>
                  <a:srgbClr val="00B0F0"/>
                </a:solidFill>
                <a:latin typeface="微软雅黑" panose="020B0503020204020204" pitchFamily="34" charset="-122"/>
                <a:ea typeface="微软雅黑" panose="020B0503020204020204" pitchFamily="34" charset="-122"/>
              </a:rPr>
              <a:t>:</a:t>
            </a:r>
          </a:p>
          <a:p>
            <a:pPr fontAlgn="auto">
              <a:spcBef>
                <a:spcPts val="0"/>
              </a:spcBef>
              <a:spcAft>
                <a:spcPts val="0"/>
              </a:spcAft>
            </a:pPr>
            <a:r>
              <a:rPr lang="en-US" sz="1200" b="1" dirty="0">
                <a:solidFill>
                  <a:srgbClr val="00B0F0"/>
                </a:solidFill>
                <a:latin typeface="微软雅黑" panose="020B0503020204020204" pitchFamily="34" charset="-122"/>
                <a:ea typeface="微软雅黑" panose="020B0503020204020204" pitchFamily="34" charset="-122"/>
              </a:rPr>
              <a:t>        </a:t>
            </a:r>
            <a:r>
              <a:rPr lang="zh-CN" altLang="en-US" sz="1200" b="1" dirty="0">
                <a:solidFill>
                  <a:srgbClr val="00B0F0"/>
                </a:solidFill>
                <a:latin typeface="微软雅黑" panose="020B0503020204020204" pitchFamily="34" charset="-122"/>
                <a:ea typeface="微软雅黑" panose="020B0503020204020204" pitchFamily="34" charset="-122"/>
              </a:rPr>
              <a:t>需要什么？</a:t>
            </a:r>
            <a:endParaRPr lang="en-US" sz="1200" b="1" dirty="0">
              <a:solidFill>
                <a:srgbClr val="00B0F0"/>
              </a:solidFill>
              <a:latin typeface="微软雅黑" panose="020B0503020204020204" pitchFamily="34" charset="-122"/>
              <a:ea typeface="微软雅黑" panose="020B0503020204020204" pitchFamily="34" charset="-122"/>
            </a:endParaRPr>
          </a:p>
        </p:txBody>
      </p:sp>
      <p:sp>
        <p:nvSpPr>
          <p:cNvPr id="35" name="箭头: 下 34"/>
          <p:cNvSpPr/>
          <p:nvPr/>
        </p:nvSpPr>
        <p:spPr>
          <a:xfrm>
            <a:off x="8030572" y="2153531"/>
            <a:ext cx="576064" cy="267767"/>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down)">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down)">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down)">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dow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down)">
                                      <p:cBhvr>
                                        <p:cTn id="96" dur="500"/>
                                        <p:tgtEl>
                                          <p:spTgt spid="4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wipe(down)">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wipe(down)">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down)">
                                      <p:cBhvr>
                                        <p:cTn id="111" dur="500"/>
                                        <p:tgtEl>
                                          <p:spTgt spid="30"/>
                                        </p:tgtEl>
                                      </p:cBhvr>
                                    </p:animEffect>
                                  </p:childTnLst>
                                </p:cTn>
                              </p:par>
                              <p:par>
                                <p:cTn id="112" presetID="22" presetClass="entr" presetSubtype="4" fill="hold"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wipe(down)">
                                      <p:cBhvr>
                                        <p:cTn id="114" dur="500"/>
                                        <p:tgtEl>
                                          <p:spTgt spid="4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47">
                                            <p:txEl>
                                              <p:pRg st="0" end="0"/>
                                            </p:txEl>
                                          </p:spTgt>
                                        </p:tgtEl>
                                        <p:attrNameLst>
                                          <p:attrName>style.visibility</p:attrName>
                                        </p:attrNameLst>
                                      </p:cBhvr>
                                      <p:to>
                                        <p:strVal val="visible"/>
                                      </p:to>
                                    </p:set>
                                    <p:animEffect transition="in" filter="wipe(down)">
                                      <p:cBhvr>
                                        <p:cTn id="119" dur="500"/>
                                        <p:tgtEl>
                                          <p:spTgt spid="47">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7">
                                            <p:txEl>
                                              <p:pRg st="1" end="1"/>
                                            </p:txEl>
                                          </p:spTgt>
                                        </p:tgtEl>
                                        <p:attrNameLst>
                                          <p:attrName>style.visibility</p:attrName>
                                        </p:attrNameLst>
                                      </p:cBhvr>
                                      <p:to>
                                        <p:strVal val="visible"/>
                                      </p:to>
                                    </p:set>
                                    <p:animEffect transition="in" filter="wipe(down)">
                                      <p:cBhvr>
                                        <p:cTn id="124" dur="500"/>
                                        <p:tgtEl>
                                          <p:spTgt spid="47">
                                            <p:txEl>
                                              <p:pRg st="1" end="1"/>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47">
                                            <p:txEl>
                                              <p:pRg st="2" end="2"/>
                                            </p:txEl>
                                          </p:spTgt>
                                        </p:tgtEl>
                                        <p:attrNameLst>
                                          <p:attrName>style.visibility</p:attrName>
                                        </p:attrNameLst>
                                      </p:cBhvr>
                                      <p:to>
                                        <p:strVal val="visible"/>
                                      </p:to>
                                    </p:set>
                                    <p:animEffect transition="in" filter="wipe(down)">
                                      <p:cBhvr>
                                        <p:cTn id="129" dur="500"/>
                                        <p:tgtEl>
                                          <p:spTgt spid="47">
                                            <p:txEl>
                                              <p:pRg st="2" end="2"/>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47">
                                            <p:txEl>
                                              <p:pRg st="3" end="3"/>
                                            </p:txEl>
                                          </p:spTgt>
                                        </p:tgtEl>
                                        <p:attrNameLst>
                                          <p:attrName>style.visibility</p:attrName>
                                        </p:attrNameLst>
                                      </p:cBhvr>
                                      <p:to>
                                        <p:strVal val="visible"/>
                                      </p:to>
                                    </p:set>
                                    <p:animEffect transition="in" filter="wipe(down)">
                                      <p:cBhvr>
                                        <p:cTn id="134" dur="500"/>
                                        <p:tgtEl>
                                          <p:spTgt spid="47">
                                            <p:txEl>
                                              <p:pRg st="3" end="3"/>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47">
                                            <p:txEl>
                                              <p:pRg st="4" end="4"/>
                                            </p:txEl>
                                          </p:spTgt>
                                        </p:tgtEl>
                                        <p:attrNameLst>
                                          <p:attrName>style.visibility</p:attrName>
                                        </p:attrNameLst>
                                      </p:cBhvr>
                                      <p:to>
                                        <p:strVal val="visible"/>
                                      </p:to>
                                    </p:set>
                                    <p:animEffect transition="in" filter="wipe(down)">
                                      <p:cBhvr>
                                        <p:cTn id="139"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P spid="28" grpId="0"/>
      <p:bldP spid="29" grpId="0"/>
      <p:bldP spid="30" grpId="0" animBg="1"/>
      <p:bldP spid="40" grpId="0"/>
      <p:bldP spid="41" grpId="0"/>
      <p:bldP spid="42" grpId="0"/>
      <p:bldP spid="43" grpId="0"/>
      <p:bldP spid="46" grpId="0" animBg="1"/>
      <p:bldP spid="24" grpId="0"/>
      <p:bldP spid="25" grpId="0"/>
      <p:bldP spid="3" grpId="0" animBg="1"/>
      <p:bldP spid="31" grpId="0"/>
      <p:bldP spid="32" grpId="0"/>
      <p:bldP spid="33" grpId="0"/>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83832" y="332656"/>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文件的复制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文件的复制</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文件复制的步骤</a:t>
            </a:r>
          </a:p>
        </p:txBody>
      </p:sp>
      <p:sp>
        <p:nvSpPr>
          <p:cNvPr id="8" name="文本占位符 4"/>
          <p:cNvSpPr txBox="1"/>
          <p:nvPr/>
        </p:nvSpPr>
        <p:spPr>
          <a:xfrm>
            <a:off x="1343472" y="1688764"/>
            <a:ext cx="9845675" cy="1236179"/>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文件的复制本质上读取</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a:t>
            </a: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文件的数据 将读取到的数据写入到</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B</a:t>
            </a: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文件</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需要字节输入流与字节输出流搭配使用</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p:txBody>
      </p:sp>
      <p:sp>
        <p:nvSpPr>
          <p:cNvPr id="3" name="矩形 2"/>
          <p:cNvSpPr/>
          <p:nvPr/>
        </p:nvSpPr>
        <p:spPr>
          <a:xfrm>
            <a:off x="4439816" y="3251472"/>
            <a:ext cx="2304256" cy="136815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内存中的</a:t>
            </a:r>
            <a:r>
              <a:rPr kumimoji="0" lang="en-US" altLang="zh-CN" sz="1800" b="1" i="0" u="none" strike="noStrike" kern="1200" cap="none" spc="0" normalizeH="0" baseline="0" noProof="0" dirty="0">
                <a:ln>
                  <a:noFill/>
                </a:ln>
                <a:solidFill>
                  <a:prstClr val="white"/>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byte</a:t>
            </a:r>
            <a:r>
              <a:rPr kumimoji="0" lang="zh-CN" altLang="en-US" sz="1800" b="1" i="0" u="none" strike="noStrike" kern="1200" cap="none" spc="0" normalizeH="0" baseline="0" noProof="0" dirty="0">
                <a:ln>
                  <a:noFill/>
                </a:ln>
                <a:solidFill>
                  <a:prstClr val="white"/>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数组</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924943"/>
            <a:ext cx="2021210" cy="202121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6526" y="2812170"/>
            <a:ext cx="2021210" cy="202121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4"/>
          <p:cNvSpPr txBox="1"/>
          <p:nvPr/>
        </p:nvSpPr>
        <p:spPr>
          <a:xfrm>
            <a:off x="1204739" y="4720388"/>
            <a:ext cx="186881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源文件</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数据源</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4" name="文本占位符 4"/>
          <p:cNvSpPr txBox="1"/>
          <p:nvPr/>
        </p:nvSpPr>
        <p:spPr>
          <a:xfrm>
            <a:off x="9176549" y="4687558"/>
            <a:ext cx="2177251"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目标文件</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目的地</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cxnSp>
        <p:nvCxnSpPr>
          <p:cNvPr id="6" name="直接箭头连接符 5"/>
          <p:cNvCxnSpPr>
            <a:stCxn id="14338" idx="3"/>
          </p:cNvCxnSpPr>
          <p:nvPr/>
        </p:nvCxnSpPr>
        <p:spPr>
          <a:xfrm>
            <a:off x="2859410" y="3935548"/>
            <a:ext cx="1436390"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直接箭头连接符 16"/>
          <p:cNvCxnSpPr/>
          <p:nvPr/>
        </p:nvCxnSpPr>
        <p:spPr>
          <a:xfrm>
            <a:off x="7032104" y="3935548"/>
            <a:ext cx="1436390"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8" name="文本占位符 4"/>
          <p:cNvSpPr txBox="1"/>
          <p:nvPr/>
        </p:nvSpPr>
        <p:spPr>
          <a:xfrm>
            <a:off x="2723091" y="3327747"/>
            <a:ext cx="186881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读</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9" name="文本占位符 4"/>
          <p:cNvSpPr txBox="1"/>
          <p:nvPr/>
        </p:nvSpPr>
        <p:spPr>
          <a:xfrm>
            <a:off x="6913188" y="3391454"/>
            <a:ext cx="186881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写</a:t>
            </a:r>
            <a:r>
              <a:rPr kumimoji="0" lang="en-US" altLang="zh-CN"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kumimoji="0" lang="zh-CN" altLang="en-US" sz="18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文件的复制</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文件复制的步骤</a:t>
            </a:r>
          </a:p>
        </p:txBody>
      </p:sp>
      <p:sp>
        <p:nvSpPr>
          <p:cNvPr id="15" name="文本占位符 4"/>
          <p:cNvSpPr txBox="1"/>
          <p:nvPr/>
        </p:nvSpPr>
        <p:spPr>
          <a:xfrm>
            <a:off x="983432" y="2106360"/>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1.</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创建字节输入流</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读</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绑定要复制的文件</a:t>
            </a:r>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创建字节输出流</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写</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绑定目的地文件</a:t>
            </a:r>
          </a:p>
        </p:txBody>
      </p:sp>
      <p:sp>
        <p:nvSpPr>
          <p:cNvPr id="16" name="文本占位符 4"/>
          <p:cNvSpPr txBox="1"/>
          <p:nvPr/>
        </p:nvSpPr>
        <p:spPr>
          <a:xfrm>
            <a:off x="5303912" y="2106360"/>
            <a:ext cx="590465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目的地文件存在与否都可以</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但是一定要注意后缀名。</a:t>
            </a:r>
          </a:p>
        </p:txBody>
      </p:sp>
      <p:pic>
        <p:nvPicPr>
          <p:cNvPr id="7" name="图片 6"/>
          <p:cNvPicPr>
            <a:picLocks noChangeAspect="1"/>
          </p:cNvPicPr>
          <p:nvPr/>
        </p:nvPicPr>
        <p:blipFill>
          <a:blip r:embed="rId2"/>
          <a:stretch>
            <a:fillRect/>
          </a:stretch>
        </p:blipFill>
        <p:spPr>
          <a:xfrm>
            <a:off x="1055791" y="2952709"/>
            <a:ext cx="7232007" cy="952583"/>
          </a:xfrm>
          <a:prstGeom prst="rect">
            <a:avLst/>
          </a:prstGeom>
        </p:spPr>
      </p:pic>
      <p:sp>
        <p:nvSpPr>
          <p:cNvPr id="20" name="文本占位符 4"/>
          <p:cNvSpPr txBox="1"/>
          <p:nvPr/>
        </p:nvSpPr>
        <p:spPr>
          <a:xfrm>
            <a:off x="983432" y="3975856"/>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2.</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使用</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while</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循环 循环读写数据 直到</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while</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循环结束</a:t>
            </a:r>
          </a:p>
        </p:txBody>
      </p:sp>
      <p:pic>
        <p:nvPicPr>
          <p:cNvPr id="13" name="图片 12"/>
          <p:cNvPicPr>
            <a:picLocks noChangeAspect="1"/>
          </p:cNvPicPr>
          <p:nvPr/>
        </p:nvPicPr>
        <p:blipFill>
          <a:blip r:embed="rId3"/>
          <a:stretch>
            <a:fillRect/>
          </a:stretch>
        </p:blipFill>
        <p:spPr>
          <a:xfrm>
            <a:off x="1078141" y="4493046"/>
            <a:ext cx="9365792" cy="1432684"/>
          </a:xfrm>
          <a:prstGeom prst="rect">
            <a:avLst/>
          </a:prstGeom>
        </p:spPr>
      </p:pic>
      <p:sp>
        <p:nvSpPr>
          <p:cNvPr id="23" name="文本占位符 4"/>
          <p:cNvSpPr txBox="1"/>
          <p:nvPr/>
        </p:nvSpPr>
        <p:spPr>
          <a:xfrm>
            <a:off x="983431" y="6104020"/>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3.</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释放资源</a:t>
            </a:r>
          </a:p>
        </p:txBody>
      </p:sp>
      <p:pic>
        <p:nvPicPr>
          <p:cNvPr id="22" name="图片 21"/>
          <p:cNvPicPr>
            <a:picLocks noChangeAspect="1"/>
          </p:cNvPicPr>
          <p:nvPr/>
        </p:nvPicPr>
        <p:blipFill>
          <a:blip r:embed="rId4"/>
          <a:stretch>
            <a:fillRect/>
          </a:stretch>
        </p:blipFill>
        <p:spPr>
          <a:xfrm>
            <a:off x="2495600" y="5925730"/>
            <a:ext cx="1059272" cy="76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83832" y="332656"/>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dirty="0">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zh-CN" sz="2800" dirty="0">
                <a:latin typeface="Consolas" panose="020B0609020204030204" pitchFamily="49" charset="0"/>
                <a:ea typeface="阿里巴巴普惠体 Light" panose="00020600040101010101" pitchFamily="18" charset="-122"/>
                <a:cs typeface="阿里巴巴普惠体 Light" panose="00020600040101010101" pitchFamily="18" charset="-122"/>
              </a:rPr>
              <a:t>类</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递归的使用</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文件的复制</a:t>
            </a:r>
          </a:p>
          <a:p>
            <a:pPr lvl="0"/>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200151" y="2120900"/>
            <a:ext cx="9984316" cy="4207177"/>
          </a:xfrm>
          <a:prstGeom prst="rect">
            <a:avLst/>
          </a:prstGeom>
          <a:noFill/>
        </p:spPr>
        <p:txBody>
          <a:bodyPr>
            <a:spAutoFit/>
          </a:bodyPr>
          <a:lstStyle/>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字节缓冲流：</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en-US" altLang="zh-CN" b="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缓冲输出流 </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BufferedInputStream</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缓冲输入流</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构造方法</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defTabSz="1219200">
              <a:lnSpc>
                <a:spcPct val="150000"/>
              </a:lnSpc>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字节缓冲输出流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out)</a:t>
            </a:r>
          </a:p>
          <a:p>
            <a:pPr defTabSz="1219200">
              <a:lnSpc>
                <a:spcPct val="150000"/>
              </a:lnSpc>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字节缓冲输入流 </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BufferedInputStream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a:t>
            </a:r>
          </a:p>
          <a:p>
            <a:pPr defTabSz="1219200">
              <a:lnSpc>
                <a:spcPct val="150000"/>
              </a:lnSpc>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为什么构造方法需要的是字节流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而不是具体的文件或者路径呢？</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字节缓冲流</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仅仅提供缓冲区</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而真正的读写数据还得依靠基本的字节流对象进行操作</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fontAlgn="base">
              <a:lnSpc>
                <a:spcPct val="150000"/>
              </a:lnSpc>
              <a:spcBef>
                <a:spcPct val="0"/>
              </a:spcBef>
              <a:spcAft>
                <a:spcPct val="0"/>
              </a:spcAft>
            </a:pPr>
            <a:r>
              <a:rPr lang="zh-CN" altLang="en-US" sz="2400" b="1" dirty="0">
                <a:solidFill>
                  <a:srgbClr val="40404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字节流缓冲流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2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567" y="4292601"/>
            <a:ext cx="37211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创建输入流对象</a:t>
            </a:r>
          </a:p>
        </p:txBody>
      </p:sp>
      <p:sp>
        <p:nvSpPr>
          <p:cNvPr id="16" name="矩形 15"/>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创建输出流对象</a:t>
            </a:r>
          </a:p>
        </p:txBody>
      </p:sp>
      <p:grpSp>
        <p:nvGrpSpPr>
          <p:cNvPr id="23" name="组合 22"/>
          <p:cNvGrpSpPr/>
          <p:nvPr/>
        </p:nvGrpSpPr>
        <p:grpSpPr bwMode="auto">
          <a:xfrm>
            <a:off x="806451"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0128251" y="2087034"/>
            <a:ext cx="1054100" cy="160231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4" name="组合 23"/>
          <p:cNvGrpSpPr/>
          <p:nvPr/>
        </p:nvGrpSpPr>
        <p:grpSpPr bwMode="auto">
          <a:xfrm>
            <a:off x="3983567" y="2087033"/>
            <a:ext cx="3721100" cy="1701800"/>
            <a:chOff x="2987823" y="1565526"/>
            <a:chExt cx="2790825" cy="1276147"/>
          </a:xfrm>
        </p:grpSpPr>
        <p:sp>
          <p:nvSpPr>
            <p:cNvPr id="4" name="矩形 3"/>
            <p:cNvSpPr/>
            <p:nvPr/>
          </p:nvSpPr>
          <p:spPr>
            <a:xfrm>
              <a:off x="2987823" y="1851231"/>
              <a:ext cx="2790825" cy="9904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0" name="矩形 19"/>
            <p:cNvSpPr/>
            <p:nvPr/>
          </p:nvSpPr>
          <p:spPr>
            <a:xfrm>
              <a:off x="4156223" y="1565526"/>
              <a:ext cx="407804" cy="230796"/>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grpSp>
      <p:sp>
        <p:nvSpPr>
          <p:cNvPr id="15" name="Rectangle 6"/>
          <p:cNvSpPr>
            <a:spLocks noChangeArrowheads="1"/>
          </p:cNvSpPr>
          <p:nvPr/>
        </p:nvSpPr>
        <p:spPr bwMode="auto">
          <a:xfrm>
            <a:off x="3996267" y="3018996"/>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Rectangle 7"/>
          <p:cNvSpPr>
            <a:spLocks noChangeArrowheads="1"/>
          </p:cNvSpPr>
          <p:nvPr/>
        </p:nvSpPr>
        <p:spPr bwMode="auto">
          <a:xfrm>
            <a:off x="5291667" y="3010529"/>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8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a:t>
            </a: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b</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8" name="直接箭头连接符 17"/>
          <p:cNvCxnSpPr>
            <a:stCxn id="15" idx="3"/>
          </p:cNvCxnSpPr>
          <p:nvPr/>
        </p:nvCxnSpPr>
        <p:spPr>
          <a:xfrm flipV="1">
            <a:off x="4847167" y="3172884"/>
            <a:ext cx="480484"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952067" y="3172884"/>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8"/>
          <p:cNvSpPr>
            <a:spLocks noChangeArrowheads="1"/>
          </p:cNvSpPr>
          <p:nvPr/>
        </p:nvSpPr>
        <p:spPr bwMode="auto">
          <a:xfrm>
            <a:off x="6479118" y="2965862"/>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write(b)</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0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6" grpId="0" bldLvl="0" animBg="1"/>
      <p:bldP spid="15" grpId="0" bldLvl="0" animBg="1"/>
      <p:bldP spid="21" grpId="0" bldLvl="0" animBg="1"/>
      <p:bldP spid="2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6720418" y="2923529"/>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创建输入流对象</a:t>
            </a:r>
          </a:p>
        </p:txBody>
      </p:sp>
      <p:sp>
        <p:nvSpPr>
          <p:cNvPr id="16" name="矩形 15"/>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创建输出流对象</a:t>
            </a:r>
          </a:p>
        </p:txBody>
      </p:sp>
      <p:grpSp>
        <p:nvGrpSpPr>
          <p:cNvPr id="23" name="组合 22"/>
          <p:cNvGrpSpPr/>
          <p:nvPr/>
        </p:nvGrpSpPr>
        <p:grpSpPr bwMode="auto">
          <a:xfrm>
            <a:off x="806451"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0128251" y="2087034"/>
            <a:ext cx="1054100" cy="160231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sp>
        <p:nvSpPr>
          <p:cNvPr id="15" name="Rectangle 6"/>
          <p:cNvSpPr>
            <a:spLocks noChangeArrowheads="1"/>
          </p:cNvSpPr>
          <p:nvPr/>
        </p:nvSpPr>
        <p:spPr bwMode="auto">
          <a:xfrm>
            <a:off x="4017434"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8" name="直接箭头连接符 17"/>
          <p:cNvCxnSpPr/>
          <p:nvPr/>
        </p:nvCxnSpPr>
        <p:spPr>
          <a:xfrm>
            <a:off x="4868334" y="3128433"/>
            <a:ext cx="4381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096000"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967" y="4379384"/>
            <a:ext cx="46482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57285" y="2870201"/>
            <a:ext cx="673100" cy="5820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字节数组</a:t>
            </a:r>
          </a:p>
        </p:txBody>
      </p:sp>
      <p:grpSp>
        <p:nvGrpSpPr>
          <p:cNvPr id="8" name="组合 7"/>
          <p:cNvGrpSpPr/>
          <p:nvPr/>
        </p:nvGrpSpPr>
        <p:grpSpPr bwMode="auto">
          <a:xfrm>
            <a:off x="3983567" y="2087033"/>
            <a:ext cx="3721100" cy="1701800"/>
            <a:chOff x="2987675" y="1565275"/>
            <a:chExt cx="2790825" cy="1276350"/>
          </a:xfrm>
        </p:grpSpPr>
        <p:sp>
          <p:nvSpPr>
            <p:cNvPr id="20" name="矩形 19"/>
            <p:cNvSpPr/>
            <p:nvPr/>
          </p:nvSpPr>
          <p:spPr bwMode="auto">
            <a:xfrm>
              <a:off x="4156075" y="1565275"/>
              <a:ext cx="40780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987675" y="1851025"/>
              <a:ext cx="279082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7" grpId="0" bldLvl="0" animBg="1"/>
      <p:bldP spid="16" grpId="0" bldLvl="0" animBg="1"/>
      <p:bldP spid="15" grpId="0" bldLvl="0" animBg="1"/>
      <p:bldP spid="21" grpId="0" bldLvl="0" animBg="1"/>
      <p:bldP spid="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8401051" y="2946813"/>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a:solidFill>
                  <a:srgbClr val="000000"/>
                </a:solidFill>
                <a:latin typeface="Consolas" panose="020B0609020204030204" pitchFamily="49" charset="0"/>
              </a:rPr>
              <a:t>write()</a:t>
            </a:r>
            <a:endParaRPr lang="zh-CN" altLang="zh-CN" sz="2400">
              <a:solidFill>
                <a:prstClr val="black"/>
              </a:solidFill>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22"/>
          <p:cNvGrpSpPr/>
          <p:nvPr/>
        </p:nvGrpSpPr>
        <p:grpSpPr bwMode="auto">
          <a:xfrm>
            <a:off x="46567" y="2087032"/>
            <a:ext cx="1054100" cy="1602319"/>
            <a:chOff x="605463" y="1565243"/>
            <a:chExt cx="790138" cy="1200987"/>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数据源</a:t>
              </a:r>
              <a:r>
                <a:rPr lang="en-US" altLang="zh-CN" sz="2400" dirty="0">
                  <a:solidFill>
                    <a:prstClr val="white"/>
                  </a:solidFill>
                  <a:latin typeface="Calibri" panose="020F0502020204030204"/>
                  <a:ea typeface="黑体" panose="02010609060101010101" pitchFamily="49" charset="-122"/>
                </a:rPr>
                <a:t>s</a:t>
              </a:r>
              <a:endParaRPr lang="zh-CN" altLang="en-US" sz="2400" dirty="0">
                <a:solidFill>
                  <a:prstClr val="white"/>
                </a:solidFill>
                <a:latin typeface="Calibri" panose="020F0502020204030204"/>
                <a:ea typeface="黑体" panose="02010609060101010101" pitchFamily="49" charset="-122"/>
              </a:endParaRPr>
            </a:p>
          </p:txBody>
        </p:sp>
        <p:sp>
          <p:nvSpPr>
            <p:cNvPr id="11" name="矩形 10"/>
            <p:cNvSpPr/>
            <p:nvPr/>
          </p:nvSpPr>
          <p:spPr>
            <a:xfrm>
              <a:off x="796742" y="1565243"/>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1051118" y="2087032"/>
            <a:ext cx="1054100" cy="1481668"/>
            <a:chOff x="7596336" y="1655934"/>
            <a:chExt cx="790138" cy="1110296"/>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目的地</a:t>
              </a:r>
              <a:r>
                <a:rPr lang="en-US" altLang="zh-CN" sz="2400" dirty="0">
                  <a:solidFill>
                    <a:prstClr val="white"/>
                  </a:solidFill>
                  <a:latin typeface="Calibri" panose="020F0502020204030204"/>
                  <a:ea typeface="黑体" panose="02010609060101010101" pitchFamily="49" charset="-122"/>
                </a:rPr>
                <a:t>s</a:t>
              </a:r>
              <a:endParaRPr lang="zh-CN" altLang="en-US" sz="2400" dirty="0">
                <a:solidFill>
                  <a:prstClr val="white"/>
                </a:solidFill>
                <a:latin typeface="Calibri" panose="020F0502020204030204"/>
                <a:ea typeface="黑体" panose="02010609060101010101" pitchFamily="49" charset="-122"/>
              </a:endParaRPr>
            </a:p>
          </p:txBody>
        </p:sp>
        <p:sp>
          <p:nvSpPr>
            <p:cNvPr id="19" name="矩形 18"/>
            <p:cNvSpPr/>
            <p:nvPr/>
          </p:nvSpPr>
          <p:spPr>
            <a:xfrm>
              <a:off x="7729873" y="1655934"/>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硬盘</a:t>
              </a:r>
            </a:p>
          </p:txBody>
        </p:sp>
      </p:gr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dirty="0">
              <a:solidFill>
                <a:prstClr val="black"/>
              </a:solidFill>
              <a:latin typeface="Calibri" panose="020F0502020204030204" pitchFamily="34" charset="0"/>
              <a:ea typeface="宋体" panose="02010600030101010101" pitchFamily="2" charset="-122"/>
            </a:endParaRPr>
          </a:p>
        </p:txBody>
      </p:sp>
      <p:cxnSp>
        <p:nvCxnSpPr>
          <p:cNvPr id="25" name="直接箭头连接符 24"/>
          <p:cNvCxnSpPr/>
          <p:nvPr/>
        </p:nvCxnSpPr>
        <p:spPr>
          <a:xfrm>
            <a:off x="8015818" y="3111500"/>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bwMode="auto">
          <a:xfrm>
            <a:off x="1100667" y="2813051"/>
            <a:ext cx="2019300" cy="696383"/>
            <a:chOff x="826071" y="2110028"/>
            <a:chExt cx="1513682" cy="521803"/>
          </a:xfrm>
        </p:grpSpPr>
        <p:sp>
          <p:nvSpPr>
            <p:cNvPr id="8" name="矩形 7"/>
            <p:cNvSpPr/>
            <p:nvPr/>
          </p:nvSpPr>
          <p:spPr>
            <a:xfrm>
              <a:off x="826071" y="2219463"/>
              <a:ext cx="721935" cy="253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字节流</a:t>
              </a:r>
            </a:p>
          </p:txBody>
        </p:sp>
        <p:sp>
          <p:nvSpPr>
            <p:cNvPr id="10" name="矩形 9"/>
            <p:cNvSpPr/>
            <p:nvPr/>
          </p:nvSpPr>
          <p:spPr>
            <a:xfrm>
              <a:off x="1549592" y="2110028"/>
              <a:ext cx="790161"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缓冲流</a:t>
              </a:r>
            </a:p>
          </p:txBody>
        </p:sp>
      </p:grpSp>
      <p:grpSp>
        <p:nvGrpSpPr>
          <p:cNvPr id="42" name="组合 41"/>
          <p:cNvGrpSpPr/>
          <p:nvPr/>
        </p:nvGrpSpPr>
        <p:grpSpPr bwMode="auto">
          <a:xfrm>
            <a:off x="9359900" y="2741085"/>
            <a:ext cx="1686984" cy="696383"/>
            <a:chOff x="7020272" y="2056116"/>
            <a:chExt cx="1264210" cy="521803"/>
          </a:xfrm>
        </p:grpSpPr>
        <p:sp>
          <p:nvSpPr>
            <p:cNvPr id="24" name="矩形 23"/>
            <p:cNvSpPr/>
            <p:nvPr/>
          </p:nvSpPr>
          <p:spPr>
            <a:xfrm>
              <a:off x="7669032" y="2189342"/>
              <a:ext cx="615450" cy="25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字节流</a:t>
              </a:r>
            </a:p>
          </p:txBody>
        </p:sp>
        <p:sp>
          <p:nvSpPr>
            <p:cNvPr id="27" name="矩形 26"/>
            <p:cNvSpPr/>
            <p:nvPr/>
          </p:nvSpPr>
          <p:spPr>
            <a:xfrm>
              <a:off x="7020272" y="2056116"/>
              <a:ext cx="648760"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缓冲流</a:t>
              </a:r>
            </a:p>
          </p:txBody>
        </p:sp>
      </p:grpSp>
      <p:pic>
        <p:nvPicPr>
          <p:cNvPr id="141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1" y="4677833"/>
            <a:ext cx="4000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6"/>
          <p:cNvSpPr>
            <a:spLocks noChangeArrowheads="1"/>
          </p:cNvSpPr>
          <p:nvPr/>
        </p:nvSpPr>
        <p:spPr bwMode="auto">
          <a:xfrm>
            <a:off x="3067051"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dirty="0">
                <a:solidFill>
                  <a:srgbClr val="000000"/>
                </a:solidFill>
                <a:latin typeface="Consolas" panose="020B0609020204030204" pitchFamily="49" charset="0"/>
                <a:ea typeface="宋体" panose="02010600030101010101" pitchFamily="2" charset="-122"/>
                <a:cs typeface="Consolas" panose="020B0609020204030204" pitchFamily="49" charset="0"/>
              </a:rPr>
              <a:t>read()</a:t>
            </a:r>
            <a:endParaRPr lang="zh-CN" altLang="zh-CN" sz="1400" dirty="0">
              <a:solidFill>
                <a:prstClr val="black"/>
              </a:solidFill>
              <a:latin typeface="Calibri" panose="020F0502020204030204" pitchFamily="34" charset="0"/>
              <a:ea typeface="宋体" panose="02010600030101010101" pitchFamily="2" charset="-122"/>
            </a:endParaRPr>
          </a:p>
        </p:txBody>
      </p:sp>
      <p:grpSp>
        <p:nvGrpSpPr>
          <p:cNvPr id="37" name="组合 36"/>
          <p:cNvGrpSpPr/>
          <p:nvPr/>
        </p:nvGrpSpPr>
        <p:grpSpPr bwMode="auto">
          <a:xfrm>
            <a:off x="3119967" y="2087033"/>
            <a:ext cx="6239933" cy="1737784"/>
            <a:chOff x="2339752" y="1565275"/>
            <a:chExt cx="4680520" cy="1303338"/>
          </a:xfrm>
        </p:grpSpPr>
        <p:sp>
          <p:nvSpPr>
            <p:cNvPr id="20" name="矩形 19"/>
            <p:cNvSpPr/>
            <p:nvPr/>
          </p:nvSpPr>
          <p:spPr bwMode="auto">
            <a:xfrm>
              <a:off x="4156073" y="1565275"/>
              <a:ext cx="40785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grpSp>
      <p:cxnSp>
        <p:nvCxnSpPr>
          <p:cNvPr id="18" name="直接箭头连接符 17"/>
          <p:cNvCxnSpPr/>
          <p:nvPr/>
        </p:nvCxnSpPr>
        <p:spPr>
          <a:xfrm>
            <a:off x="3843867" y="3128433"/>
            <a:ext cx="3979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5780618" y="2972429"/>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80"/>
                </a:solidFill>
                <a:latin typeface="Consolas" panose="020B0609020204030204" pitchFamily="49" charset="0"/>
                <a:ea typeface="宋体" panose="02010600030101010101" pitchFamily="2" charset="-122"/>
                <a:cs typeface="Consolas" panose="020B0609020204030204" pitchFamily="49" charset="0"/>
              </a:rPr>
              <a:t>int </a:t>
            </a:r>
            <a:r>
              <a:rPr lang="zh-CN" altLang="zh-CN" sz="1400" dirty="0">
                <a:solidFill>
                  <a:srgbClr val="000000"/>
                </a:solidFill>
                <a:latin typeface="Consolas" panose="020B0609020204030204" pitchFamily="49" charset="0"/>
                <a:ea typeface="宋体" panose="02010600030101010101" pitchFamily="2" charset="-122"/>
                <a:cs typeface="Consolas" panose="020B0609020204030204" pitchFamily="49" charset="0"/>
              </a:rPr>
              <a:t>b</a:t>
            </a:r>
            <a:endParaRPr lang="zh-CN" altLang="zh-CN" sz="1400" dirty="0">
              <a:solidFill>
                <a:prstClr val="black"/>
              </a:solidFill>
              <a:latin typeface="Calibri" panose="020F0502020204030204" pitchFamily="34" charset="0"/>
              <a:ea typeface="宋体" panose="02010600030101010101" pitchFamily="2" charset="-122"/>
            </a:endParaRPr>
          </a:p>
        </p:txBody>
      </p:sp>
      <p:cxnSp>
        <p:nvCxnSpPr>
          <p:cNvPr id="33" name="直接箭头连接符 32"/>
          <p:cNvCxnSpPr/>
          <p:nvPr/>
        </p:nvCxnSpPr>
        <p:spPr>
          <a:xfrm>
            <a:off x="5317067"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407152" y="3134784"/>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bwMode="auto">
          <a:xfrm>
            <a:off x="4220632" y="2891369"/>
            <a:ext cx="1088760" cy="851761"/>
            <a:chOff x="3165362" y="2169189"/>
            <a:chExt cx="817269" cy="637789"/>
          </a:xfrm>
        </p:grpSpPr>
        <p:sp>
          <p:nvSpPr>
            <p:cNvPr id="13" name="矩形 12"/>
            <p:cNvSpPr/>
            <p:nvPr/>
          </p:nvSpPr>
          <p:spPr>
            <a:xfrm>
              <a:off x="3236861" y="2169189"/>
              <a:ext cx="721342" cy="355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缓冲输入流的数组</a:t>
              </a:r>
            </a:p>
          </p:txBody>
        </p:sp>
        <p:sp>
          <p:nvSpPr>
            <p:cNvPr id="17" name="矩形 16"/>
            <p:cNvSpPr/>
            <p:nvPr/>
          </p:nvSpPr>
          <p:spPr>
            <a:xfrm>
              <a:off x="3165362" y="2576518"/>
              <a:ext cx="817269" cy="230460"/>
            </a:xfrm>
            <a:prstGeom prst="rect">
              <a:avLst/>
            </a:prstGeom>
          </p:spPr>
          <p:txBody>
            <a:bodyPr wrap="none">
              <a:spAutoFit/>
            </a:bodyPr>
            <a:lstStyle/>
            <a:p>
              <a:pPr defTabSz="1219200" eaLnBrk="0" fontAlgn="base" hangingPunct="0">
                <a:spcBef>
                  <a:spcPct val="0"/>
                </a:spcBef>
                <a:spcAft>
                  <a:spcPct val="0"/>
                </a:spcAft>
                <a:defRPr/>
              </a:pPr>
              <a:r>
                <a:rPr lang="zh-CN" altLang="en-US" sz="1400" dirty="0">
                  <a:solidFill>
                    <a:prstClr val="black"/>
                  </a:solidFill>
                  <a:latin typeface="Calibri" panose="020F0502020204030204" pitchFamily="34" charset="0"/>
                  <a:ea typeface="宋体" panose="02010600030101010101" pitchFamily="2" charset="-122"/>
                </a:rPr>
                <a:t>长度：</a:t>
              </a:r>
              <a:r>
                <a:rPr lang="en-US" altLang="zh-CN" sz="1400" dirty="0">
                  <a:solidFill>
                    <a:prstClr val="black"/>
                  </a:solidFill>
                  <a:latin typeface="Calibri" panose="020F0502020204030204" pitchFamily="34" charset="0"/>
                  <a:ea typeface="宋体" panose="02010600030101010101" pitchFamily="2" charset="-122"/>
                </a:rPr>
                <a:t>8192</a:t>
              </a:r>
              <a:endParaRPr lang="zh-CN" altLang="en-US" sz="1400" dirty="0">
                <a:solidFill>
                  <a:prstClr val="black"/>
                </a:solidFill>
                <a:latin typeface="Calibri" panose="020F0502020204030204" pitchFamily="34" charset="0"/>
                <a:ea typeface="宋体" panose="02010600030101010101" pitchFamily="2" charset="-122"/>
              </a:endParaRPr>
            </a:p>
          </p:txBody>
        </p:sp>
      </p:grpSp>
      <p:grpSp>
        <p:nvGrpSpPr>
          <p:cNvPr id="40" name="组合 39"/>
          <p:cNvGrpSpPr/>
          <p:nvPr/>
        </p:nvGrpSpPr>
        <p:grpSpPr bwMode="auto">
          <a:xfrm>
            <a:off x="6934197" y="2891365"/>
            <a:ext cx="1088760" cy="853877"/>
            <a:chOff x="5200233" y="2169189"/>
            <a:chExt cx="817269" cy="639204"/>
          </a:xfrm>
        </p:grpSpPr>
        <p:sp>
          <p:nvSpPr>
            <p:cNvPr id="35" name="矩形 34"/>
            <p:cNvSpPr/>
            <p:nvPr/>
          </p:nvSpPr>
          <p:spPr>
            <a:xfrm>
              <a:off x="5266965" y="2169189"/>
              <a:ext cx="722931" cy="354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缓冲输出流的数组</a:t>
              </a:r>
            </a:p>
          </p:txBody>
        </p:sp>
        <p:sp>
          <p:nvSpPr>
            <p:cNvPr id="39" name="矩形 38"/>
            <p:cNvSpPr/>
            <p:nvPr/>
          </p:nvSpPr>
          <p:spPr>
            <a:xfrm>
              <a:off x="5200233" y="2577994"/>
              <a:ext cx="817269" cy="230399"/>
            </a:xfrm>
            <a:prstGeom prst="rect">
              <a:avLst/>
            </a:prstGeom>
          </p:spPr>
          <p:txBody>
            <a:bodyPr wrap="none">
              <a:spAutoFit/>
            </a:bodyPr>
            <a:lstStyle/>
            <a:p>
              <a:pPr defTabSz="1219200" eaLnBrk="0" fontAlgn="base" hangingPunct="0">
                <a:spcBef>
                  <a:spcPct val="0"/>
                </a:spcBef>
                <a:spcAft>
                  <a:spcPct val="0"/>
                </a:spcAft>
                <a:defRPr/>
              </a:pPr>
              <a:r>
                <a:rPr lang="zh-CN" altLang="en-US" sz="1400" dirty="0">
                  <a:solidFill>
                    <a:prstClr val="black"/>
                  </a:solidFill>
                  <a:latin typeface="Calibri" panose="020F0502020204030204" pitchFamily="34" charset="0"/>
                  <a:ea typeface="宋体" panose="02010600030101010101" pitchFamily="2" charset="-122"/>
                </a:rPr>
                <a:t>长度：</a:t>
              </a:r>
              <a:r>
                <a:rPr lang="en-US" altLang="zh-CN" sz="1400" dirty="0">
                  <a:solidFill>
                    <a:prstClr val="black"/>
                  </a:solidFill>
                  <a:latin typeface="Calibri" panose="020F0502020204030204" pitchFamily="34" charset="0"/>
                  <a:ea typeface="宋体" panose="02010600030101010101" pitchFamily="2" charset="-122"/>
                </a:rPr>
                <a:t>8192</a:t>
              </a:r>
              <a:endParaRPr lang="zh-CN" altLang="en-US" sz="1400" dirty="0">
                <a:solidFill>
                  <a:prstClr val="black"/>
                </a:solidFill>
                <a:latin typeface="Calibri" panose="020F0502020204030204" pitchFamily="34" charset="0"/>
                <a:ea typeface="宋体" panose="02010600030101010101" pitchFamily="2" charset="-122"/>
              </a:endParaRPr>
            </a:p>
          </p:txBody>
        </p:sp>
      </p:grpSp>
      <p:sp>
        <p:nvSpPr>
          <p:cNvPr id="44" name="矩形 43"/>
          <p:cNvSpPr/>
          <p:nvPr/>
        </p:nvSpPr>
        <p:spPr>
          <a:xfrm>
            <a:off x="3843867" y="5734051"/>
            <a:ext cx="4241800" cy="38311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5" grpId="0" bldLvl="0" animBg="1"/>
      <p:bldP spid="3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8401051" y="2946813"/>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22"/>
          <p:cNvGrpSpPr/>
          <p:nvPr/>
        </p:nvGrpSpPr>
        <p:grpSpPr bwMode="auto">
          <a:xfrm>
            <a:off x="46567"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1051118" y="1966385"/>
            <a:ext cx="1054100" cy="1602316"/>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5" name="直接箭头连接符 24"/>
          <p:cNvCxnSpPr/>
          <p:nvPr/>
        </p:nvCxnSpPr>
        <p:spPr>
          <a:xfrm>
            <a:off x="8015818" y="3111500"/>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bwMode="auto">
          <a:xfrm>
            <a:off x="1100667" y="2813051"/>
            <a:ext cx="2019300" cy="696383"/>
            <a:chOff x="826071" y="2110028"/>
            <a:chExt cx="1513682" cy="521803"/>
          </a:xfrm>
        </p:grpSpPr>
        <p:sp>
          <p:nvSpPr>
            <p:cNvPr id="8" name="矩形 7"/>
            <p:cNvSpPr/>
            <p:nvPr/>
          </p:nvSpPr>
          <p:spPr>
            <a:xfrm>
              <a:off x="826071" y="2219463"/>
              <a:ext cx="721935" cy="253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p:txBody>
        </p:sp>
        <p:sp>
          <p:nvSpPr>
            <p:cNvPr id="10" name="矩形 9"/>
            <p:cNvSpPr/>
            <p:nvPr/>
          </p:nvSpPr>
          <p:spPr>
            <a:xfrm>
              <a:off x="1549592" y="2110028"/>
              <a:ext cx="790161"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grpSp>
      <p:grpSp>
        <p:nvGrpSpPr>
          <p:cNvPr id="42" name="组合 41"/>
          <p:cNvGrpSpPr/>
          <p:nvPr/>
        </p:nvGrpSpPr>
        <p:grpSpPr bwMode="auto">
          <a:xfrm>
            <a:off x="9359900" y="2741085"/>
            <a:ext cx="1686984" cy="696383"/>
            <a:chOff x="7020272" y="2056116"/>
            <a:chExt cx="1264210" cy="521803"/>
          </a:xfrm>
        </p:grpSpPr>
        <p:sp>
          <p:nvSpPr>
            <p:cNvPr id="24" name="矩形 23"/>
            <p:cNvSpPr/>
            <p:nvPr/>
          </p:nvSpPr>
          <p:spPr>
            <a:xfrm>
              <a:off x="7669032" y="2189342"/>
              <a:ext cx="615450" cy="25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p:txBody>
        </p:sp>
        <p:sp>
          <p:nvSpPr>
            <p:cNvPr id="27" name="矩形 26"/>
            <p:cNvSpPr/>
            <p:nvPr/>
          </p:nvSpPr>
          <p:spPr>
            <a:xfrm>
              <a:off x="7020272" y="2056116"/>
              <a:ext cx="648760"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grpSp>
      <p:sp>
        <p:nvSpPr>
          <p:cNvPr id="15" name="Rectangle 6"/>
          <p:cNvSpPr>
            <a:spLocks noChangeArrowheads="1"/>
          </p:cNvSpPr>
          <p:nvPr/>
        </p:nvSpPr>
        <p:spPr bwMode="auto">
          <a:xfrm>
            <a:off x="3067051"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nvGrpSpPr>
          <p:cNvPr id="37" name="组合 36"/>
          <p:cNvGrpSpPr/>
          <p:nvPr/>
        </p:nvGrpSpPr>
        <p:grpSpPr bwMode="auto">
          <a:xfrm>
            <a:off x="3119967" y="2087033"/>
            <a:ext cx="6239933" cy="1737784"/>
            <a:chOff x="2339752" y="1565275"/>
            <a:chExt cx="4680520" cy="1303338"/>
          </a:xfrm>
        </p:grpSpPr>
        <p:sp>
          <p:nvSpPr>
            <p:cNvPr id="20" name="矩形 19"/>
            <p:cNvSpPr/>
            <p:nvPr/>
          </p:nvSpPr>
          <p:spPr bwMode="auto">
            <a:xfrm>
              <a:off x="4156073" y="1565275"/>
              <a:ext cx="40785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cxnSp>
        <p:nvCxnSpPr>
          <p:cNvPr id="18" name="直接箭头连接符 17"/>
          <p:cNvCxnSpPr/>
          <p:nvPr/>
        </p:nvCxnSpPr>
        <p:spPr>
          <a:xfrm>
            <a:off x="3843867" y="3128433"/>
            <a:ext cx="3979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5780618" y="29724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3" name="直接箭头连接符 32"/>
          <p:cNvCxnSpPr/>
          <p:nvPr/>
        </p:nvCxnSpPr>
        <p:spPr>
          <a:xfrm>
            <a:off x="5317067"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407152" y="3134784"/>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bwMode="auto">
          <a:xfrm>
            <a:off x="4220634" y="2891369"/>
            <a:ext cx="1120821" cy="851761"/>
            <a:chOff x="3165362" y="2169189"/>
            <a:chExt cx="841335" cy="637789"/>
          </a:xfrm>
        </p:grpSpPr>
        <p:sp>
          <p:nvSpPr>
            <p:cNvPr id="13" name="矩形 12"/>
            <p:cNvSpPr/>
            <p:nvPr/>
          </p:nvSpPr>
          <p:spPr>
            <a:xfrm>
              <a:off x="3236861" y="2169189"/>
              <a:ext cx="721342" cy="355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缓冲输入流的数组</a:t>
              </a:r>
            </a:p>
          </p:txBody>
        </p:sp>
        <p:sp>
          <p:nvSpPr>
            <p:cNvPr id="17" name="矩形 16"/>
            <p:cNvSpPr/>
            <p:nvPr/>
          </p:nvSpPr>
          <p:spPr>
            <a:xfrm>
              <a:off x="3165362" y="2576518"/>
              <a:ext cx="841335" cy="230460"/>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长度：</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8192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grpSp>
        <p:nvGrpSpPr>
          <p:cNvPr id="40" name="组合 39"/>
          <p:cNvGrpSpPr/>
          <p:nvPr/>
        </p:nvGrpSpPr>
        <p:grpSpPr bwMode="auto">
          <a:xfrm>
            <a:off x="6934200" y="2891365"/>
            <a:ext cx="1120821" cy="853877"/>
            <a:chOff x="5200233" y="2169189"/>
            <a:chExt cx="841335" cy="639204"/>
          </a:xfrm>
        </p:grpSpPr>
        <p:sp>
          <p:nvSpPr>
            <p:cNvPr id="35" name="矩形 34"/>
            <p:cNvSpPr/>
            <p:nvPr/>
          </p:nvSpPr>
          <p:spPr>
            <a:xfrm>
              <a:off x="5266965" y="2169189"/>
              <a:ext cx="722931" cy="354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缓冲输出流的数组</a:t>
              </a:r>
            </a:p>
          </p:txBody>
        </p:sp>
        <p:sp>
          <p:nvSpPr>
            <p:cNvPr id="39" name="矩形 38"/>
            <p:cNvSpPr/>
            <p:nvPr/>
          </p:nvSpPr>
          <p:spPr>
            <a:xfrm>
              <a:off x="5200233" y="2577994"/>
              <a:ext cx="841335" cy="23039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长度：</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8192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
        <p:nvSpPr>
          <p:cNvPr id="44" name="矩形 43"/>
          <p:cNvSpPr/>
          <p:nvPr/>
        </p:nvSpPr>
        <p:spPr>
          <a:xfrm>
            <a:off x="3843867" y="5734051"/>
            <a:ext cx="4241800" cy="38311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42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484" y="4476751"/>
            <a:ext cx="4902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矩形 42"/>
          <p:cNvSpPr/>
          <p:nvPr/>
        </p:nvSpPr>
        <p:spPr>
          <a:xfrm>
            <a:off x="5806018" y="2836333"/>
            <a:ext cx="670983" cy="584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5" grpId="0" bldLvl="0" animBg="1"/>
      <p:bldP spid="34" grpId="0" bldLvl="0" animBg="1"/>
      <p:bldP spid="4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字符流缓冲流</a:t>
            </a:r>
          </a:p>
        </p:txBody>
      </p:sp>
      <p:sp>
        <p:nvSpPr>
          <p:cNvPr id="5" name="TextBox 10"/>
          <p:cNvSpPr txBox="1"/>
          <p:nvPr/>
        </p:nvSpPr>
        <p:spPr>
          <a:xfrm>
            <a:off x="1355597" y="2171024"/>
            <a:ext cx="10008128" cy="3376758"/>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字符缓冲流：</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将文本写入字符输出流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以提供单个字符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数组和字符串的高效写入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可以指定缓冲区大小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或者可以接受默认大小。默认值足够大</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可用于大多数用途</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267970" indent="-267970">
              <a:lnSpc>
                <a:spcPct val="150000"/>
              </a:lnSpc>
              <a:buFont typeface="Wingdings" panose="05000000000000000000" pitchFamily="2" charset="2"/>
              <a:buChar char="l"/>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从字符输入流读取文本</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以提供字符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数组和行的高效读取</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可以指定缓冲区大小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或者可</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以使用默认大小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默认值足够大</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可用于大多数用途</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lvl="1"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构造方法：</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​(Writer out)</a:t>
            </a:r>
          </a:p>
          <a:p>
            <a:pPr marL="0"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​(Reader 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字符流缓冲流的特有功能</a:t>
            </a:r>
          </a:p>
        </p:txBody>
      </p:sp>
      <p:sp>
        <p:nvSpPr>
          <p:cNvPr id="7" name="TextBox 10"/>
          <p:cNvSpPr txBox="1"/>
          <p:nvPr/>
        </p:nvSpPr>
        <p:spPr>
          <a:xfrm>
            <a:off x="1419817" y="2156408"/>
            <a:ext cx="10121153" cy="254518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endPar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a:t>
            </a:r>
            <a:r>
              <a:rPr lang="en-US" altLang="zh-CN"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newLine</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写一行行分隔符</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行分隔符字符串由系统属性定义</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267970" indent="-267970" eaLnBrk="1" fontAlgn="auto" hangingPunct="1">
              <a:lnSpc>
                <a:spcPct val="150000"/>
              </a:lnSpc>
              <a:spcBef>
                <a:spcPts val="0"/>
              </a:spcBef>
              <a:spcAft>
                <a:spcPts val="0"/>
              </a:spcAft>
              <a:buFont typeface="Wingdings" panose="05000000000000000000" pitchFamily="2" charset="2"/>
              <a:buChar char="l"/>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String readLine​():</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读一行文字</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结果包含行的内容的字符串</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不包括任何行终止字符</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如果流的结尾已经到达</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则为</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null.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流介绍</a:t>
            </a:r>
          </a:p>
        </p:txBody>
      </p:sp>
      <p:pic>
        <p:nvPicPr>
          <p:cNvPr id="7" name="图片 6"/>
          <p:cNvPicPr>
            <a:picLocks noChangeAspect="1"/>
          </p:cNvPicPr>
          <p:nvPr/>
        </p:nvPicPr>
        <p:blipFill>
          <a:blip r:embed="rId2"/>
          <a:stretch>
            <a:fillRect/>
          </a:stretch>
        </p:blipFill>
        <p:spPr>
          <a:xfrm>
            <a:off x="7608168" y="2488724"/>
            <a:ext cx="3696020" cy="3436918"/>
          </a:xfrm>
          <a:prstGeom prst="rect">
            <a:avLst/>
          </a:prstGeom>
        </p:spPr>
      </p:pic>
      <p:pic>
        <p:nvPicPr>
          <p:cNvPr id="13" name="图片 12"/>
          <p:cNvPicPr>
            <a:picLocks noChangeAspect="1"/>
          </p:cNvPicPr>
          <p:nvPr/>
        </p:nvPicPr>
        <p:blipFill>
          <a:blip r:embed="rId3"/>
          <a:stretch>
            <a:fillRect/>
          </a:stretch>
        </p:blipFill>
        <p:spPr>
          <a:xfrm>
            <a:off x="983432" y="2321069"/>
            <a:ext cx="2545301" cy="3772227"/>
          </a:xfrm>
          <a:prstGeom prst="rect">
            <a:avLst/>
          </a:prstGeom>
        </p:spPr>
      </p:pic>
      <p:pic>
        <p:nvPicPr>
          <p:cNvPr id="17" name="图片 16"/>
          <p:cNvPicPr>
            <a:picLocks noChangeAspect="1"/>
          </p:cNvPicPr>
          <p:nvPr/>
        </p:nvPicPr>
        <p:blipFill>
          <a:blip r:embed="rId4"/>
          <a:stretch>
            <a:fillRect/>
          </a:stretch>
        </p:blipFill>
        <p:spPr>
          <a:xfrm>
            <a:off x="3389847" y="3430107"/>
            <a:ext cx="4237087" cy="746825"/>
          </a:xfrm>
          <a:prstGeom prst="rect">
            <a:avLst/>
          </a:prstGeom>
        </p:spPr>
      </p:pic>
      <p:pic>
        <p:nvPicPr>
          <p:cNvPr id="19" name="图片 18"/>
          <p:cNvPicPr>
            <a:picLocks noChangeAspect="1"/>
          </p:cNvPicPr>
          <p:nvPr/>
        </p:nvPicPr>
        <p:blipFill>
          <a:blip r:embed="rId5"/>
          <a:stretch>
            <a:fillRect/>
          </a:stretch>
        </p:blipFill>
        <p:spPr>
          <a:xfrm>
            <a:off x="3803652" y="3673969"/>
            <a:ext cx="3581710" cy="259102"/>
          </a:xfrm>
          <a:prstGeom prst="rect">
            <a:avLst/>
          </a:prstGeom>
        </p:spPr>
      </p:pic>
      <p:pic>
        <p:nvPicPr>
          <p:cNvPr id="21" name="图片 20"/>
          <p:cNvPicPr>
            <a:picLocks noChangeAspect="1"/>
          </p:cNvPicPr>
          <p:nvPr/>
        </p:nvPicPr>
        <p:blipFill>
          <a:blip r:embed="rId6"/>
          <a:stretch>
            <a:fillRect/>
          </a:stretch>
        </p:blipFill>
        <p:spPr>
          <a:xfrm>
            <a:off x="3987018" y="3292935"/>
            <a:ext cx="3497883" cy="274344"/>
          </a:xfrm>
          <a:prstGeom prst="rect">
            <a:avLst/>
          </a:prstGeom>
        </p:spPr>
      </p:pic>
      <p:pic>
        <p:nvPicPr>
          <p:cNvPr id="23" name="图片 22"/>
          <p:cNvPicPr>
            <a:picLocks noChangeAspect="1"/>
          </p:cNvPicPr>
          <p:nvPr/>
        </p:nvPicPr>
        <p:blipFill>
          <a:blip r:embed="rId7"/>
          <a:stretch>
            <a:fillRect/>
          </a:stretch>
        </p:blipFill>
        <p:spPr>
          <a:xfrm>
            <a:off x="3388942" y="4472956"/>
            <a:ext cx="4298052" cy="845893"/>
          </a:xfrm>
          <a:prstGeom prst="rect">
            <a:avLst/>
          </a:prstGeom>
        </p:spPr>
      </p:pic>
      <p:pic>
        <p:nvPicPr>
          <p:cNvPr id="27" name="图片 26"/>
          <p:cNvPicPr>
            <a:picLocks noChangeAspect="1"/>
          </p:cNvPicPr>
          <p:nvPr/>
        </p:nvPicPr>
        <p:blipFill>
          <a:blip r:embed="rId8"/>
          <a:stretch>
            <a:fillRect/>
          </a:stretch>
        </p:blipFill>
        <p:spPr>
          <a:xfrm>
            <a:off x="3484054" y="4813958"/>
            <a:ext cx="4000847" cy="228620"/>
          </a:xfrm>
          <a:prstGeom prst="rect">
            <a:avLst/>
          </a:prstGeom>
        </p:spPr>
      </p:pic>
      <p:pic>
        <p:nvPicPr>
          <p:cNvPr id="29" name="图片 28"/>
          <p:cNvPicPr>
            <a:picLocks noChangeAspect="1"/>
          </p:cNvPicPr>
          <p:nvPr/>
        </p:nvPicPr>
        <p:blipFill>
          <a:blip r:embed="rId9"/>
          <a:stretch>
            <a:fillRect/>
          </a:stretch>
        </p:blipFill>
        <p:spPr>
          <a:xfrm>
            <a:off x="3652000" y="4384572"/>
            <a:ext cx="3619814" cy="266723"/>
          </a:xfrm>
          <a:prstGeom prst="rect">
            <a:avLst/>
          </a:prstGeom>
        </p:spPr>
      </p:pic>
      <p:pic>
        <p:nvPicPr>
          <p:cNvPr id="31" name="图片 30"/>
          <p:cNvPicPr>
            <a:picLocks noChangeAspect="1"/>
          </p:cNvPicPr>
          <p:nvPr/>
        </p:nvPicPr>
        <p:blipFill>
          <a:blip r:embed="rId10"/>
          <a:stretch>
            <a:fillRect/>
          </a:stretch>
        </p:blipFill>
        <p:spPr>
          <a:xfrm>
            <a:off x="2147012" y="3430107"/>
            <a:ext cx="1181202" cy="838273"/>
          </a:xfrm>
          <a:prstGeom prst="rect">
            <a:avLst/>
          </a:prstGeom>
        </p:spPr>
      </p:pic>
      <p:pic>
        <p:nvPicPr>
          <p:cNvPr id="33" name="图片 32"/>
          <p:cNvPicPr>
            <a:picLocks noChangeAspect="1"/>
          </p:cNvPicPr>
          <p:nvPr/>
        </p:nvPicPr>
        <p:blipFill>
          <a:blip r:embed="rId11"/>
          <a:stretch>
            <a:fillRect/>
          </a:stretch>
        </p:blipFill>
        <p:spPr>
          <a:xfrm>
            <a:off x="2195640" y="4569628"/>
            <a:ext cx="1120237" cy="807790"/>
          </a:xfrm>
          <a:prstGeom prst="rect">
            <a:avLst/>
          </a:prstGeom>
        </p:spPr>
      </p:pic>
      <p:pic>
        <p:nvPicPr>
          <p:cNvPr id="35" name="图片 34"/>
          <p:cNvPicPr>
            <a:picLocks noChangeAspect="1"/>
          </p:cNvPicPr>
          <p:nvPr/>
        </p:nvPicPr>
        <p:blipFill>
          <a:blip r:embed="rId12"/>
          <a:stretch>
            <a:fillRect/>
          </a:stretch>
        </p:blipFill>
        <p:spPr>
          <a:xfrm>
            <a:off x="8040216" y="1608909"/>
            <a:ext cx="1813717" cy="876376"/>
          </a:xfrm>
          <a:prstGeom prst="rect">
            <a:avLst/>
          </a:prstGeom>
        </p:spPr>
      </p:pic>
      <p:pic>
        <p:nvPicPr>
          <p:cNvPr id="37" name="图片 36"/>
          <p:cNvPicPr>
            <a:picLocks noChangeAspect="1"/>
          </p:cNvPicPr>
          <p:nvPr/>
        </p:nvPicPr>
        <p:blipFill>
          <a:blip r:embed="rId13"/>
          <a:stretch>
            <a:fillRect/>
          </a:stretch>
        </p:blipFill>
        <p:spPr>
          <a:xfrm>
            <a:off x="860553" y="985921"/>
            <a:ext cx="3856054" cy="1150720"/>
          </a:xfrm>
          <a:prstGeom prst="rect">
            <a:avLst/>
          </a:prstGeom>
        </p:spPr>
      </p:pic>
      <p:pic>
        <p:nvPicPr>
          <p:cNvPr id="39" name="图片 38"/>
          <p:cNvPicPr>
            <a:picLocks noChangeAspect="1"/>
          </p:cNvPicPr>
          <p:nvPr/>
        </p:nvPicPr>
        <p:blipFill>
          <a:blip r:embed="rId14"/>
          <a:stretch>
            <a:fillRect/>
          </a:stretch>
        </p:blipFill>
        <p:spPr>
          <a:xfrm>
            <a:off x="1116147" y="2736627"/>
            <a:ext cx="1815415" cy="730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3" name="文本占位符 2"/>
          <p:cNvSpPr>
            <a:spLocks noGrp="1"/>
          </p:cNvSpPr>
          <p:nvPr>
            <p:ph type="body" sz="quarter" idx="10"/>
          </p:nvPr>
        </p:nvSpPr>
        <p:spPr>
          <a:xfrm>
            <a:off x="869761" y="3656405"/>
            <a:ext cx="10801200" cy="2126850"/>
          </a:xfrm>
        </p:spPr>
        <p:txBody>
          <a:bodyPr/>
          <a:lstStyle/>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解决方案</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将这些数据存储到文件中</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持久化存储</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如何将这些数据存储到文件中呢</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需要使用流</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8" name="图片 7"/>
          <p:cNvPicPr>
            <a:picLocks noChangeAspect="1"/>
          </p:cNvPicPr>
          <p:nvPr/>
        </p:nvPicPr>
        <p:blipFill>
          <a:blip r:embed="rId2"/>
          <a:stretch>
            <a:fillRect/>
          </a:stretch>
        </p:blipFill>
        <p:spPr>
          <a:xfrm>
            <a:off x="885994" y="1462174"/>
            <a:ext cx="5202103" cy="883730"/>
          </a:xfrm>
          <a:prstGeom prst="rect">
            <a:avLst/>
          </a:prstGeom>
        </p:spPr>
      </p:pic>
      <p:sp>
        <p:nvSpPr>
          <p:cNvPr id="9" name="文本框 8"/>
          <p:cNvSpPr txBox="1"/>
          <p:nvPr/>
        </p:nvSpPr>
        <p:spPr>
          <a:xfrm>
            <a:off x="838200" y="2761517"/>
            <a:ext cx="8885766"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这些数据会暂时在内存中存储以供我们使用</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虽然可以使用</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但是有一定弊端</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弊端就是</a:t>
            </a:r>
            <a:r>
              <a:rPr lang="en-US" altLang="zh-CN"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b="1" dirty="0">
              <a:solidFill>
                <a:schemeClr val="tx1">
                  <a:lumMod val="65000"/>
                  <a:lumOff val="3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0" name="文本框 9"/>
          <p:cNvSpPr txBox="1"/>
          <p:nvPr/>
        </p:nvSpPr>
        <p:spPr>
          <a:xfrm>
            <a:off x="838200" y="3481179"/>
            <a:ext cx="7303602" cy="369332"/>
          </a:xfrm>
          <a:prstGeom prst="rect">
            <a:avLst/>
          </a:prstGeom>
          <a:noFill/>
        </p:spPr>
        <p:txBody>
          <a:bodyPr wrap="square" rtlCol="0">
            <a:spAutoFit/>
          </a:bodyPr>
          <a:lstStyle/>
          <a:p>
            <a:pPr fontAlgn="auto">
              <a:spcBef>
                <a:spcPts val="0"/>
              </a:spcBef>
              <a:spcAft>
                <a:spcPts val="0"/>
              </a:spcAft>
            </a:pP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不可以持久化存储</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当</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代码运行完毕之后</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数据就从内存中消失了</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2" name="图片 11"/>
          <p:cNvPicPr>
            <a:picLocks noChangeAspect="1"/>
          </p:cNvPicPr>
          <p:nvPr/>
        </p:nvPicPr>
        <p:blipFill>
          <a:blip r:embed="rId3"/>
          <a:stretch>
            <a:fillRect/>
          </a:stretch>
        </p:blipFill>
        <p:spPr>
          <a:xfrm>
            <a:off x="7480463" y="1391084"/>
            <a:ext cx="3416357" cy="648916"/>
          </a:xfrm>
          <a:prstGeom prst="rect">
            <a:avLst/>
          </a:prstGeom>
        </p:spPr>
      </p:pic>
      <p:sp>
        <p:nvSpPr>
          <p:cNvPr id="14" name="文本框 13"/>
          <p:cNvSpPr txBox="1"/>
          <p:nvPr/>
        </p:nvSpPr>
        <p:spPr>
          <a:xfrm>
            <a:off x="113068" y="5466916"/>
            <a:ext cx="12314585" cy="1015663"/>
          </a:xfrm>
          <a:prstGeom prst="rect">
            <a:avLst/>
          </a:prstGeom>
          <a:noFill/>
        </p:spPr>
        <p:txBody>
          <a:bodyPr wrap="square">
            <a:spAutoFit/>
          </a:bodyPr>
          <a:lstStyle/>
          <a:p>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流是一种抽象的概念</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是对数据传输的总称</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也就是说设备之间进行数据的传输称为流</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流的本质是数据传输</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endPar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也称为</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流</a:t>
            </a:r>
            <a:r>
              <a:rPr lang="en-US" altLang="zh-CN"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流的分类</a:t>
            </a:r>
          </a:p>
        </p:txBody>
      </p:sp>
      <p:pic>
        <p:nvPicPr>
          <p:cNvPr id="11" name="图片 10"/>
          <p:cNvPicPr>
            <a:picLocks noChangeAspect="1"/>
          </p:cNvPicPr>
          <p:nvPr/>
        </p:nvPicPr>
        <p:blipFill>
          <a:blip r:embed="rId2"/>
          <a:stretch>
            <a:fillRect/>
          </a:stretch>
        </p:blipFill>
        <p:spPr>
          <a:xfrm>
            <a:off x="623392" y="3682256"/>
            <a:ext cx="2336509" cy="1561262"/>
          </a:xfrm>
          <a:prstGeom prst="rect">
            <a:avLst/>
          </a:prstGeom>
        </p:spPr>
      </p:pic>
      <p:pic>
        <p:nvPicPr>
          <p:cNvPr id="13" name="图片 12"/>
          <p:cNvPicPr>
            <a:picLocks noChangeAspect="1"/>
          </p:cNvPicPr>
          <p:nvPr/>
        </p:nvPicPr>
        <p:blipFill>
          <a:blip r:embed="rId3"/>
          <a:stretch>
            <a:fillRect/>
          </a:stretch>
        </p:blipFill>
        <p:spPr>
          <a:xfrm>
            <a:off x="9408368" y="3861048"/>
            <a:ext cx="1868065" cy="1562211"/>
          </a:xfrm>
          <a:prstGeom prst="rect">
            <a:avLst/>
          </a:prstGeom>
        </p:spPr>
      </p:pic>
      <p:sp>
        <p:nvSpPr>
          <p:cNvPr id="15" name="文本占位符 4"/>
          <p:cNvSpPr txBox="1"/>
          <p:nvPr/>
        </p:nvSpPr>
        <p:spPr>
          <a:xfrm>
            <a:off x="1415480" y="1935537"/>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按照流向进行划分 分为</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输入流</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和</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输出流</a:t>
            </a:r>
          </a:p>
        </p:txBody>
      </p:sp>
      <p:cxnSp>
        <p:nvCxnSpPr>
          <p:cNvPr id="17" name="直接箭头连接符 16"/>
          <p:cNvCxnSpPr/>
          <p:nvPr/>
        </p:nvCxnSpPr>
        <p:spPr>
          <a:xfrm flipH="1">
            <a:off x="2783632" y="4105116"/>
            <a:ext cx="65527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783632" y="4936998"/>
            <a:ext cx="6768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文本占位符 4"/>
          <p:cNvSpPr txBox="1"/>
          <p:nvPr/>
        </p:nvSpPr>
        <p:spPr>
          <a:xfrm>
            <a:off x="3167702" y="3451941"/>
            <a:ext cx="4824536"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从内存中将数据写出去的流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输出流 </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Output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3" name="文本占位符 4"/>
          <p:cNvSpPr txBox="1"/>
          <p:nvPr/>
        </p:nvSpPr>
        <p:spPr>
          <a:xfrm>
            <a:off x="3084766" y="5026529"/>
            <a:ext cx="4824536"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从硬盘中读取数据的流 </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输入流 </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a:t>
            </a:r>
            <a:endPar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8" name="文本占位符 4"/>
          <p:cNvSpPr txBox="1"/>
          <p:nvPr/>
        </p:nvSpPr>
        <p:spPr>
          <a:xfrm>
            <a:off x="8472265" y="5782675"/>
            <a:ext cx="2376264"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2400"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读数据 输入流</a:t>
            </a:r>
            <a:endParaRPr lang="en-US" altLang="zh-CN" sz="2400"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endParaRPr lang="en-US" altLang="zh-CN" sz="2400"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400"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存数据 输出流</a:t>
            </a:r>
          </a:p>
        </p:txBody>
      </p:sp>
      <p:pic>
        <p:nvPicPr>
          <p:cNvPr id="29" name="图片 28"/>
          <p:cNvPicPr/>
          <p:nvPr/>
        </p:nvPicPr>
        <p:blipFill>
          <a:blip r:embed="rId4">
            <a:extLst>
              <a:ext uri="{28A0092B-C50C-407E-A947-70E740481C1C}">
                <a14:useLocalDpi xmlns:a14="http://schemas.microsoft.com/office/drawing/2010/main" val="0"/>
              </a:ext>
            </a:extLst>
          </a:blip>
          <a:srcRect/>
          <a:stretch>
            <a:fillRect/>
          </a:stretch>
        </p:blipFill>
        <p:spPr bwMode="auto">
          <a:xfrm>
            <a:off x="7015605" y="5359307"/>
            <a:ext cx="1359024" cy="1307283"/>
          </a:xfrm>
          <a:prstGeom prst="rect">
            <a:avLst/>
          </a:prstGeom>
          <a:noFill/>
          <a:ln>
            <a:noFill/>
          </a:ln>
        </p:spPr>
      </p:pic>
      <p:sp>
        <p:nvSpPr>
          <p:cNvPr id="30" name="文本占位符 4"/>
          <p:cNvSpPr txBox="1"/>
          <p:nvPr/>
        </p:nvSpPr>
        <p:spPr>
          <a:xfrm>
            <a:off x="2648000" y="2810626"/>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我们要站在内存的角度去思考 </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-&gt; </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数据读取出来</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输入</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到内存中  数据从内存中</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输出</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出来</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arn(inVertical)">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流的分类</a:t>
            </a:r>
          </a:p>
        </p:txBody>
      </p:sp>
      <p:sp>
        <p:nvSpPr>
          <p:cNvPr id="15" name="文本占位符 4"/>
          <p:cNvSpPr txBox="1"/>
          <p:nvPr/>
        </p:nvSpPr>
        <p:spPr>
          <a:xfrm>
            <a:off x="1415480" y="1935537"/>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按照类型进行划分 分为</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与</a:t>
            </a:r>
            <a:r>
              <a:rPr lang="zh-CN" altLang="en-US"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a:t>
            </a:r>
          </a:p>
        </p:txBody>
      </p:sp>
      <p:sp>
        <p:nvSpPr>
          <p:cNvPr id="14" name="文本占位符 4"/>
          <p:cNvSpPr txBox="1"/>
          <p:nvPr/>
        </p:nvSpPr>
        <p:spPr>
          <a:xfrm>
            <a:off x="1415480" y="2862288"/>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字节流可以操作一切文件的读和写。  </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之后学习的任何流底层都是字节流</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a:p>
            <a:endPar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例如</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音频文件</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视频文件</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文本文件</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录音文件</a:t>
            </a:r>
            <a:endPar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19" name="图片 18"/>
          <p:cNvPicPr/>
          <p:nvPr/>
        </p:nvPicPr>
        <p:blipFill>
          <a:blip r:embed="rId2">
            <a:extLst>
              <a:ext uri="{28A0092B-C50C-407E-A947-70E740481C1C}">
                <a14:useLocalDpi xmlns:a14="http://schemas.microsoft.com/office/drawing/2010/main" val="0"/>
              </a:ext>
            </a:extLst>
          </a:blip>
          <a:srcRect/>
          <a:stretch>
            <a:fillRect/>
          </a:stretch>
        </p:blipFill>
        <p:spPr bwMode="auto">
          <a:xfrm>
            <a:off x="1415480" y="3557171"/>
            <a:ext cx="2286000" cy="2286000"/>
          </a:xfrm>
          <a:prstGeom prst="rect">
            <a:avLst/>
          </a:prstGeom>
          <a:noFill/>
          <a:ln>
            <a:noFill/>
          </a:ln>
        </p:spPr>
      </p:pic>
      <p:sp>
        <p:nvSpPr>
          <p:cNvPr id="20" name="文本占位符 4"/>
          <p:cNvSpPr txBox="1"/>
          <p:nvPr/>
        </p:nvSpPr>
        <p:spPr>
          <a:xfrm>
            <a:off x="3715260" y="3908141"/>
            <a:ext cx="5202831"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那为什么还要学习字符流呢</a:t>
            </a:r>
            <a:r>
              <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p>
        </p:txBody>
      </p:sp>
      <p:sp>
        <p:nvSpPr>
          <p:cNvPr id="24" name="文本占位符 4"/>
          <p:cNvSpPr txBox="1"/>
          <p:nvPr/>
        </p:nvSpPr>
        <p:spPr>
          <a:xfrm>
            <a:off x="3715260" y="4425789"/>
            <a:ext cx="642696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因为字符流操作文本文件相对于字节流来说更方便。</a:t>
            </a:r>
            <a:endPar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pic>
        <p:nvPicPr>
          <p:cNvPr id="25" name="图片 2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0646" y="5304077"/>
            <a:ext cx="858431" cy="752442"/>
          </a:xfrm>
          <a:prstGeom prst="rect">
            <a:avLst/>
          </a:prstGeom>
          <a:noFill/>
          <a:ln>
            <a:noFill/>
          </a:ln>
        </p:spPr>
      </p:pic>
      <p:pic>
        <p:nvPicPr>
          <p:cNvPr id="26" name="图片 2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8661" y="5314800"/>
            <a:ext cx="858431" cy="752442"/>
          </a:xfrm>
          <a:prstGeom prst="rect">
            <a:avLst/>
          </a:prstGeom>
          <a:noFill/>
          <a:ln>
            <a:noFill/>
          </a:ln>
        </p:spPr>
      </p:pic>
      <p:pic>
        <p:nvPicPr>
          <p:cNvPr id="27" name="图片 2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6676" y="5314800"/>
            <a:ext cx="858431" cy="752442"/>
          </a:xfrm>
          <a:prstGeom prst="rect">
            <a:avLst/>
          </a:prstGeom>
          <a:noFill/>
          <a:ln>
            <a:noFill/>
          </a:ln>
        </p:spPr>
      </p:pic>
      <p:sp>
        <p:nvSpPr>
          <p:cNvPr id="31" name="文本占位符 4"/>
          <p:cNvSpPr txBox="1"/>
          <p:nvPr/>
        </p:nvSpPr>
        <p:spPr>
          <a:xfrm>
            <a:off x="7346502" y="5534275"/>
            <a:ext cx="393536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那什么又是文本文件呢？</a:t>
            </a:r>
            <a:endParaRPr lang="en-US" altLang="zh-CN" dirty="0">
              <a:solidFill>
                <a:schemeClr val="tx1"/>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16" name="文本占位符 4"/>
          <p:cNvSpPr txBox="1"/>
          <p:nvPr/>
        </p:nvSpPr>
        <p:spPr>
          <a:xfrm>
            <a:off x="1055440" y="1412776"/>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文本文件是一种由若干行字符构成的计算机文件。</a:t>
            </a:r>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简单而言 </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txt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文件 </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java</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文件都是纯文本文件。</a:t>
            </a:r>
          </a:p>
        </p:txBody>
      </p:sp>
      <p:pic>
        <p:nvPicPr>
          <p:cNvPr id="17" name="图片 16"/>
          <p:cNvPicPr/>
          <p:nvPr/>
        </p:nvPicPr>
        <p:blipFill>
          <a:blip r:embed="rId2">
            <a:extLst>
              <a:ext uri="{28A0092B-C50C-407E-A947-70E740481C1C}">
                <a14:useLocalDpi xmlns:a14="http://schemas.microsoft.com/office/drawing/2010/main" val="0"/>
              </a:ext>
            </a:extLst>
          </a:blip>
          <a:srcRect/>
          <a:stretch>
            <a:fillRect/>
          </a:stretch>
        </p:blipFill>
        <p:spPr bwMode="auto">
          <a:xfrm>
            <a:off x="1127448" y="2642035"/>
            <a:ext cx="2286000" cy="2286000"/>
          </a:xfrm>
          <a:prstGeom prst="rect">
            <a:avLst/>
          </a:prstGeom>
          <a:noFill/>
          <a:ln>
            <a:noFill/>
          </a:ln>
        </p:spPr>
      </p:pic>
      <p:sp>
        <p:nvSpPr>
          <p:cNvPr id="18" name="文本占位符 4"/>
          <p:cNvSpPr txBox="1"/>
          <p:nvPr/>
        </p:nvSpPr>
        <p:spPr>
          <a:xfrm>
            <a:off x="494329" y="5533909"/>
            <a:ext cx="8284224"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右键文档使用记事本打开</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可以看明白的就是文本文件</a:t>
            </a:r>
            <a:r>
              <a:rPr lang="en-US" altLang="zh-CN"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看不明白就不是文本文件</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21" name="图片 20"/>
          <p:cNvPicPr/>
          <p:nvPr/>
        </p:nvPicPr>
        <p:blipFill>
          <a:blip r:embed="rId3">
            <a:extLst>
              <a:ext uri="{28A0092B-C50C-407E-A947-70E740481C1C}">
                <a14:useLocalDpi xmlns:a14="http://schemas.microsoft.com/office/drawing/2010/main" val="0"/>
              </a:ext>
            </a:extLst>
          </a:blip>
          <a:srcRect/>
          <a:stretch>
            <a:fillRect/>
          </a:stretch>
        </p:blipFill>
        <p:spPr bwMode="auto">
          <a:xfrm>
            <a:off x="4210432" y="3164406"/>
            <a:ext cx="1813560" cy="1813560"/>
          </a:xfrm>
          <a:prstGeom prst="rect">
            <a:avLst/>
          </a:prstGeom>
          <a:noFill/>
          <a:ln>
            <a:noFill/>
          </a:ln>
        </p:spPr>
      </p:pic>
      <p:sp>
        <p:nvSpPr>
          <p:cNvPr id="22" name="文本占位符 4"/>
          <p:cNvSpPr txBox="1"/>
          <p:nvPr/>
        </p:nvSpPr>
        <p:spPr>
          <a:xfrm>
            <a:off x="6023992" y="4071186"/>
            <a:ext cx="4387164"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Word</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文档不是文本文件</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7" name="图片 6"/>
          <p:cNvPicPr>
            <a:picLocks noChangeAspect="1"/>
          </p:cNvPicPr>
          <p:nvPr/>
        </p:nvPicPr>
        <p:blipFill>
          <a:blip r:embed="rId4"/>
          <a:stretch>
            <a:fillRect/>
          </a:stretch>
        </p:blipFill>
        <p:spPr>
          <a:xfrm>
            <a:off x="8849485" y="4588376"/>
            <a:ext cx="2848186" cy="1980209"/>
          </a:xfrm>
          <a:prstGeom prst="rect">
            <a:avLst/>
          </a:prstGeom>
        </p:spPr>
      </p:pic>
      <p:sp>
        <p:nvSpPr>
          <p:cNvPr id="23" name="文本占位符 4"/>
          <p:cNvSpPr txBox="1"/>
          <p:nvPr/>
        </p:nvSpPr>
        <p:spPr>
          <a:xfrm>
            <a:off x="4008116" y="2794435"/>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原来如此</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那</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word</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文档是不是文本文件呢？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流的分类</a:t>
            </a:r>
          </a:p>
        </p:txBody>
      </p:sp>
      <p:graphicFrame>
        <p:nvGraphicFramePr>
          <p:cNvPr id="3" name="表格 3"/>
          <p:cNvGraphicFramePr>
            <a:graphicFrameLocks noGrp="1"/>
          </p:cNvGraphicFramePr>
          <p:nvPr/>
        </p:nvGraphicFramePr>
        <p:xfrm>
          <a:off x="1723331" y="2106360"/>
          <a:ext cx="8960544" cy="3312369"/>
        </p:xfrm>
        <a:graphic>
          <a:graphicData uri="http://schemas.openxmlformats.org/drawingml/2006/table">
            <a:tbl>
              <a:tblPr firstRow="1" bandRow="1">
                <a:tableStyleId>{5C22544A-7EE6-4342-B048-85BDC9FD1C3A}</a:tableStyleId>
              </a:tblPr>
              <a:tblGrid>
                <a:gridCol w="2986848">
                  <a:extLst>
                    <a:ext uri="{9D8B030D-6E8A-4147-A177-3AD203B41FA5}">
                      <a16:colId xmlns:a16="http://schemas.microsoft.com/office/drawing/2014/main" val="20000"/>
                    </a:ext>
                  </a:extLst>
                </a:gridCol>
                <a:gridCol w="2986848">
                  <a:extLst>
                    <a:ext uri="{9D8B030D-6E8A-4147-A177-3AD203B41FA5}">
                      <a16:colId xmlns:a16="http://schemas.microsoft.com/office/drawing/2014/main" val="20001"/>
                    </a:ext>
                  </a:extLst>
                </a:gridCol>
                <a:gridCol w="2986848">
                  <a:extLst>
                    <a:ext uri="{9D8B030D-6E8A-4147-A177-3AD203B41FA5}">
                      <a16:colId xmlns:a16="http://schemas.microsoft.com/office/drawing/2014/main" val="20002"/>
                    </a:ext>
                  </a:extLst>
                </a:gridCol>
              </a:tblGrid>
              <a:tr h="1104123">
                <a:tc>
                  <a:txBody>
                    <a:bodyPr/>
                    <a:lstStyle/>
                    <a:p>
                      <a:r>
                        <a:rPr lang="zh-CN" altLang="en-US" sz="18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类型</a:t>
                      </a:r>
                      <a:endParaRPr lang="en-US" altLang="zh-CN" sz="18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endParaRPr lang="en-US" altLang="zh-CN" sz="18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18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流向</a:t>
                      </a:r>
                    </a:p>
                  </a:txBody>
                  <a:tcPr>
                    <a:lnTlToBr w="12700" cap="flat" cmpd="sng" algn="ctr">
                      <a:solidFill>
                        <a:schemeClr val="tx1"/>
                      </a:solidFill>
                      <a:prstDash val="solid"/>
                      <a:round/>
                      <a:headEnd type="none" w="med" len="med"/>
                      <a:tailEnd type="none" w="med" len="med"/>
                    </a:lnTlToBr>
                  </a:tcPr>
                </a:tc>
                <a:tc>
                  <a: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p>
                  </a:txBody>
                  <a:tcPr/>
                </a:tc>
                <a:tc>
                  <a: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a:t>
                      </a:r>
                    </a:p>
                  </a:txBody>
                  <a:tcPr/>
                </a:tc>
                <a:extLst>
                  <a:ext uri="{0D108BD9-81ED-4DB2-BD59-A6C34878D82A}">
                    <a16:rowId xmlns:a16="http://schemas.microsoft.com/office/drawing/2014/main" val="10000"/>
                  </a:ext>
                </a:extLst>
              </a:tr>
              <a:tr h="1104123">
                <a:tc>
                  <a:txBody>
                    <a:bodyPr/>
                    <a:lstStyle/>
                    <a:p>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输入流</a:t>
                      </a:r>
                    </a:p>
                  </a:txBody>
                  <a:tcPr/>
                </a:tc>
                <a:tc>
                  <a:txBody>
                    <a:bodyPr/>
                    <a:lstStyle/>
                    <a:p>
                      <a:r>
                        <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字节输入流</a:t>
                      </a:r>
                      <a:endPar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读取任何文件数据</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a:tc>
                <a:tc>
                  <a:txBody>
                    <a:bodyPr/>
                    <a:lstStyle/>
                    <a:p>
                      <a:r>
                        <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字符输入流</a:t>
                      </a:r>
                      <a:endPar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读取文本文件数据</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a:tc>
                <a:extLst>
                  <a:ext uri="{0D108BD9-81ED-4DB2-BD59-A6C34878D82A}">
                    <a16:rowId xmlns:a16="http://schemas.microsoft.com/office/drawing/2014/main" val="10001"/>
                  </a:ext>
                </a:extLst>
              </a:tr>
              <a:tr h="1104123">
                <a:tc>
                  <a:txBody>
                    <a:bodyPr/>
                    <a:lstStyle/>
                    <a:p>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输出流</a:t>
                      </a:r>
                    </a:p>
                  </a:txBody>
                  <a:tcPr/>
                </a:tc>
                <a:tc>
                  <a:txBody>
                    <a:bodyPr/>
                    <a:lstStyle/>
                    <a:p>
                      <a:r>
                        <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字节输出流</a:t>
                      </a:r>
                      <a:endPar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向任何文件写数据</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a:tc>
                <a:tc>
                  <a:txBody>
                    <a:bodyPr/>
                    <a:lstStyle/>
                    <a:p>
                      <a:r>
                        <a:rPr lang="zh-CN" altLang="en-US"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字符输出流</a:t>
                      </a:r>
                      <a:endParaRPr lang="en-US" altLang="zh-CN"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向文本文件写数据</a:t>
                      </a:r>
                      <a:r>
                        <a:rPr lang="en-US" altLang="zh-CN"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b="1"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txBody>
                  <a:tcPr/>
                </a:tc>
                <a:extLst>
                  <a:ext uri="{0D108BD9-81ED-4DB2-BD59-A6C34878D82A}">
                    <a16:rowId xmlns:a16="http://schemas.microsoft.com/office/drawing/2014/main" val="10002"/>
                  </a:ext>
                </a:extLst>
              </a:tr>
            </a:tbl>
          </a:graphicData>
        </a:graphic>
      </p:graphicFrame>
      <p:sp>
        <p:nvSpPr>
          <p:cNvPr id="41" name="文本占位符 4"/>
          <p:cNvSpPr txBox="1"/>
          <p:nvPr/>
        </p:nvSpPr>
        <p:spPr>
          <a:xfrm>
            <a:off x="1723331" y="5675816"/>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之后我们一般会按照流向来进行区分</a:t>
            </a:r>
            <a:r>
              <a:rPr lang="en-US" altLang="zh-CN"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endPar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3349</Words>
  <Application>Microsoft Office PowerPoint</Application>
  <PresentationFormat>宽屏</PresentationFormat>
  <Paragraphs>403</Paragraphs>
  <Slides>40</Slides>
  <Notes>8</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40</vt:i4>
      </vt:variant>
    </vt:vector>
  </HeadingPairs>
  <TitlesOfParts>
    <vt:vector size="56" baseType="lpstr">
      <vt:lpstr>Alibaba PuHuiTi</vt:lpstr>
      <vt:lpstr>阿里巴巴普惠体</vt:lpstr>
      <vt:lpstr>阿里巴巴普惠体 Light</vt:lpstr>
      <vt:lpstr>等线</vt:lpstr>
      <vt:lpstr>黑体</vt:lpstr>
      <vt:lpstr>微软雅黑</vt:lpstr>
      <vt:lpstr>Arial</vt:lpstr>
      <vt:lpstr>Calibri</vt:lpstr>
      <vt:lpstr>Consolas</vt:lpstr>
      <vt:lpstr>Segoe UI</vt:lpstr>
      <vt:lpstr>Wingdings</vt:lpstr>
      <vt:lpstr>1_课程标题页</vt:lpstr>
      <vt:lpstr>2_目录设计方案</vt:lpstr>
      <vt:lpstr>3_目标设计方案</vt:lpstr>
      <vt:lpstr>4_正文设计方案</vt:lpstr>
      <vt:lpstr>5_结束页设计方案</vt:lpstr>
      <vt:lpstr>File类与IO流</vt:lpstr>
      <vt:lpstr>PowerPoint 演示文稿</vt:lpstr>
      <vt:lpstr>PowerPoint 演示文稿</vt:lpstr>
      <vt:lpstr>IO流介绍</vt:lpstr>
      <vt:lpstr>字节流</vt:lpstr>
      <vt:lpstr>字节流</vt:lpstr>
      <vt:lpstr>字节流</vt:lpstr>
      <vt:lpstr>字节流</vt:lpstr>
      <vt:lpstr>字节流</vt:lpstr>
      <vt:lpstr>字节流</vt:lpstr>
      <vt:lpstr>字节流</vt:lpstr>
      <vt:lpstr>字节流</vt:lpstr>
      <vt:lpstr>字节流</vt:lpstr>
      <vt:lpstr>字节流</vt:lpstr>
      <vt:lpstr>字节流</vt:lpstr>
      <vt:lpstr>字节流</vt:lpstr>
      <vt:lpstr>字节流</vt:lpstr>
      <vt:lpstr>字节流</vt:lpstr>
      <vt:lpstr>递归</vt:lpstr>
      <vt:lpstr>字节流</vt:lpstr>
      <vt:lpstr>字节流</vt:lpstr>
      <vt:lpstr>字节流</vt:lpstr>
      <vt:lpstr>字节流</vt:lpstr>
      <vt:lpstr>字节流</vt:lpstr>
      <vt:lpstr>字节流</vt:lpstr>
      <vt:lpstr>字节流</vt:lpstr>
      <vt:lpstr>PowerPoint 演示文稿</vt:lpstr>
      <vt:lpstr>字节流文件的复制</vt:lpstr>
      <vt:lpstr>字节缓冲流文件的复制</vt:lpstr>
      <vt:lpstr>文件的复制</vt:lpstr>
      <vt:lpstr>文件的复制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JX H</cp:lastModifiedBy>
  <cp:revision>158</cp:revision>
  <dcterms:created xsi:type="dcterms:W3CDTF">2020-03-31T02:23:00Z</dcterms:created>
  <dcterms:modified xsi:type="dcterms:W3CDTF">2022-04-24T07:03:37Z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94BBBA9FA0F44F46BF58B9085D54DEF2</vt:lpwstr>
  </property>
  <property fmtid="{D5CDD505-2E9C-101B-9397-08002B2CF9AE}" pid="3" name="KSOProductBuildVer">
    <vt:lpwstr>2052-11.1.0.11115</vt:lpwstr>
  </property>
</Properties>
</file>