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62" r:id="rId3"/>
    <p:sldMasterId id="2147483664" r:id="rId4"/>
    <p:sldMasterId id="2147483666" r:id="rId5"/>
    <p:sldMasterId id="2147483678" r:id="rId6"/>
    <p:sldMasterId id="2147483680" r:id="rId7"/>
  </p:sldMasterIdLst>
  <p:notesMasterIdLst>
    <p:notesMasterId r:id="rId65"/>
  </p:notesMasterIdLst>
  <p:sldIdLst>
    <p:sldId id="260" r:id="rId8"/>
    <p:sldId id="424" r:id="rId9"/>
    <p:sldId id="268" r:id="rId10"/>
    <p:sldId id="461" r:id="rId11"/>
    <p:sldId id="462" r:id="rId12"/>
    <p:sldId id="463" r:id="rId13"/>
    <p:sldId id="464" r:id="rId14"/>
    <p:sldId id="465" r:id="rId15"/>
    <p:sldId id="348" r:id="rId16"/>
    <p:sldId id="349" r:id="rId17"/>
    <p:sldId id="350" r:id="rId18"/>
    <p:sldId id="352" r:id="rId19"/>
    <p:sldId id="353" r:id="rId20"/>
    <p:sldId id="354" r:id="rId21"/>
    <p:sldId id="355" r:id="rId22"/>
    <p:sldId id="356" r:id="rId23"/>
    <p:sldId id="357" r:id="rId24"/>
    <p:sldId id="358" r:id="rId25"/>
    <p:sldId id="359" r:id="rId26"/>
    <p:sldId id="364" r:id="rId27"/>
    <p:sldId id="343" r:id="rId28"/>
    <p:sldId id="360" r:id="rId29"/>
    <p:sldId id="361" r:id="rId30"/>
    <p:sldId id="466" r:id="rId31"/>
    <p:sldId id="467" r:id="rId32"/>
    <p:sldId id="468" r:id="rId33"/>
    <p:sldId id="469" r:id="rId34"/>
    <p:sldId id="470" r:id="rId35"/>
    <p:sldId id="281" r:id="rId36"/>
    <p:sldId id="384" r:id="rId37"/>
    <p:sldId id="385" r:id="rId38"/>
    <p:sldId id="386" r:id="rId39"/>
    <p:sldId id="387" r:id="rId40"/>
    <p:sldId id="471" r:id="rId41"/>
    <p:sldId id="472" r:id="rId42"/>
    <p:sldId id="473" r:id="rId43"/>
    <p:sldId id="474" r:id="rId44"/>
    <p:sldId id="494" r:id="rId45"/>
    <p:sldId id="475" r:id="rId46"/>
    <p:sldId id="476" r:id="rId47"/>
    <p:sldId id="495" r:id="rId48"/>
    <p:sldId id="496" r:id="rId49"/>
    <p:sldId id="477" r:id="rId50"/>
    <p:sldId id="478" r:id="rId51"/>
    <p:sldId id="479" r:id="rId52"/>
    <p:sldId id="480" r:id="rId53"/>
    <p:sldId id="497" r:id="rId54"/>
    <p:sldId id="481" r:id="rId55"/>
    <p:sldId id="482" r:id="rId56"/>
    <p:sldId id="483" r:id="rId57"/>
    <p:sldId id="484" r:id="rId58"/>
    <p:sldId id="485" r:id="rId59"/>
    <p:sldId id="486" r:id="rId60"/>
    <p:sldId id="487" r:id="rId61"/>
    <p:sldId id="488" r:id="rId62"/>
    <p:sldId id="489" r:id="rId63"/>
    <p:sldId id="493" r:id="rId6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33" autoAdjust="0"/>
    <p:restoredTop sz="94660"/>
  </p:normalViewPr>
  <p:slideViewPr>
    <p:cSldViewPr snapToGrid="0">
      <p:cViewPr varScale="1">
        <p:scale>
          <a:sx n="87" d="100"/>
          <a:sy n="87" d="100"/>
        </p:scale>
        <p:origin x="2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tableStyles" Target="tableStyle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EBD73-4F00-4A01-BFC8-03816722F7A6}" type="datetimeFigureOut">
              <a:rPr lang="zh-CN" altLang="en-US" smtClean="0"/>
              <a:t>2022/9/14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A42C3-BAC1-4E6A-8AD4-1622D92E747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C63F50-FC71-46DD-9BDC-11F985EF414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90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290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F3621C5-83D9-47FB-AE68-6E37B3E54DF6}" type="slidenum">
              <a:rPr lang="zh-CN" altLang="en-US">
                <a:solidFill>
                  <a:srgbClr val="000000"/>
                </a:solidFill>
              </a:rPr>
              <a:t>17</a:t>
            </a:fld>
            <a:endParaRPr lang="zh-CN" altLang="en-US">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00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300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B6207F7-3875-4738-AC3F-7C17BF594010}" type="slidenum">
              <a:rPr lang="zh-CN" altLang="en-US">
                <a:solidFill>
                  <a:srgbClr val="000000"/>
                </a:solidFill>
              </a:rPr>
              <a:t>18</a:t>
            </a:fld>
            <a:endParaRPr lang="zh-CN" altLang="en-US">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10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310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454C509-23A6-4B2B-A9E7-EA02BA43610D}" type="slidenum">
              <a:rPr lang="zh-CN" altLang="en-US">
                <a:solidFill>
                  <a:srgbClr val="000000"/>
                </a:solidFill>
              </a:rPr>
              <a:t>19</a:t>
            </a:fld>
            <a:endParaRPr lang="zh-CN" altLang="en-US">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2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32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F6215DB-03FC-4477-97F5-C59D26346F3B}" type="slidenum">
              <a:rPr lang="zh-CN" altLang="en-US">
                <a:solidFill>
                  <a:srgbClr val="000000"/>
                </a:solidFill>
              </a:rPr>
              <a:t>20</a:t>
            </a:fld>
            <a:endParaRPr lang="zh-CN" altLang="en-US">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3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08F90EF-8D35-4FA8-B133-5D18CB9F8AF3}" type="slidenum">
              <a:rPr lang="zh-CN" altLang="en-US">
                <a:solidFill>
                  <a:srgbClr val="000000"/>
                </a:solidFill>
              </a:rPr>
              <a:t>21</a:t>
            </a:fld>
            <a:endParaRPr lang="zh-CN" altLang="en-US">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4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4AEC73F-B539-4E35-85FE-6C7F2F1EA5EF}" type="slidenum">
              <a:rPr lang="zh-CN" altLang="en-US">
                <a:solidFill>
                  <a:srgbClr val="000000"/>
                </a:solidFill>
              </a:rPr>
              <a:t>22</a:t>
            </a:fld>
            <a:endParaRPr lang="zh-CN" altLang="en-US">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F7B0452-56D7-442A-A5D3-2B787D494422}" type="slidenum">
              <a:rPr lang="zh-CN" altLang="en-US">
                <a:solidFill>
                  <a:srgbClr val="000000"/>
                </a:solidFill>
              </a:rPr>
              <a:t>23</a:t>
            </a:fld>
            <a:endParaRPr lang="zh-CN" altLang="en-US">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F7B0452-56D7-442A-A5D3-2B787D494422}" type="slidenum">
              <a:rPr lang="zh-CN" altLang="en-US">
                <a:solidFill>
                  <a:srgbClr val="000000"/>
                </a:solidFill>
              </a:rPr>
              <a:t>24</a:t>
            </a:fld>
            <a:endParaRPr lang="zh-CN" altLang="en-US">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F7B0452-56D7-442A-A5D3-2B787D494422}" type="slidenum">
              <a:rPr lang="zh-CN" altLang="en-US">
                <a:solidFill>
                  <a:srgbClr val="000000"/>
                </a:solidFill>
              </a:rPr>
              <a:t>25</a:t>
            </a:fld>
            <a:endParaRPr lang="zh-CN" altLang="en-US">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F7B0452-56D7-442A-A5D3-2B787D494422}" type="slidenum">
              <a:rPr lang="zh-CN" altLang="en-US">
                <a:solidFill>
                  <a:srgbClr val="000000"/>
                </a:solidFill>
              </a:rPr>
              <a:t>26</a:t>
            </a:fld>
            <a:endParaRPr lang="zh-CN"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08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208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4F8A3DD-0236-4EB7-AA03-2DEAB3A12C3A}" type="slidenum">
              <a:rPr lang="zh-CN" altLang="en-US">
                <a:solidFill>
                  <a:srgbClr val="000000"/>
                </a:solidFill>
              </a:rPr>
              <a:t>9</a:t>
            </a:fld>
            <a:endParaRPr lang="zh-CN" altLang="en-US">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F7B0452-56D7-442A-A5D3-2B787D494422}" type="slidenum">
              <a:rPr lang="zh-CN" altLang="en-US">
                <a:solidFill>
                  <a:srgbClr val="000000"/>
                </a:solidFill>
              </a:rPr>
              <a:t>27</a:t>
            </a:fld>
            <a:endParaRPr lang="zh-CN" altLang="en-US">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29</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64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065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EA667D93-9CC2-42CF-986B-411B0DC81207}"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30</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075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3B17990E-3AC9-47AA-9235-77CE4801CEF4}"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31</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85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085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4ACB0698-668C-4435-A5E1-E04903E83FFF}"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32</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95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095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82843656-D824-4B21-A6CF-5E6520C02417}"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33</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34</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35</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37</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38</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474914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18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218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46B54DB-72B2-4F4C-BEF5-019359713751}" type="slidenum">
              <a:rPr lang="zh-CN" altLang="en-US">
                <a:solidFill>
                  <a:srgbClr val="000000"/>
                </a:solidFill>
              </a:rPr>
              <a:t>10</a:t>
            </a:fld>
            <a:endParaRPr lang="zh-CN" altLang="en-US">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39</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40</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41</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094022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42</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2276598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43</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44</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46</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47</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7489572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48</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49</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8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228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2773B38-7041-4098-9529-589C25CAB6CF}" type="slidenum">
              <a:rPr lang="zh-CN" altLang="en-US">
                <a:solidFill>
                  <a:srgbClr val="000000"/>
                </a:solidFill>
              </a:rPr>
              <a:t>11</a:t>
            </a:fld>
            <a:endParaRPr lang="zh-CN" altLang="en-US">
              <a:solidFill>
                <a:srgbClr val="000000"/>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51</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52</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口头描述为什么会出现字节缓冲流。在复制图片的时候，我们明显感觉到一次读写一个字节数组的速度比一次读写一个字节的速度快。这是因为加入了数组这个缓冲区的效果。而</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本身在设计的时候，也考虑到了这样的设计思想，所以就提供了字节缓冲流</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5CBE9276-B8C6-48C9-ACAA-AF19491E200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54</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F7B0452-56D7-442A-A5D3-2B787D494422}" type="slidenum">
              <a:rPr lang="zh-CN" altLang="en-US">
                <a:solidFill>
                  <a:srgbClr val="000000"/>
                </a:solidFill>
              </a:rPr>
              <a:t>55</a:t>
            </a:fld>
            <a:endParaRPr lang="zh-CN" altLang="en-US">
              <a:solidFill>
                <a:srgbClr val="000000"/>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defRPr/>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F7B0452-56D7-442A-A5D3-2B787D494422}" type="slidenum">
              <a:rPr lang="zh-CN" altLang="en-US">
                <a:solidFill>
                  <a:srgbClr val="000000"/>
                </a:solidFill>
              </a:rPr>
              <a:t>56</a:t>
            </a:fld>
            <a:endParaRPr lang="zh-CN"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39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239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D3CBCBA-F542-476F-B5E2-40D491F65E43}" type="slidenum">
              <a:rPr lang="zh-CN" altLang="en-US">
                <a:solidFill>
                  <a:srgbClr val="000000"/>
                </a:solidFill>
              </a:rPr>
              <a:t>12</a:t>
            </a:fld>
            <a:endParaRPr lang="zh-CN"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49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249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96B052F-57E2-4B3B-A0B6-E123B6E85431}" type="slidenum">
              <a:rPr lang="zh-CN" altLang="en-US">
                <a:solidFill>
                  <a:srgbClr val="000000"/>
                </a:solidFill>
              </a:rPr>
              <a:t>13</a:t>
            </a:fld>
            <a:endParaRPr lang="zh-CN"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59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259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845337E-501D-49A3-9726-1658237C28F1}" type="slidenum">
              <a:rPr lang="zh-CN" altLang="en-US">
                <a:solidFill>
                  <a:srgbClr val="000000"/>
                </a:solidFill>
              </a:rPr>
              <a:t>14</a:t>
            </a:fld>
            <a:endParaRPr lang="zh-CN" altLang="en-US">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69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269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45648C0-61F7-4396-8DF4-BAF7CA30285A}" type="slidenum">
              <a:rPr lang="zh-CN" altLang="en-US">
                <a:solidFill>
                  <a:srgbClr val="000000"/>
                </a:solidFill>
              </a:rPr>
              <a:t>15</a:t>
            </a:fld>
            <a:endParaRPr lang="zh-CN" altLang="en-US">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80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关于</a:t>
            </a:r>
            <a:r>
              <a:rPr lang="en-US" altLang="zh-CN"/>
              <a:t>JVM</a:t>
            </a:r>
            <a:r>
              <a:rPr lang="zh-CN" altLang="en-US"/>
              <a:t>的默认处理方案，我们先到代码中演示，再回来总结</a:t>
            </a:r>
          </a:p>
        </p:txBody>
      </p:sp>
      <p:sp>
        <p:nvSpPr>
          <p:cNvPr id="1280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7FB9C7F-CBE0-4CA7-AE9B-633EC40BF578}" type="slidenum">
              <a:rPr lang="zh-CN" altLang="en-US">
                <a:solidFill>
                  <a:srgbClr val="000000"/>
                </a:solidFill>
              </a:rPr>
              <a:t>16</a:t>
            </a:fld>
            <a:endParaRPr lang="zh-CN" alt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占位符 2"/>
          <p:cNvSpPr>
            <a:spLocks noGrp="1"/>
          </p:cNvSpPr>
          <p:nvPr>
            <p:ph type="title" hasCustomPrompt="1"/>
          </p:nvPr>
        </p:nvSpPr>
        <p:spPr>
          <a:xfrm>
            <a:off x="2889584" y="3023414"/>
            <a:ext cx="6412832" cy="811171"/>
          </a:xfrm>
          <a:prstGeom prst="rect">
            <a:avLst/>
          </a:prstGeom>
        </p:spPr>
        <p:txBody>
          <a:bodyPr vert="horz" lIns="91440" tIns="45720" rIns="91440" bIns="45720" rtlCol="0" anchor="ctr">
            <a:normAutofit/>
          </a:bodyPr>
          <a:lstStyle>
            <a:lvl1pPr>
              <a:defRPr sz="40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请输入课程标题</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目标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5048701" y="1940037"/>
            <a:ext cx="5630484" cy="3196039"/>
          </a:xfrm>
          <a:prstGeom prst="rect">
            <a:avLst/>
          </a:prstGeom>
        </p:spPr>
        <p:txBody>
          <a:bodyPr/>
          <a:lstStyle>
            <a:lvl1pPr marL="285750" marR="0" indent="-28575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4218190" y="1830980"/>
            <a:ext cx="6291263" cy="3196039"/>
          </a:xfrm>
          <a:prstGeom prst="rect">
            <a:avLst/>
          </a:prstGeom>
        </p:spPr>
        <p:txBody>
          <a:bodyPr/>
          <a:lstStyle>
            <a:lvl1pPr marL="285750" marR="0" indent="-28575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10" name="文本占位符 9"/>
          <p:cNvSpPr>
            <a:spLocks noGrp="1"/>
          </p:cNvSpPr>
          <p:nvPr>
            <p:ph type="body" sz="quarter" idx="10" hasCustomPrompt="1"/>
          </p:nvPr>
        </p:nvSpPr>
        <p:spPr>
          <a:xfrm>
            <a:off x="838200" y="1171575"/>
            <a:ext cx="9845675"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838200" y="1989138"/>
            <a:ext cx="9845675" cy="4219575"/>
          </a:xfrm>
          <a:prstGeom prst="rect">
            <a:avLst/>
          </a:prstGeom>
        </p:spPr>
        <p:txBody>
          <a:bodyPr/>
          <a:lstStyle>
            <a:lvl1pPr marL="0" indent="0">
              <a:lnSpc>
                <a:spcPct val="150000"/>
              </a:lnSpc>
              <a:buNone/>
              <a:defRPr sz="16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3" name="文本占位符 9"/>
          <p:cNvSpPr>
            <a:spLocks noGrp="1"/>
          </p:cNvSpPr>
          <p:nvPr>
            <p:ph type="body" sz="quarter" idx="10" hasCustomPrompt="1"/>
          </p:nvPr>
        </p:nvSpPr>
        <p:spPr>
          <a:xfrm>
            <a:off x="838200" y="1171575"/>
            <a:ext cx="9845675"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4" name="文本占位符 11"/>
          <p:cNvSpPr>
            <a:spLocks noGrp="1"/>
          </p:cNvSpPr>
          <p:nvPr>
            <p:ph type="body" sz="quarter" idx="11" hasCustomPrompt="1"/>
          </p:nvPr>
        </p:nvSpPr>
        <p:spPr>
          <a:xfrm>
            <a:off x="838200" y="1989138"/>
            <a:ext cx="9845675"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p"/>
              <a:defRPr lang="zh-CN" altLang="en-US" sz="1600" kern="1200" dirty="0">
                <a:solidFill>
                  <a:srgbClr val="404040"/>
                </a:solidFill>
                <a:latin typeface="Alibaba PuHuiTi" pitchFamily="18" charset="-122"/>
                <a:ea typeface="Alibaba PuHuiTi" pitchFamily="18" charset="-122"/>
                <a:cs typeface="Alibaba PuHuiTi" pitchFamily="18" charset="-122"/>
              </a:defRPr>
            </a:lvl1pPr>
            <a:lvl2pPr marL="719455" indent="-358775">
              <a:buFont typeface="Wingdings" panose="05000000000000000000" pitchFamily="2" charset="2"/>
              <a:buChar char="p"/>
              <a:defRPr lang="en-US" altLang="zh-CN" sz="1600" b="0" kern="1200" dirty="0">
                <a:solidFill>
                  <a:srgbClr val="404040"/>
                </a:solidFill>
                <a:latin typeface="Alibaba PuHuiTi" pitchFamily="18" charset="-122"/>
                <a:ea typeface="Alibaba PuHuiTi" pitchFamily="18" charset="-122"/>
                <a:cs typeface="Alibaba PuHuiTi" pitchFamily="18" charset="-122"/>
              </a:defRPr>
            </a:lvl2pPr>
            <a:lvl3pPr marL="1079500" indent="-358775">
              <a:buFont typeface="Wingdings" panose="05000000000000000000" pitchFamily="2" charset="2"/>
              <a:buChar char="p"/>
              <a:defRPr lang="zh-CN" altLang="en-US" sz="1600" b="0" kern="1200" dirty="0">
                <a:solidFill>
                  <a:srgbClr val="404040"/>
                </a:solidFill>
                <a:latin typeface="黑体" panose="02010609060101010101" pitchFamily="49" charset="-122"/>
                <a:ea typeface="黑体" panose="02010609060101010101" pitchFamily="49" charset="-122"/>
                <a:cs typeface="+mn-cs"/>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3" name="文本占位符 9"/>
          <p:cNvSpPr>
            <a:spLocks noGrp="1"/>
          </p:cNvSpPr>
          <p:nvPr>
            <p:ph type="body" sz="quarter" idx="10" hasCustomPrompt="1"/>
          </p:nvPr>
        </p:nvSpPr>
        <p:spPr>
          <a:xfrm>
            <a:off x="838200" y="1171575"/>
            <a:ext cx="9845675"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4" name="文本占位符 11"/>
          <p:cNvSpPr>
            <a:spLocks noGrp="1"/>
          </p:cNvSpPr>
          <p:nvPr>
            <p:ph type="body" sz="quarter" idx="11" hasCustomPrompt="1"/>
          </p:nvPr>
        </p:nvSpPr>
        <p:spPr>
          <a:xfrm>
            <a:off x="838200" y="1989138"/>
            <a:ext cx="9845675" cy="4219575"/>
          </a:xfrm>
          <a:prstGeom prst="rect">
            <a:avLst/>
          </a:prstGeom>
        </p:spPr>
        <p:txBody>
          <a:bodyPr/>
          <a:lstStyle>
            <a:lvl1pPr marL="360045" indent="-360045">
              <a:lnSpc>
                <a:spcPct val="150000"/>
              </a:lnSpc>
              <a:buClr>
                <a:srgbClr val="404040"/>
              </a:buClr>
              <a:buSzPct val="85000"/>
              <a:buFont typeface="+mj-lt"/>
              <a:buAutoNum type="arabicPeriod"/>
              <a:defRPr sz="1600">
                <a:solidFill>
                  <a:srgbClr val="404040"/>
                </a:solidFill>
                <a:latin typeface="Alibaba PuHuiTi" pitchFamily="18" charset="-122"/>
                <a:ea typeface="Alibaba PuHuiTi" pitchFamily="18" charset="-122"/>
                <a:cs typeface="Alibaba PuHuiTi" pitchFamily="18" charset="-122"/>
              </a:defRPr>
            </a:lvl1pPr>
            <a:lvl2pPr marL="720090" indent="-360045">
              <a:buFont typeface="+mj-lt"/>
              <a:buAutoNum type="arabicPeriod"/>
              <a:defRPr lang="en-US" altLang="zh-CN" sz="1600" b="0" kern="1200" dirty="0">
                <a:solidFill>
                  <a:srgbClr val="404040"/>
                </a:solidFill>
                <a:latin typeface="Alibaba PuHuiTi" pitchFamily="18" charset="-122"/>
                <a:ea typeface="Alibaba PuHuiTi" pitchFamily="18" charset="-122"/>
                <a:cs typeface="Alibaba PuHuiTi" pitchFamily="18" charset="-122"/>
              </a:defRPr>
            </a:lvl2pPr>
            <a:lvl3pPr marL="1079500" indent="-358775">
              <a:buFont typeface="+mj-lt"/>
              <a:buAutoNum type="arabicPeriod"/>
              <a:defRPr sz="1600" b="0">
                <a:solidFill>
                  <a:srgbClr val="404040"/>
                </a:solidFill>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10" name="文本占位符 9"/>
          <p:cNvSpPr>
            <a:spLocks noGrp="1"/>
          </p:cNvSpPr>
          <p:nvPr>
            <p:ph type="body" sz="quarter" idx="10" hasCustomPrompt="1"/>
          </p:nvPr>
        </p:nvSpPr>
        <p:spPr>
          <a:xfrm>
            <a:off x="838200" y="1171575"/>
            <a:ext cx="9845675"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12" name="文本占位符 11"/>
          <p:cNvSpPr>
            <a:spLocks noGrp="1"/>
          </p:cNvSpPr>
          <p:nvPr>
            <p:ph type="body" sz="quarter" idx="11" hasCustomPrompt="1"/>
          </p:nvPr>
        </p:nvSpPr>
        <p:spPr>
          <a:xfrm>
            <a:off x="838200" y="1171575"/>
            <a:ext cx="9845675" cy="4219575"/>
          </a:xfrm>
          <a:prstGeom prst="rect">
            <a:avLst/>
          </a:prstGeom>
        </p:spPr>
        <p:txBody>
          <a:bodyPr/>
          <a:lstStyle>
            <a:lvl1pPr marL="0" indent="0">
              <a:lnSpc>
                <a:spcPct val="150000"/>
              </a:lnSpc>
              <a:buNone/>
              <a:defRPr sz="16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正文内容（项目符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4" name="文本占位符 11"/>
          <p:cNvSpPr>
            <a:spLocks noGrp="1"/>
          </p:cNvSpPr>
          <p:nvPr>
            <p:ph type="body" sz="quarter" idx="11" hasCustomPrompt="1"/>
          </p:nvPr>
        </p:nvSpPr>
        <p:spPr>
          <a:xfrm>
            <a:off x="838199" y="1172522"/>
            <a:ext cx="9845675" cy="4219575"/>
          </a:xfrm>
          <a:prstGeom prst="rect">
            <a:avLst/>
          </a:prstGeom>
        </p:spPr>
        <p:txBody>
          <a:bodyPr/>
          <a:lstStyle>
            <a:lvl1pPr marL="171450" indent="-171450">
              <a:lnSpc>
                <a:spcPct val="150000"/>
              </a:lnSpc>
              <a:buClr>
                <a:srgbClr val="404040"/>
              </a:buClr>
              <a:buSzPct val="85000"/>
              <a:buFont typeface="Wingdings" panose="05000000000000000000" pitchFamily="2" charset="2"/>
              <a:buChar char="l"/>
              <a:defRPr lang="en-US" altLang="zh-CN" sz="1600" kern="1200" dirty="0">
                <a:solidFill>
                  <a:srgbClr val="404040"/>
                </a:solidFill>
                <a:latin typeface="Alibaba PuHuiTi" pitchFamily="18" charset="-122"/>
                <a:ea typeface="Alibaba PuHuiTi" pitchFamily="18" charset="-122"/>
                <a:cs typeface="Alibaba PuHuiTi" pitchFamily="18" charset="-122"/>
              </a:defRPr>
            </a:lvl1pPr>
            <a:lvl2pPr>
              <a:defRPr lang="en-US" altLang="zh-CN" sz="1600" b="0" kern="1200" dirty="0">
                <a:solidFill>
                  <a:srgbClr val="404040"/>
                </a:solidFill>
                <a:latin typeface="Alibaba PuHuiTi" pitchFamily="18" charset="-122"/>
                <a:ea typeface="Alibaba PuHuiTi" pitchFamily="18" charset="-122"/>
                <a:cs typeface="Alibaba PuHuiTi" pitchFamily="18" charset="-122"/>
              </a:defRPr>
            </a:lvl2pPr>
            <a:lvl3pPr>
              <a:defRPr lang="zh-CN" altLang="en-US" sz="1600" b="0" kern="1200" dirty="0">
                <a:solidFill>
                  <a:srgbClr val="404040"/>
                </a:solidFill>
                <a:latin typeface="黑体" panose="02010609060101010101" pitchFamily="49" charset="-122"/>
                <a:ea typeface="黑体" panose="02010609060101010101" pitchFamily="49" charset="-122"/>
                <a:cs typeface="+mn-cs"/>
              </a:defRPr>
            </a:lvl3pPr>
          </a:lstStyle>
          <a:p>
            <a:pPr marL="360045" lvl="0"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要点</a:t>
            </a:r>
            <a:r>
              <a:rPr lang="en-US" altLang="zh-CN" dirty="0"/>
              <a:t>2</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正文内容（数字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4" name="文本占位符 11"/>
          <p:cNvSpPr>
            <a:spLocks noGrp="1"/>
          </p:cNvSpPr>
          <p:nvPr>
            <p:ph type="body" sz="quarter" idx="11" hasCustomPrompt="1"/>
          </p:nvPr>
        </p:nvSpPr>
        <p:spPr>
          <a:xfrm>
            <a:off x="838199" y="1172522"/>
            <a:ext cx="9845675" cy="4219575"/>
          </a:xfrm>
          <a:prstGeom prst="rect">
            <a:avLst/>
          </a:prstGeom>
        </p:spPr>
        <p:txBody>
          <a:bodyPr/>
          <a:lstStyle>
            <a:lvl1pPr marL="342900" indent="-342900">
              <a:lnSpc>
                <a:spcPct val="150000"/>
              </a:lnSpc>
              <a:buClr>
                <a:srgbClr val="404040"/>
              </a:buClr>
              <a:buSzPct val="85000"/>
              <a:buFont typeface="+mj-lt"/>
              <a:buAutoNum type="arabicPeriod"/>
              <a:defRPr lang="en-US" altLang="zh-CN" sz="1600" kern="1200" dirty="0">
                <a:solidFill>
                  <a:srgbClr val="404040"/>
                </a:solidFill>
                <a:latin typeface="Alibaba PuHuiTi" pitchFamily="18" charset="-122"/>
                <a:ea typeface="Alibaba PuHuiTi" pitchFamily="18" charset="-122"/>
                <a:cs typeface="Alibaba PuHuiTi" pitchFamily="18" charset="-122"/>
              </a:defRPr>
            </a:lvl1pPr>
            <a:lvl2pPr>
              <a:buAutoNum type="arabicPeriod"/>
              <a:defRPr lang="en-US" altLang="zh-CN" sz="1600" b="0" kern="1200" dirty="0">
                <a:solidFill>
                  <a:srgbClr val="404040"/>
                </a:solidFill>
                <a:latin typeface="Alibaba PuHuiTi" pitchFamily="18" charset="-122"/>
                <a:ea typeface="Alibaba PuHuiTi" pitchFamily="18" charset="-122"/>
                <a:cs typeface="Alibaba PuHuiTi" pitchFamily="18" charset="-122"/>
              </a:defRPr>
            </a:lvl2pPr>
            <a:lvl3pPr marL="1177925" indent="-457200">
              <a:buAutoNum type="arabicPeriod"/>
              <a:defRPr lang="zh-CN" altLang="en-US" sz="1600" b="0" kern="1200" dirty="0">
                <a:solidFill>
                  <a:srgbClr val="404040"/>
                </a:solidFill>
                <a:latin typeface="黑体" panose="02010609060101010101" pitchFamily="49" charset="-122"/>
                <a:ea typeface="黑体" panose="02010609060101010101" pitchFamily="49" charset="-122"/>
                <a:cs typeface="+mn-cs"/>
              </a:defRPr>
            </a:lvl3pPr>
          </a:lstStyle>
          <a:p>
            <a:pPr marL="360045" lvl="0" indent="-360045" algn="l" rtl="0" eaLnBrk="0" fontAlgn="base" hangingPunct="0">
              <a:lnSpc>
                <a:spcPct val="150000"/>
              </a:lnSpc>
              <a:spcBef>
                <a:spcPct val="20000"/>
              </a:spcBef>
              <a:spcAft>
                <a:spcPct val="0"/>
              </a:spcAft>
              <a:buClr>
                <a:srgbClr val="404040"/>
              </a:buClr>
              <a:buSzPct val="85000"/>
              <a:buFont typeface="+mj-lt"/>
              <a:buAutoNum type="arabicPeriod"/>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spcBef>
                <a:spcPct val="20000"/>
              </a:spcBef>
              <a:spcAft>
                <a:spcPct val="0"/>
              </a:spcAft>
              <a:buFont typeface="+mj-lt"/>
              <a:buAutoNum type="arabicPeriod"/>
            </a:pPr>
            <a:r>
              <a:rPr lang="zh-CN" altLang="en-US" dirty="0"/>
              <a:t>技术特性</a:t>
            </a:r>
            <a:r>
              <a:rPr lang="en-US" altLang="zh-CN" dirty="0"/>
              <a:t>1</a:t>
            </a:r>
          </a:p>
          <a:p>
            <a:pPr marL="720090" lvl="1" indent="-360045" algn="l" rtl="0" eaLnBrk="0" fontAlgn="base" hangingPunct="0">
              <a:spcBef>
                <a:spcPct val="20000"/>
              </a:spcBef>
              <a:spcAft>
                <a:spcPct val="0"/>
              </a:spcAft>
              <a:buFont typeface="+mj-lt"/>
              <a:buAutoNum type="arabicPeriod"/>
            </a:pPr>
            <a:r>
              <a:rPr lang="zh-CN" altLang="en-US" dirty="0"/>
              <a:t>技术特性</a:t>
            </a:r>
            <a:r>
              <a:rPr lang="en-US" altLang="zh-CN" dirty="0"/>
              <a:t>2</a:t>
            </a:r>
          </a:p>
          <a:p>
            <a:pPr marL="1079500" lvl="2" indent="-358775" algn="l" rtl="0" eaLnBrk="0" fontAlgn="base" hangingPunct="0">
              <a:spcBef>
                <a:spcPct val="20000"/>
              </a:spcBef>
              <a:spcAft>
                <a:spcPct val="0"/>
              </a:spcAft>
              <a:buFont typeface="+mj-lt"/>
              <a:buAutoNum type="arabicPeriod"/>
            </a:pPr>
            <a:r>
              <a:rPr lang="zh-CN" altLang="en-US" dirty="0"/>
              <a:t>要点</a:t>
            </a:r>
            <a:r>
              <a:rPr lang="en-US" altLang="zh-CN" dirty="0"/>
              <a:t>1</a:t>
            </a:r>
          </a:p>
          <a:p>
            <a:pPr marL="1079500" lvl="2" indent="-358775" algn="l" rtl="0" eaLnBrk="0" fontAlgn="base" hangingPunct="0">
              <a:spcBef>
                <a:spcPct val="20000"/>
              </a:spcBef>
              <a:spcAft>
                <a:spcPct val="0"/>
              </a:spcAft>
              <a:buFont typeface="+mj-lt"/>
              <a:buAutoNum type="arabicPeriod"/>
            </a:pPr>
            <a:r>
              <a:rPr lang="zh-CN" altLang="en-US" dirty="0"/>
              <a:t>要点</a:t>
            </a:r>
            <a:r>
              <a:rPr lang="en-US" altLang="zh-CN" dirty="0"/>
              <a:t>2</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自由发挥版式">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思考">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6" name="矩形 5"/>
          <p:cNvSpPr/>
          <p:nvPr userDrawn="1"/>
        </p:nvSpPr>
        <p:spPr>
          <a:xfrm rot="2700000">
            <a:off x="1856318" y="2330451"/>
            <a:ext cx="2059516" cy="2059516"/>
          </a:xfrm>
          <a:prstGeom prst="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7" name="矩形 6"/>
          <p:cNvSpPr/>
          <p:nvPr userDrawn="1"/>
        </p:nvSpPr>
        <p:spPr>
          <a:xfrm rot="2700000">
            <a:off x="1568451" y="2319867"/>
            <a:ext cx="2059517" cy="2059516"/>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占位符 3"/>
          <p:cNvSpPr>
            <a:spLocks noGrp="1"/>
          </p:cNvSpPr>
          <p:nvPr>
            <p:ph type="body" sz="quarter" idx="10" hasCustomPrompt="1"/>
          </p:nvPr>
        </p:nvSpPr>
        <p:spPr>
          <a:xfrm>
            <a:off x="5045559" y="1903912"/>
            <a:ext cx="5760538" cy="3196039"/>
          </a:xfrm>
          <a:prstGeom prst="rect">
            <a:avLst/>
          </a:prstGeom>
        </p:spPr>
        <p:txBody>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总结">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6" name="矩形 5"/>
          <p:cNvSpPr/>
          <p:nvPr userDrawn="1"/>
        </p:nvSpPr>
        <p:spPr>
          <a:xfrm rot="2700000">
            <a:off x="1856318" y="2330451"/>
            <a:ext cx="2059516" cy="2059516"/>
          </a:xfrm>
          <a:prstGeom prst="rect">
            <a:avLst/>
          </a:prstGeom>
          <a:no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7" name="矩形 6"/>
          <p:cNvSpPr/>
          <p:nvPr userDrawn="1"/>
        </p:nvSpPr>
        <p:spPr>
          <a:xfrm rot="2700000">
            <a:off x="1568451" y="2319867"/>
            <a:ext cx="2059517" cy="2059516"/>
          </a:xfrm>
          <a:prstGeom prst="rect">
            <a:avLst/>
          </a:prstGeom>
          <a:solidFill>
            <a:srgbClr val="C00000"/>
          </a:solid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占位符 3"/>
          <p:cNvSpPr>
            <a:spLocks noGrp="1"/>
          </p:cNvSpPr>
          <p:nvPr>
            <p:ph type="body" sz="quarter" idx="10" hasCustomPrompt="1"/>
          </p:nvPr>
        </p:nvSpPr>
        <p:spPr>
          <a:xfrm>
            <a:off x="5045559" y="1903912"/>
            <a:ext cx="5760538" cy="3196039"/>
          </a:xfrm>
          <a:prstGeom prst="rect">
            <a:avLst/>
          </a:prstGeom>
        </p:spPr>
        <p:txBody>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18" Type="http://schemas.openxmlformats.org/officeDocument/2006/relationships/image" Target="../media/image16.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17" Type="http://schemas.openxmlformats.org/officeDocument/2006/relationships/image" Target="../media/image15.emf"/><Relationship Id="rId2" Type="http://schemas.openxmlformats.org/officeDocument/2006/relationships/theme" Target="../theme/theme2.xml"/><Relationship Id="rId16" Type="http://schemas.openxmlformats.org/officeDocument/2006/relationships/image" Target="../media/image14.emf"/><Relationship Id="rId20" Type="http://schemas.openxmlformats.org/officeDocument/2006/relationships/image" Target="../media/image18.emf"/><Relationship Id="rId1" Type="http://schemas.openxmlformats.org/officeDocument/2006/relationships/slideLayout" Target="../slideLayouts/slideLayout12.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png"/><Relationship Id="rId15" Type="http://schemas.openxmlformats.org/officeDocument/2006/relationships/image" Target="../media/image13.emf"/><Relationship Id="rId10" Type="http://schemas.openxmlformats.org/officeDocument/2006/relationships/image" Target="../media/image8.emf"/><Relationship Id="rId19" Type="http://schemas.openxmlformats.org/officeDocument/2006/relationships/image" Target="../media/image17.emf"/><Relationship Id="rId4" Type="http://schemas.openxmlformats.org/officeDocument/2006/relationships/image" Target="../media/image2.emf"/><Relationship Id="rId9" Type="http://schemas.openxmlformats.org/officeDocument/2006/relationships/image" Target="../media/image7.emf"/><Relationship Id="rId14" Type="http://schemas.openxmlformats.org/officeDocument/2006/relationships/image" Target="../media/image12.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theme" Target="../theme/theme4.xml"/><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tags" Target="../tags/tag3.xml"/><Relationship Id="rId4" Type="http://schemas.openxmlformats.org/officeDocument/2006/relationships/tags" Target="../tags/tag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9.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5.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6.xml"/><Relationship Id="rId1" Type="http://schemas.openxmlformats.org/officeDocument/2006/relationships/slideLayout" Target="../slideLayouts/slideLayout2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28.xml"/><Relationship Id="rId1" Type="http://schemas.openxmlformats.org/officeDocument/2006/relationships/slideLayout" Target="../slideLayouts/slideLayout27.xml"/><Relationship Id="rId4" Type="http://schemas.openxmlformats.org/officeDocument/2006/relationships/image" Target="../media/image1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2022/9/14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81452" y="855134"/>
            <a:ext cx="4169833" cy="4586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599518" y="1420285"/>
            <a:ext cx="2933700" cy="3272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椭圆 3"/>
          <p:cNvSpPr/>
          <p:nvPr userDrawn="1"/>
        </p:nvSpPr>
        <p:spPr bwMode="auto">
          <a:xfrm>
            <a:off x="8509000" y="1845733"/>
            <a:ext cx="618067" cy="618067"/>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sp>
        <p:nvSpPr>
          <p:cNvPr id="5" name="椭圆 4"/>
          <p:cNvSpPr/>
          <p:nvPr userDrawn="1"/>
        </p:nvSpPr>
        <p:spPr bwMode="auto">
          <a:xfrm>
            <a:off x="3268134" y="2332567"/>
            <a:ext cx="245533" cy="245533"/>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sp>
        <p:nvSpPr>
          <p:cNvPr id="6" name="椭圆 10"/>
          <p:cNvSpPr>
            <a:spLocks noChangeArrowheads="1"/>
          </p:cNvSpPr>
          <p:nvPr userDrawn="1"/>
        </p:nvSpPr>
        <p:spPr bwMode="auto">
          <a:xfrm>
            <a:off x="6987118" y="5249334"/>
            <a:ext cx="292100" cy="292100"/>
          </a:xfrm>
          <a:prstGeom prst="ellipse">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mn-ea"/>
              <a:ea typeface="+mn-ea"/>
            </a:endParaRPr>
          </a:p>
        </p:txBody>
      </p:sp>
      <p:sp>
        <p:nvSpPr>
          <p:cNvPr id="7" name="椭圆 6"/>
          <p:cNvSpPr/>
          <p:nvPr userDrawn="1"/>
        </p:nvSpPr>
        <p:spPr bwMode="auto">
          <a:xfrm>
            <a:off x="4353985" y="2586567"/>
            <a:ext cx="171449" cy="173567"/>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32" name="图片 17"/>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16452" y="2108201"/>
            <a:ext cx="2899833" cy="793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5"/>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676218" y="1947334"/>
            <a:ext cx="283633" cy="38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34" name="组合 43"/>
          <p:cNvGrpSpPr/>
          <p:nvPr userDrawn="1"/>
        </p:nvGrpSpPr>
        <p:grpSpPr bwMode="auto">
          <a:xfrm>
            <a:off x="8134351" y="2334685"/>
            <a:ext cx="173567" cy="171449"/>
            <a:chOff x="6101548" y="1750326"/>
            <a:chExt cx="129654" cy="129654"/>
          </a:xfrm>
        </p:grpSpPr>
        <p:sp>
          <p:nvSpPr>
            <p:cNvPr id="13" name="椭圆 12"/>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66"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5394" y="1772988"/>
              <a:ext cx="84329" cy="84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35" name="Picture 7"/>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061201" y="5325534"/>
            <a:ext cx="156633" cy="182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36" name="组合 41"/>
          <p:cNvGrpSpPr/>
          <p:nvPr userDrawn="1"/>
        </p:nvGrpSpPr>
        <p:grpSpPr bwMode="auto">
          <a:xfrm>
            <a:off x="4053418" y="728134"/>
            <a:ext cx="300567" cy="300567"/>
            <a:chOff x="3039900" y="545911"/>
            <a:chExt cx="225188" cy="225188"/>
          </a:xfrm>
        </p:grpSpPr>
        <p:sp>
          <p:nvSpPr>
            <p:cNvPr id="17" name="椭圆 16"/>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80775" y="600432"/>
              <a:ext cx="143438" cy="11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37" name="组合 37"/>
          <p:cNvGrpSpPr/>
          <p:nvPr userDrawn="1"/>
        </p:nvGrpSpPr>
        <p:grpSpPr bwMode="auto">
          <a:xfrm>
            <a:off x="3448052" y="4030133"/>
            <a:ext cx="247649" cy="247651"/>
            <a:chOff x="2586251" y="3022980"/>
            <a:chExt cx="88710" cy="88710"/>
          </a:xfrm>
          <a:solidFill>
            <a:srgbClr val="C00000"/>
          </a:solidFill>
        </p:grpSpPr>
        <p:sp>
          <p:nvSpPr>
            <p:cNvPr id="20" name="椭圆 9"/>
            <p:cNvSpPr>
              <a:spLocks noChangeArrowheads="1"/>
            </p:cNvSpPr>
            <p:nvPr/>
          </p:nvSpPr>
          <p:spPr bwMode="auto">
            <a:xfrm>
              <a:off x="2586251" y="3022980"/>
              <a:ext cx="88710" cy="88710"/>
            </a:xfrm>
            <a:prstGeom prst="ellipse">
              <a:avLst/>
            </a:prstGeom>
            <a:grp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mn-ea"/>
                <a:ea typeface="+mn-ea"/>
              </a:endParaRPr>
            </a:p>
          </p:txBody>
        </p:sp>
        <p:pic>
          <p:nvPicPr>
            <p:cNvPr id="1064" name="Picture 10"/>
            <p:cNvPicPr>
              <a:picLocks noChangeAspect="1" noChangeArrowheads="1"/>
            </p:cNvPicPr>
            <p:nvPr/>
          </p:nvPicPr>
          <p:blipFill>
            <a:blip r:embed="rId10" cstate="print"/>
            <a:srcRect/>
            <a:stretch>
              <a:fillRect/>
            </a:stretch>
          </p:blipFill>
          <p:spPr bwMode="auto">
            <a:xfrm>
              <a:off x="2611596" y="3041493"/>
              <a:ext cx="45720" cy="51684"/>
            </a:xfrm>
            <a:prstGeom prst="rect">
              <a:avLst/>
            </a:prstGeom>
            <a:grpFill/>
            <a:ln>
              <a:noFill/>
            </a:ln>
            <a:effectLst/>
          </p:spPr>
        </p:pic>
      </p:grpSp>
      <p:pic>
        <p:nvPicPr>
          <p:cNvPr id="1038" name="Picture 11"/>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4392085" y="2633134"/>
            <a:ext cx="95249" cy="103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椭圆 22"/>
          <p:cNvSpPr/>
          <p:nvPr userDrawn="1"/>
        </p:nvSpPr>
        <p:spPr bwMode="auto">
          <a:xfrm>
            <a:off x="9484785" y="3507318"/>
            <a:ext cx="334433" cy="332316"/>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40" name="Picture 15"/>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9567333" y="3587752"/>
            <a:ext cx="177800" cy="171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41" name="组合 46"/>
          <p:cNvGrpSpPr/>
          <p:nvPr userDrawn="1"/>
        </p:nvGrpSpPr>
        <p:grpSpPr bwMode="auto">
          <a:xfrm>
            <a:off x="3103034" y="4514851"/>
            <a:ext cx="345017" cy="345016"/>
            <a:chOff x="1798978" y="3519004"/>
            <a:chExt cx="259307" cy="259307"/>
          </a:xfrm>
        </p:grpSpPr>
        <p:sp>
          <p:nvSpPr>
            <p:cNvPr id="26" name="椭圆 25"/>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62"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842039" y="3616294"/>
              <a:ext cx="173184" cy="8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2" name="组合 38"/>
          <p:cNvGrpSpPr/>
          <p:nvPr userDrawn="1"/>
        </p:nvGrpSpPr>
        <p:grpSpPr bwMode="auto">
          <a:xfrm>
            <a:off x="1301752" y="1394885"/>
            <a:ext cx="400049" cy="400049"/>
            <a:chOff x="748396" y="764271"/>
            <a:chExt cx="300782" cy="300782"/>
          </a:xfrm>
        </p:grpSpPr>
        <p:sp>
          <p:nvSpPr>
            <p:cNvPr id="29" name="椭圆 28"/>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60"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7106" y="856341"/>
              <a:ext cx="203362" cy="11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3" name="组合 42"/>
          <p:cNvGrpSpPr/>
          <p:nvPr userDrawn="1"/>
        </p:nvGrpSpPr>
        <p:grpSpPr bwMode="auto">
          <a:xfrm>
            <a:off x="2351618" y="5854700"/>
            <a:ext cx="400049" cy="400051"/>
            <a:chOff x="1365228" y="4292790"/>
            <a:chExt cx="300782" cy="300782"/>
          </a:xfrm>
        </p:grpSpPr>
        <p:sp>
          <p:nvSpPr>
            <p:cNvPr id="32" name="椭圆 31"/>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58" name="Picture 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17391" y="4364115"/>
              <a:ext cx="196455" cy="15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4" name="组合 1"/>
          <p:cNvGrpSpPr/>
          <p:nvPr userDrawn="1"/>
        </p:nvGrpSpPr>
        <p:grpSpPr bwMode="auto">
          <a:xfrm>
            <a:off x="1559985" y="3492500"/>
            <a:ext cx="400049" cy="400051"/>
            <a:chOff x="1169908" y="2618983"/>
            <a:chExt cx="300782" cy="300782"/>
          </a:xfrm>
        </p:grpSpPr>
        <p:sp>
          <p:nvSpPr>
            <p:cNvPr id="35" name="椭圆 34"/>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56"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4531" y="2690308"/>
              <a:ext cx="211536" cy="181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5" name="组合 49"/>
          <p:cNvGrpSpPr/>
          <p:nvPr userDrawn="1"/>
        </p:nvGrpSpPr>
        <p:grpSpPr bwMode="auto">
          <a:xfrm>
            <a:off x="10375901" y="5395385"/>
            <a:ext cx="427567" cy="427567"/>
            <a:chOff x="7874758" y="4418464"/>
            <a:chExt cx="320722" cy="320722"/>
          </a:xfrm>
        </p:grpSpPr>
        <p:sp>
          <p:nvSpPr>
            <p:cNvPr id="38" name="椭圆 37"/>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54" name="Picture 7"/>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916542" y="4486356"/>
              <a:ext cx="237154" cy="18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46" name="Picture 9"/>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3306234" y="2364318"/>
            <a:ext cx="169333" cy="182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47" name="组合 45"/>
          <p:cNvGrpSpPr/>
          <p:nvPr userDrawn="1"/>
        </p:nvGrpSpPr>
        <p:grpSpPr bwMode="auto">
          <a:xfrm>
            <a:off x="8818034" y="4578351"/>
            <a:ext cx="345017" cy="345016"/>
            <a:chOff x="8470946" y="4206098"/>
            <a:chExt cx="259071" cy="259071"/>
          </a:xfrm>
        </p:grpSpPr>
        <p:sp>
          <p:nvSpPr>
            <p:cNvPr id="42" name="椭圆 41"/>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52" name="Picture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30841" y="4263524"/>
              <a:ext cx="145353" cy="14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8" name="组合 44"/>
          <p:cNvGrpSpPr/>
          <p:nvPr userDrawn="1"/>
        </p:nvGrpSpPr>
        <p:grpSpPr bwMode="auto">
          <a:xfrm>
            <a:off x="9745134" y="1217084"/>
            <a:ext cx="429684" cy="429683"/>
            <a:chOff x="7308304" y="912172"/>
            <a:chExt cx="323068" cy="323068"/>
          </a:xfrm>
        </p:grpSpPr>
        <p:sp>
          <p:nvSpPr>
            <p:cNvPr id="45" name="椭圆 44"/>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50" name="Picture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68238" y="989568"/>
              <a:ext cx="203200"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 bg1="lt1" tx1="dk1" bg2="lt2" tx2="dk2" accent1="accent1" accent2="accent2" accent3="accent3" accent4="accent4" accent5="accent5" accent6="accent6" hlink="hlink" folHlink="folHlink"/>
  <p:sldLayoutIdLst>
    <p:sldLayoutId id="2147483661"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33117"/>
            <a:ext cx="1301749" cy="124883"/>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3075" name="圆角矩形 3"/>
          <p:cNvSpPr/>
          <p:nvPr userDrawn="1"/>
        </p:nvSpPr>
        <p:spPr bwMode="auto">
          <a:xfrm>
            <a:off x="9834034" y="-25399"/>
            <a:ext cx="1708151" cy="836084"/>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pic>
        <p:nvPicPr>
          <p:cNvPr id="3076" name="图片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855200" y="67733"/>
            <a:ext cx="1686984"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userDrawn="1"/>
        </p:nvSpPr>
        <p:spPr bwMode="auto">
          <a:xfrm>
            <a:off x="1" y="6733117"/>
            <a:ext cx="10818284" cy="124883"/>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cxnSp>
        <p:nvCxnSpPr>
          <p:cNvPr id="9" name="直接连接符 8"/>
          <p:cNvCxnSpPr/>
          <p:nvPr userDrawn="1"/>
        </p:nvCxnSpPr>
        <p:spPr>
          <a:xfrm>
            <a:off x="4464051" y="1845734"/>
            <a:ext cx="0" cy="32639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椭圆 9"/>
          <p:cNvSpPr/>
          <p:nvPr userDrawn="1"/>
        </p:nvSpPr>
        <p:spPr>
          <a:xfrm>
            <a:off x="4415367" y="1797052"/>
            <a:ext cx="97367" cy="9524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2" name="椭圆 11"/>
          <p:cNvSpPr/>
          <p:nvPr userDrawn="1"/>
        </p:nvSpPr>
        <p:spPr>
          <a:xfrm>
            <a:off x="4415367" y="5109633"/>
            <a:ext cx="97367" cy="9525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 name="标题占位符 1"/>
          <p:cNvSpPr txBox="1">
            <a:spLocks noChangeArrowheads="1"/>
          </p:cNvSpPr>
          <p:nvPr userDrawn="1"/>
        </p:nvSpPr>
        <p:spPr bwMode="auto">
          <a:xfrm>
            <a:off x="1390651" y="2565401"/>
            <a:ext cx="229446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265" b="1" kern="0" dirty="0">
                <a:solidFill>
                  <a:srgbClr val="404040"/>
                </a:solidFill>
                <a:latin typeface="微软雅黑" panose="020B0503020204020204" pitchFamily="34" charset="-122"/>
                <a:ea typeface="微软雅黑" panose="020B0503020204020204" pitchFamily="34" charset="-122"/>
              </a:rPr>
              <a:t>目标</a:t>
            </a:r>
            <a:endParaRPr lang="zh-TW" altLang="zh-CN" sz="4265" b="1" kern="0" dirty="0">
              <a:solidFill>
                <a:srgbClr val="404040"/>
              </a:solidFill>
              <a:latin typeface="微软雅黑" panose="020B0503020204020204" pitchFamily="34" charset="-122"/>
              <a:ea typeface="微软雅黑" panose="020B0503020204020204" pitchFamily="34" charset="-122"/>
            </a:endParaRPr>
          </a:p>
        </p:txBody>
      </p:sp>
      <p:sp>
        <p:nvSpPr>
          <p:cNvPr id="15" name="标题占位符 1"/>
          <p:cNvSpPr txBox="1">
            <a:spLocks noChangeArrowheads="1"/>
          </p:cNvSpPr>
          <p:nvPr userDrawn="1"/>
        </p:nvSpPr>
        <p:spPr bwMode="auto">
          <a:xfrm>
            <a:off x="1678518" y="3431118"/>
            <a:ext cx="2821516" cy="68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3200" b="1" kern="0" dirty="0">
                <a:solidFill>
                  <a:srgbClr val="C00000"/>
                </a:solidFill>
                <a:latin typeface="微软雅黑" panose="020B0503020204020204" pitchFamily="34" charset="-122"/>
                <a:ea typeface="微软雅黑" panose="020B0503020204020204" pitchFamily="34" charset="-122"/>
              </a:rPr>
              <a:t>TARGET</a:t>
            </a:r>
            <a:endParaRPr lang="zh-TW" altLang="zh-CN" sz="3200" b="1" kern="0" dirty="0">
              <a:solidFill>
                <a:srgbClr val="C00000"/>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33117"/>
            <a:ext cx="1301749" cy="124883"/>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3075" name="圆角矩形 3"/>
          <p:cNvSpPr/>
          <p:nvPr userDrawn="1"/>
        </p:nvSpPr>
        <p:spPr bwMode="auto">
          <a:xfrm>
            <a:off x="9834034" y="-25399"/>
            <a:ext cx="1708151" cy="836084"/>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pic>
        <p:nvPicPr>
          <p:cNvPr id="3076" name="图片 1"/>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855200" y="67733"/>
            <a:ext cx="1686984"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userDrawn="1"/>
        </p:nvSpPr>
        <p:spPr bwMode="auto">
          <a:xfrm>
            <a:off x="1" y="6733117"/>
            <a:ext cx="10818284" cy="124883"/>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 name="MH_Others_1"/>
          <p:cNvSpPr txBox="1">
            <a:spLocks noChangeArrowheads="1"/>
          </p:cNvSpPr>
          <p:nvPr userDrawn="1">
            <p:custDataLst>
              <p:tags r:id="rId3"/>
            </p:custDataLst>
          </p:nvPr>
        </p:nvSpPr>
        <p:spPr bwMode="auto">
          <a:xfrm>
            <a:off x="2611967" y="2556933"/>
            <a:ext cx="859367" cy="352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1440" tIns="45720" rIns="91440" bIns="4572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48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Contents</a:t>
            </a:r>
          </a:p>
        </p:txBody>
      </p:sp>
      <p:sp>
        <p:nvSpPr>
          <p:cNvPr id="21" name="MH_Others_2"/>
          <p:cNvSpPr>
            <a:spLocks noChangeArrowheads="1"/>
          </p:cNvSpPr>
          <p:nvPr userDrawn="1">
            <p:custDataLst>
              <p:tags r:id="rId4"/>
            </p:custDataLst>
          </p:nvPr>
        </p:nvSpPr>
        <p:spPr bwMode="auto">
          <a:xfrm>
            <a:off x="2264834" y="1221318"/>
            <a:ext cx="1248833" cy="1246716"/>
          </a:xfrm>
          <a:prstGeom prst="ellipse">
            <a:avLst/>
          </a:prstGeom>
          <a:solidFill>
            <a:srgbClr val="404040"/>
          </a:solidFill>
          <a:ln w="0">
            <a:solidFill>
              <a:srgbClr val="FFFFFF">
                <a:alpha val="49000"/>
              </a:srgbClr>
            </a:solidFill>
          </a:ln>
        </p:spPr>
        <p:txBody>
          <a:bodyPr lIns="91440" tIns="45720" rIns="91440" bIns="180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ts val="9335"/>
              </a:lnSpc>
              <a:spcBef>
                <a:spcPct val="0"/>
              </a:spcBef>
              <a:buNone/>
              <a:defRPr/>
            </a:pPr>
            <a:r>
              <a:rPr lang="zh-CN" altLang="en-US" sz="5400" b="1"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a:t>
            </a:r>
          </a:p>
        </p:txBody>
      </p:sp>
      <p:sp>
        <p:nvSpPr>
          <p:cNvPr id="23" name="MH_Others_3"/>
          <p:cNvSpPr>
            <a:spLocks noChangeArrowheads="1"/>
          </p:cNvSpPr>
          <p:nvPr userDrawn="1">
            <p:custDataLst>
              <p:tags r:id="rId5"/>
            </p:custDataLst>
          </p:nvPr>
        </p:nvSpPr>
        <p:spPr bwMode="auto">
          <a:xfrm>
            <a:off x="1775520" y="2346261"/>
            <a:ext cx="979155" cy="979155"/>
          </a:xfrm>
          <a:prstGeom prst="ellipse">
            <a:avLst/>
          </a:prstGeom>
          <a:noFill/>
          <a:ln>
            <a:noFill/>
          </a:ln>
        </p:spPr>
        <p:txBody>
          <a:bodyPr lIns="91440" tIns="45720" rIns="91440" bIns="4572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5400" b="1" dirty="0">
                <a:ln w="3175">
                  <a:solidFill>
                    <a:srgbClr val="FFFFFF"/>
                  </a:solidFill>
                </a:ln>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录</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组合 18"/>
          <p:cNvGrpSpPr/>
          <p:nvPr userDrawn="1"/>
        </p:nvGrpSpPr>
        <p:grpSpPr bwMode="auto">
          <a:xfrm>
            <a:off x="658285" y="292101"/>
            <a:ext cx="122767" cy="419100"/>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sz="2400"/>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z="2400">
                <a:latin typeface="Segoe UI" panose="020B0502040204020203" pitchFamily="34" charset="0"/>
                <a:ea typeface="微软雅黑" panose="020B0503020204020204" pitchFamily="34" charset="-122"/>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sz="2400"/>
            </a:p>
          </p:txBody>
        </p:sp>
      </p:grpSp>
      <p:sp>
        <p:nvSpPr>
          <p:cNvPr id="11" name="矩形 10"/>
          <p:cNvSpPr/>
          <p:nvPr userDrawn="1"/>
        </p:nvSpPr>
        <p:spPr bwMode="auto">
          <a:xfrm>
            <a:off x="10890251" y="6733117"/>
            <a:ext cx="1301749" cy="124883"/>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52" name="圆角矩形 3"/>
          <p:cNvSpPr/>
          <p:nvPr userDrawn="1"/>
        </p:nvSpPr>
        <p:spPr bwMode="auto">
          <a:xfrm>
            <a:off x="9834034" y="-25399"/>
            <a:ext cx="1708151" cy="836084"/>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pic>
        <p:nvPicPr>
          <p:cNvPr id="2053" name="图片 1"/>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855200" y="67733"/>
            <a:ext cx="1686984"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userDrawn="1"/>
        </p:nvSpPr>
        <p:spPr bwMode="auto">
          <a:xfrm>
            <a:off x="1" y="6733117"/>
            <a:ext cx="10818284" cy="124883"/>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组合 9"/>
          <p:cNvGrpSpPr/>
          <p:nvPr userDrawn="1"/>
        </p:nvGrpSpPr>
        <p:grpSpPr bwMode="auto">
          <a:xfrm>
            <a:off x="2592918" y="2423584"/>
            <a:ext cx="6864349" cy="1049867"/>
            <a:chOff x="1944836" y="1767215"/>
            <a:chExt cx="5147444" cy="787423"/>
          </a:xfrm>
        </p:grpSpPr>
        <p:pic>
          <p:nvPicPr>
            <p:cNvPr id="4099"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连接符 8"/>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79"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7170" name="组合 18"/>
          <p:cNvGrpSpPr/>
          <p:nvPr userDrawn="1"/>
        </p:nvGrpSpPr>
        <p:grpSpPr bwMode="auto">
          <a:xfrm>
            <a:off x="658285" y="292101"/>
            <a:ext cx="122767" cy="419100"/>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sz="2400">
                <a:solidFill>
                  <a:prstClr val="black"/>
                </a:solidFill>
              </a:endParaRPr>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z="2400">
                <a:solidFill>
                  <a:prstClr val="black"/>
                </a:solidFill>
                <a:latin typeface="Segoe UI" panose="020B0502040204020203" pitchFamily="34" charset="0"/>
                <a:ea typeface="微软雅黑" panose="020B0503020204020204" pitchFamily="34" charset="-122"/>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sz="2400">
                <a:solidFill>
                  <a:prstClr val="black"/>
                </a:solidFill>
              </a:endParaRPr>
            </a:p>
          </p:txBody>
        </p:sp>
      </p:grpSp>
      <p:sp>
        <p:nvSpPr>
          <p:cNvPr id="11" name="矩形 10"/>
          <p:cNvSpPr/>
          <p:nvPr userDrawn="1"/>
        </p:nvSpPr>
        <p:spPr bwMode="auto">
          <a:xfrm>
            <a:off x="10890251" y="6733117"/>
            <a:ext cx="1301749" cy="124883"/>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solidFill>
                <a:prstClr val="black"/>
              </a:solidFill>
              <a:latin typeface="Segoe UI" panose="020B0502040204020203" pitchFamily="34" charset="0"/>
              <a:ea typeface="微软雅黑" panose="020B0503020204020204" pitchFamily="34" charset="-122"/>
            </a:endParaRPr>
          </a:p>
        </p:txBody>
      </p:sp>
      <p:sp>
        <p:nvSpPr>
          <p:cNvPr id="7172" name="圆角矩形 3"/>
          <p:cNvSpPr/>
          <p:nvPr userDrawn="1"/>
        </p:nvSpPr>
        <p:spPr bwMode="auto">
          <a:xfrm>
            <a:off x="9834034" y="-25399"/>
            <a:ext cx="1708151" cy="836084"/>
          </a:xfrm>
          <a:custGeom>
            <a:avLst/>
            <a:gdLst>
              <a:gd name="T0" fmla="*/ 2147483647 w 1180531"/>
              <a:gd name="T1" fmla="*/ 0 h 577560"/>
              <a:gd name="T2" fmla="*/ 2147483647 w 1180531"/>
              <a:gd name="T3" fmla="*/ 2147483647 h 577560"/>
              <a:gd name="T4" fmla="*/ 2147483647 w 1180531"/>
              <a:gd name="T5" fmla="*/ 2147483647 h 577560"/>
              <a:gd name="T6" fmla="*/ 617663364 w 1180531"/>
              <a:gd name="T7" fmla="*/ 2147483647 h 577560"/>
              <a:gd name="T8" fmla="*/ 0 w 1180531"/>
              <a:gd name="T9" fmla="*/ 2147483647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pic>
        <p:nvPicPr>
          <p:cNvPr id="7173" name="图片 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855200" y="67733"/>
            <a:ext cx="1686984"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userDrawn="1"/>
        </p:nvSpPr>
        <p:spPr bwMode="auto">
          <a:xfrm>
            <a:off x="1" y="6733117"/>
            <a:ext cx="10818284" cy="124883"/>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solidFill>
                <a:prstClr val="black"/>
              </a:solidFill>
              <a:latin typeface="Segoe UI" panose="020B0502040204020203" pitchFamily="34" charset="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5295" indent="-455295"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88695" indent="-379095"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2095" indent="-302895"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1695" indent="-302895"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1295" indent="-302895"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2.png"/><Relationship Id="rId3" Type="http://schemas.openxmlformats.org/officeDocument/2006/relationships/image" Target="../media/image27.png"/><Relationship Id="rId21" Type="http://schemas.openxmlformats.org/officeDocument/2006/relationships/image" Target="../media/image45.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 Type="http://schemas.openxmlformats.org/officeDocument/2006/relationships/notesSlide" Target="../notesSlides/notesSlide29.xml"/><Relationship Id="rId16" Type="http://schemas.openxmlformats.org/officeDocument/2006/relationships/image" Target="../media/image40.png"/><Relationship Id="rId20" Type="http://schemas.openxmlformats.org/officeDocument/2006/relationships/image" Target="../media/image44.png"/><Relationship Id="rId1" Type="http://schemas.openxmlformats.org/officeDocument/2006/relationships/slideLayout" Target="../slideLayouts/slideLayout27.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9.png"/><Relationship Id="rId10" Type="http://schemas.openxmlformats.org/officeDocument/2006/relationships/image" Target="../media/image34.png"/><Relationship Id="rId19" Type="http://schemas.openxmlformats.org/officeDocument/2006/relationships/image" Target="../media/image43.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 Id="rId22" Type="http://schemas.openxmlformats.org/officeDocument/2006/relationships/image" Target="../media/image4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5.png"/><Relationship Id="rId18" Type="http://schemas.openxmlformats.org/officeDocument/2006/relationships/image" Target="../media/image52.png"/><Relationship Id="rId26" Type="http://schemas.openxmlformats.org/officeDocument/2006/relationships/image" Target="../media/image27.png"/><Relationship Id="rId3" Type="http://schemas.openxmlformats.org/officeDocument/2006/relationships/image" Target="../media/image28.png"/><Relationship Id="rId21" Type="http://schemas.openxmlformats.org/officeDocument/2006/relationships/image" Target="../media/image55.png"/><Relationship Id="rId7" Type="http://schemas.openxmlformats.org/officeDocument/2006/relationships/image" Target="../media/image34.png"/><Relationship Id="rId12" Type="http://schemas.openxmlformats.org/officeDocument/2006/relationships/image" Target="../media/image44.png"/><Relationship Id="rId17" Type="http://schemas.openxmlformats.org/officeDocument/2006/relationships/image" Target="../media/image51.png"/><Relationship Id="rId25" Type="http://schemas.openxmlformats.org/officeDocument/2006/relationships/image" Target="../media/image59.png"/><Relationship Id="rId2" Type="http://schemas.openxmlformats.org/officeDocument/2006/relationships/notesSlide" Target="../notesSlides/notesSlide32.xml"/><Relationship Id="rId16" Type="http://schemas.openxmlformats.org/officeDocument/2006/relationships/image" Target="../media/image50.png"/><Relationship Id="rId20" Type="http://schemas.openxmlformats.org/officeDocument/2006/relationships/image" Target="../media/image54.png"/><Relationship Id="rId1" Type="http://schemas.openxmlformats.org/officeDocument/2006/relationships/slideLayout" Target="../slideLayouts/slideLayout27.xml"/><Relationship Id="rId6" Type="http://schemas.openxmlformats.org/officeDocument/2006/relationships/image" Target="../media/image31.png"/><Relationship Id="rId11" Type="http://schemas.openxmlformats.org/officeDocument/2006/relationships/image" Target="../media/image43.png"/><Relationship Id="rId24" Type="http://schemas.openxmlformats.org/officeDocument/2006/relationships/image" Target="../media/image58.png"/><Relationship Id="rId5" Type="http://schemas.openxmlformats.org/officeDocument/2006/relationships/image" Target="../media/image30.png"/><Relationship Id="rId15" Type="http://schemas.openxmlformats.org/officeDocument/2006/relationships/image" Target="../media/image49.png"/><Relationship Id="rId23" Type="http://schemas.openxmlformats.org/officeDocument/2006/relationships/image" Target="../media/image57.png"/><Relationship Id="rId10" Type="http://schemas.openxmlformats.org/officeDocument/2006/relationships/image" Target="../media/image37.png"/><Relationship Id="rId19" Type="http://schemas.openxmlformats.org/officeDocument/2006/relationships/image" Target="../media/image53.png"/><Relationship Id="rId4" Type="http://schemas.openxmlformats.org/officeDocument/2006/relationships/image" Target="../media/image29.png"/><Relationship Id="rId9" Type="http://schemas.openxmlformats.org/officeDocument/2006/relationships/image" Target="../media/image36.png"/><Relationship Id="rId14" Type="http://schemas.openxmlformats.org/officeDocument/2006/relationships/image" Target="../media/image48.png"/><Relationship Id="rId22" Type="http://schemas.openxmlformats.org/officeDocument/2006/relationships/image" Target="../media/image56.png"/></Relationships>
</file>

<file path=ppt/slides/_rels/slide42.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18" Type="http://schemas.openxmlformats.org/officeDocument/2006/relationships/image" Target="../media/image71.png"/><Relationship Id="rId26" Type="http://schemas.openxmlformats.org/officeDocument/2006/relationships/image" Target="../media/image79.png"/><Relationship Id="rId3" Type="http://schemas.openxmlformats.org/officeDocument/2006/relationships/image" Target="../media/image28.png"/><Relationship Id="rId21" Type="http://schemas.openxmlformats.org/officeDocument/2006/relationships/image" Target="../media/image74.png"/><Relationship Id="rId7" Type="http://schemas.openxmlformats.org/officeDocument/2006/relationships/image" Target="../media/image54.png"/><Relationship Id="rId12" Type="http://schemas.openxmlformats.org/officeDocument/2006/relationships/image" Target="../media/image65.png"/><Relationship Id="rId17" Type="http://schemas.openxmlformats.org/officeDocument/2006/relationships/image" Target="../media/image70.png"/><Relationship Id="rId25" Type="http://schemas.openxmlformats.org/officeDocument/2006/relationships/image" Target="../media/image78.png"/><Relationship Id="rId2" Type="http://schemas.openxmlformats.org/officeDocument/2006/relationships/notesSlide" Target="../notesSlides/notesSlide33.xml"/><Relationship Id="rId16" Type="http://schemas.openxmlformats.org/officeDocument/2006/relationships/image" Target="../media/image69.png"/><Relationship Id="rId20" Type="http://schemas.openxmlformats.org/officeDocument/2006/relationships/image" Target="../media/image73.png"/><Relationship Id="rId1" Type="http://schemas.openxmlformats.org/officeDocument/2006/relationships/slideLayout" Target="../slideLayouts/slideLayout27.xml"/><Relationship Id="rId6" Type="http://schemas.openxmlformats.org/officeDocument/2006/relationships/image" Target="../media/image60.png"/><Relationship Id="rId11" Type="http://schemas.openxmlformats.org/officeDocument/2006/relationships/image" Target="../media/image64.png"/><Relationship Id="rId24" Type="http://schemas.openxmlformats.org/officeDocument/2006/relationships/image" Target="../media/image77.png"/><Relationship Id="rId5" Type="http://schemas.openxmlformats.org/officeDocument/2006/relationships/image" Target="../media/image30.png"/><Relationship Id="rId15" Type="http://schemas.openxmlformats.org/officeDocument/2006/relationships/image" Target="../media/image68.png"/><Relationship Id="rId23" Type="http://schemas.openxmlformats.org/officeDocument/2006/relationships/image" Target="../media/image76.png"/><Relationship Id="rId10" Type="http://schemas.openxmlformats.org/officeDocument/2006/relationships/image" Target="../media/image63.png"/><Relationship Id="rId19" Type="http://schemas.openxmlformats.org/officeDocument/2006/relationships/image" Target="../media/image72.png"/><Relationship Id="rId4" Type="http://schemas.openxmlformats.org/officeDocument/2006/relationships/image" Target="../media/image27.png"/><Relationship Id="rId9" Type="http://schemas.openxmlformats.org/officeDocument/2006/relationships/image" Target="../media/image62.png"/><Relationship Id="rId14" Type="http://schemas.openxmlformats.org/officeDocument/2006/relationships/image" Target="../media/image67.png"/><Relationship Id="rId22" Type="http://schemas.openxmlformats.org/officeDocument/2006/relationships/image" Target="../media/image7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notesSlide" Target="../notesSlides/notesSlide36.xml"/><Relationship Id="rId1" Type="http://schemas.openxmlformats.org/officeDocument/2006/relationships/slideLayout" Target="../slideLayouts/slideLayout27.xml"/><Relationship Id="rId6" Type="http://schemas.openxmlformats.org/officeDocument/2006/relationships/image" Target="../media/image83.png"/><Relationship Id="rId11" Type="http://schemas.openxmlformats.org/officeDocument/2006/relationships/image" Target="../media/image88.png"/><Relationship Id="rId5" Type="http://schemas.openxmlformats.org/officeDocument/2006/relationships/image" Target="../media/image82.png"/><Relationship Id="rId10" Type="http://schemas.openxmlformats.org/officeDocument/2006/relationships/image" Target="../media/image87.png"/><Relationship Id="rId4" Type="http://schemas.openxmlformats.org/officeDocument/2006/relationships/image" Target="../media/image81.png"/><Relationship Id="rId9" Type="http://schemas.openxmlformats.org/officeDocument/2006/relationships/image" Target="../media/image86.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8.xml"/><Relationship Id="rId1" Type="http://schemas.openxmlformats.org/officeDocument/2006/relationships/slideLayout" Target="../slideLayouts/slideLayout27.xml"/><Relationship Id="rId4" Type="http://schemas.openxmlformats.org/officeDocument/2006/relationships/image" Target="../media/image9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2.xml"/><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IO</a:t>
            </a:r>
            <a:r>
              <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rPr>
              <a:t>流</a:t>
            </a:r>
            <a:r>
              <a:rPr lang="en-US" altLang="zh-CN" dirty="0">
                <a:latin typeface="Consolas" panose="020B0609020204030204" pitchFamily="49" charset="0"/>
                <a:ea typeface="阿里巴巴普惠体 Light" panose="00020600040101010101" pitchFamily="18" charset="-122"/>
                <a:cs typeface="阿里巴巴普惠体 Light" panose="00020600040101010101" pitchFamily="18" charset="-122"/>
              </a:rPr>
              <a:t>-2</a:t>
            </a:r>
            <a:endParaRPr lang="zh-CN" altLang="en-US"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TextBox 10"/>
          <p:cNvSpPr txBox="1"/>
          <p:nvPr/>
        </p:nvSpPr>
        <p:spPr>
          <a:xfrm>
            <a:off x="996951" y="1310218"/>
            <a:ext cx="9465733" cy="592791"/>
          </a:xfrm>
          <a:prstGeom prst="rect">
            <a:avLst/>
          </a:prstGeom>
          <a:noFill/>
        </p:spPr>
        <p:txBody>
          <a:bodyPr>
            <a:spAutoFit/>
          </a:bodyPr>
          <a:lstStyle/>
          <a:p>
            <a:pPr>
              <a:lnSpc>
                <a:spcPct val="150000"/>
              </a:lnSpc>
              <a:defRPr/>
            </a:pP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为什么字节流读取纯文本文件</a:t>
            </a:r>
            <a:r>
              <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可能会出现乱码？</a:t>
            </a:r>
            <a:endPar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TextBox 10"/>
          <p:cNvSpPr txBox="1"/>
          <p:nvPr/>
        </p:nvSpPr>
        <p:spPr>
          <a:xfrm>
            <a:off x="996951" y="2084918"/>
            <a:ext cx="9984316" cy="882165"/>
          </a:xfrm>
          <a:prstGeom prst="rect">
            <a:avLst/>
          </a:prstGeom>
          <a:noFill/>
        </p:spPr>
        <p:txBody>
          <a:bodyPr>
            <a:spAutoFit/>
          </a:bodyPr>
          <a:lstStyle/>
          <a:p>
            <a:pPr>
              <a:lnSpc>
                <a:spcPct val="150000"/>
              </a:lnSpc>
              <a:defRPr/>
            </a:pP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  因为字节流一次读一个字节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而不管</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GBK</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还是</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UTF-8</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一个中文都是多个字节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用字节流每次只能读其中的一部分</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所以就会出现乱码问题。</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3" name="Rectangle 1"/>
          <p:cNvSpPr>
            <a:spLocks noChangeArrowheads="1"/>
          </p:cNvSpPr>
          <p:nvPr/>
        </p:nvSpPr>
        <p:spPr bwMode="auto">
          <a:xfrm>
            <a:off x="1758951" y="3154462"/>
            <a:ext cx="59266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zh-CN" sz="1400" b="1" dirty="0">
                <a:solidFill>
                  <a:srgbClr val="008000"/>
                </a:solidFill>
                <a:latin typeface="Consolas" panose="020B0609020204030204" pitchFamily="49" charset="0"/>
              </a:rPr>
              <a:t>a</a:t>
            </a:r>
            <a:r>
              <a:rPr lang="en-US" altLang="zh-CN" sz="1400" b="1" dirty="0">
                <a:solidFill>
                  <a:srgbClr val="008000"/>
                </a:solidFill>
                <a:latin typeface="宋体" panose="02010600030101010101" pitchFamily="2" charset="-122"/>
              </a:rPr>
              <a:t>bc</a:t>
            </a:r>
            <a:endParaRPr lang="zh-CN" altLang="zh-CN" sz="1400" dirty="0"/>
          </a:p>
        </p:txBody>
      </p:sp>
      <p:sp>
        <p:nvSpPr>
          <p:cNvPr id="17" name="燕尾形 16"/>
          <p:cNvSpPr/>
          <p:nvPr/>
        </p:nvSpPr>
        <p:spPr>
          <a:xfrm rot="16200000">
            <a:off x="5501218" y="3534834"/>
            <a:ext cx="412749" cy="154517"/>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
        <p:nvSpPr>
          <p:cNvPr id="15" name="矩形 14"/>
          <p:cNvSpPr/>
          <p:nvPr/>
        </p:nvSpPr>
        <p:spPr>
          <a:xfrm>
            <a:off x="5060951" y="3139018"/>
            <a:ext cx="1213794" cy="307777"/>
          </a:xfrm>
          <a:prstGeom prst="rect">
            <a:avLst/>
          </a:prstGeom>
        </p:spPr>
        <p:txBody>
          <a:bodyPr wrap="none">
            <a:spAutoFit/>
          </a:bodyPr>
          <a:lstStyle/>
          <a:p>
            <a:pPr>
              <a:defRPr/>
            </a:pPr>
            <a:r>
              <a:rPr lang="zh-CN" altLang="en-US" sz="1400" dirty="0"/>
              <a:t>97</a:t>
            </a:r>
            <a:r>
              <a:rPr lang="en-US" altLang="zh-CN" sz="1400" dirty="0"/>
              <a:t>      98      99</a:t>
            </a:r>
            <a:endParaRPr lang="zh-CN" alt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TextBox 10"/>
          <p:cNvSpPr txBox="1"/>
          <p:nvPr/>
        </p:nvSpPr>
        <p:spPr>
          <a:xfrm>
            <a:off x="996951" y="1310218"/>
            <a:ext cx="9465733" cy="592791"/>
          </a:xfrm>
          <a:prstGeom prst="rect">
            <a:avLst/>
          </a:prstGeom>
          <a:noFill/>
        </p:spPr>
        <p:txBody>
          <a:bodyPr>
            <a:spAutoFit/>
          </a:bodyPr>
          <a:lstStyle/>
          <a:p>
            <a:pPr>
              <a:lnSpc>
                <a:spcPct val="150000"/>
              </a:lnSpc>
              <a:defRPr/>
            </a:pP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为什么字节流读取纯文本文件</a:t>
            </a:r>
            <a:r>
              <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可能会出现乱码？</a:t>
            </a:r>
            <a:endPar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TextBox 10"/>
          <p:cNvSpPr txBox="1"/>
          <p:nvPr/>
        </p:nvSpPr>
        <p:spPr>
          <a:xfrm>
            <a:off x="996951" y="2084918"/>
            <a:ext cx="9984316" cy="882165"/>
          </a:xfrm>
          <a:prstGeom prst="rect">
            <a:avLst/>
          </a:prstGeom>
          <a:noFill/>
        </p:spPr>
        <p:txBody>
          <a:bodyPr>
            <a:spAutoFit/>
          </a:bodyPr>
          <a:lstStyle/>
          <a:p>
            <a:pPr>
              <a:lnSpc>
                <a:spcPct val="150000"/>
              </a:lnSpc>
              <a:defRPr/>
            </a:pP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因为字节流一次读一个字节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而不管</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GBK</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还是</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UTF-8</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一个中文都是多个字节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用字节流每次只能读其中的一部分</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所以就会出现乱码问题。</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3" name="Rectangle 1"/>
          <p:cNvSpPr>
            <a:spLocks noChangeArrowheads="1"/>
          </p:cNvSpPr>
          <p:nvPr/>
        </p:nvSpPr>
        <p:spPr bwMode="auto">
          <a:xfrm>
            <a:off x="1758951" y="3154462"/>
            <a:ext cx="59266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zh-CN" sz="1400" b="1" dirty="0">
                <a:solidFill>
                  <a:srgbClr val="008000"/>
                </a:solidFill>
                <a:latin typeface="Consolas" panose="020B0609020204030204" pitchFamily="49" charset="0"/>
              </a:rPr>
              <a:t>a</a:t>
            </a:r>
            <a:r>
              <a:rPr lang="en-US" altLang="zh-CN" sz="1400" b="1" dirty="0">
                <a:solidFill>
                  <a:srgbClr val="008000"/>
                </a:solidFill>
                <a:latin typeface="宋体" panose="02010600030101010101" pitchFamily="2" charset="-122"/>
              </a:rPr>
              <a:t>bc</a:t>
            </a:r>
            <a:endParaRPr lang="zh-CN" altLang="zh-CN" sz="1400" dirty="0"/>
          </a:p>
        </p:txBody>
      </p:sp>
      <p:sp>
        <p:nvSpPr>
          <p:cNvPr id="18" name="燕尾形 17"/>
          <p:cNvSpPr/>
          <p:nvPr/>
        </p:nvSpPr>
        <p:spPr>
          <a:xfrm rot="16200000">
            <a:off x="5918201" y="3528485"/>
            <a:ext cx="412751" cy="154516"/>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
        <p:nvSpPr>
          <p:cNvPr id="15" name="矩形 14"/>
          <p:cNvSpPr/>
          <p:nvPr/>
        </p:nvSpPr>
        <p:spPr>
          <a:xfrm>
            <a:off x="5060951" y="3139018"/>
            <a:ext cx="1213794" cy="307777"/>
          </a:xfrm>
          <a:prstGeom prst="rect">
            <a:avLst/>
          </a:prstGeom>
        </p:spPr>
        <p:txBody>
          <a:bodyPr wrap="none">
            <a:spAutoFit/>
          </a:bodyPr>
          <a:lstStyle/>
          <a:p>
            <a:pPr>
              <a:defRPr/>
            </a:pPr>
            <a:r>
              <a:rPr lang="zh-CN" altLang="en-US" sz="1400" dirty="0"/>
              <a:t>97</a:t>
            </a:r>
            <a:r>
              <a:rPr lang="en-US" altLang="zh-CN" sz="1400" dirty="0"/>
              <a:t>      98      99</a:t>
            </a:r>
            <a:endParaRPr lang="zh-CN" alt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TextBox 10"/>
          <p:cNvSpPr txBox="1"/>
          <p:nvPr/>
        </p:nvSpPr>
        <p:spPr>
          <a:xfrm>
            <a:off x="996951" y="1310218"/>
            <a:ext cx="9465733" cy="592791"/>
          </a:xfrm>
          <a:prstGeom prst="rect">
            <a:avLst/>
          </a:prstGeom>
          <a:noFill/>
        </p:spPr>
        <p:txBody>
          <a:bodyPr>
            <a:spAutoFit/>
          </a:bodyPr>
          <a:lstStyle/>
          <a:p>
            <a:pPr>
              <a:lnSpc>
                <a:spcPct val="150000"/>
              </a:lnSpc>
              <a:defRPr/>
            </a:pP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为什么字节流读取纯文本文件</a:t>
            </a:r>
            <a:r>
              <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可能会出现乱码？</a:t>
            </a:r>
            <a:endPar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TextBox 10"/>
          <p:cNvSpPr txBox="1"/>
          <p:nvPr/>
        </p:nvSpPr>
        <p:spPr>
          <a:xfrm>
            <a:off x="996951" y="2084918"/>
            <a:ext cx="9984316" cy="882165"/>
          </a:xfrm>
          <a:prstGeom prst="rect">
            <a:avLst/>
          </a:prstGeom>
          <a:noFill/>
        </p:spPr>
        <p:txBody>
          <a:bodyPr>
            <a:spAutoFit/>
          </a:bodyPr>
          <a:lstStyle/>
          <a:p>
            <a:pPr>
              <a:lnSpc>
                <a:spcPct val="150000"/>
              </a:lnSpc>
              <a:defRPr/>
            </a:pP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因为字节流一次读一个字节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而不管</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GBK</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还是</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UTF-8</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一个中文都是多个字节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用字节流每次只能读其中的一部分</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所以就会出现乱码问题。</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3" name="Rectangle 1"/>
          <p:cNvSpPr>
            <a:spLocks noChangeArrowheads="1"/>
          </p:cNvSpPr>
          <p:nvPr/>
        </p:nvSpPr>
        <p:spPr bwMode="auto">
          <a:xfrm>
            <a:off x="1758951" y="3154462"/>
            <a:ext cx="59266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zh-CN" sz="1400" b="1" dirty="0">
                <a:solidFill>
                  <a:srgbClr val="008000"/>
                </a:solidFill>
                <a:latin typeface="Consolas" panose="020B0609020204030204" pitchFamily="49" charset="0"/>
              </a:rPr>
              <a:t>a</a:t>
            </a:r>
            <a:r>
              <a:rPr lang="en-US" altLang="zh-CN" sz="1400" b="1" dirty="0">
                <a:solidFill>
                  <a:srgbClr val="008000"/>
                </a:solidFill>
                <a:latin typeface="宋体" panose="02010600030101010101" pitchFamily="2" charset="-122"/>
              </a:rPr>
              <a:t>bc</a:t>
            </a:r>
            <a:endParaRPr lang="zh-CN" altLang="zh-CN" sz="1400" dirty="0"/>
          </a:p>
        </p:txBody>
      </p:sp>
      <p:sp>
        <p:nvSpPr>
          <p:cNvPr id="18" name="燕尾形 17"/>
          <p:cNvSpPr/>
          <p:nvPr/>
        </p:nvSpPr>
        <p:spPr>
          <a:xfrm rot="16200000">
            <a:off x="5918201" y="3528485"/>
            <a:ext cx="412751" cy="154516"/>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
        <p:nvSpPr>
          <p:cNvPr id="15" name="矩形 14"/>
          <p:cNvSpPr/>
          <p:nvPr/>
        </p:nvSpPr>
        <p:spPr>
          <a:xfrm>
            <a:off x="5060951" y="3139018"/>
            <a:ext cx="1213794" cy="307777"/>
          </a:xfrm>
          <a:prstGeom prst="rect">
            <a:avLst/>
          </a:prstGeom>
        </p:spPr>
        <p:txBody>
          <a:bodyPr wrap="none">
            <a:spAutoFit/>
          </a:bodyPr>
          <a:lstStyle/>
          <a:p>
            <a:pPr>
              <a:defRPr/>
            </a:pPr>
            <a:r>
              <a:rPr lang="zh-CN" altLang="en-US" sz="1400" dirty="0"/>
              <a:t>97</a:t>
            </a:r>
            <a:r>
              <a:rPr lang="en-US" altLang="zh-CN" sz="1400" dirty="0"/>
              <a:t>      98      99</a:t>
            </a:r>
            <a:endParaRPr lang="zh-CN" altLang="en-US" sz="1400" dirty="0"/>
          </a:p>
        </p:txBody>
      </p:sp>
      <p:sp>
        <p:nvSpPr>
          <p:cNvPr id="8" name="Rectangle 1"/>
          <p:cNvSpPr>
            <a:spLocks noChangeArrowheads="1"/>
          </p:cNvSpPr>
          <p:nvPr/>
        </p:nvSpPr>
        <p:spPr bwMode="auto">
          <a:xfrm>
            <a:off x="1758951" y="4500662"/>
            <a:ext cx="78528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sz="1400" b="1" dirty="0">
                <a:solidFill>
                  <a:srgbClr val="008000"/>
                </a:solidFill>
                <a:latin typeface="Consolas" panose="020B0609020204030204" pitchFamily="49" charset="0"/>
              </a:rPr>
              <a:t>a</a:t>
            </a:r>
            <a:r>
              <a:rPr lang="zh-CN" altLang="en-US" sz="1400" b="1" dirty="0">
                <a:solidFill>
                  <a:srgbClr val="008000"/>
                </a:solidFill>
                <a:latin typeface="Consolas" panose="020B0609020204030204" pitchFamily="49" charset="0"/>
              </a:rPr>
              <a:t>黑马</a:t>
            </a:r>
            <a:endParaRPr lang="zh-CN" altLang="zh-CN" sz="1400" dirty="0"/>
          </a:p>
        </p:txBody>
      </p:sp>
      <p:sp>
        <p:nvSpPr>
          <p:cNvPr id="10" name="矩形 9"/>
          <p:cNvSpPr/>
          <p:nvPr/>
        </p:nvSpPr>
        <p:spPr>
          <a:xfrm>
            <a:off x="5060952" y="4485218"/>
            <a:ext cx="3324949" cy="307777"/>
          </a:xfrm>
          <a:prstGeom prst="rect">
            <a:avLst/>
          </a:prstGeom>
        </p:spPr>
        <p:txBody>
          <a:bodyPr wrap="none">
            <a:spAutoFit/>
          </a:bodyPr>
          <a:lstStyle/>
          <a:p>
            <a:pPr>
              <a:defRPr/>
            </a:pPr>
            <a:r>
              <a:rPr lang="zh-CN" altLang="en-US" sz="1400" dirty="0"/>
              <a:t>97</a:t>
            </a:r>
            <a:r>
              <a:rPr lang="en-US" altLang="zh-CN" sz="1400" dirty="0"/>
              <a:t>      -23      -69      -111      -23      -87      -84</a:t>
            </a:r>
            <a:endParaRPr lang="zh-CN" altLang="en-US" sz="1400" dirty="0"/>
          </a:p>
        </p:txBody>
      </p:sp>
      <p:sp>
        <p:nvSpPr>
          <p:cNvPr id="3" name="圆角矩形 2"/>
          <p:cNvSpPr/>
          <p:nvPr/>
        </p:nvSpPr>
        <p:spPr>
          <a:xfrm>
            <a:off x="5501218" y="4485217"/>
            <a:ext cx="1439333" cy="33866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6" name="左中括号 15"/>
          <p:cNvSpPr/>
          <p:nvPr/>
        </p:nvSpPr>
        <p:spPr>
          <a:xfrm rot="5400000">
            <a:off x="4056592" y="2339976"/>
            <a:ext cx="143933" cy="4146549"/>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a:solidFill>
                <a:srgbClr val="FF0000"/>
              </a:solidFill>
            </a:endParaRPr>
          </a:p>
        </p:txBody>
      </p:sp>
      <p:sp>
        <p:nvSpPr>
          <p:cNvPr id="14" name="圆角矩形 13"/>
          <p:cNvSpPr/>
          <p:nvPr/>
        </p:nvSpPr>
        <p:spPr>
          <a:xfrm>
            <a:off x="6993467" y="4485217"/>
            <a:ext cx="1441451" cy="33866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0" name="左中括号 19"/>
          <p:cNvSpPr/>
          <p:nvPr/>
        </p:nvSpPr>
        <p:spPr>
          <a:xfrm rot="16200000">
            <a:off x="4892677" y="2130426"/>
            <a:ext cx="213783" cy="5473700"/>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3" grpId="0" animBg="1"/>
      <p:bldP spid="3" grpId="1" animBg="1"/>
      <p:bldP spid="16" grpId="0" animBg="1"/>
      <p:bldP spid="16" grpId="1" animBg="1"/>
      <p:bldP spid="14" grpId="0" animBg="1"/>
      <p:bldP spid="14" grpId="1" animBg="1"/>
      <p:bldP spid="20" grpId="0" animBg="1"/>
      <p:bldP spid="2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TextBox 10"/>
          <p:cNvSpPr txBox="1"/>
          <p:nvPr/>
        </p:nvSpPr>
        <p:spPr>
          <a:xfrm>
            <a:off x="996951" y="1310218"/>
            <a:ext cx="9465733" cy="592791"/>
          </a:xfrm>
          <a:prstGeom prst="rect">
            <a:avLst/>
          </a:prstGeom>
          <a:noFill/>
        </p:spPr>
        <p:txBody>
          <a:bodyPr>
            <a:spAutoFit/>
          </a:bodyPr>
          <a:lstStyle/>
          <a:p>
            <a:pPr>
              <a:lnSpc>
                <a:spcPct val="150000"/>
              </a:lnSpc>
              <a:defRPr/>
            </a:pP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为什么字节流读取纯文本文件</a:t>
            </a:r>
            <a:r>
              <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可能会出现乱码？</a:t>
            </a:r>
            <a:endPar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TextBox 10"/>
          <p:cNvSpPr txBox="1"/>
          <p:nvPr/>
        </p:nvSpPr>
        <p:spPr>
          <a:xfrm>
            <a:off x="996951" y="2084918"/>
            <a:ext cx="9984316" cy="882165"/>
          </a:xfrm>
          <a:prstGeom prst="rect">
            <a:avLst/>
          </a:prstGeom>
          <a:noFill/>
        </p:spPr>
        <p:txBody>
          <a:bodyPr>
            <a:spAutoFit/>
          </a:bodyPr>
          <a:lstStyle/>
          <a:p>
            <a:pPr>
              <a:lnSpc>
                <a:spcPct val="150000"/>
              </a:lnSpc>
              <a:defRPr/>
            </a:pP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因为字节流一次读一个字节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而不管</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GBK</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还是</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UTF-8</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一个中文都是多个字节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用字节流每次只能读其中的一部分</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所以就会出现乱码问题。</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3" name="Rectangle 1"/>
          <p:cNvSpPr>
            <a:spLocks noChangeArrowheads="1"/>
          </p:cNvSpPr>
          <p:nvPr/>
        </p:nvSpPr>
        <p:spPr bwMode="auto">
          <a:xfrm>
            <a:off x="1758951" y="3154462"/>
            <a:ext cx="59266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zh-CN" sz="1400" b="1" dirty="0">
                <a:solidFill>
                  <a:srgbClr val="008000"/>
                </a:solidFill>
                <a:latin typeface="Consolas" panose="020B0609020204030204" pitchFamily="49" charset="0"/>
              </a:rPr>
              <a:t>a</a:t>
            </a:r>
            <a:r>
              <a:rPr lang="en-US" altLang="zh-CN" sz="1400" b="1" dirty="0">
                <a:solidFill>
                  <a:srgbClr val="008000"/>
                </a:solidFill>
                <a:latin typeface="宋体" panose="02010600030101010101" pitchFamily="2" charset="-122"/>
              </a:rPr>
              <a:t>bc</a:t>
            </a:r>
            <a:endParaRPr lang="zh-CN" altLang="zh-CN" sz="1400" dirty="0"/>
          </a:p>
        </p:txBody>
      </p:sp>
      <p:sp>
        <p:nvSpPr>
          <p:cNvPr id="18" name="燕尾形 17"/>
          <p:cNvSpPr/>
          <p:nvPr/>
        </p:nvSpPr>
        <p:spPr>
          <a:xfrm rot="16200000">
            <a:off x="5918201" y="3528485"/>
            <a:ext cx="412751" cy="154516"/>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
        <p:nvSpPr>
          <p:cNvPr id="15" name="矩形 14"/>
          <p:cNvSpPr/>
          <p:nvPr/>
        </p:nvSpPr>
        <p:spPr>
          <a:xfrm>
            <a:off x="5060951" y="3139018"/>
            <a:ext cx="1213794" cy="307777"/>
          </a:xfrm>
          <a:prstGeom prst="rect">
            <a:avLst/>
          </a:prstGeom>
        </p:spPr>
        <p:txBody>
          <a:bodyPr wrap="none">
            <a:spAutoFit/>
          </a:bodyPr>
          <a:lstStyle/>
          <a:p>
            <a:pPr>
              <a:defRPr/>
            </a:pPr>
            <a:r>
              <a:rPr lang="zh-CN" altLang="en-US" sz="1400" dirty="0"/>
              <a:t>97</a:t>
            </a:r>
            <a:r>
              <a:rPr lang="en-US" altLang="zh-CN" sz="1400" dirty="0"/>
              <a:t>      98      99</a:t>
            </a:r>
            <a:endParaRPr lang="zh-CN" altLang="en-US" sz="1400" dirty="0"/>
          </a:p>
        </p:txBody>
      </p:sp>
      <p:sp>
        <p:nvSpPr>
          <p:cNvPr id="8" name="Rectangle 1"/>
          <p:cNvSpPr>
            <a:spLocks noChangeArrowheads="1"/>
          </p:cNvSpPr>
          <p:nvPr/>
        </p:nvSpPr>
        <p:spPr bwMode="auto">
          <a:xfrm>
            <a:off x="1758951" y="4500662"/>
            <a:ext cx="78528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sz="1400" b="1" dirty="0">
                <a:solidFill>
                  <a:srgbClr val="008000"/>
                </a:solidFill>
                <a:latin typeface="Consolas" panose="020B0609020204030204" pitchFamily="49" charset="0"/>
              </a:rPr>
              <a:t>a</a:t>
            </a:r>
            <a:r>
              <a:rPr lang="zh-CN" altLang="en-US" sz="1400" b="1" dirty="0">
                <a:solidFill>
                  <a:srgbClr val="008000"/>
                </a:solidFill>
                <a:latin typeface="Consolas" panose="020B0609020204030204" pitchFamily="49" charset="0"/>
              </a:rPr>
              <a:t>黑马</a:t>
            </a:r>
            <a:endParaRPr lang="zh-CN" altLang="zh-CN" sz="1400" dirty="0"/>
          </a:p>
        </p:txBody>
      </p:sp>
      <p:sp>
        <p:nvSpPr>
          <p:cNvPr id="10" name="矩形 9"/>
          <p:cNvSpPr/>
          <p:nvPr/>
        </p:nvSpPr>
        <p:spPr>
          <a:xfrm>
            <a:off x="5060952" y="4485218"/>
            <a:ext cx="3324949" cy="307777"/>
          </a:xfrm>
          <a:prstGeom prst="rect">
            <a:avLst/>
          </a:prstGeom>
        </p:spPr>
        <p:txBody>
          <a:bodyPr wrap="none">
            <a:spAutoFit/>
          </a:bodyPr>
          <a:lstStyle/>
          <a:p>
            <a:pPr>
              <a:defRPr/>
            </a:pPr>
            <a:r>
              <a:rPr lang="zh-CN" altLang="en-US" sz="1400" dirty="0"/>
              <a:t>97</a:t>
            </a:r>
            <a:r>
              <a:rPr lang="en-US" altLang="zh-CN" sz="1400" dirty="0"/>
              <a:t>      -23      -69      -111      -23      -87      -84</a:t>
            </a:r>
            <a:endParaRPr lang="zh-CN" altLang="en-US" sz="1400" dirty="0"/>
          </a:p>
        </p:txBody>
      </p:sp>
      <p:sp>
        <p:nvSpPr>
          <p:cNvPr id="3" name="圆角矩形 2"/>
          <p:cNvSpPr/>
          <p:nvPr/>
        </p:nvSpPr>
        <p:spPr>
          <a:xfrm>
            <a:off x="5501218" y="4485217"/>
            <a:ext cx="1439333" cy="33866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 name="圆角矩形 13"/>
          <p:cNvSpPr/>
          <p:nvPr/>
        </p:nvSpPr>
        <p:spPr>
          <a:xfrm>
            <a:off x="6993467" y="4485217"/>
            <a:ext cx="1441451" cy="33866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6" name="燕尾形 15"/>
          <p:cNvSpPr/>
          <p:nvPr/>
        </p:nvSpPr>
        <p:spPr>
          <a:xfrm rot="16200000">
            <a:off x="5087409" y="5030259"/>
            <a:ext cx="414867" cy="154516"/>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TextBox 10"/>
          <p:cNvSpPr txBox="1"/>
          <p:nvPr/>
        </p:nvSpPr>
        <p:spPr>
          <a:xfrm>
            <a:off x="996951" y="1310218"/>
            <a:ext cx="9465733" cy="592791"/>
          </a:xfrm>
          <a:prstGeom prst="rect">
            <a:avLst/>
          </a:prstGeom>
          <a:noFill/>
        </p:spPr>
        <p:txBody>
          <a:bodyPr>
            <a:spAutoFit/>
          </a:bodyPr>
          <a:lstStyle/>
          <a:p>
            <a:pPr>
              <a:lnSpc>
                <a:spcPct val="150000"/>
              </a:lnSpc>
              <a:defRPr/>
            </a:pP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为什么字节流读取纯文本文件</a:t>
            </a:r>
            <a:r>
              <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可能会出现乱码？</a:t>
            </a:r>
            <a:endPar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TextBox 10"/>
          <p:cNvSpPr txBox="1"/>
          <p:nvPr/>
        </p:nvSpPr>
        <p:spPr>
          <a:xfrm>
            <a:off x="996951" y="2084918"/>
            <a:ext cx="9984316" cy="882165"/>
          </a:xfrm>
          <a:prstGeom prst="rect">
            <a:avLst/>
          </a:prstGeom>
          <a:noFill/>
        </p:spPr>
        <p:txBody>
          <a:bodyPr>
            <a:spAutoFit/>
          </a:bodyPr>
          <a:lstStyle/>
          <a:p>
            <a:pPr>
              <a:lnSpc>
                <a:spcPct val="150000"/>
              </a:lnSpc>
              <a:defRPr/>
            </a:pP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因为字节流一次读一个字节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而不管</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GBK</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还是</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UTF-8</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一个中文都是多个字节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用字节流每次只能读其中的一部分</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所以就会出现乱码问题。</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3" name="Rectangle 1"/>
          <p:cNvSpPr>
            <a:spLocks noChangeArrowheads="1"/>
          </p:cNvSpPr>
          <p:nvPr/>
        </p:nvSpPr>
        <p:spPr bwMode="auto">
          <a:xfrm>
            <a:off x="1758951" y="3154462"/>
            <a:ext cx="59266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zh-CN" sz="1400" b="1" dirty="0">
                <a:solidFill>
                  <a:srgbClr val="008000"/>
                </a:solidFill>
                <a:latin typeface="Consolas" panose="020B0609020204030204" pitchFamily="49" charset="0"/>
              </a:rPr>
              <a:t>a</a:t>
            </a:r>
            <a:r>
              <a:rPr lang="en-US" altLang="zh-CN" sz="1400" b="1" dirty="0">
                <a:solidFill>
                  <a:srgbClr val="008000"/>
                </a:solidFill>
                <a:latin typeface="宋体" panose="02010600030101010101" pitchFamily="2" charset="-122"/>
              </a:rPr>
              <a:t>bc</a:t>
            </a:r>
            <a:endParaRPr lang="zh-CN" altLang="zh-CN" sz="1400" dirty="0"/>
          </a:p>
        </p:txBody>
      </p:sp>
      <p:sp>
        <p:nvSpPr>
          <p:cNvPr id="18" name="燕尾形 17"/>
          <p:cNvSpPr/>
          <p:nvPr/>
        </p:nvSpPr>
        <p:spPr>
          <a:xfrm rot="16200000">
            <a:off x="5918201" y="3528485"/>
            <a:ext cx="412751" cy="154516"/>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
        <p:nvSpPr>
          <p:cNvPr id="15" name="矩形 14"/>
          <p:cNvSpPr/>
          <p:nvPr/>
        </p:nvSpPr>
        <p:spPr>
          <a:xfrm>
            <a:off x="5060951" y="3139018"/>
            <a:ext cx="1213794" cy="307777"/>
          </a:xfrm>
          <a:prstGeom prst="rect">
            <a:avLst/>
          </a:prstGeom>
        </p:spPr>
        <p:txBody>
          <a:bodyPr wrap="none">
            <a:spAutoFit/>
          </a:bodyPr>
          <a:lstStyle/>
          <a:p>
            <a:pPr>
              <a:defRPr/>
            </a:pPr>
            <a:r>
              <a:rPr lang="zh-CN" altLang="en-US" sz="1400" dirty="0"/>
              <a:t>97</a:t>
            </a:r>
            <a:r>
              <a:rPr lang="en-US" altLang="zh-CN" sz="1400" dirty="0"/>
              <a:t>      98      99</a:t>
            </a:r>
            <a:endParaRPr lang="zh-CN" altLang="en-US" sz="1400" dirty="0"/>
          </a:p>
        </p:txBody>
      </p:sp>
      <p:sp>
        <p:nvSpPr>
          <p:cNvPr id="8" name="Rectangle 1"/>
          <p:cNvSpPr>
            <a:spLocks noChangeArrowheads="1"/>
          </p:cNvSpPr>
          <p:nvPr/>
        </p:nvSpPr>
        <p:spPr bwMode="auto">
          <a:xfrm>
            <a:off x="1758951" y="4500662"/>
            <a:ext cx="78528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sz="1400" b="1" dirty="0">
                <a:solidFill>
                  <a:srgbClr val="008000"/>
                </a:solidFill>
                <a:latin typeface="Consolas" panose="020B0609020204030204" pitchFamily="49" charset="0"/>
              </a:rPr>
              <a:t>a</a:t>
            </a:r>
            <a:r>
              <a:rPr lang="zh-CN" altLang="en-US" sz="1400" b="1" dirty="0">
                <a:solidFill>
                  <a:srgbClr val="008000"/>
                </a:solidFill>
                <a:latin typeface="Consolas" panose="020B0609020204030204" pitchFamily="49" charset="0"/>
              </a:rPr>
              <a:t>黑马</a:t>
            </a:r>
            <a:endParaRPr lang="zh-CN" altLang="zh-CN" sz="1400" dirty="0"/>
          </a:p>
        </p:txBody>
      </p:sp>
      <p:sp>
        <p:nvSpPr>
          <p:cNvPr id="10" name="矩形 9"/>
          <p:cNvSpPr/>
          <p:nvPr/>
        </p:nvSpPr>
        <p:spPr>
          <a:xfrm>
            <a:off x="5060952" y="4485218"/>
            <a:ext cx="3324949" cy="307777"/>
          </a:xfrm>
          <a:prstGeom prst="rect">
            <a:avLst/>
          </a:prstGeom>
        </p:spPr>
        <p:txBody>
          <a:bodyPr wrap="none">
            <a:spAutoFit/>
          </a:bodyPr>
          <a:lstStyle/>
          <a:p>
            <a:pPr>
              <a:defRPr/>
            </a:pPr>
            <a:r>
              <a:rPr lang="zh-CN" altLang="en-US" sz="1400" dirty="0"/>
              <a:t>97</a:t>
            </a:r>
            <a:r>
              <a:rPr lang="en-US" altLang="zh-CN" sz="1400" dirty="0"/>
              <a:t>      -23      -69      -111      -23      -87      -84</a:t>
            </a:r>
            <a:endParaRPr lang="zh-CN" altLang="en-US" sz="1400" dirty="0"/>
          </a:p>
        </p:txBody>
      </p:sp>
      <p:sp>
        <p:nvSpPr>
          <p:cNvPr id="3" name="圆角矩形 2"/>
          <p:cNvSpPr/>
          <p:nvPr/>
        </p:nvSpPr>
        <p:spPr>
          <a:xfrm>
            <a:off x="5501218" y="4485217"/>
            <a:ext cx="1439333" cy="33866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 name="圆角矩形 13"/>
          <p:cNvSpPr/>
          <p:nvPr/>
        </p:nvSpPr>
        <p:spPr>
          <a:xfrm>
            <a:off x="6993467" y="4485217"/>
            <a:ext cx="1441451" cy="33866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6" name="燕尾形 15"/>
          <p:cNvSpPr/>
          <p:nvPr/>
        </p:nvSpPr>
        <p:spPr>
          <a:xfrm rot="16200000">
            <a:off x="5500159" y="5030259"/>
            <a:ext cx="414867" cy="154517"/>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TextBox 10"/>
          <p:cNvSpPr txBox="1"/>
          <p:nvPr/>
        </p:nvSpPr>
        <p:spPr>
          <a:xfrm>
            <a:off x="996951" y="1310218"/>
            <a:ext cx="9465733" cy="592791"/>
          </a:xfrm>
          <a:prstGeom prst="rect">
            <a:avLst/>
          </a:prstGeom>
          <a:noFill/>
        </p:spPr>
        <p:txBody>
          <a:bodyPr>
            <a:spAutoFit/>
          </a:bodyPr>
          <a:lstStyle/>
          <a:p>
            <a:pPr>
              <a:lnSpc>
                <a:spcPct val="150000"/>
              </a:lnSpc>
              <a:defRPr/>
            </a:pP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为什么字节流读取纯文本文件</a:t>
            </a:r>
            <a:r>
              <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可能会出现乱码？</a:t>
            </a:r>
            <a:endPar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TextBox 10"/>
          <p:cNvSpPr txBox="1"/>
          <p:nvPr/>
        </p:nvSpPr>
        <p:spPr>
          <a:xfrm>
            <a:off x="996951" y="2084918"/>
            <a:ext cx="9984316" cy="882165"/>
          </a:xfrm>
          <a:prstGeom prst="rect">
            <a:avLst/>
          </a:prstGeom>
          <a:noFill/>
        </p:spPr>
        <p:txBody>
          <a:bodyPr>
            <a:spAutoFit/>
          </a:bodyPr>
          <a:lstStyle/>
          <a:p>
            <a:pPr>
              <a:lnSpc>
                <a:spcPct val="150000"/>
              </a:lnSpc>
              <a:defRPr/>
            </a:pP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因为字节流一次读一个字节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而不管</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GBK</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还是</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UTF-8</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一个中文都是多个字节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用字节流每次只能读其中的一部分</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所以就会出现乱码问题。</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3" name="Rectangle 1"/>
          <p:cNvSpPr>
            <a:spLocks noChangeArrowheads="1"/>
          </p:cNvSpPr>
          <p:nvPr/>
        </p:nvSpPr>
        <p:spPr bwMode="auto">
          <a:xfrm>
            <a:off x="1758951" y="3154462"/>
            <a:ext cx="59266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zh-CN" sz="1400" b="1" dirty="0">
                <a:solidFill>
                  <a:srgbClr val="008000"/>
                </a:solidFill>
                <a:latin typeface="Consolas" panose="020B0609020204030204" pitchFamily="49" charset="0"/>
              </a:rPr>
              <a:t>a</a:t>
            </a:r>
            <a:r>
              <a:rPr lang="en-US" altLang="zh-CN" sz="1400" b="1" dirty="0">
                <a:solidFill>
                  <a:srgbClr val="008000"/>
                </a:solidFill>
                <a:latin typeface="宋体" panose="02010600030101010101" pitchFamily="2" charset="-122"/>
              </a:rPr>
              <a:t>bc</a:t>
            </a:r>
            <a:endParaRPr lang="zh-CN" altLang="zh-CN" sz="1400" dirty="0"/>
          </a:p>
        </p:txBody>
      </p:sp>
      <p:sp>
        <p:nvSpPr>
          <p:cNvPr id="18" name="燕尾形 17"/>
          <p:cNvSpPr/>
          <p:nvPr/>
        </p:nvSpPr>
        <p:spPr>
          <a:xfrm rot="16200000">
            <a:off x="5918201" y="3528485"/>
            <a:ext cx="412751" cy="154516"/>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
        <p:nvSpPr>
          <p:cNvPr id="15" name="矩形 14"/>
          <p:cNvSpPr/>
          <p:nvPr/>
        </p:nvSpPr>
        <p:spPr>
          <a:xfrm>
            <a:off x="5060951" y="3139018"/>
            <a:ext cx="1213794" cy="307777"/>
          </a:xfrm>
          <a:prstGeom prst="rect">
            <a:avLst/>
          </a:prstGeom>
        </p:spPr>
        <p:txBody>
          <a:bodyPr wrap="none">
            <a:spAutoFit/>
          </a:bodyPr>
          <a:lstStyle/>
          <a:p>
            <a:pPr>
              <a:defRPr/>
            </a:pPr>
            <a:r>
              <a:rPr lang="zh-CN" altLang="en-US" sz="1400" dirty="0"/>
              <a:t>97</a:t>
            </a:r>
            <a:r>
              <a:rPr lang="en-US" altLang="zh-CN" sz="1400" dirty="0"/>
              <a:t>      98      99</a:t>
            </a:r>
            <a:endParaRPr lang="zh-CN" altLang="en-US" sz="1400" dirty="0"/>
          </a:p>
        </p:txBody>
      </p:sp>
      <p:sp>
        <p:nvSpPr>
          <p:cNvPr id="8" name="Rectangle 1"/>
          <p:cNvSpPr>
            <a:spLocks noChangeArrowheads="1"/>
          </p:cNvSpPr>
          <p:nvPr/>
        </p:nvSpPr>
        <p:spPr bwMode="auto">
          <a:xfrm>
            <a:off x="1758951" y="4500662"/>
            <a:ext cx="78528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sz="1400" b="1" dirty="0">
                <a:solidFill>
                  <a:srgbClr val="008000"/>
                </a:solidFill>
                <a:latin typeface="Consolas" panose="020B0609020204030204" pitchFamily="49" charset="0"/>
              </a:rPr>
              <a:t>a</a:t>
            </a:r>
            <a:r>
              <a:rPr lang="zh-CN" altLang="en-US" sz="1400" b="1" dirty="0">
                <a:solidFill>
                  <a:srgbClr val="008000"/>
                </a:solidFill>
                <a:latin typeface="Consolas" panose="020B0609020204030204" pitchFamily="49" charset="0"/>
              </a:rPr>
              <a:t>黑马</a:t>
            </a:r>
            <a:endParaRPr lang="zh-CN" altLang="zh-CN" sz="1400" dirty="0"/>
          </a:p>
        </p:txBody>
      </p:sp>
      <p:sp>
        <p:nvSpPr>
          <p:cNvPr id="10" name="矩形 9"/>
          <p:cNvSpPr/>
          <p:nvPr/>
        </p:nvSpPr>
        <p:spPr>
          <a:xfrm>
            <a:off x="5060952" y="4485218"/>
            <a:ext cx="3324949" cy="307777"/>
          </a:xfrm>
          <a:prstGeom prst="rect">
            <a:avLst/>
          </a:prstGeom>
        </p:spPr>
        <p:txBody>
          <a:bodyPr wrap="none">
            <a:spAutoFit/>
          </a:bodyPr>
          <a:lstStyle/>
          <a:p>
            <a:pPr>
              <a:defRPr/>
            </a:pPr>
            <a:r>
              <a:rPr lang="zh-CN" altLang="en-US" sz="1400" dirty="0"/>
              <a:t>97</a:t>
            </a:r>
            <a:r>
              <a:rPr lang="en-US" altLang="zh-CN" sz="1400" dirty="0"/>
              <a:t>      -23      -69      -111      -23      -87      -84</a:t>
            </a:r>
            <a:endParaRPr lang="zh-CN" altLang="en-US" sz="1400" dirty="0"/>
          </a:p>
        </p:txBody>
      </p:sp>
      <p:sp>
        <p:nvSpPr>
          <p:cNvPr id="3" name="圆角矩形 2"/>
          <p:cNvSpPr/>
          <p:nvPr/>
        </p:nvSpPr>
        <p:spPr>
          <a:xfrm>
            <a:off x="5501218" y="4485217"/>
            <a:ext cx="1439333" cy="33866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 name="圆角矩形 13"/>
          <p:cNvSpPr/>
          <p:nvPr/>
        </p:nvSpPr>
        <p:spPr>
          <a:xfrm>
            <a:off x="6993467" y="4485217"/>
            <a:ext cx="1441451" cy="33866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6" name="燕尾形 15"/>
          <p:cNvSpPr/>
          <p:nvPr/>
        </p:nvSpPr>
        <p:spPr>
          <a:xfrm rot="16200000">
            <a:off x="6013451" y="5031317"/>
            <a:ext cx="414867" cy="152400"/>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TextBox 10"/>
          <p:cNvSpPr txBox="1"/>
          <p:nvPr/>
        </p:nvSpPr>
        <p:spPr>
          <a:xfrm>
            <a:off x="996951" y="1310218"/>
            <a:ext cx="9465733" cy="592791"/>
          </a:xfrm>
          <a:prstGeom prst="rect">
            <a:avLst/>
          </a:prstGeom>
          <a:noFill/>
        </p:spPr>
        <p:txBody>
          <a:bodyPr>
            <a:spAutoFit/>
          </a:bodyPr>
          <a:lstStyle/>
          <a:p>
            <a:pPr>
              <a:lnSpc>
                <a:spcPct val="150000"/>
              </a:lnSpc>
              <a:defRPr/>
            </a:pP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为什么字节流读取纯文本文件</a:t>
            </a:r>
            <a:r>
              <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可能会出现乱码？</a:t>
            </a:r>
            <a:endPar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TextBox 10"/>
          <p:cNvSpPr txBox="1"/>
          <p:nvPr/>
        </p:nvSpPr>
        <p:spPr>
          <a:xfrm>
            <a:off x="996951" y="2084918"/>
            <a:ext cx="9984316" cy="882165"/>
          </a:xfrm>
          <a:prstGeom prst="rect">
            <a:avLst/>
          </a:prstGeom>
          <a:noFill/>
        </p:spPr>
        <p:txBody>
          <a:bodyPr>
            <a:spAutoFit/>
          </a:bodyPr>
          <a:lstStyle/>
          <a:p>
            <a:pPr>
              <a:lnSpc>
                <a:spcPct val="150000"/>
              </a:lnSpc>
              <a:defRPr/>
            </a:pP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因为字节流一次读一个字节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而不管</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GBK</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还是</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UTF-8</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一个中文都是多个字节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用字节流每次只能读其中的一部分</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所以就会出现乱码问题。</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3" name="Rectangle 1"/>
          <p:cNvSpPr>
            <a:spLocks noChangeArrowheads="1"/>
          </p:cNvSpPr>
          <p:nvPr/>
        </p:nvSpPr>
        <p:spPr bwMode="auto">
          <a:xfrm>
            <a:off x="1758951" y="3154462"/>
            <a:ext cx="59266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zh-CN" sz="1400" b="1" dirty="0">
                <a:solidFill>
                  <a:srgbClr val="008000"/>
                </a:solidFill>
                <a:latin typeface="Consolas" panose="020B0609020204030204" pitchFamily="49" charset="0"/>
              </a:rPr>
              <a:t>a</a:t>
            </a:r>
            <a:r>
              <a:rPr lang="en-US" altLang="zh-CN" sz="1400" b="1" dirty="0">
                <a:solidFill>
                  <a:srgbClr val="008000"/>
                </a:solidFill>
                <a:latin typeface="宋体" panose="02010600030101010101" pitchFamily="2" charset="-122"/>
              </a:rPr>
              <a:t>bc</a:t>
            </a:r>
            <a:endParaRPr lang="zh-CN" altLang="zh-CN" sz="1400" dirty="0"/>
          </a:p>
        </p:txBody>
      </p:sp>
      <p:sp>
        <p:nvSpPr>
          <p:cNvPr id="18" name="燕尾形 17"/>
          <p:cNvSpPr/>
          <p:nvPr/>
        </p:nvSpPr>
        <p:spPr>
          <a:xfrm rot="16200000">
            <a:off x="5918201" y="3528485"/>
            <a:ext cx="412751" cy="154516"/>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
        <p:nvSpPr>
          <p:cNvPr id="15" name="矩形 14"/>
          <p:cNvSpPr/>
          <p:nvPr/>
        </p:nvSpPr>
        <p:spPr>
          <a:xfrm>
            <a:off x="5060951" y="3139018"/>
            <a:ext cx="1213794" cy="307777"/>
          </a:xfrm>
          <a:prstGeom prst="rect">
            <a:avLst/>
          </a:prstGeom>
        </p:spPr>
        <p:txBody>
          <a:bodyPr wrap="none">
            <a:spAutoFit/>
          </a:bodyPr>
          <a:lstStyle/>
          <a:p>
            <a:pPr>
              <a:defRPr/>
            </a:pPr>
            <a:r>
              <a:rPr lang="zh-CN" altLang="en-US" sz="1400" dirty="0"/>
              <a:t>97</a:t>
            </a:r>
            <a:r>
              <a:rPr lang="en-US" altLang="zh-CN" sz="1400" dirty="0"/>
              <a:t>      98      99</a:t>
            </a:r>
            <a:endParaRPr lang="zh-CN" altLang="en-US" sz="1400" dirty="0"/>
          </a:p>
        </p:txBody>
      </p:sp>
      <p:sp>
        <p:nvSpPr>
          <p:cNvPr id="8" name="Rectangle 1"/>
          <p:cNvSpPr>
            <a:spLocks noChangeArrowheads="1"/>
          </p:cNvSpPr>
          <p:nvPr/>
        </p:nvSpPr>
        <p:spPr bwMode="auto">
          <a:xfrm>
            <a:off x="1758951" y="4500662"/>
            <a:ext cx="78528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sz="1400" b="1" dirty="0">
                <a:solidFill>
                  <a:srgbClr val="008000"/>
                </a:solidFill>
                <a:latin typeface="Consolas" panose="020B0609020204030204" pitchFamily="49" charset="0"/>
              </a:rPr>
              <a:t>a</a:t>
            </a:r>
            <a:r>
              <a:rPr lang="zh-CN" altLang="en-US" sz="1400" b="1" dirty="0">
                <a:solidFill>
                  <a:srgbClr val="008000"/>
                </a:solidFill>
                <a:latin typeface="Consolas" panose="020B0609020204030204" pitchFamily="49" charset="0"/>
              </a:rPr>
              <a:t>黑马</a:t>
            </a:r>
            <a:endParaRPr lang="zh-CN" altLang="zh-CN" sz="1400" dirty="0"/>
          </a:p>
        </p:txBody>
      </p:sp>
      <p:sp>
        <p:nvSpPr>
          <p:cNvPr id="10" name="矩形 9"/>
          <p:cNvSpPr/>
          <p:nvPr/>
        </p:nvSpPr>
        <p:spPr>
          <a:xfrm>
            <a:off x="5060952" y="4485218"/>
            <a:ext cx="3324949" cy="307777"/>
          </a:xfrm>
          <a:prstGeom prst="rect">
            <a:avLst/>
          </a:prstGeom>
        </p:spPr>
        <p:txBody>
          <a:bodyPr wrap="none">
            <a:spAutoFit/>
          </a:bodyPr>
          <a:lstStyle/>
          <a:p>
            <a:pPr>
              <a:defRPr/>
            </a:pPr>
            <a:r>
              <a:rPr lang="zh-CN" altLang="en-US" sz="1400" dirty="0"/>
              <a:t>97</a:t>
            </a:r>
            <a:r>
              <a:rPr lang="en-US" altLang="zh-CN" sz="1400" dirty="0"/>
              <a:t>      -23      -69      -111      -23      -87      -84</a:t>
            </a:r>
            <a:endParaRPr lang="zh-CN" altLang="en-US" sz="1400" dirty="0"/>
          </a:p>
        </p:txBody>
      </p:sp>
      <p:sp>
        <p:nvSpPr>
          <p:cNvPr id="3" name="圆角矩形 2"/>
          <p:cNvSpPr/>
          <p:nvPr/>
        </p:nvSpPr>
        <p:spPr>
          <a:xfrm>
            <a:off x="5501218" y="4485217"/>
            <a:ext cx="1439333" cy="33866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 name="圆角矩形 13"/>
          <p:cNvSpPr/>
          <p:nvPr/>
        </p:nvSpPr>
        <p:spPr>
          <a:xfrm>
            <a:off x="6993467" y="4485217"/>
            <a:ext cx="1441451" cy="33866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6" name="燕尾形 15"/>
          <p:cNvSpPr/>
          <p:nvPr/>
        </p:nvSpPr>
        <p:spPr>
          <a:xfrm rot="16200000">
            <a:off x="6562725" y="4998508"/>
            <a:ext cx="414867" cy="154517"/>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TextBox 10"/>
          <p:cNvSpPr txBox="1"/>
          <p:nvPr/>
        </p:nvSpPr>
        <p:spPr>
          <a:xfrm>
            <a:off x="996951" y="1310218"/>
            <a:ext cx="9465733" cy="592791"/>
          </a:xfrm>
          <a:prstGeom prst="rect">
            <a:avLst/>
          </a:prstGeom>
          <a:noFill/>
        </p:spPr>
        <p:txBody>
          <a:bodyPr>
            <a:spAutoFit/>
          </a:bodyPr>
          <a:lstStyle/>
          <a:p>
            <a:pPr>
              <a:lnSpc>
                <a:spcPct val="150000"/>
              </a:lnSpc>
              <a:defRPr/>
            </a:pP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为什么字节流读取纯文本文件</a:t>
            </a:r>
            <a:r>
              <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可能会出现乱码？</a:t>
            </a:r>
            <a:endPar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TextBox 10"/>
          <p:cNvSpPr txBox="1"/>
          <p:nvPr/>
        </p:nvSpPr>
        <p:spPr>
          <a:xfrm>
            <a:off x="996951" y="2084918"/>
            <a:ext cx="9984316" cy="882165"/>
          </a:xfrm>
          <a:prstGeom prst="rect">
            <a:avLst/>
          </a:prstGeom>
          <a:noFill/>
        </p:spPr>
        <p:txBody>
          <a:bodyPr>
            <a:spAutoFit/>
          </a:bodyPr>
          <a:lstStyle/>
          <a:p>
            <a:pPr>
              <a:lnSpc>
                <a:spcPct val="150000"/>
              </a:lnSpc>
              <a:defRPr/>
            </a:pP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因为字节流一次读一个字节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而不管</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GBK</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还是</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UTF-8</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一个中文都是多个字节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用字节流每次只能读其中的一部分</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所以就会出现乱码问题。</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3" name="Rectangle 1"/>
          <p:cNvSpPr>
            <a:spLocks noChangeArrowheads="1"/>
          </p:cNvSpPr>
          <p:nvPr/>
        </p:nvSpPr>
        <p:spPr bwMode="auto">
          <a:xfrm>
            <a:off x="1758951" y="3154462"/>
            <a:ext cx="59266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zh-CN" sz="1400" b="1" dirty="0">
                <a:solidFill>
                  <a:srgbClr val="008000"/>
                </a:solidFill>
                <a:latin typeface="Consolas" panose="020B0609020204030204" pitchFamily="49" charset="0"/>
              </a:rPr>
              <a:t>a</a:t>
            </a:r>
            <a:r>
              <a:rPr lang="en-US" altLang="zh-CN" sz="1400" b="1" dirty="0">
                <a:solidFill>
                  <a:srgbClr val="008000"/>
                </a:solidFill>
                <a:latin typeface="宋体" panose="02010600030101010101" pitchFamily="2" charset="-122"/>
              </a:rPr>
              <a:t>bc</a:t>
            </a:r>
            <a:endParaRPr lang="zh-CN" altLang="zh-CN" sz="1400" dirty="0"/>
          </a:p>
        </p:txBody>
      </p:sp>
      <p:sp>
        <p:nvSpPr>
          <p:cNvPr id="18" name="燕尾形 17"/>
          <p:cNvSpPr/>
          <p:nvPr/>
        </p:nvSpPr>
        <p:spPr>
          <a:xfrm rot="16200000">
            <a:off x="5918201" y="3528485"/>
            <a:ext cx="412751" cy="154516"/>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
        <p:nvSpPr>
          <p:cNvPr id="15" name="矩形 14"/>
          <p:cNvSpPr/>
          <p:nvPr/>
        </p:nvSpPr>
        <p:spPr>
          <a:xfrm>
            <a:off x="5060951" y="3139018"/>
            <a:ext cx="1213794" cy="307777"/>
          </a:xfrm>
          <a:prstGeom prst="rect">
            <a:avLst/>
          </a:prstGeom>
        </p:spPr>
        <p:txBody>
          <a:bodyPr wrap="none">
            <a:spAutoFit/>
          </a:bodyPr>
          <a:lstStyle/>
          <a:p>
            <a:pPr>
              <a:defRPr/>
            </a:pPr>
            <a:r>
              <a:rPr lang="zh-CN" altLang="en-US" sz="1400" dirty="0"/>
              <a:t>97</a:t>
            </a:r>
            <a:r>
              <a:rPr lang="en-US" altLang="zh-CN" sz="1400" dirty="0"/>
              <a:t>      98      99</a:t>
            </a:r>
            <a:endParaRPr lang="zh-CN" altLang="en-US" sz="1400" dirty="0"/>
          </a:p>
        </p:txBody>
      </p:sp>
      <p:sp>
        <p:nvSpPr>
          <p:cNvPr id="8" name="Rectangle 1"/>
          <p:cNvSpPr>
            <a:spLocks noChangeArrowheads="1"/>
          </p:cNvSpPr>
          <p:nvPr/>
        </p:nvSpPr>
        <p:spPr bwMode="auto">
          <a:xfrm>
            <a:off x="1758951" y="4500662"/>
            <a:ext cx="78528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sz="1400" b="1" dirty="0">
                <a:solidFill>
                  <a:srgbClr val="008000"/>
                </a:solidFill>
                <a:latin typeface="Consolas" panose="020B0609020204030204" pitchFamily="49" charset="0"/>
              </a:rPr>
              <a:t>a</a:t>
            </a:r>
            <a:r>
              <a:rPr lang="zh-CN" altLang="en-US" sz="1400" b="1" dirty="0">
                <a:solidFill>
                  <a:srgbClr val="008000"/>
                </a:solidFill>
                <a:latin typeface="Consolas" panose="020B0609020204030204" pitchFamily="49" charset="0"/>
              </a:rPr>
              <a:t>黑马</a:t>
            </a:r>
            <a:endParaRPr lang="zh-CN" altLang="zh-CN" sz="1400" dirty="0"/>
          </a:p>
        </p:txBody>
      </p:sp>
      <p:sp>
        <p:nvSpPr>
          <p:cNvPr id="10" name="矩形 9"/>
          <p:cNvSpPr/>
          <p:nvPr/>
        </p:nvSpPr>
        <p:spPr>
          <a:xfrm>
            <a:off x="5060952" y="4485218"/>
            <a:ext cx="3324949" cy="307777"/>
          </a:xfrm>
          <a:prstGeom prst="rect">
            <a:avLst/>
          </a:prstGeom>
        </p:spPr>
        <p:txBody>
          <a:bodyPr wrap="none">
            <a:spAutoFit/>
          </a:bodyPr>
          <a:lstStyle/>
          <a:p>
            <a:pPr>
              <a:defRPr/>
            </a:pPr>
            <a:r>
              <a:rPr lang="zh-CN" altLang="en-US" sz="1400" dirty="0"/>
              <a:t>97</a:t>
            </a:r>
            <a:r>
              <a:rPr lang="en-US" altLang="zh-CN" sz="1400" dirty="0"/>
              <a:t>      -23      -69      -111      -23      -87      -84</a:t>
            </a:r>
            <a:endParaRPr lang="zh-CN" altLang="en-US" sz="1400" dirty="0"/>
          </a:p>
        </p:txBody>
      </p:sp>
      <p:sp>
        <p:nvSpPr>
          <p:cNvPr id="3" name="圆角矩形 2"/>
          <p:cNvSpPr/>
          <p:nvPr/>
        </p:nvSpPr>
        <p:spPr>
          <a:xfrm>
            <a:off x="5501218" y="4485217"/>
            <a:ext cx="1439333" cy="33866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 name="圆角矩形 13"/>
          <p:cNvSpPr/>
          <p:nvPr/>
        </p:nvSpPr>
        <p:spPr>
          <a:xfrm>
            <a:off x="6993467" y="4485217"/>
            <a:ext cx="1441451" cy="33866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6" name="燕尾形 15"/>
          <p:cNvSpPr/>
          <p:nvPr/>
        </p:nvSpPr>
        <p:spPr>
          <a:xfrm rot="16200000">
            <a:off x="7032626" y="4987925"/>
            <a:ext cx="412749" cy="152400"/>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TextBox 10"/>
          <p:cNvSpPr txBox="1"/>
          <p:nvPr/>
        </p:nvSpPr>
        <p:spPr>
          <a:xfrm>
            <a:off x="996951" y="1310218"/>
            <a:ext cx="9465733" cy="592791"/>
          </a:xfrm>
          <a:prstGeom prst="rect">
            <a:avLst/>
          </a:prstGeom>
          <a:noFill/>
        </p:spPr>
        <p:txBody>
          <a:bodyPr>
            <a:spAutoFit/>
          </a:bodyPr>
          <a:lstStyle/>
          <a:p>
            <a:pPr>
              <a:lnSpc>
                <a:spcPct val="150000"/>
              </a:lnSpc>
              <a:defRPr/>
            </a:pP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为什么字节流读取纯文本文件</a:t>
            </a:r>
            <a:r>
              <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可能会出现乱码？</a:t>
            </a:r>
            <a:endPar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TextBox 10"/>
          <p:cNvSpPr txBox="1"/>
          <p:nvPr/>
        </p:nvSpPr>
        <p:spPr>
          <a:xfrm>
            <a:off x="996951" y="2084918"/>
            <a:ext cx="9984316" cy="882165"/>
          </a:xfrm>
          <a:prstGeom prst="rect">
            <a:avLst/>
          </a:prstGeom>
          <a:noFill/>
        </p:spPr>
        <p:txBody>
          <a:bodyPr>
            <a:spAutoFit/>
          </a:bodyPr>
          <a:lstStyle/>
          <a:p>
            <a:pPr>
              <a:lnSpc>
                <a:spcPct val="150000"/>
              </a:lnSpc>
              <a:defRPr/>
            </a:pP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因为字节流一次读一个字节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而不管</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GBK</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还是</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UTF-8</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一个中文都是多个字节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用字节流每次只能读其中的一部分</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所以就会出现乱码问题。</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3" name="Rectangle 1"/>
          <p:cNvSpPr>
            <a:spLocks noChangeArrowheads="1"/>
          </p:cNvSpPr>
          <p:nvPr/>
        </p:nvSpPr>
        <p:spPr bwMode="auto">
          <a:xfrm>
            <a:off x="1758951" y="3154462"/>
            <a:ext cx="59266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zh-CN" sz="1400" b="1" dirty="0">
                <a:solidFill>
                  <a:srgbClr val="008000"/>
                </a:solidFill>
                <a:latin typeface="Consolas" panose="020B0609020204030204" pitchFamily="49" charset="0"/>
              </a:rPr>
              <a:t>a</a:t>
            </a:r>
            <a:r>
              <a:rPr lang="en-US" altLang="zh-CN" sz="1400" b="1" dirty="0">
                <a:solidFill>
                  <a:srgbClr val="008000"/>
                </a:solidFill>
                <a:latin typeface="宋体" panose="02010600030101010101" pitchFamily="2" charset="-122"/>
              </a:rPr>
              <a:t>bc</a:t>
            </a:r>
            <a:endParaRPr lang="zh-CN" altLang="zh-CN" sz="1400" dirty="0"/>
          </a:p>
        </p:txBody>
      </p:sp>
      <p:sp>
        <p:nvSpPr>
          <p:cNvPr id="18" name="燕尾形 17"/>
          <p:cNvSpPr/>
          <p:nvPr/>
        </p:nvSpPr>
        <p:spPr>
          <a:xfrm rot="16200000">
            <a:off x="5918201" y="3528485"/>
            <a:ext cx="412751" cy="154516"/>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
        <p:nvSpPr>
          <p:cNvPr id="15" name="矩形 14"/>
          <p:cNvSpPr/>
          <p:nvPr/>
        </p:nvSpPr>
        <p:spPr>
          <a:xfrm>
            <a:off x="5060951" y="3139018"/>
            <a:ext cx="1213794" cy="307777"/>
          </a:xfrm>
          <a:prstGeom prst="rect">
            <a:avLst/>
          </a:prstGeom>
        </p:spPr>
        <p:txBody>
          <a:bodyPr wrap="none">
            <a:spAutoFit/>
          </a:bodyPr>
          <a:lstStyle/>
          <a:p>
            <a:pPr>
              <a:defRPr/>
            </a:pPr>
            <a:r>
              <a:rPr lang="zh-CN" altLang="en-US" sz="1400" dirty="0"/>
              <a:t>97</a:t>
            </a:r>
            <a:r>
              <a:rPr lang="en-US" altLang="zh-CN" sz="1400" dirty="0"/>
              <a:t>      98      99</a:t>
            </a:r>
            <a:endParaRPr lang="zh-CN" altLang="en-US" sz="1400" dirty="0"/>
          </a:p>
        </p:txBody>
      </p:sp>
      <p:sp>
        <p:nvSpPr>
          <p:cNvPr id="8" name="Rectangle 1"/>
          <p:cNvSpPr>
            <a:spLocks noChangeArrowheads="1"/>
          </p:cNvSpPr>
          <p:nvPr/>
        </p:nvSpPr>
        <p:spPr bwMode="auto">
          <a:xfrm>
            <a:off x="1758951" y="4500662"/>
            <a:ext cx="78528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sz="1400" b="1" dirty="0">
                <a:solidFill>
                  <a:srgbClr val="008000"/>
                </a:solidFill>
                <a:latin typeface="Consolas" panose="020B0609020204030204" pitchFamily="49" charset="0"/>
              </a:rPr>
              <a:t>a</a:t>
            </a:r>
            <a:r>
              <a:rPr lang="zh-CN" altLang="en-US" sz="1400" b="1" dirty="0">
                <a:solidFill>
                  <a:srgbClr val="008000"/>
                </a:solidFill>
                <a:latin typeface="Consolas" panose="020B0609020204030204" pitchFamily="49" charset="0"/>
              </a:rPr>
              <a:t>黑马</a:t>
            </a:r>
            <a:endParaRPr lang="zh-CN" altLang="zh-CN" sz="1400" dirty="0"/>
          </a:p>
        </p:txBody>
      </p:sp>
      <p:sp>
        <p:nvSpPr>
          <p:cNvPr id="10" name="矩形 9"/>
          <p:cNvSpPr/>
          <p:nvPr/>
        </p:nvSpPr>
        <p:spPr>
          <a:xfrm>
            <a:off x="5060952" y="4485218"/>
            <a:ext cx="3324949" cy="307777"/>
          </a:xfrm>
          <a:prstGeom prst="rect">
            <a:avLst/>
          </a:prstGeom>
        </p:spPr>
        <p:txBody>
          <a:bodyPr wrap="none">
            <a:spAutoFit/>
          </a:bodyPr>
          <a:lstStyle/>
          <a:p>
            <a:pPr>
              <a:defRPr/>
            </a:pPr>
            <a:r>
              <a:rPr lang="zh-CN" altLang="en-US" sz="1400" dirty="0"/>
              <a:t>97</a:t>
            </a:r>
            <a:r>
              <a:rPr lang="en-US" altLang="zh-CN" sz="1400" dirty="0"/>
              <a:t>      -23      -69      -111      -23      -87      -84</a:t>
            </a:r>
            <a:endParaRPr lang="zh-CN" altLang="en-US" sz="1400" dirty="0"/>
          </a:p>
        </p:txBody>
      </p:sp>
      <p:sp>
        <p:nvSpPr>
          <p:cNvPr id="3" name="圆角矩形 2"/>
          <p:cNvSpPr/>
          <p:nvPr/>
        </p:nvSpPr>
        <p:spPr>
          <a:xfrm>
            <a:off x="5501218" y="4485217"/>
            <a:ext cx="1439333" cy="33866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 name="圆角矩形 13"/>
          <p:cNvSpPr/>
          <p:nvPr/>
        </p:nvSpPr>
        <p:spPr>
          <a:xfrm>
            <a:off x="6993467" y="4485217"/>
            <a:ext cx="1441451" cy="33866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6" name="燕尾形 15"/>
          <p:cNvSpPr/>
          <p:nvPr/>
        </p:nvSpPr>
        <p:spPr>
          <a:xfrm rot="16200000">
            <a:off x="7535335" y="4965701"/>
            <a:ext cx="412749" cy="154516"/>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TextBox 10"/>
          <p:cNvSpPr txBox="1"/>
          <p:nvPr/>
        </p:nvSpPr>
        <p:spPr>
          <a:xfrm>
            <a:off x="996951" y="1310218"/>
            <a:ext cx="9465733" cy="592791"/>
          </a:xfrm>
          <a:prstGeom prst="rect">
            <a:avLst/>
          </a:prstGeom>
          <a:noFill/>
        </p:spPr>
        <p:txBody>
          <a:bodyPr>
            <a:spAutoFit/>
          </a:bodyPr>
          <a:lstStyle/>
          <a:p>
            <a:pPr>
              <a:lnSpc>
                <a:spcPct val="150000"/>
              </a:lnSpc>
              <a:defRPr/>
            </a:pP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为什么字节流读取纯文本文件</a:t>
            </a:r>
            <a:r>
              <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可能会出现乱码？</a:t>
            </a:r>
            <a:endPar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TextBox 10"/>
          <p:cNvSpPr txBox="1"/>
          <p:nvPr/>
        </p:nvSpPr>
        <p:spPr>
          <a:xfrm>
            <a:off x="996951" y="2084918"/>
            <a:ext cx="9984316" cy="882165"/>
          </a:xfrm>
          <a:prstGeom prst="rect">
            <a:avLst/>
          </a:prstGeom>
          <a:noFill/>
        </p:spPr>
        <p:txBody>
          <a:bodyPr>
            <a:spAutoFit/>
          </a:bodyPr>
          <a:lstStyle/>
          <a:p>
            <a:pPr>
              <a:lnSpc>
                <a:spcPct val="150000"/>
              </a:lnSpc>
              <a:defRPr/>
            </a:pP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因为字节流一次读一个字节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而不管</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GBK</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还是</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UTF-8</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一个中文都是多个字节</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用字节流每次只能读其中的一部分</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所以就会出现乱码问题。</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3" name="Rectangle 1"/>
          <p:cNvSpPr>
            <a:spLocks noChangeArrowheads="1"/>
          </p:cNvSpPr>
          <p:nvPr/>
        </p:nvSpPr>
        <p:spPr bwMode="auto">
          <a:xfrm>
            <a:off x="1758951" y="3154462"/>
            <a:ext cx="59266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zh-CN" sz="1400" b="1" dirty="0">
                <a:solidFill>
                  <a:srgbClr val="008000"/>
                </a:solidFill>
                <a:latin typeface="Consolas" panose="020B0609020204030204" pitchFamily="49" charset="0"/>
              </a:rPr>
              <a:t>a</a:t>
            </a:r>
            <a:r>
              <a:rPr lang="en-US" altLang="zh-CN" sz="1400" b="1" dirty="0">
                <a:solidFill>
                  <a:srgbClr val="008000"/>
                </a:solidFill>
                <a:latin typeface="宋体" panose="02010600030101010101" pitchFamily="2" charset="-122"/>
              </a:rPr>
              <a:t>bc</a:t>
            </a:r>
            <a:endParaRPr lang="zh-CN" altLang="zh-CN" sz="1400" dirty="0"/>
          </a:p>
        </p:txBody>
      </p:sp>
      <p:sp>
        <p:nvSpPr>
          <p:cNvPr id="18" name="燕尾形 17"/>
          <p:cNvSpPr/>
          <p:nvPr/>
        </p:nvSpPr>
        <p:spPr>
          <a:xfrm rot="16200000">
            <a:off x="5918201" y="3528485"/>
            <a:ext cx="412751" cy="154516"/>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
        <p:nvSpPr>
          <p:cNvPr id="15" name="矩形 14"/>
          <p:cNvSpPr/>
          <p:nvPr/>
        </p:nvSpPr>
        <p:spPr>
          <a:xfrm>
            <a:off x="5060951" y="3139018"/>
            <a:ext cx="1213794" cy="307777"/>
          </a:xfrm>
          <a:prstGeom prst="rect">
            <a:avLst/>
          </a:prstGeom>
        </p:spPr>
        <p:txBody>
          <a:bodyPr wrap="none">
            <a:spAutoFit/>
          </a:bodyPr>
          <a:lstStyle/>
          <a:p>
            <a:pPr>
              <a:defRPr/>
            </a:pPr>
            <a:r>
              <a:rPr lang="zh-CN" altLang="en-US" sz="1400" dirty="0"/>
              <a:t>97</a:t>
            </a:r>
            <a:r>
              <a:rPr lang="en-US" altLang="zh-CN" sz="1400" dirty="0"/>
              <a:t>      98      99</a:t>
            </a:r>
            <a:endParaRPr lang="zh-CN" altLang="en-US" sz="1400" dirty="0"/>
          </a:p>
        </p:txBody>
      </p:sp>
      <p:sp>
        <p:nvSpPr>
          <p:cNvPr id="2" name="矩形 1"/>
          <p:cNvSpPr>
            <a:spLocks noChangeArrowheads="1"/>
          </p:cNvSpPr>
          <p:nvPr/>
        </p:nvSpPr>
        <p:spPr bwMode="auto">
          <a:xfrm>
            <a:off x="1172633" y="5132918"/>
            <a:ext cx="10903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结论</a:t>
            </a:r>
            <a:r>
              <a:rPr lang="en-US" altLang="zh-CN"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7" name="矩形 16"/>
          <p:cNvSpPr/>
          <p:nvPr/>
        </p:nvSpPr>
        <p:spPr>
          <a:xfrm>
            <a:off x="1780118" y="5795434"/>
            <a:ext cx="5144357" cy="338554"/>
          </a:xfrm>
          <a:prstGeom prst="rect">
            <a:avLst/>
          </a:prstGeom>
        </p:spPr>
        <p:txBody>
          <a:bodyPr wrap="none">
            <a:spAutoFit/>
          </a:bodyPr>
          <a:lstStyle/>
          <a:p>
            <a:pPr>
              <a:defRPr/>
            </a:pPr>
            <a:r>
              <a:rPr lang="zh-CN" altLang="en-US" sz="1600" b="1" dirty="0">
                <a:latin typeface="Consolas" panose="020B0609020204030204" pitchFamily="49" charset="0"/>
                <a:ea typeface="阿里巴巴普惠体 Light" panose="00020600040101010101" pitchFamily="18" charset="-122"/>
                <a:cs typeface="阿里巴巴普惠体 Light" panose="00020600040101010101" pitchFamily="18" charset="-122"/>
              </a:rPr>
              <a:t>因为字节流读中文</a:t>
            </a:r>
            <a:r>
              <a:rPr lang="en-US" altLang="zh-CN" sz="1600" b="1"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latin typeface="Consolas" panose="020B0609020204030204" pitchFamily="49" charset="0"/>
                <a:ea typeface="阿里巴巴普惠体 Light" panose="00020600040101010101" pitchFamily="18" charset="-122"/>
                <a:cs typeface="阿里巴巴普惠体 Light" panose="00020600040101010101" pitchFamily="18" charset="-122"/>
              </a:rPr>
              <a:t>每次只能读一部分所以出现了乱码。</a:t>
            </a:r>
          </a:p>
        </p:txBody>
      </p:sp>
      <p:sp>
        <p:nvSpPr>
          <p:cNvPr id="24" name="Rectangle 1"/>
          <p:cNvSpPr>
            <a:spLocks noChangeArrowheads="1"/>
          </p:cNvSpPr>
          <p:nvPr/>
        </p:nvSpPr>
        <p:spPr bwMode="auto">
          <a:xfrm>
            <a:off x="1758951" y="4500662"/>
            <a:ext cx="78528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sz="1400" b="1" dirty="0">
                <a:solidFill>
                  <a:srgbClr val="008000"/>
                </a:solidFill>
                <a:latin typeface="Consolas" panose="020B0609020204030204" pitchFamily="49" charset="0"/>
              </a:rPr>
              <a:t>a</a:t>
            </a:r>
            <a:r>
              <a:rPr lang="zh-CN" altLang="en-US" sz="1400" b="1" dirty="0">
                <a:solidFill>
                  <a:srgbClr val="008000"/>
                </a:solidFill>
                <a:latin typeface="Consolas" panose="020B0609020204030204" pitchFamily="49" charset="0"/>
              </a:rPr>
              <a:t>黑马</a:t>
            </a:r>
            <a:endParaRPr lang="zh-CN" altLang="zh-CN" sz="1400" dirty="0"/>
          </a:p>
        </p:txBody>
      </p:sp>
      <p:sp>
        <p:nvSpPr>
          <p:cNvPr id="25" name="矩形 24"/>
          <p:cNvSpPr/>
          <p:nvPr/>
        </p:nvSpPr>
        <p:spPr>
          <a:xfrm>
            <a:off x="5060952" y="4485218"/>
            <a:ext cx="3324949" cy="307777"/>
          </a:xfrm>
          <a:prstGeom prst="rect">
            <a:avLst/>
          </a:prstGeom>
        </p:spPr>
        <p:txBody>
          <a:bodyPr wrap="none">
            <a:spAutoFit/>
          </a:bodyPr>
          <a:lstStyle/>
          <a:p>
            <a:pPr>
              <a:defRPr/>
            </a:pPr>
            <a:r>
              <a:rPr lang="zh-CN" altLang="en-US" sz="1400" dirty="0"/>
              <a:t>97</a:t>
            </a:r>
            <a:r>
              <a:rPr lang="en-US" altLang="zh-CN" sz="1400" dirty="0"/>
              <a:t>      -23      -69      -111      -23      -87      -84</a:t>
            </a:r>
            <a:endParaRPr lang="zh-CN" altLang="en-US" sz="1400" dirty="0"/>
          </a:p>
        </p:txBody>
      </p:sp>
      <p:sp>
        <p:nvSpPr>
          <p:cNvPr id="26" name="圆角矩形 25"/>
          <p:cNvSpPr/>
          <p:nvPr/>
        </p:nvSpPr>
        <p:spPr>
          <a:xfrm>
            <a:off x="5501218" y="4485217"/>
            <a:ext cx="1439333" cy="33866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7" name="圆角矩形 26"/>
          <p:cNvSpPr/>
          <p:nvPr/>
        </p:nvSpPr>
        <p:spPr>
          <a:xfrm>
            <a:off x="6993467" y="4485217"/>
            <a:ext cx="1441451" cy="33866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8" name="燕尾形 27"/>
          <p:cNvSpPr/>
          <p:nvPr/>
        </p:nvSpPr>
        <p:spPr>
          <a:xfrm rot="16200000">
            <a:off x="8020051" y="4965700"/>
            <a:ext cx="412749" cy="154517"/>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282211" y="1139539"/>
            <a:ext cx="5630484" cy="4390823"/>
          </a:xfrm>
        </p:spPr>
        <p:txBody>
          <a:bodyPr/>
          <a:lstStyle/>
          <a:p>
            <a:r>
              <a:rPr lang="zh-CN" altLang="en-US"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能够说出常见的编码表</a:t>
            </a:r>
            <a:endParaRPr lang="en-US" altLang="zh-CN"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r>
              <a:rPr lang="zh-CN" altLang="en-US"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能够使用转换流读写文件</a:t>
            </a:r>
            <a:endParaRPr lang="en-US" altLang="zh-CN"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r>
              <a:rPr lang="zh-CN" altLang="en-US"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能够使用字符流读写文件</a:t>
            </a:r>
            <a:endParaRPr lang="en-US" altLang="zh-CN"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r>
              <a:rPr lang="zh-CN" altLang="en-US"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能够使用刷新和换行的方法</a:t>
            </a:r>
            <a:endParaRPr lang="en-US" altLang="zh-CN"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r>
              <a:rPr lang="zh-CN" altLang="en-US"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能够使用缓冲流读写文件</a:t>
            </a:r>
            <a:endParaRPr lang="en-US" altLang="zh-CN"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r>
              <a:rPr lang="zh-CN" altLang="en-US" sz="2000"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能够说出打印流的特点</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TextBox 10"/>
          <p:cNvSpPr txBox="1"/>
          <p:nvPr/>
        </p:nvSpPr>
        <p:spPr>
          <a:xfrm>
            <a:off x="996951" y="1310218"/>
            <a:ext cx="9465733" cy="594522"/>
          </a:xfrm>
          <a:prstGeom prst="rect">
            <a:avLst/>
          </a:prstGeom>
          <a:noFill/>
        </p:spPr>
        <p:txBody>
          <a:bodyPr>
            <a:spAutoFit/>
          </a:bodyPr>
          <a:lstStyle/>
          <a:p>
            <a:pPr>
              <a:lnSpc>
                <a:spcPct val="150000"/>
              </a:lnSpc>
              <a:defRPr/>
            </a:pP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字节流拷贝不会出现乱码的问题？</a:t>
            </a:r>
            <a:endPar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TextBox 10"/>
          <p:cNvSpPr txBox="1"/>
          <p:nvPr/>
        </p:nvSpPr>
        <p:spPr>
          <a:xfrm>
            <a:off x="996951" y="2084918"/>
            <a:ext cx="9984316" cy="708464"/>
          </a:xfrm>
          <a:prstGeom prst="rect">
            <a:avLst/>
          </a:prstGeom>
          <a:noFill/>
        </p:spPr>
        <p:txBody>
          <a:bodyPr>
            <a:spAutoFit/>
          </a:bodyPr>
          <a:lstStyle/>
          <a:p>
            <a:pPr>
              <a:lnSpc>
                <a:spcPct val="150000"/>
              </a:lnSpc>
              <a:defRPr/>
            </a:pPr>
            <a:r>
              <a:rPr lang="en-US" altLang="zh-CN" sz="14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      </a:t>
            </a:r>
            <a:r>
              <a:rPr lang="zh-CN" altLang="en-US" sz="14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如果用字节流将文件中的数据读到内存中</a:t>
            </a:r>
            <a:r>
              <a:rPr lang="en-US" altLang="zh-CN" sz="14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r>
              <a:rPr lang="zh-CN" altLang="en-US" sz="14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打印在控制台会出现乱码。</a:t>
            </a:r>
            <a:endParaRPr lang="en-US" altLang="zh-CN" sz="14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a:p>
            <a:pPr>
              <a:lnSpc>
                <a:spcPct val="150000"/>
              </a:lnSpc>
              <a:defRPr/>
            </a:pPr>
            <a:r>
              <a:rPr lang="en-US" altLang="zh-CN" sz="14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      </a:t>
            </a:r>
            <a:r>
              <a:rPr lang="zh-CN" altLang="en-US" sz="14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但是我们发现字节流进行拷贝的时候确不会出现乱码。这是为什么呢？</a:t>
            </a:r>
            <a:endParaRPr lang="en-US" altLang="zh-CN" sz="14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
        <p:nvSpPr>
          <p:cNvPr id="8" name="Rectangle 1"/>
          <p:cNvSpPr>
            <a:spLocks noChangeArrowheads="1"/>
          </p:cNvSpPr>
          <p:nvPr/>
        </p:nvSpPr>
        <p:spPr bwMode="auto">
          <a:xfrm>
            <a:off x="1725085" y="2972429"/>
            <a:ext cx="78316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sz="1400" b="1" dirty="0">
                <a:solidFill>
                  <a:srgbClr val="008000"/>
                </a:solidFill>
                <a:latin typeface="Consolas" panose="020B0609020204030204" pitchFamily="49" charset="0"/>
              </a:rPr>
              <a:t>a</a:t>
            </a:r>
            <a:r>
              <a:rPr lang="zh-CN" altLang="en-US" sz="1400" b="1" dirty="0">
                <a:solidFill>
                  <a:srgbClr val="008000"/>
                </a:solidFill>
                <a:latin typeface="Consolas" panose="020B0609020204030204" pitchFamily="49" charset="0"/>
              </a:rPr>
              <a:t>黑马</a:t>
            </a:r>
            <a:endParaRPr lang="zh-CN" altLang="zh-CN" sz="1400" dirty="0"/>
          </a:p>
        </p:txBody>
      </p:sp>
      <p:sp>
        <p:nvSpPr>
          <p:cNvPr id="10" name="矩形 9"/>
          <p:cNvSpPr/>
          <p:nvPr/>
        </p:nvSpPr>
        <p:spPr>
          <a:xfrm>
            <a:off x="5024968" y="2956985"/>
            <a:ext cx="3324949" cy="307777"/>
          </a:xfrm>
          <a:prstGeom prst="rect">
            <a:avLst/>
          </a:prstGeom>
        </p:spPr>
        <p:txBody>
          <a:bodyPr wrap="none">
            <a:spAutoFit/>
          </a:bodyPr>
          <a:lstStyle/>
          <a:p>
            <a:pPr>
              <a:defRPr/>
            </a:pPr>
            <a:r>
              <a:rPr lang="zh-CN" altLang="en-US" sz="1400" dirty="0"/>
              <a:t>97</a:t>
            </a:r>
            <a:r>
              <a:rPr lang="en-US" altLang="zh-CN" sz="1400" dirty="0"/>
              <a:t>      -23      -69      -111      -23      -87      -84</a:t>
            </a:r>
            <a:endParaRPr lang="zh-CN" altLang="en-US" sz="1400" dirty="0"/>
          </a:p>
        </p:txBody>
      </p:sp>
      <p:sp>
        <p:nvSpPr>
          <p:cNvPr id="19" name="矩形 18"/>
          <p:cNvSpPr/>
          <p:nvPr/>
        </p:nvSpPr>
        <p:spPr>
          <a:xfrm>
            <a:off x="5024968" y="4868334"/>
            <a:ext cx="3324949" cy="307777"/>
          </a:xfrm>
          <a:prstGeom prst="rect">
            <a:avLst/>
          </a:prstGeom>
        </p:spPr>
        <p:txBody>
          <a:bodyPr wrap="none">
            <a:spAutoFit/>
          </a:bodyPr>
          <a:lstStyle/>
          <a:p>
            <a:pPr>
              <a:defRPr/>
            </a:pPr>
            <a:r>
              <a:rPr lang="zh-CN" altLang="en-US" sz="1400" dirty="0"/>
              <a:t>97</a:t>
            </a:r>
            <a:r>
              <a:rPr lang="en-US" altLang="zh-CN" sz="1400" dirty="0"/>
              <a:t>      -23      -69      -111      -23      -87      -84</a:t>
            </a:r>
            <a:endParaRPr lang="zh-CN" altLang="en-US" sz="1400" dirty="0"/>
          </a:p>
        </p:txBody>
      </p:sp>
      <p:sp>
        <p:nvSpPr>
          <p:cNvPr id="4" name="下箭头 3"/>
          <p:cNvSpPr/>
          <p:nvPr/>
        </p:nvSpPr>
        <p:spPr>
          <a:xfrm>
            <a:off x="6288617" y="3507317"/>
            <a:ext cx="446616" cy="1151467"/>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TextBox 10"/>
          <p:cNvSpPr txBox="1"/>
          <p:nvPr/>
        </p:nvSpPr>
        <p:spPr>
          <a:xfrm>
            <a:off x="1168400" y="2087034"/>
            <a:ext cx="8832851" cy="510845"/>
          </a:xfrm>
          <a:prstGeom prst="rect">
            <a:avLst/>
          </a:prstGeom>
          <a:noFill/>
        </p:spPr>
        <p:txBody>
          <a:bodyPr>
            <a:spAutoFit/>
          </a:bodyPr>
          <a:lstStyle/>
          <a:p>
            <a:pPr marL="357505" indent="-357505">
              <a:lnSpc>
                <a:spcPct val="150000"/>
              </a:lnSpc>
              <a:buFont typeface="Wingdings" panose="05000000000000000000" pitchFamily="2" charset="2"/>
              <a:buChar char="l"/>
              <a:defRPr/>
            </a:pPr>
            <a:r>
              <a:rPr lang="zh-CN" altLang="en-US" sz="2000"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字符流 </a:t>
            </a:r>
            <a:r>
              <a:rPr lang="en-US" altLang="zh-CN" sz="20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 </a:t>
            </a:r>
            <a:r>
              <a:rPr lang="zh-CN" altLang="en-US" sz="2000"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字节流</a:t>
            </a:r>
            <a:r>
              <a:rPr lang="zh-CN" altLang="en-US" sz="20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 </a:t>
            </a:r>
            <a:r>
              <a:rPr lang="en-US" altLang="zh-CN" sz="20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 </a:t>
            </a:r>
            <a:r>
              <a:rPr lang="zh-CN" altLang="en-US" sz="2000"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编码表</a:t>
            </a:r>
            <a:endParaRPr lang="en-US" altLang="zh-CN" sz="2000"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
        <p:nvSpPr>
          <p:cNvPr id="5" name="TextBox 10"/>
          <p:cNvSpPr txBox="1"/>
          <p:nvPr/>
        </p:nvSpPr>
        <p:spPr>
          <a:xfrm>
            <a:off x="1168400" y="2608578"/>
            <a:ext cx="8832851" cy="884473"/>
          </a:xfrm>
          <a:prstGeom prst="rect">
            <a:avLst/>
          </a:prstGeom>
          <a:noFill/>
        </p:spPr>
        <p:txBody>
          <a:bodyPr>
            <a:spAutoFit/>
          </a:bodyPr>
          <a:lstStyle/>
          <a:p>
            <a:pPr>
              <a:lnSpc>
                <a:spcPct val="150000"/>
              </a:lnSpc>
              <a:defRPr/>
            </a:pP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基础知识：</a:t>
            </a:r>
            <a:endPar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a:lnSpc>
                <a:spcPct val="150000"/>
              </a:lnSpc>
              <a:defRPr/>
            </a:pP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不管是在哪张码表中</a:t>
            </a:r>
            <a:r>
              <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中文的第一个字节一定是负数。</a:t>
            </a:r>
            <a:endParaRPr lang="en-US" altLang="zh-CN"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7" name="Rectangle 1"/>
          <p:cNvSpPr>
            <a:spLocks noChangeArrowheads="1"/>
          </p:cNvSpPr>
          <p:nvPr/>
        </p:nvSpPr>
        <p:spPr bwMode="auto">
          <a:xfrm>
            <a:off x="1775885" y="3743954"/>
            <a:ext cx="78316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sz="1400" b="1" dirty="0">
                <a:solidFill>
                  <a:srgbClr val="008000"/>
                </a:solidFill>
                <a:latin typeface="Consolas" panose="020B0609020204030204" pitchFamily="49" charset="0"/>
              </a:rPr>
              <a:t>a</a:t>
            </a:r>
            <a:r>
              <a:rPr lang="zh-CN" altLang="en-US" sz="1400" b="1" dirty="0">
                <a:solidFill>
                  <a:srgbClr val="008000"/>
                </a:solidFill>
                <a:latin typeface="Consolas" panose="020B0609020204030204" pitchFamily="49" charset="0"/>
              </a:rPr>
              <a:t>黑马</a:t>
            </a:r>
            <a:endParaRPr lang="zh-CN" altLang="zh-CN" sz="1400" dirty="0"/>
          </a:p>
        </p:txBody>
      </p:sp>
      <p:sp>
        <p:nvSpPr>
          <p:cNvPr id="8" name="矩形 7"/>
          <p:cNvSpPr/>
          <p:nvPr/>
        </p:nvSpPr>
        <p:spPr>
          <a:xfrm>
            <a:off x="5075768" y="3729568"/>
            <a:ext cx="3324949" cy="307777"/>
          </a:xfrm>
          <a:prstGeom prst="rect">
            <a:avLst/>
          </a:prstGeom>
        </p:spPr>
        <p:txBody>
          <a:bodyPr wrap="none">
            <a:spAutoFit/>
          </a:bodyPr>
          <a:lstStyle/>
          <a:p>
            <a:pPr>
              <a:defRPr/>
            </a:pPr>
            <a:r>
              <a:rPr lang="zh-CN" altLang="en-US" sz="1400" dirty="0"/>
              <a:t>97</a:t>
            </a:r>
            <a:r>
              <a:rPr lang="en-US" altLang="zh-CN" sz="1400" dirty="0"/>
              <a:t>      -23      -69      -111      -23      -87      -84</a:t>
            </a:r>
            <a:endParaRPr lang="zh-CN" altLang="en-US" sz="1400" dirty="0"/>
          </a:p>
        </p:txBody>
      </p:sp>
      <p:sp>
        <p:nvSpPr>
          <p:cNvPr id="9" name="圆角矩形 8"/>
          <p:cNvSpPr/>
          <p:nvPr/>
        </p:nvSpPr>
        <p:spPr>
          <a:xfrm>
            <a:off x="5516033" y="3729567"/>
            <a:ext cx="1441451" cy="33655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 name="圆角矩形 9"/>
          <p:cNvSpPr/>
          <p:nvPr/>
        </p:nvSpPr>
        <p:spPr>
          <a:xfrm>
            <a:off x="7010400" y="3729567"/>
            <a:ext cx="1439333" cy="33655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2" name="燕尾形 11"/>
          <p:cNvSpPr/>
          <p:nvPr/>
        </p:nvSpPr>
        <p:spPr>
          <a:xfrm rot="16200000">
            <a:off x="5102226" y="4327525"/>
            <a:ext cx="412749" cy="152400"/>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
        <p:nvSpPr>
          <p:cNvPr id="63498"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2400" b="1" dirty="0">
                <a:solidFill>
                  <a:srgbClr val="40404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字符流读取中文的过程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TextBox 10"/>
          <p:cNvSpPr txBox="1"/>
          <p:nvPr/>
        </p:nvSpPr>
        <p:spPr>
          <a:xfrm>
            <a:off x="1168400" y="2087034"/>
            <a:ext cx="8832851" cy="510845"/>
          </a:xfrm>
          <a:prstGeom prst="rect">
            <a:avLst/>
          </a:prstGeom>
          <a:noFill/>
        </p:spPr>
        <p:txBody>
          <a:bodyPr>
            <a:spAutoFit/>
          </a:bodyPr>
          <a:lstStyle/>
          <a:p>
            <a:pPr marL="357505" lvl="0" indent="-357505">
              <a:lnSpc>
                <a:spcPct val="150000"/>
              </a:lnSpc>
              <a:buFont typeface="Wingdings" panose="05000000000000000000" pitchFamily="2" charset="2"/>
              <a:buChar char="l"/>
              <a:defRPr/>
            </a:pPr>
            <a:r>
              <a:rPr lang="zh-CN" altLang="en-US" sz="2000"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字符流 </a:t>
            </a:r>
            <a:r>
              <a:rPr lang="en-US" altLang="zh-CN" sz="20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 </a:t>
            </a:r>
            <a:r>
              <a:rPr lang="zh-CN" altLang="en-US" sz="2000"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字节流</a:t>
            </a:r>
            <a:r>
              <a:rPr lang="zh-CN" altLang="en-US" sz="20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 </a:t>
            </a:r>
            <a:r>
              <a:rPr lang="en-US" altLang="zh-CN" sz="20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 </a:t>
            </a:r>
            <a:r>
              <a:rPr lang="zh-CN" altLang="en-US" sz="2000"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编码表</a:t>
            </a:r>
            <a:endParaRPr lang="en-US" altLang="zh-CN" sz="2000"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
        <p:nvSpPr>
          <p:cNvPr id="5" name="TextBox 10"/>
          <p:cNvSpPr txBox="1"/>
          <p:nvPr/>
        </p:nvSpPr>
        <p:spPr>
          <a:xfrm>
            <a:off x="1168399" y="2609220"/>
            <a:ext cx="8832851" cy="883190"/>
          </a:xfrm>
          <a:prstGeom prst="rect">
            <a:avLst/>
          </a:prstGeom>
          <a:noFill/>
        </p:spPr>
        <p:txBody>
          <a:bodyPr>
            <a:spAutoFit/>
          </a:bodyPr>
          <a:lstStyle/>
          <a:p>
            <a:pPr lvl="0">
              <a:lnSpc>
                <a:spcPct val="150000"/>
              </a:lnSpc>
              <a:defRPr/>
            </a:pPr>
            <a:r>
              <a:rPr lang="zh-CN" altLang="en-US"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基础知识：</a:t>
            </a:r>
            <a:endParaRPr lang="en-US" altLang="zh-CN"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lnSpc>
                <a:spcPct val="150000"/>
              </a:lnSpc>
              <a:defRPr/>
            </a:pPr>
            <a:r>
              <a:rPr lang="en-US" altLang="zh-CN"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不管是在哪张码表中</a:t>
            </a:r>
            <a:r>
              <a:rPr lang="en-US" altLang="zh-CN"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中文的第一个字节一定是负数。</a:t>
            </a:r>
            <a:endParaRPr lang="en-US" altLang="zh-CN"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7" name="Rectangle 1"/>
          <p:cNvSpPr>
            <a:spLocks noChangeArrowheads="1"/>
          </p:cNvSpPr>
          <p:nvPr/>
        </p:nvSpPr>
        <p:spPr bwMode="auto">
          <a:xfrm>
            <a:off x="1775885" y="3743954"/>
            <a:ext cx="78316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sz="1400" b="1" dirty="0">
                <a:solidFill>
                  <a:srgbClr val="008000"/>
                </a:solidFill>
                <a:latin typeface="Consolas" panose="020B0609020204030204" pitchFamily="49" charset="0"/>
              </a:rPr>
              <a:t>a</a:t>
            </a:r>
            <a:r>
              <a:rPr lang="zh-CN" altLang="en-US" sz="1400" b="1" dirty="0">
                <a:solidFill>
                  <a:srgbClr val="008000"/>
                </a:solidFill>
                <a:latin typeface="Consolas" panose="020B0609020204030204" pitchFamily="49" charset="0"/>
              </a:rPr>
              <a:t>黑马</a:t>
            </a:r>
            <a:endParaRPr lang="zh-CN" altLang="zh-CN" sz="1400" dirty="0"/>
          </a:p>
        </p:txBody>
      </p:sp>
      <p:sp>
        <p:nvSpPr>
          <p:cNvPr id="8" name="矩形 7"/>
          <p:cNvSpPr/>
          <p:nvPr/>
        </p:nvSpPr>
        <p:spPr>
          <a:xfrm>
            <a:off x="5075768" y="3729568"/>
            <a:ext cx="3324949" cy="307777"/>
          </a:xfrm>
          <a:prstGeom prst="rect">
            <a:avLst/>
          </a:prstGeom>
        </p:spPr>
        <p:txBody>
          <a:bodyPr wrap="none">
            <a:spAutoFit/>
          </a:bodyPr>
          <a:lstStyle/>
          <a:p>
            <a:pPr>
              <a:defRPr/>
            </a:pPr>
            <a:r>
              <a:rPr lang="zh-CN" altLang="en-US" sz="1400" dirty="0"/>
              <a:t>97</a:t>
            </a:r>
            <a:r>
              <a:rPr lang="en-US" altLang="zh-CN" sz="1400" dirty="0"/>
              <a:t>      -23      -69      -111      -23      -87      -84</a:t>
            </a:r>
            <a:endParaRPr lang="zh-CN" altLang="en-US" sz="1400" dirty="0"/>
          </a:p>
        </p:txBody>
      </p:sp>
      <p:sp>
        <p:nvSpPr>
          <p:cNvPr id="9" name="圆角矩形 8"/>
          <p:cNvSpPr/>
          <p:nvPr/>
        </p:nvSpPr>
        <p:spPr>
          <a:xfrm>
            <a:off x="5516033" y="3729567"/>
            <a:ext cx="1441451" cy="33655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 name="圆角矩形 9"/>
          <p:cNvSpPr/>
          <p:nvPr/>
        </p:nvSpPr>
        <p:spPr>
          <a:xfrm>
            <a:off x="7010400" y="3729567"/>
            <a:ext cx="1439333" cy="33655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2" name="燕尾形 11"/>
          <p:cNvSpPr/>
          <p:nvPr/>
        </p:nvSpPr>
        <p:spPr>
          <a:xfrm rot="16200000">
            <a:off x="5558368" y="4326467"/>
            <a:ext cx="412749" cy="154516"/>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
        <p:nvSpPr>
          <p:cNvPr id="64522"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字符流读取中文的过程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TextBox 10"/>
          <p:cNvSpPr txBox="1"/>
          <p:nvPr/>
        </p:nvSpPr>
        <p:spPr>
          <a:xfrm>
            <a:off x="1168400" y="2087034"/>
            <a:ext cx="8832851" cy="510845"/>
          </a:xfrm>
          <a:prstGeom prst="rect">
            <a:avLst/>
          </a:prstGeom>
          <a:noFill/>
        </p:spPr>
        <p:txBody>
          <a:bodyPr>
            <a:spAutoFit/>
          </a:bodyPr>
          <a:lstStyle/>
          <a:p>
            <a:pPr marL="357505" lvl="0" indent="-357505">
              <a:lnSpc>
                <a:spcPct val="150000"/>
              </a:lnSpc>
              <a:buFont typeface="Wingdings" panose="05000000000000000000" pitchFamily="2" charset="2"/>
              <a:buChar char="l"/>
              <a:defRPr/>
            </a:pPr>
            <a:r>
              <a:rPr lang="zh-CN" altLang="en-US" sz="2000"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字符流 </a:t>
            </a:r>
            <a:r>
              <a:rPr lang="en-US" altLang="zh-CN" sz="20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 </a:t>
            </a:r>
            <a:r>
              <a:rPr lang="zh-CN" altLang="en-US" sz="2000"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字节流</a:t>
            </a:r>
            <a:r>
              <a:rPr lang="zh-CN" altLang="en-US" sz="20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 </a:t>
            </a:r>
            <a:r>
              <a:rPr lang="en-US" altLang="zh-CN" sz="2000" b="1" dirty="0">
                <a:solidFill>
                  <a:prstClr val="black">
                    <a:lumMod val="85000"/>
                    <a:lumOff val="15000"/>
                  </a:prstClr>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 </a:t>
            </a:r>
            <a:r>
              <a:rPr lang="zh-CN" altLang="en-US" sz="2000"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编码表</a:t>
            </a:r>
            <a:endParaRPr lang="en-US" altLang="zh-CN" sz="2000" b="1" dirty="0">
              <a:solidFill>
                <a:srgbClr val="FF000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
        <p:nvSpPr>
          <p:cNvPr id="5" name="TextBox 10"/>
          <p:cNvSpPr txBox="1"/>
          <p:nvPr/>
        </p:nvSpPr>
        <p:spPr>
          <a:xfrm>
            <a:off x="1168400" y="2609220"/>
            <a:ext cx="8832851" cy="883190"/>
          </a:xfrm>
          <a:prstGeom prst="rect">
            <a:avLst/>
          </a:prstGeom>
          <a:noFill/>
        </p:spPr>
        <p:txBody>
          <a:bodyPr>
            <a:spAutoFit/>
          </a:bodyPr>
          <a:lstStyle/>
          <a:p>
            <a:pPr lvl="0">
              <a:lnSpc>
                <a:spcPct val="150000"/>
              </a:lnSpc>
              <a:defRPr/>
            </a:pPr>
            <a:r>
              <a:rPr lang="zh-CN" altLang="en-US"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基础知识：</a:t>
            </a:r>
            <a:endParaRPr lang="en-US" altLang="zh-CN"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lnSpc>
                <a:spcPct val="150000"/>
              </a:lnSpc>
              <a:defRPr/>
            </a:pPr>
            <a:r>
              <a:rPr lang="en-US" altLang="zh-CN"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不管是在哪张码表中</a:t>
            </a:r>
            <a:r>
              <a:rPr lang="en-US" altLang="zh-CN"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中文的第一个字节一定是负数。</a:t>
            </a:r>
            <a:endParaRPr lang="en-US" altLang="zh-CN"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7" name="Rectangle 1"/>
          <p:cNvSpPr>
            <a:spLocks noChangeArrowheads="1"/>
          </p:cNvSpPr>
          <p:nvPr/>
        </p:nvSpPr>
        <p:spPr bwMode="auto">
          <a:xfrm>
            <a:off x="1775885" y="3743954"/>
            <a:ext cx="78316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sz="1400" b="1" dirty="0">
                <a:solidFill>
                  <a:srgbClr val="008000"/>
                </a:solidFill>
                <a:latin typeface="Consolas" panose="020B0609020204030204" pitchFamily="49" charset="0"/>
              </a:rPr>
              <a:t>a</a:t>
            </a:r>
            <a:r>
              <a:rPr lang="zh-CN" altLang="en-US" sz="1400" b="1" dirty="0">
                <a:solidFill>
                  <a:srgbClr val="008000"/>
                </a:solidFill>
                <a:latin typeface="Consolas" panose="020B0609020204030204" pitchFamily="49" charset="0"/>
              </a:rPr>
              <a:t>黑马</a:t>
            </a:r>
            <a:endParaRPr lang="zh-CN" altLang="zh-CN" sz="1400" dirty="0"/>
          </a:p>
        </p:txBody>
      </p:sp>
      <p:sp>
        <p:nvSpPr>
          <p:cNvPr id="8" name="矩形 7"/>
          <p:cNvSpPr/>
          <p:nvPr/>
        </p:nvSpPr>
        <p:spPr>
          <a:xfrm>
            <a:off x="5075768" y="3729568"/>
            <a:ext cx="3324949" cy="307777"/>
          </a:xfrm>
          <a:prstGeom prst="rect">
            <a:avLst/>
          </a:prstGeom>
        </p:spPr>
        <p:txBody>
          <a:bodyPr wrap="none">
            <a:spAutoFit/>
          </a:bodyPr>
          <a:lstStyle/>
          <a:p>
            <a:pPr>
              <a:defRPr/>
            </a:pPr>
            <a:r>
              <a:rPr lang="zh-CN" altLang="en-US" sz="1400" dirty="0"/>
              <a:t>97</a:t>
            </a:r>
            <a:r>
              <a:rPr lang="en-US" altLang="zh-CN" sz="1400" dirty="0"/>
              <a:t>      -23      -69      -111      -23      -87      -84</a:t>
            </a:r>
            <a:endParaRPr lang="zh-CN" altLang="en-US" sz="1400" dirty="0"/>
          </a:p>
        </p:txBody>
      </p:sp>
      <p:sp>
        <p:nvSpPr>
          <p:cNvPr id="9" name="圆角矩形 8"/>
          <p:cNvSpPr/>
          <p:nvPr/>
        </p:nvSpPr>
        <p:spPr>
          <a:xfrm>
            <a:off x="5516033" y="3729567"/>
            <a:ext cx="1441451" cy="33655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 name="圆角矩形 9"/>
          <p:cNvSpPr/>
          <p:nvPr/>
        </p:nvSpPr>
        <p:spPr>
          <a:xfrm>
            <a:off x="7010400" y="3729567"/>
            <a:ext cx="1439333" cy="33655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2" name="燕尾形 11"/>
          <p:cNvSpPr/>
          <p:nvPr/>
        </p:nvSpPr>
        <p:spPr>
          <a:xfrm rot="16200000">
            <a:off x="7023102" y="4326467"/>
            <a:ext cx="412749" cy="154516"/>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
        <p:nvSpPr>
          <p:cNvPr id="65546"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字符流读取中文的过程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5546"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字符流写数据的五种方式</a:t>
            </a:r>
          </a:p>
        </p:txBody>
      </p:sp>
      <p:graphicFrame>
        <p:nvGraphicFramePr>
          <p:cNvPr id="13" name="表格 12"/>
          <p:cNvGraphicFramePr>
            <a:graphicFrameLocks noGrp="1"/>
          </p:cNvGraphicFramePr>
          <p:nvPr/>
        </p:nvGraphicFramePr>
        <p:xfrm>
          <a:off x="996951" y="2160857"/>
          <a:ext cx="10694940" cy="3435802"/>
        </p:xfrm>
        <a:graphic>
          <a:graphicData uri="http://schemas.openxmlformats.org/drawingml/2006/table">
            <a:tbl>
              <a:tblPr/>
              <a:tblGrid>
                <a:gridCol w="4815981">
                  <a:extLst>
                    <a:ext uri="{9D8B030D-6E8A-4147-A177-3AD203B41FA5}">
                      <a16:colId xmlns:a16="http://schemas.microsoft.com/office/drawing/2014/main" val="20000"/>
                    </a:ext>
                  </a:extLst>
                </a:gridCol>
                <a:gridCol w="5878959">
                  <a:extLst>
                    <a:ext uri="{9D8B030D-6E8A-4147-A177-3AD203B41FA5}">
                      <a16:colId xmlns:a16="http://schemas.microsoft.com/office/drawing/2014/main" val="20001"/>
                    </a:ext>
                  </a:extLst>
                </a:gridCol>
              </a:tblGrid>
              <a:tr h="378157">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400" b="1" i="0" u="none" strike="noStrike" cap="none" normalizeH="0" baseline="0" dirty="0">
                          <a:ln>
                            <a:noFill/>
                          </a:ln>
                          <a:solidFill>
                            <a:srgbClr val="FFFFFF"/>
                          </a:solidFill>
                          <a:effectLst/>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方法名</a:t>
                      </a:r>
                    </a:p>
                  </a:txBody>
                  <a:tcPr marL="91422" marR="91422"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400" b="1" i="0" u="none" strike="noStrike" cap="none" normalizeH="0" baseline="0" dirty="0">
                          <a:ln>
                            <a:noFill/>
                          </a:ln>
                          <a:solidFill>
                            <a:srgbClr val="FFFFFF"/>
                          </a:solidFill>
                          <a:effectLst/>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说明</a:t>
                      </a:r>
                    </a:p>
                  </a:txBody>
                  <a:tcPr marL="91422" marR="91422"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605976">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void write​(int c)</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22" marR="91422"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fontAlgn="auto">
                        <a:lnSpc>
                          <a:spcPct val="150000"/>
                        </a:lnSpc>
                        <a:spcBef>
                          <a:spcPts val="0"/>
                        </a:spcBef>
                        <a:spcAft>
                          <a:spcPts val="0"/>
                        </a:spcAft>
                        <a:buFont typeface="Wingdings" panose="05000000000000000000" pitchFamily="2" charset="2"/>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写一个字符</a:t>
                      </a:r>
                      <a:endPar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22" marR="91422"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605976">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600" b="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void write​(char[] cbuf)</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22" marR="91422"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indent="0" fontAlgn="auto">
                        <a:lnSpc>
                          <a:spcPct val="150000"/>
                        </a:lnSpc>
                        <a:spcBef>
                          <a:spcPts val="0"/>
                        </a:spcBef>
                        <a:spcAft>
                          <a:spcPts val="0"/>
                        </a:spcAft>
                        <a:buFont typeface="Wingdings" panose="05000000000000000000" pitchFamily="2" charset="2"/>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写入一个字符数组</a:t>
                      </a:r>
                      <a:endPar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22" marR="91422"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r h="605976">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void write​(char[] </a:t>
                      </a:r>
                      <a:r>
                        <a:rPr lang="en-US" altLang="zh-CN" sz="1600"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cbuf</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int off, int </a:t>
                      </a:r>
                      <a:r>
                        <a:rPr lang="en-US" altLang="zh-CN" sz="1600"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len</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sz="1600" b="1" kern="120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22" marR="91422"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fontAlgn="auto">
                        <a:lnSpc>
                          <a:spcPct val="150000"/>
                        </a:lnSpc>
                        <a:spcBef>
                          <a:spcPts val="0"/>
                        </a:spcBef>
                        <a:spcAft>
                          <a:spcPts val="0"/>
                        </a:spcAft>
                        <a:buFont typeface="Wingdings" panose="05000000000000000000" pitchFamily="2" charset="2"/>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写入字符数组的一部分</a:t>
                      </a:r>
                      <a:endPar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22" marR="91422"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3"/>
                  </a:ext>
                </a:extLst>
              </a:tr>
              <a:tr h="605976">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600" b="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void write​(String str)</a:t>
                      </a:r>
                      <a:endParaRPr lang="zh-CN" altLang="en-US" sz="1600" b="1" kern="120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22" marR="91422"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fontAlgn="auto">
                        <a:lnSpc>
                          <a:spcPct val="150000"/>
                        </a:lnSpc>
                        <a:spcBef>
                          <a:spcPts val="0"/>
                        </a:spcBef>
                        <a:spcAft>
                          <a:spcPts val="0"/>
                        </a:spcAft>
                        <a:buFont typeface="Wingdings" panose="05000000000000000000" pitchFamily="2" charset="2"/>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写一个字符串</a:t>
                      </a:r>
                      <a:endPar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22" marR="91422"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4"/>
                  </a:ext>
                </a:extLst>
              </a:tr>
              <a:tr h="605976">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void write​(String </a:t>
                      </a:r>
                      <a:r>
                        <a:rPr lang="en-US" altLang="zh-CN" sz="1600"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str</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int off, int </a:t>
                      </a:r>
                      <a:r>
                        <a:rPr lang="en-US" altLang="zh-CN" sz="1600"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len</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sz="1600" b="1" kern="120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22" marR="91422"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fontAlgn="auto">
                        <a:lnSpc>
                          <a:spcPct val="150000"/>
                        </a:lnSpc>
                        <a:spcBef>
                          <a:spcPts val="0"/>
                        </a:spcBef>
                        <a:spcAft>
                          <a:spcPts val="0"/>
                        </a:spcAft>
                        <a:buFont typeface="Wingdings" panose="05000000000000000000" pitchFamily="2" charset="2"/>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写一个字符串的一部分</a:t>
                      </a:r>
                      <a:endPar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22" marR="91422"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5546"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字符流写数据的步骤</a:t>
            </a:r>
          </a:p>
        </p:txBody>
      </p:sp>
      <p:sp>
        <p:nvSpPr>
          <p:cNvPr id="5" name="TextBox 10"/>
          <p:cNvSpPr txBox="1"/>
          <p:nvPr/>
        </p:nvSpPr>
        <p:spPr>
          <a:xfrm>
            <a:off x="1640443" y="2463040"/>
            <a:ext cx="8652198" cy="425950"/>
          </a:xfrm>
          <a:prstGeom prst="rect">
            <a:avLst/>
          </a:prstGeom>
          <a:noFill/>
        </p:spPr>
        <p:txBody>
          <a:bodyPr wrap="square">
            <a:spAutoFit/>
          </a:bodyPr>
          <a:lstStyle/>
          <a:p>
            <a:pPr marL="267970" indent="-267970" eaLnBrk="1" fontAlgn="auto" hangingPunct="1">
              <a:lnSpc>
                <a:spcPct val="150000"/>
              </a:lnSpc>
              <a:spcBef>
                <a:spcPts val="0"/>
              </a:spcBef>
              <a:spcAft>
                <a:spcPts val="0"/>
              </a:spcAft>
              <a:buFont typeface="+mj-ea"/>
              <a:buAutoNum type="circleNumDbPlain"/>
              <a:defRPr/>
            </a:pP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创建字符输出流对象。</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7" name="矩形 1"/>
          <p:cNvSpPr>
            <a:spLocks noChangeArrowheads="1"/>
          </p:cNvSpPr>
          <p:nvPr/>
        </p:nvSpPr>
        <p:spPr bwMode="auto">
          <a:xfrm>
            <a:off x="1624568" y="1904740"/>
            <a:ext cx="836422" cy="592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2400" b="1" dirty="0">
                <a:solidFill>
                  <a:srgbClr val="262626"/>
                </a:solidFill>
                <a:latin typeface="Consolas" panose="020B0609020204030204" pitchFamily="49" charset="0"/>
                <a:ea typeface="阿里巴巴普惠体 Light" panose="00020600040101010101" pitchFamily="18" charset="-122"/>
                <a:cs typeface="阿里巴巴普惠体 Light" panose="00020600040101010101" pitchFamily="18" charset="-122"/>
              </a:rPr>
              <a:t>步骤：</a:t>
            </a:r>
            <a:endParaRPr lang="en-US" altLang="zh-CN" sz="2400" b="1" dirty="0">
              <a:solidFill>
                <a:srgbClr val="262626"/>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8" name="TextBox 10"/>
          <p:cNvSpPr txBox="1"/>
          <p:nvPr/>
        </p:nvSpPr>
        <p:spPr>
          <a:xfrm>
            <a:off x="1727565" y="5445742"/>
            <a:ext cx="8652198" cy="425950"/>
          </a:xfrm>
          <a:prstGeom prst="rect">
            <a:avLst/>
          </a:prstGeom>
          <a:noFill/>
        </p:spPr>
        <p:txBody>
          <a:bodyPr wrap="square">
            <a:spAutoFit/>
          </a:bodyPr>
          <a:lstStyle/>
          <a:p>
            <a:pPr marL="267970" indent="-267970" eaLnBrk="1" fontAlgn="auto" hangingPunct="1">
              <a:lnSpc>
                <a:spcPct val="150000"/>
              </a:lnSpc>
              <a:spcBef>
                <a:spcPts val="0"/>
              </a:spcBef>
              <a:spcAft>
                <a:spcPts val="0"/>
              </a:spcAft>
              <a:buFont typeface="+mj-ea"/>
              <a:buAutoNum type="circleNumDbPlain" startAt="3"/>
              <a:defRPr/>
            </a:pP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释放资源</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9" name="TextBox 10"/>
          <p:cNvSpPr txBox="1"/>
          <p:nvPr/>
        </p:nvSpPr>
        <p:spPr>
          <a:xfrm>
            <a:off x="1727565" y="3969011"/>
            <a:ext cx="8652198" cy="425950"/>
          </a:xfrm>
          <a:prstGeom prst="rect">
            <a:avLst/>
          </a:prstGeom>
          <a:noFill/>
        </p:spPr>
        <p:txBody>
          <a:bodyPr wrap="square">
            <a:spAutoFit/>
          </a:bodyPr>
          <a:lstStyle/>
          <a:p>
            <a:pPr marL="267970" indent="-267970" eaLnBrk="1" fontAlgn="auto" hangingPunct="1">
              <a:lnSpc>
                <a:spcPct val="150000"/>
              </a:lnSpc>
              <a:spcBef>
                <a:spcPts val="0"/>
              </a:spcBef>
              <a:spcAft>
                <a:spcPts val="0"/>
              </a:spcAft>
              <a:buFont typeface="+mj-ea"/>
              <a:buAutoNum type="circleNumDbPlain" startAt="2"/>
              <a:defRPr/>
            </a:pP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写数据</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0" name="TextBox 10"/>
          <p:cNvSpPr txBox="1"/>
          <p:nvPr/>
        </p:nvSpPr>
        <p:spPr>
          <a:xfrm>
            <a:off x="1974373" y="2918230"/>
            <a:ext cx="8652198" cy="1206356"/>
          </a:xfrm>
          <a:prstGeom prst="rect">
            <a:avLst/>
          </a:prstGeom>
          <a:noFill/>
        </p:spPr>
        <p:txBody>
          <a:bodyPr wrap="square">
            <a:spAutoFit/>
          </a:bodyPr>
          <a:lstStyle/>
          <a:p>
            <a:pPr eaLnBrk="1" fontAlgn="auto" hangingPunct="1">
              <a:lnSpc>
                <a:spcPct val="150000"/>
              </a:lnSpc>
              <a:spcBef>
                <a:spcPts val="0"/>
              </a:spcBef>
              <a:spcAft>
                <a:spcPts val="0"/>
              </a:spcAft>
              <a:defRPr/>
            </a:pPr>
            <a:r>
              <a:rPr lang="zh-CN" altLang="en-US"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注意事项：</a:t>
            </a:r>
            <a:endParaRPr lang="en-US" altLang="zh-CN"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如果文件不存在</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就创建</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但是要保证父级路径存在。</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如果文件存在就清空。</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TextBox 10"/>
          <p:cNvSpPr txBox="1"/>
          <p:nvPr/>
        </p:nvSpPr>
        <p:spPr>
          <a:xfrm>
            <a:off x="2042779" y="4341426"/>
            <a:ext cx="8652198" cy="1206356"/>
          </a:xfrm>
          <a:prstGeom prst="rect">
            <a:avLst/>
          </a:prstGeom>
          <a:noFill/>
        </p:spPr>
        <p:txBody>
          <a:bodyPr wrap="square">
            <a:spAutoFit/>
          </a:bodyPr>
          <a:lstStyle/>
          <a:p>
            <a:pPr eaLnBrk="1" fontAlgn="auto" hangingPunct="1">
              <a:lnSpc>
                <a:spcPct val="150000"/>
              </a:lnSpc>
              <a:spcBef>
                <a:spcPts val="0"/>
              </a:spcBef>
              <a:spcAft>
                <a:spcPts val="0"/>
              </a:spcAft>
              <a:defRPr/>
            </a:pPr>
            <a:r>
              <a:rPr lang="zh-CN" altLang="en-US"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注意事项：</a:t>
            </a:r>
            <a:endParaRPr lang="en-US" altLang="zh-CN"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1.</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写出</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int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类型的整数</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实际写出的是整数在码表上对应的字母。</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2.</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写出字符串数据</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是把字符串本身原样写出。</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2" name="TextBox 10"/>
          <p:cNvSpPr txBox="1"/>
          <p:nvPr/>
        </p:nvSpPr>
        <p:spPr>
          <a:xfrm>
            <a:off x="2042779" y="5839196"/>
            <a:ext cx="8652198" cy="795282"/>
          </a:xfrm>
          <a:prstGeom prst="rect">
            <a:avLst/>
          </a:prstGeom>
          <a:noFill/>
        </p:spPr>
        <p:txBody>
          <a:bodyPr wrap="square">
            <a:spAutoFit/>
          </a:bodyPr>
          <a:lstStyle/>
          <a:p>
            <a:pPr eaLnBrk="1" fontAlgn="auto" hangingPunct="1">
              <a:lnSpc>
                <a:spcPct val="150000"/>
              </a:lnSpc>
              <a:spcBef>
                <a:spcPts val="0"/>
              </a:spcBef>
              <a:spcAft>
                <a:spcPts val="0"/>
              </a:spcAft>
              <a:defRPr/>
            </a:pPr>
            <a:r>
              <a:rPr lang="zh-CN" altLang="en-US"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注意事项：</a:t>
            </a:r>
            <a:endParaRPr lang="en-US" altLang="zh-CN"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每次使用完流必须要释放资源。</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5546"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字符流的刷新方法</a:t>
            </a:r>
          </a:p>
        </p:txBody>
      </p:sp>
      <p:graphicFrame>
        <p:nvGraphicFramePr>
          <p:cNvPr id="5" name="表格 4"/>
          <p:cNvGraphicFramePr>
            <a:graphicFrameLocks noGrp="1"/>
          </p:cNvGraphicFramePr>
          <p:nvPr/>
        </p:nvGraphicFramePr>
        <p:xfrm>
          <a:off x="1566354" y="2160857"/>
          <a:ext cx="8465413" cy="2029402"/>
        </p:xfrm>
        <a:graphic>
          <a:graphicData uri="http://schemas.openxmlformats.org/drawingml/2006/table">
            <a:tbl>
              <a:tblPr/>
              <a:tblGrid>
                <a:gridCol w="3600233">
                  <a:extLst>
                    <a:ext uri="{9D8B030D-6E8A-4147-A177-3AD203B41FA5}">
                      <a16:colId xmlns:a16="http://schemas.microsoft.com/office/drawing/2014/main" val="20000"/>
                    </a:ext>
                  </a:extLst>
                </a:gridCol>
                <a:gridCol w="4865180">
                  <a:extLst>
                    <a:ext uri="{9D8B030D-6E8A-4147-A177-3AD203B41FA5}">
                      <a16:colId xmlns:a16="http://schemas.microsoft.com/office/drawing/2014/main" val="20001"/>
                    </a:ext>
                  </a:extLst>
                </a:gridCol>
              </a:tblGrid>
              <a:tr h="579829">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000" b="1" i="0" u="none" strike="noStrike" cap="none" normalizeH="0" baseline="0" dirty="0">
                          <a:ln>
                            <a:noFill/>
                          </a:ln>
                          <a:solidFill>
                            <a:srgbClr val="FFFFFF"/>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方法名</a:t>
                      </a:r>
                    </a:p>
                  </a:txBody>
                  <a:tcPr marL="91412" marR="91412" marT="45757" marB="4575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000" b="1" i="0" u="none" strike="noStrike" cap="none" normalizeH="0" baseline="0" dirty="0">
                          <a:ln>
                            <a:noFill/>
                          </a:ln>
                          <a:solidFill>
                            <a:srgbClr val="FFFFFF"/>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说明</a:t>
                      </a:r>
                    </a:p>
                  </a:txBody>
                  <a:tcPr marL="91412" marR="91412" marT="45757" marB="4575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579829">
                <a:tc>
                  <a:txBody>
                    <a:bodyPr/>
                    <a:lstStyle/>
                    <a:p>
                      <a:pPr marL="0" marR="0" lvl="0" indent="0" algn="ctr" defTabSz="914400" rtl="0" eaLnBrk="1" fontAlgn="base" latinLnBrk="0" hangingPunct="1">
                        <a:lnSpc>
                          <a:spcPct val="150000"/>
                        </a:lnSpc>
                        <a:spcBef>
                          <a:spcPct val="0"/>
                        </a:spcBef>
                        <a:spcAft>
                          <a:spcPct val="0"/>
                        </a:spcAft>
                        <a:buClrTx/>
                        <a:buSzTx/>
                        <a:buFontTx/>
                        <a:buNone/>
                      </a:pP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flush()</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2" marR="91412" marT="45757" marB="457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刷新流</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还可以继续写数据</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2" marR="91412" marT="45757" marB="457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869744">
                <a:tc>
                  <a:txBody>
                    <a:bodyPr/>
                    <a:lstStyle/>
                    <a:p>
                      <a:pPr marL="0" marR="0" lvl="0" indent="0" algn="ctr" defTabSz="914400" rtl="0" eaLnBrk="1" fontAlgn="base" latinLnBrk="0" hangingPunct="1">
                        <a:lnSpc>
                          <a:spcPct val="150000"/>
                        </a:lnSpc>
                        <a:spcBef>
                          <a:spcPct val="0"/>
                        </a:spcBef>
                        <a:spcAft>
                          <a:spcPct val="0"/>
                        </a:spcAft>
                        <a:buClrTx/>
                        <a:buSzTx/>
                        <a:buFontTx/>
                        <a:buNone/>
                      </a:pPr>
                      <a:r>
                        <a:rPr lang="en-US" altLang="zh-CN" sz="1600" b="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close()</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2" marR="91412" marT="45757" marB="457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关闭流</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释放资源</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但是在关闭之前会先刷新流。一旦关闭</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就不能再写数据</a:t>
                      </a:r>
                      <a:endPar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2" marR="91412" marT="45757" marB="457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bl>
          </a:graphicData>
        </a:graphic>
      </p:graphicFrame>
      <p:sp>
        <p:nvSpPr>
          <p:cNvPr id="7" name="TextBox 10"/>
          <p:cNvSpPr txBox="1">
            <a:spLocks noChangeArrowheads="1"/>
          </p:cNvSpPr>
          <p:nvPr/>
        </p:nvSpPr>
        <p:spPr bwMode="auto">
          <a:xfrm>
            <a:off x="1566354" y="4656000"/>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推荐调用一次</a:t>
            </a:r>
            <a:r>
              <a:rPr kumimoji="0" lang="en-US" altLang="zh-CN" sz="2400" b="1" i="0" u="none" strike="noStrike" kern="1200" cap="none" spc="0" normalizeH="0" baseline="0" noProof="0" dirty="0">
                <a:ln>
                  <a:noFill/>
                </a:ln>
                <a:solidFill>
                  <a:srgbClr val="404040"/>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write</a:t>
            </a:r>
            <a:r>
              <a:rPr kumimoji="0" lang="zh-CN" altLang="en-US" sz="2400" b="1" i="0" u="none" strike="noStrike" kern="1200" cap="none" spc="0" normalizeH="0" baseline="0" noProof="0" dirty="0">
                <a:ln>
                  <a:noFill/>
                </a:ln>
                <a:solidFill>
                  <a:srgbClr val="404040"/>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方法就调用一次</a:t>
            </a:r>
            <a:r>
              <a:rPr kumimoji="0" lang="en-US" altLang="zh-CN" sz="2400" b="1" i="0" u="none" strike="noStrike" kern="1200" cap="none" spc="0" normalizeH="0" baseline="0" noProof="0" dirty="0">
                <a:ln>
                  <a:noFill/>
                </a:ln>
                <a:solidFill>
                  <a:srgbClr val="404040"/>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flush</a:t>
            </a:r>
            <a:r>
              <a:rPr kumimoji="0" lang="zh-CN" altLang="en-US" sz="2400" b="1" i="0" u="none" strike="noStrike" kern="1200" cap="none" spc="0" normalizeH="0" baseline="0" noProof="0" dirty="0">
                <a:ln>
                  <a:noFill/>
                </a:ln>
                <a:solidFill>
                  <a:srgbClr val="404040"/>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方法进行刷新</a:t>
            </a:r>
            <a:r>
              <a:rPr kumimoji="0" lang="en-US" altLang="zh-CN" sz="2400" b="1" i="0" u="none" strike="noStrike" kern="1200" cap="none" spc="0" normalizeH="0" baseline="0" noProof="0" dirty="0">
                <a:ln>
                  <a:noFill/>
                </a:ln>
                <a:solidFill>
                  <a:srgbClr val="404040"/>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kumimoji="0" lang="zh-CN" altLang="en-US" sz="2400" b="1" i="0" u="none" strike="noStrike" kern="1200" cap="none" spc="0" normalizeH="0" baseline="0" noProof="0" dirty="0">
              <a:ln>
                <a:noFill/>
              </a:ln>
              <a:solidFill>
                <a:srgbClr val="404040"/>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5546"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字符流读数据的两种方式</a:t>
            </a:r>
          </a:p>
        </p:txBody>
      </p:sp>
      <p:graphicFrame>
        <p:nvGraphicFramePr>
          <p:cNvPr id="5" name="表格 4"/>
          <p:cNvGraphicFramePr>
            <a:graphicFrameLocks noGrp="1"/>
          </p:cNvGraphicFramePr>
          <p:nvPr/>
        </p:nvGraphicFramePr>
        <p:xfrm>
          <a:off x="1095838" y="2160856"/>
          <a:ext cx="10019005" cy="2106852"/>
        </p:xfrm>
        <a:graphic>
          <a:graphicData uri="http://schemas.openxmlformats.org/drawingml/2006/table">
            <a:tbl>
              <a:tblPr/>
              <a:tblGrid>
                <a:gridCol w="4260956">
                  <a:extLst>
                    <a:ext uri="{9D8B030D-6E8A-4147-A177-3AD203B41FA5}">
                      <a16:colId xmlns:a16="http://schemas.microsoft.com/office/drawing/2014/main" val="20000"/>
                    </a:ext>
                  </a:extLst>
                </a:gridCol>
                <a:gridCol w="5758049">
                  <a:extLst>
                    <a:ext uri="{9D8B030D-6E8A-4147-A177-3AD203B41FA5}">
                      <a16:colId xmlns:a16="http://schemas.microsoft.com/office/drawing/2014/main" val="20001"/>
                    </a:ext>
                  </a:extLst>
                </a:gridCol>
              </a:tblGrid>
              <a:tr h="493567">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400" b="1" i="0" u="none" strike="noStrike" cap="none" normalizeH="0" baseline="0" dirty="0">
                          <a:ln>
                            <a:noFill/>
                          </a:ln>
                          <a:solidFill>
                            <a:srgbClr val="FFFFFF"/>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方法名</a:t>
                      </a:r>
                    </a:p>
                  </a:txBody>
                  <a:tcPr marL="91412" marR="91412" marT="45691" marB="4569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400" b="1" i="0" u="none" strike="noStrike" cap="none" normalizeH="0" baseline="0" dirty="0">
                          <a:ln>
                            <a:noFill/>
                          </a:ln>
                          <a:solidFill>
                            <a:srgbClr val="FFFFFF"/>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说明</a:t>
                      </a:r>
                    </a:p>
                  </a:txBody>
                  <a:tcPr marL="91412" marR="91412" marT="45691" marB="4569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744593">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int read​()</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2" marR="91412"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1600" b="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一次读一个字符数据</a:t>
                      </a:r>
                    </a:p>
                  </a:txBody>
                  <a:tcPr marL="91412" marR="91412"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868692">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int read​(char[] </a:t>
                      </a:r>
                      <a:r>
                        <a:rPr lang="en-US" altLang="zh-CN" sz="1600"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cbuf</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2" marR="91412"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一次读一个字符数组数据</a:t>
                      </a:r>
                      <a:endPar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2" marR="91412"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655840" y="-113235"/>
            <a:ext cx="6291263" cy="3542235"/>
          </a:xfrm>
        </p:spPr>
        <p:txBody>
          <a:bodyPr/>
          <a:lstStyle/>
          <a:p>
            <a:pPr marL="0" indent="0">
              <a:buNone/>
            </a:pP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字符流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缓冲流</a:t>
            </a:r>
            <a:endParaRPr lang="zh-CN" altLang="zh-CN"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转换流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序列化流</a:t>
            </a:r>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p>
          <a:p>
            <a:pPr lvl="0"/>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打印流</a:t>
            </a:r>
            <a:endPar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COMMONS-IO</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包</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defTabSz="1219200">
              <a:defRPr/>
            </a:pPr>
            <a:r>
              <a:rPr lang="zh-CN" altLang="en-US"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缓冲流</a:t>
            </a:r>
            <a:endParaRPr lang="zh-TW" altLang="zh-CN"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TextBox 10"/>
          <p:cNvSpPr txBox="1"/>
          <p:nvPr/>
        </p:nvSpPr>
        <p:spPr>
          <a:xfrm>
            <a:off x="1200151" y="2120900"/>
            <a:ext cx="9984316" cy="4207177"/>
          </a:xfrm>
          <a:prstGeom prst="rect">
            <a:avLst/>
          </a:prstGeom>
          <a:noFill/>
        </p:spPr>
        <p:txBody>
          <a:bodyPr>
            <a:spAutoFit/>
          </a:bodyPr>
          <a:lstStyle/>
          <a:p>
            <a:pPr defTabSz="1219200">
              <a:lnSpc>
                <a:spcPct val="150000"/>
              </a:lnSpc>
              <a:defRPr/>
            </a:pP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字节缓冲流：</a:t>
            </a:r>
            <a:endPar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357505" indent="-357505" defTabSz="1219200">
              <a:lnSpc>
                <a:spcPct val="150000"/>
              </a:lnSpc>
              <a:buFont typeface="Wingdings" panose="05000000000000000000" pitchFamily="2" charset="2"/>
              <a:buChar char="l"/>
              <a:defRPr/>
            </a:pPr>
            <a:r>
              <a:rPr lang="en-US" altLang="zh-CN"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BufferOutputStream</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缓冲输出流 </a:t>
            </a:r>
            <a:endPar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357505" indent="-357505" defTabSz="1219200">
              <a:lnSpc>
                <a:spcPct val="150000"/>
              </a:lnSpc>
              <a:buFont typeface="Wingdings" panose="05000000000000000000" pitchFamily="2" charset="2"/>
              <a:buChar char="l"/>
              <a:defRPr/>
            </a:pPr>
            <a:r>
              <a:rPr lang="en-US" altLang="zh-CN"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BufferedInputStream</a:t>
            </a: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缓冲输入流</a:t>
            </a:r>
            <a:endPar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357505" indent="-357505" defTabSz="1219200">
              <a:lnSpc>
                <a:spcPct val="150000"/>
              </a:lnSpc>
              <a:buFont typeface="Wingdings" panose="05000000000000000000" pitchFamily="2" charset="2"/>
              <a:buChar char="l"/>
              <a:defRPr/>
            </a:pPr>
            <a:endPar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a:lnSpc>
                <a:spcPct val="150000"/>
              </a:lnSpc>
              <a:defRPr/>
            </a:pP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构造方法</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p>
            <a:pPr defTabSz="1219200">
              <a:lnSpc>
                <a:spcPct val="150000"/>
              </a:lnSpc>
              <a:defRPr/>
            </a:pP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字节缓冲输出流</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BufferedOutputStream</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en-US" altLang="zh-CN"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OutputStream</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out)</a:t>
            </a:r>
          </a:p>
          <a:p>
            <a:pPr defTabSz="1219200">
              <a:lnSpc>
                <a:spcPct val="150000"/>
              </a:lnSpc>
              <a:defRPr/>
            </a:pP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字节缓冲输入流 </a:t>
            </a:r>
            <a:r>
              <a:rPr lang="en-US" altLang="zh-CN"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BufferedInputStream</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en-US" altLang="zh-CN"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InputStream</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in)</a:t>
            </a:r>
          </a:p>
          <a:p>
            <a:pPr defTabSz="1219200">
              <a:lnSpc>
                <a:spcPct val="150000"/>
              </a:lnSpc>
              <a:defRPr/>
            </a:pPr>
            <a:endPar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defTabSz="1219200">
              <a:lnSpc>
                <a:spcPct val="150000"/>
              </a:lnSpc>
              <a:defRPr/>
            </a:pP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为什么构造方法需要的是字节流</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而不是具体的文件或者路径呢？</a:t>
            </a:r>
            <a:endPar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357505" indent="-357505" defTabSz="1219200">
              <a:lnSpc>
                <a:spcPct val="150000"/>
              </a:lnSpc>
              <a:buFont typeface="Wingdings" panose="05000000000000000000" pitchFamily="2" charset="2"/>
              <a:buChar char="l"/>
              <a:defRPr/>
            </a:pP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字节缓冲流</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仅仅提供缓冲区</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而真正的读写数据还得依靠基本的字节流对象进行操作</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p:txBody>
      </p:sp>
      <p:sp>
        <p:nvSpPr>
          <p:cNvPr id="35844"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200" fontAlgn="base">
              <a:lnSpc>
                <a:spcPct val="150000"/>
              </a:lnSpc>
              <a:spcBef>
                <a:spcPct val="0"/>
              </a:spcBef>
              <a:spcAft>
                <a:spcPct val="0"/>
              </a:spcAft>
            </a:pPr>
            <a:r>
              <a:rPr lang="zh-CN" altLang="en-US" sz="2400" b="1" dirty="0">
                <a:solidFill>
                  <a:srgbClr val="404040"/>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字节流缓冲流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655840" y="-113235"/>
            <a:ext cx="6291263" cy="3542235"/>
          </a:xfrm>
        </p:spPr>
        <p:txBody>
          <a:bodyPr/>
          <a:lstStyle/>
          <a:p>
            <a:pPr marL="0" indent="0">
              <a:buNone/>
            </a:pP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字符流</a:t>
            </a:r>
            <a:endParaRPr lang="zh-CN" altLang="zh-CN"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缓冲流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转换流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序列化流</a:t>
            </a:r>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p>
          <a:p>
            <a:pPr lvl="0"/>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打印流</a:t>
            </a:r>
            <a:endPar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COMMONS-IO</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包</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缓冲流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132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3567" y="4292601"/>
            <a:ext cx="37211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1860551" y="2948518"/>
            <a:ext cx="2123016" cy="3852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创建输入流对象</a:t>
            </a:r>
          </a:p>
        </p:txBody>
      </p:sp>
      <p:sp>
        <p:nvSpPr>
          <p:cNvPr id="16" name="矩形 15"/>
          <p:cNvSpPr/>
          <p:nvPr/>
        </p:nvSpPr>
        <p:spPr>
          <a:xfrm>
            <a:off x="7704667" y="2942167"/>
            <a:ext cx="2423584" cy="3725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创建输出流对象</a:t>
            </a:r>
          </a:p>
        </p:txBody>
      </p:sp>
      <p:grpSp>
        <p:nvGrpSpPr>
          <p:cNvPr id="23" name="组合 22"/>
          <p:cNvGrpSpPr/>
          <p:nvPr/>
        </p:nvGrpSpPr>
        <p:grpSpPr bwMode="auto">
          <a:xfrm>
            <a:off x="806451" y="2131484"/>
            <a:ext cx="1054100" cy="1557867"/>
            <a:chOff x="605463" y="1598561"/>
            <a:chExt cx="790138" cy="1167669"/>
          </a:xfrm>
        </p:grpSpPr>
        <p:sp>
          <p:nvSpPr>
            <p:cNvPr id="2" name="矩形 1"/>
            <p:cNvSpPr/>
            <p:nvPr/>
          </p:nvSpPr>
          <p:spPr>
            <a:xfrm>
              <a:off x="605463" y="1974563"/>
              <a:ext cx="790138" cy="791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数据源</a:t>
              </a:r>
              <a:r>
                <a:rPr lang="en-US" altLang="zh-CN"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rPr>
                <a:t>s</a:t>
              </a:r>
              <a:endParaRPr lang="zh-CN" altLang="en-US"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矩形 10"/>
            <p:cNvSpPr/>
            <p:nvPr/>
          </p:nvSpPr>
          <p:spPr>
            <a:xfrm>
              <a:off x="773645" y="1598561"/>
              <a:ext cx="407579" cy="230688"/>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硬盘</a:t>
              </a:r>
            </a:p>
          </p:txBody>
        </p:sp>
      </p:grpSp>
      <p:grpSp>
        <p:nvGrpSpPr>
          <p:cNvPr id="26" name="组合 25"/>
          <p:cNvGrpSpPr/>
          <p:nvPr/>
        </p:nvGrpSpPr>
        <p:grpSpPr bwMode="auto">
          <a:xfrm>
            <a:off x="10128251" y="2087034"/>
            <a:ext cx="1054100" cy="1602317"/>
            <a:chOff x="7596336" y="1565526"/>
            <a:chExt cx="790138" cy="1200704"/>
          </a:xfrm>
        </p:grpSpPr>
        <p:sp>
          <p:nvSpPr>
            <p:cNvPr id="9" name="矩形 8"/>
            <p:cNvSpPr/>
            <p:nvPr/>
          </p:nvSpPr>
          <p:spPr>
            <a:xfrm>
              <a:off x="7596336" y="1974749"/>
              <a:ext cx="790138" cy="7914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目的地</a:t>
              </a:r>
              <a:r>
                <a:rPr lang="en-US" altLang="zh-CN"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rPr>
                <a:t>s</a:t>
              </a:r>
              <a:endParaRPr lang="zh-CN" altLang="en-US"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9" name="矩形 18"/>
            <p:cNvSpPr/>
            <p:nvPr/>
          </p:nvSpPr>
          <p:spPr>
            <a:xfrm>
              <a:off x="7689946" y="1565526"/>
              <a:ext cx="407579" cy="230634"/>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硬盘</a:t>
              </a:r>
            </a:p>
          </p:txBody>
        </p:sp>
      </p:grpSp>
      <p:grpSp>
        <p:nvGrpSpPr>
          <p:cNvPr id="24" name="组合 23"/>
          <p:cNvGrpSpPr/>
          <p:nvPr/>
        </p:nvGrpSpPr>
        <p:grpSpPr bwMode="auto">
          <a:xfrm>
            <a:off x="3983567" y="2087033"/>
            <a:ext cx="3721100" cy="1701800"/>
            <a:chOff x="2987823" y="1565526"/>
            <a:chExt cx="2790825" cy="1276147"/>
          </a:xfrm>
        </p:grpSpPr>
        <p:sp>
          <p:nvSpPr>
            <p:cNvPr id="4" name="矩形 3"/>
            <p:cNvSpPr/>
            <p:nvPr/>
          </p:nvSpPr>
          <p:spPr>
            <a:xfrm>
              <a:off x="2987823" y="1851231"/>
              <a:ext cx="2790825" cy="99044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b="1">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20" name="矩形 19"/>
            <p:cNvSpPr/>
            <p:nvPr/>
          </p:nvSpPr>
          <p:spPr>
            <a:xfrm>
              <a:off x="4156223" y="1565526"/>
              <a:ext cx="407804" cy="230796"/>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内存</a:t>
              </a:r>
            </a:p>
          </p:txBody>
        </p:sp>
      </p:grpSp>
      <p:sp>
        <p:nvSpPr>
          <p:cNvPr id="15" name="Rectangle 6"/>
          <p:cNvSpPr>
            <a:spLocks noChangeArrowheads="1"/>
          </p:cNvSpPr>
          <p:nvPr/>
        </p:nvSpPr>
        <p:spPr bwMode="auto">
          <a:xfrm>
            <a:off x="3996267" y="3018996"/>
            <a:ext cx="8509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1219200" eaLnBrk="0" fontAlgn="base" hangingPunct="0">
              <a:spcBef>
                <a:spcPct val="0"/>
              </a:spcBef>
              <a:spcAft>
                <a:spcPct val="0"/>
              </a:spcAft>
              <a:defRPr/>
            </a:pPr>
            <a:r>
              <a:rPr lang="zh-CN" altLang="zh-CN" sz="1400" b="1" dirty="0">
                <a:solidFill>
                  <a:srgbClr val="00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read()</a:t>
            </a:r>
            <a:endParaRPr lang="zh-CN"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21" name="Rectangle 7"/>
          <p:cNvSpPr>
            <a:spLocks noChangeArrowheads="1"/>
          </p:cNvSpPr>
          <p:nvPr/>
        </p:nvSpPr>
        <p:spPr bwMode="auto">
          <a:xfrm>
            <a:off x="5291667" y="3010529"/>
            <a:ext cx="80433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1219200" eaLnBrk="0" fontAlgn="base" hangingPunct="0">
              <a:spcBef>
                <a:spcPct val="0"/>
              </a:spcBef>
              <a:spcAft>
                <a:spcPct val="0"/>
              </a:spcAft>
              <a:defRPr/>
            </a:pPr>
            <a:r>
              <a:rPr lang="zh-CN" altLang="zh-CN" sz="1400" b="1" dirty="0">
                <a:solidFill>
                  <a:srgbClr val="000080"/>
                </a:solidFill>
                <a:latin typeface="Consolas" panose="020B0609020204030204" pitchFamily="49" charset="0"/>
                <a:ea typeface="阿里巴巴普惠体 Light" panose="00020600040101010101" pitchFamily="18" charset="-122"/>
                <a:cs typeface="阿里巴巴普惠体 Light" panose="00020600040101010101" pitchFamily="18" charset="-122"/>
              </a:rPr>
              <a:t>int </a:t>
            </a:r>
            <a:r>
              <a:rPr lang="zh-CN" altLang="zh-CN" sz="1400" b="1" dirty="0">
                <a:solidFill>
                  <a:srgbClr val="00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b</a:t>
            </a:r>
            <a:endParaRPr lang="zh-CN"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cxnSp>
        <p:nvCxnSpPr>
          <p:cNvPr id="18" name="直接箭头连接符 17"/>
          <p:cNvCxnSpPr>
            <a:stCxn id="15" idx="3"/>
          </p:cNvCxnSpPr>
          <p:nvPr/>
        </p:nvCxnSpPr>
        <p:spPr>
          <a:xfrm flipV="1">
            <a:off x="4847167" y="3172884"/>
            <a:ext cx="480484" cy="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5952067" y="3172884"/>
            <a:ext cx="52705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8"/>
          <p:cNvSpPr>
            <a:spLocks noChangeArrowheads="1"/>
          </p:cNvSpPr>
          <p:nvPr/>
        </p:nvSpPr>
        <p:spPr bwMode="auto">
          <a:xfrm>
            <a:off x="6479118" y="2965862"/>
            <a:ext cx="1225549"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200" eaLnBrk="0" fontAlgn="base" hangingPunct="0">
              <a:spcBef>
                <a:spcPct val="0"/>
              </a:spcBef>
              <a:spcAft>
                <a:spcPct val="0"/>
              </a:spcAft>
            </a:pPr>
            <a:r>
              <a:rPr lang="zh-CN" altLang="zh-CN" sz="1735" b="1">
                <a:solidFill>
                  <a:srgbClr val="00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write(b)</a:t>
            </a:r>
            <a:endParaRPr lang="zh-CN" altLang="zh-CN" sz="2400" b="1">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209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left)">
                                      <p:cBhvr>
                                        <p:cTn id="44" dur="500"/>
                                        <p:tgtEl>
                                          <p:spTgt spid="25"/>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15" grpId="0" animBg="1"/>
      <p:bldP spid="21" grpId="0" animBg="1"/>
      <p:bldP spid="2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p:cNvSpPr>
            <a:spLocks noChangeArrowheads="1"/>
          </p:cNvSpPr>
          <p:nvPr/>
        </p:nvSpPr>
        <p:spPr bwMode="auto">
          <a:xfrm>
            <a:off x="6720418" y="2923529"/>
            <a:ext cx="1225549"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200" eaLnBrk="0" fontAlgn="base" hangingPunct="0">
              <a:spcBef>
                <a:spcPct val="0"/>
              </a:spcBef>
              <a:spcAft>
                <a:spcPct val="0"/>
              </a:spcAft>
            </a:pPr>
            <a:r>
              <a:rPr lang="zh-CN" altLang="zh-CN" sz="1735" b="1">
                <a:solidFill>
                  <a:srgbClr val="00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write()</a:t>
            </a:r>
            <a:endParaRPr lang="zh-CN" altLang="zh-CN" sz="2400" b="1">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缓冲流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矩形 6"/>
          <p:cNvSpPr/>
          <p:nvPr/>
        </p:nvSpPr>
        <p:spPr>
          <a:xfrm>
            <a:off x="1860551" y="2948518"/>
            <a:ext cx="2123016" cy="3852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创建输入流对象</a:t>
            </a:r>
          </a:p>
        </p:txBody>
      </p:sp>
      <p:sp>
        <p:nvSpPr>
          <p:cNvPr id="16" name="矩形 15"/>
          <p:cNvSpPr/>
          <p:nvPr/>
        </p:nvSpPr>
        <p:spPr>
          <a:xfrm>
            <a:off x="7704667" y="2942167"/>
            <a:ext cx="2423584" cy="3725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创建输出流对象</a:t>
            </a:r>
          </a:p>
        </p:txBody>
      </p:sp>
      <p:grpSp>
        <p:nvGrpSpPr>
          <p:cNvPr id="23" name="组合 22"/>
          <p:cNvGrpSpPr/>
          <p:nvPr/>
        </p:nvGrpSpPr>
        <p:grpSpPr bwMode="auto">
          <a:xfrm>
            <a:off x="806451" y="2131484"/>
            <a:ext cx="1054100" cy="1557867"/>
            <a:chOff x="605463" y="1598561"/>
            <a:chExt cx="790138" cy="1167669"/>
          </a:xfrm>
        </p:grpSpPr>
        <p:sp>
          <p:nvSpPr>
            <p:cNvPr id="2" name="矩形 1"/>
            <p:cNvSpPr/>
            <p:nvPr/>
          </p:nvSpPr>
          <p:spPr>
            <a:xfrm>
              <a:off x="605463" y="1974563"/>
              <a:ext cx="790138" cy="791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数据源</a:t>
              </a:r>
              <a:r>
                <a:rPr lang="en-US" altLang="zh-CN"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rPr>
                <a:t>s</a:t>
              </a:r>
              <a:endParaRPr lang="zh-CN" altLang="en-US"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矩形 10"/>
            <p:cNvSpPr/>
            <p:nvPr/>
          </p:nvSpPr>
          <p:spPr>
            <a:xfrm>
              <a:off x="773645" y="1598561"/>
              <a:ext cx="407579" cy="230688"/>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硬盘</a:t>
              </a:r>
            </a:p>
          </p:txBody>
        </p:sp>
      </p:grpSp>
      <p:grpSp>
        <p:nvGrpSpPr>
          <p:cNvPr id="26" name="组合 25"/>
          <p:cNvGrpSpPr/>
          <p:nvPr/>
        </p:nvGrpSpPr>
        <p:grpSpPr bwMode="auto">
          <a:xfrm>
            <a:off x="10128251" y="2087034"/>
            <a:ext cx="1054100" cy="1602317"/>
            <a:chOff x="7596336" y="1565526"/>
            <a:chExt cx="790138" cy="1200704"/>
          </a:xfrm>
        </p:grpSpPr>
        <p:sp>
          <p:nvSpPr>
            <p:cNvPr id="9" name="矩形 8"/>
            <p:cNvSpPr/>
            <p:nvPr/>
          </p:nvSpPr>
          <p:spPr>
            <a:xfrm>
              <a:off x="7596336" y="1974749"/>
              <a:ext cx="790138" cy="7914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目的地</a:t>
              </a:r>
              <a:r>
                <a:rPr lang="en-US" altLang="zh-CN"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rPr>
                <a:t>s</a:t>
              </a:r>
              <a:endParaRPr lang="zh-CN" altLang="en-US"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9" name="矩形 18"/>
            <p:cNvSpPr/>
            <p:nvPr/>
          </p:nvSpPr>
          <p:spPr>
            <a:xfrm>
              <a:off x="7689946" y="1565526"/>
              <a:ext cx="407579" cy="230634"/>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硬盘</a:t>
              </a:r>
            </a:p>
          </p:txBody>
        </p:sp>
      </p:grpSp>
      <p:sp>
        <p:nvSpPr>
          <p:cNvPr id="15" name="Rectangle 6"/>
          <p:cNvSpPr>
            <a:spLocks noChangeArrowheads="1"/>
          </p:cNvSpPr>
          <p:nvPr/>
        </p:nvSpPr>
        <p:spPr bwMode="auto">
          <a:xfrm>
            <a:off x="4017434" y="2974545"/>
            <a:ext cx="8509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1219200" eaLnBrk="0" fontAlgn="base" hangingPunct="0">
              <a:spcBef>
                <a:spcPct val="0"/>
              </a:spcBef>
              <a:spcAft>
                <a:spcPct val="0"/>
              </a:spcAft>
              <a:defRPr/>
            </a:pPr>
            <a:r>
              <a:rPr lang="zh-CN" altLang="zh-CN" sz="1400" b="1" dirty="0">
                <a:solidFill>
                  <a:srgbClr val="00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read()</a:t>
            </a:r>
            <a:endParaRPr lang="zh-CN"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21" name="Rectangle 7"/>
          <p:cNvSpPr>
            <a:spLocks noChangeArrowheads="1"/>
          </p:cNvSpPr>
          <p:nvPr/>
        </p:nvSpPr>
        <p:spPr bwMode="auto">
          <a:xfrm>
            <a:off x="5291667" y="3010530"/>
            <a:ext cx="80433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1219200" eaLnBrk="0" fontAlgn="base" hangingPunct="0">
              <a:spcBef>
                <a:spcPct val="0"/>
              </a:spcBef>
              <a:spcAft>
                <a:spcPct val="0"/>
              </a:spcAft>
              <a:defRPr/>
            </a:pPr>
            <a:endParaRPr lang="zh-CN"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cxnSp>
        <p:nvCxnSpPr>
          <p:cNvPr id="18" name="直接箭头连接符 17"/>
          <p:cNvCxnSpPr/>
          <p:nvPr/>
        </p:nvCxnSpPr>
        <p:spPr>
          <a:xfrm>
            <a:off x="4868334" y="3128433"/>
            <a:ext cx="43815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6096000" y="3128433"/>
            <a:ext cx="52705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40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7967" y="4379384"/>
            <a:ext cx="4648200"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357285" y="2870201"/>
            <a:ext cx="673100" cy="5820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字节数组</a:t>
            </a:r>
          </a:p>
        </p:txBody>
      </p:sp>
      <p:grpSp>
        <p:nvGrpSpPr>
          <p:cNvPr id="8" name="组合 7"/>
          <p:cNvGrpSpPr/>
          <p:nvPr/>
        </p:nvGrpSpPr>
        <p:grpSpPr bwMode="auto">
          <a:xfrm>
            <a:off x="3983567" y="2087033"/>
            <a:ext cx="3721100" cy="1701800"/>
            <a:chOff x="2987675" y="1565275"/>
            <a:chExt cx="2790825" cy="1276350"/>
          </a:xfrm>
        </p:grpSpPr>
        <p:sp>
          <p:nvSpPr>
            <p:cNvPr id="20" name="矩形 19"/>
            <p:cNvSpPr/>
            <p:nvPr/>
          </p:nvSpPr>
          <p:spPr bwMode="auto">
            <a:xfrm>
              <a:off x="4156075" y="1565275"/>
              <a:ext cx="407804" cy="230833"/>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内存</a:t>
              </a:r>
            </a:p>
          </p:txBody>
        </p:sp>
        <p:sp>
          <p:nvSpPr>
            <p:cNvPr id="4" name="矩形 3"/>
            <p:cNvSpPr/>
            <p:nvPr/>
          </p:nvSpPr>
          <p:spPr bwMode="auto">
            <a:xfrm>
              <a:off x="2987675" y="1851025"/>
              <a:ext cx="2790825" cy="990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b="1">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2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7" grpId="0" animBg="1"/>
      <p:bldP spid="16" grpId="0" animBg="1"/>
      <p:bldP spid="15" grpId="0" animBg="1"/>
      <p:bldP spid="21" grpId="0" animBg="1"/>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p:cNvSpPr>
            <a:spLocks noChangeArrowheads="1"/>
          </p:cNvSpPr>
          <p:nvPr/>
        </p:nvSpPr>
        <p:spPr bwMode="auto">
          <a:xfrm>
            <a:off x="8401051" y="2946813"/>
            <a:ext cx="1225549"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200" eaLnBrk="0" fontAlgn="base" hangingPunct="0">
              <a:spcBef>
                <a:spcPct val="0"/>
              </a:spcBef>
              <a:spcAft>
                <a:spcPct val="0"/>
              </a:spcAft>
            </a:pPr>
            <a:r>
              <a:rPr lang="zh-CN" altLang="zh-CN" sz="1735">
                <a:solidFill>
                  <a:srgbClr val="000000"/>
                </a:solidFill>
                <a:latin typeface="Consolas" panose="020B0609020204030204" pitchFamily="49" charset="0"/>
              </a:rPr>
              <a:t>write()</a:t>
            </a:r>
            <a:endParaRPr lang="zh-CN" altLang="zh-CN" sz="2400">
              <a:solidFill>
                <a:prstClr val="black"/>
              </a:solidFill>
            </a:endParaRPr>
          </a:p>
        </p:txBody>
      </p:sp>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缓冲流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23" name="组合 22"/>
          <p:cNvGrpSpPr/>
          <p:nvPr/>
        </p:nvGrpSpPr>
        <p:grpSpPr bwMode="auto">
          <a:xfrm>
            <a:off x="46567" y="2087032"/>
            <a:ext cx="1054100" cy="1602319"/>
            <a:chOff x="605463" y="1565243"/>
            <a:chExt cx="790138" cy="1200987"/>
          </a:xfrm>
        </p:grpSpPr>
        <p:sp>
          <p:nvSpPr>
            <p:cNvPr id="2" name="矩形 1"/>
            <p:cNvSpPr/>
            <p:nvPr/>
          </p:nvSpPr>
          <p:spPr>
            <a:xfrm>
              <a:off x="605463" y="1974563"/>
              <a:ext cx="790138" cy="791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dirty="0">
                  <a:solidFill>
                    <a:prstClr val="black"/>
                  </a:solidFill>
                  <a:latin typeface="Calibri" panose="020F0502020204030204"/>
                  <a:ea typeface="黑体" panose="02010609060101010101" pitchFamily="49" charset="-122"/>
                </a:rPr>
                <a:t>数据源</a:t>
              </a:r>
              <a:r>
                <a:rPr lang="en-US" altLang="zh-CN" sz="2400" dirty="0">
                  <a:solidFill>
                    <a:prstClr val="white"/>
                  </a:solidFill>
                  <a:latin typeface="Calibri" panose="020F0502020204030204"/>
                  <a:ea typeface="黑体" panose="02010609060101010101" pitchFamily="49" charset="-122"/>
                </a:rPr>
                <a:t>s</a:t>
              </a:r>
              <a:endParaRPr lang="zh-CN" altLang="en-US" sz="2400" dirty="0">
                <a:solidFill>
                  <a:prstClr val="white"/>
                </a:solidFill>
                <a:latin typeface="Calibri" panose="020F0502020204030204"/>
                <a:ea typeface="黑体" panose="02010609060101010101" pitchFamily="49" charset="-122"/>
              </a:endParaRPr>
            </a:p>
          </p:txBody>
        </p:sp>
        <p:sp>
          <p:nvSpPr>
            <p:cNvPr id="11" name="矩形 10"/>
            <p:cNvSpPr/>
            <p:nvPr/>
          </p:nvSpPr>
          <p:spPr>
            <a:xfrm>
              <a:off x="796742" y="1565243"/>
              <a:ext cx="407579" cy="230688"/>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硬盘</a:t>
              </a:r>
            </a:p>
          </p:txBody>
        </p:sp>
      </p:grpSp>
      <p:grpSp>
        <p:nvGrpSpPr>
          <p:cNvPr id="26" name="组合 25"/>
          <p:cNvGrpSpPr/>
          <p:nvPr/>
        </p:nvGrpSpPr>
        <p:grpSpPr bwMode="auto">
          <a:xfrm>
            <a:off x="11051118" y="2087032"/>
            <a:ext cx="1054100" cy="1481668"/>
            <a:chOff x="7596336" y="1655934"/>
            <a:chExt cx="790138" cy="1110296"/>
          </a:xfrm>
        </p:grpSpPr>
        <p:sp>
          <p:nvSpPr>
            <p:cNvPr id="9" name="矩形 8"/>
            <p:cNvSpPr/>
            <p:nvPr/>
          </p:nvSpPr>
          <p:spPr>
            <a:xfrm>
              <a:off x="7596336" y="1974749"/>
              <a:ext cx="790138" cy="7914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dirty="0">
                  <a:solidFill>
                    <a:prstClr val="black"/>
                  </a:solidFill>
                  <a:latin typeface="Calibri" panose="020F0502020204030204"/>
                  <a:ea typeface="黑体" panose="02010609060101010101" pitchFamily="49" charset="-122"/>
                </a:rPr>
                <a:t>目的地</a:t>
              </a:r>
              <a:r>
                <a:rPr lang="en-US" altLang="zh-CN" sz="2400" dirty="0">
                  <a:solidFill>
                    <a:prstClr val="white"/>
                  </a:solidFill>
                  <a:latin typeface="Calibri" panose="020F0502020204030204"/>
                  <a:ea typeface="黑体" panose="02010609060101010101" pitchFamily="49" charset="-122"/>
                </a:rPr>
                <a:t>s</a:t>
              </a:r>
              <a:endParaRPr lang="zh-CN" altLang="en-US" sz="2400" dirty="0">
                <a:solidFill>
                  <a:prstClr val="white"/>
                </a:solidFill>
                <a:latin typeface="Calibri" panose="020F0502020204030204"/>
                <a:ea typeface="黑体" panose="02010609060101010101" pitchFamily="49" charset="-122"/>
              </a:endParaRPr>
            </a:p>
          </p:txBody>
        </p:sp>
        <p:sp>
          <p:nvSpPr>
            <p:cNvPr id="19" name="矩形 18"/>
            <p:cNvSpPr/>
            <p:nvPr/>
          </p:nvSpPr>
          <p:spPr>
            <a:xfrm>
              <a:off x="7729873" y="1655934"/>
              <a:ext cx="407579" cy="230634"/>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硬盘</a:t>
              </a:r>
            </a:p>
          </p:txBody>
        </p:sp>
      </p:grpSp>
      <p:sp>
        <p:nvSpPr>
          <p:cNvPr id="21" name="Rectangle 7"/>
          <p:cNvSpPr>
            <a:spLocks noChangeArrowheads="1"/>
          </p:cNvSpPr>
          <p:nvPr/>
        </p:nvSpPr>
        <p:spPr bwMode="auto">
          <a:xfrm>
            <a:off x="5291667" y="3010530"/>
            <a:ext cx="80433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1219200" eaLnBrk="0" fontAlgn="base" hangingPunct="0">
              <a:spcBef>
                <a:spcPct val="0"/>
              </a:spcBef>
              <a:spcAft>
                <a:spcPct val="0"/>
              </a:spcAft>
              <a:defRPr/>
            </a:pPr>
            <a:endParaRPr lang="zh-CN" altLang="zh-CN" sz="1400" dirty="0">
              <a:solidFill>
                <a:prstClr val="black"/>
              </a:solidFill>
              <a:latin typeface="Calibri" panose="020F0502020204030204" pitchFamily="34" charset="0"/>
              <a:ea typeface="宋体" panose="02010600030101010101" pitchFamily="2" charset="-122"/>
            </a:endParaRPr>
          </a:p>
        </p:txBody>
      </p:sp>
      <p:cxnSp>
        <p:nvCxnSpPr>
          <p:cNvPr id="25" name="直接箭头连接符 24"/>
          <p:cNvCxnSpPr/>
          <p:nvPr/>
        </p:nvCxnSpPr>
        <p:spPr>
          <a:xfrm>
            <a:off x="8015818" y="3111500"/>
            <a:ext cx="527049"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bwMode="auto">
          <a:xfrm>
            <a:off x="1100667" y="2813051"/>
            <a:ext cx="2019300" cy="696383"/>
            <a:chOff x="826071" y="2110028"/>
            <a:chExt cx="1513682" cy="521803"/>
          </a:xfrm>
        </p:grpSpPr>
        <p:sp>
          <p:nvSpPr>
            <p:cNvPr id="8" name="矩形 7"/>
            <p:cNvSpPr/>
            <p:nvPr/>
          </p:nvSpPr>
          <p:spPr>
            <a:xfrm>
              <a:off x="826071" y="2219463"/>
              <a:ext cx="721935" cy="2537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dirty="0">
                  <a:solidFill>
                    <a:prstClr val="black"/>
                  </a:solidFill>
                  <a:latin typeface="Calibri" panose="020F0502020204030204"/>
                  <a:ea typeface="黑体" panose="02010609060101010101" pitchFamily="49" charset="-122"/>
                </a:rPr>
                <a:t>字节流</a:t>
              </a:r>
            </a:p>
          </p:txBody>
        </p:sp>
        <p:sp>
          <p:nvSpPr>
            <p:cNvPr id="10" name="矩形 9"/>
            <p:cNvSpPr/>
            <p:nvPr/>
          </p:nvSpPr>
          <p:spPr>
            <a:xfrm>
              <a:off x="1549592" y="2110028"/>
              <a:ext cx="790161" cy="5218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dirty="0">
                  <a:solidFill>
                    <a:prstClr val="black"/>
                  </a:solidFill>
                  <a:latin typeface="Calibri" panose="020F0502020204030204"/>
                  <a:ea typeface="黑体" panose="02010609060101010101" pitchFamily="49" charset="-122"/>
                </a:rPr>
                <a:t>缓冲流</a:t>
              </a:r>
            </a:p>
          </p:txBody>
        </p:sp>
      </p:grpSp>
      <p:grpSp>
        <p:nvGrpSpPr>
          <p:cNvPr id="42" name="组合 41"/>
          <p:cNvGrpSpPr/>
          <p:nvPr/>
        </p:nvGrpSpPr>
        <p:grpSpPr bwMode="auto">
          <a:xfrm>
            <a:off x="9359900" y="2741085"/>
            <a:ext cx="1686984" cy="696383"/>
            <a:chOff x="7020272" y="2056116"/>
            <a:chExt cx="1264210" cy="521803"/>
          </a:xfrm>
        </p:grpSpPr>
        <p:sp>
          <p:nvSpPr>
            <p:cNvPr id="24" name="矩形 23"/>
            <p:cNvSpPr/>
            <p:nvPr/>
          </p:nvSpPr>
          <p:spPr>
            <a:xfrm>
              <a:off x="7669032" y="2189342"/>
              <a:ext cx="615450" cy="2553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dirty="0">
                  <a:solidFill>
                    <a:prstClr val="black"/>
                  </a:solidFill>
                  <a:latin typeface="Calibri" panose="020F0502020204030204"/>
                  <a:ea typeface="黑体" panose="02010609060101010101" pitchFamily="49" charset="-122"/>
                </a:rPr>
                <a:t>字节流</a:t>
              </a:r>
            </a:p>
          </p:txBody>
        </p:sp>
        <p:sp>
          <p:nvSpPr>
            <p:cNvPr id="27" name="矩形 26"/>
            <p:cNvSpPr/>
            <p:nvPr/>
          </p:nvSpPr>
          <p:spPr>
            <a:xfrm>
              <a:off x="7020272" y="2056116"/>
              <a:ext cx="648760" cy="5218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dirty="0">
                  <a:solidFill>
                    <a:prstClr val="black"/>
                  </a:solidFill>
                  <a:latin typeface="Calibri" panose="020F0502020204030204"/>
                  <a:ea typeface="黑体" panose="02010609060101010101" pitchFamily="49" charset="-122"/>
                </a:rPr>
                <a:t>缓冲流</a:t>
              </a:r>
            </a:p>
          </p:txBody>
        </p:sp>
      </p:grpSp>
      <p:pic>
        <p:nvPicPr>
          <p:cNvPr id="141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251" y="4677833"/>
            <a:ext cx="40005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6"/>
          <p:cNvSpPr>
            <a:spLocks noChangeArrowheads="1"/>
          </p:cNvSpPr>
          <p:nvPr/>
        </p:nvSpPr>
        <p:spPr bwMode="auto">
          <a:xfrm>
            <a:off x="3067051" y="2974545"/>
            <a:ext cx="8509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1219200" eaLnBrk="0" fontAlgn="base" hangingPunct="0">
              <a:spcBef>
                <a:spcPct val="0"/>
              </a:spcBef>
              <a:spcAft>
                <a:spcPct val="0"/>
              </a:spcAft>
              <a:defRPr/>
            </a:pPr>
            <a:r>
              <a:rPr lang="zh-CN" altLang="zh-CN" sz="1400" dirty="0">
                <a:solidFill>
                  <a:srgbClr val="000000"/>
                </a:solidFill>
                <a:latin typeface="Consolas" panose="020B0609020204030204" pitchFamily="49" charset="0"/>
                <a:ea typeface="宋体" panose="02010600030101010101" pitchFamily="2" charset="-122"/>
                <a:cs typeface="Consolas" panose="020B0609020204030204" pitchFamily="49" charset="0"/>
              </a:rPr>
              <a:t>read()</a:t>
            </a:r>
            <a:endParaRPr lang="zh-CN" altLang="zh-CN" sz="1400" dirty="0">
              <a:solidFill>
                <a:prstClr val="black"/>
              </a:solidFill>
              <a:latin typeface="Calibri" panose="020F0502020204030204" pitchFamily="34" charset="0"/>
              <a:ea typeface="宋体" panose="02010600030101010101" pitchFamily="2" charset="-122"/>
            </a:endParaRPr>
          </a:p>
        </p:txBody>
      </p:sp>
      <p:grpSp>
        <p:nvGrpSpPr>
          <p:cNvPr id="37" name="组合 36"/>
          <p:cNvGrpSpPr/>
          <p:nvPr/>
        </p:nvGrpSpPr>
        <p:grpSpPr bwMode="auto">
          <a:xfrm>
            <a:off x="3119967" y="2087033"/>
            <a:ext cx="6239933" cy="1737784"/>
            <a:chOff x="2339752" y="1565275"/>
            <a:chExt cx="4680520" cy="1303338"/>
          </a:xfrm>
        </p:grpSpPr>
        <p:sp>
          <p:nvSpPr>
            <p:cNvPr id="20" name="矩形 19"/>
            <p:cNvSpPr/>
            <p:nvPr/>
          </p:nvSpPr>
          <p:spPr bwMode="auto">
            <a:xfrm>
              <a:off x="4156073" y="1565275"/>
              <a:ext cx="407854" cy="230833"/>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内存</a:t>
              </a:r>
            </a:p>
          </p:txBody>
        </p:sp>
        <p:sp>
          <p:nvSpPr>
            <p:cNvPr id="4" name="矩形 3"/>
            <p:cNvSpPr/>
            <p:nvPr/>
          </p:nvSpPr>
          <p:spPr bwMode="auto">
            <a:xfrm>
              <a:off x="2339752" y="1878013"/>
              <a:ext cx="4680520" cy="990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a:solidFill>
                  <a:prstClr val="white"/>
                </a:solidFill>
                <a:latin typeface="Calibri" panose="020F0502020204030204"/>
                <a:ea typeface="黑体" panose="02010609060101010101" pitchFamily="49" charset="-122"/>
              </a:endParaRPr>
            </a:p>
          </p:txBody>
        </p:sp>
      </p:grpSp>
      <p:cxnSp>
        <p:nvCxnSpPr>
          <p:cNvPr id="18" name="直接箭头连接符 17"/>
          <p:cNvCxnSpPr/>
          <p:nvPr/>
        </p:nvCxnSpPr>
        <p:spPr>
          <a:xfrm>
            <a:off x="3843867" y="3128433"/>
            <a:ext cx="397933"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7"/>
          <p:cNvSpPr>
            <a:spLocks noChangeArrowheads="1"/>
          </p:cNvSpPr>
          <p:nvPr/>
        </p:nvSpPr>
        <p:spPr bwMode="auto">
          <a:xfrm>
            <a:off x="5780618" y="2972429"/>
            <a:ext cx="80433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1219200" eaLnBrk="0" fontAlgn="base" hangingPunct="0">
              <a:spcBef>
                <a:spcPct val="0"/>
              </a:spcBef>
              <a:spcAft>
                <a:spcPct val="0"/>
              </a:spcAft>
              <a:defRPr/>
            </a:pPr>
            <a:r>
              <a:rPr lang="zh-CN" altLang="zh-CN" sz="1400" b="1" dirty="0">
                <a:solidFill>
                  <a:srgbClr val="000080"/>
                </a:solidFill>
                <a:latin typeface="Consolas" panose="020B0609020204030204" pitchFamily="49" charset="0"/>
                <a:ea typeface="宋体" panose="02010600030101010101" pitchFamily="2" charset="-122"/>
                <a:cs typeface="Consolas" panose="020B0609020204030204" pitchFamily="49" charset="0"/>
              </a:rPr>
              <a:t>int </a:t>
            </a:r>
            <a:r>
              <a:rPr lang="zh-CN" altLang="zh-CN" sz="1400" dirty="0">
                <a:solidFill>
                  <a:srgbClr val="000000"/>
                </a:solidFill>
                <a:latin typeface="Consolas" panose="020B0609020204030204" pitchFamily="49" charset="0"/>
                <a:ea typeface="宋体" panose="02010600030101010101" pitchFamily="2" charset="-122"/>
                <a:cs typeface="Consolas" panose="020B0609020204030204" pitchFamily="49" charset="0"/>
              </a:rPr>
              <a:t>b</a:t>
            </a:r>
            <a:endParaRPr lang="zh-CN" altLang="zh-CN" sz="1400" dirty="0">
              <a:solidFill>
                <a:prstClr val="black"/>
              </a:solidFill>
              <a:latin typeface="Calibri" panose="020F0502020204030204" pitchFamily="34" charset="0"/>
              <a:ea typeface="宋体" panose="02010600030101010101" pitchFamily="2" charset="-122"/>
            </a:endParaRPr>
          </a:p>
        </p:txBody>
      </p:sp>
      <p:cxnSp>
        <p:nvCxnSpPr>
          <p:cNvPr id="33" name="直接箭头连接符 32"/>
          <p:cNvCxnSpPr/>
          <p:nvPr/>
        </p:nvCxnSpPr>
        <p:spPr>
          <a:xfrm>
            <a:off x="5317067" y="3128433"/>
            <a:ext cx="52705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6407152" y="3134784"/>
            <a:ext cx="527049"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bwMode="auto">
          <a:xfrm>
            <a:off x="4220632" y="2891369"/>
            <a:ext cx="1088760" cy="851761"/>
            <a:chOff x="3165362" y="2169189"/>
            <a:chExt cx="817269" cy="637789"/>
          </a:xfrm>
        </p:grpSpPr>
        <p:sp>
          <p:nvSpPr>
            <p:cNvPr id="13" name="矩形 12"/>
            <p:cNvSpPr/>
            <p:nvPr/>
          </p:nvSpPr>
          <p:spPr>
            <a:xfrm>
              <a:off x="3236861" y="2169189"/>
              <a:ext cx="721342" cy="3550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dirty="0">
                  <a:solidFill>
                    <a:prstClr val="black"/>
                  </a:solidFill>
                  <a:latin typeface="Calibri" panose="020F0502020204030204"/>
                  <a:ea typeface="黑体" panose="02010609060101010101" pitchFamily="49" charset="-122"/>
                </a:rPr>
                <a:t>缓冲输入流的数组</a:t>
              </a:r>
            </a:p>
          </p:txBody>
        </p:sp>
        <p:sp>
          <p:nvSpPr>
            <p:cNvPr id="17" name="矩形 16"/>
            <p:cNvSpPr/>
            <p:nvPr/>
          </p:nvSpPr>
          <p:spPr>
            <a:xfrm>
              <a:off x="3165362" y="2576518"/>
              <a:ext cx="817269" cy="230460"/>
            </a:xfrm>
            <a:prstGeom prst="rect">
              <a:avLst/>
            </a:prstGeom>
          </p:spPr>
          <p:txBody>
            <a:bodyPr wrap="none">
              <a:spAutoFit/>
            </a:bodyPr>
            <a:lstStyle/>
            <a:p>
              <a:pPr defTabSz="1219200" eaLnBrk="0" fontAlgn="base" hangingPunct="0">
                <a:spcBef>
                  <a:spcPct val="0"/>
                </a:spcBef>
                <a:spcAft>
                  <a:spcPct val="0"/>
                </a:spcAft>
                <a:defRPr/>
              </a:pPr>
              <a:r>
                <a:rPr lang="zh-CN" altLang="en-US" sz="1400" dirty="0">
                  <a:solidFill>
                    <a:prstClr val="black"/>
                  </a:solidFill>
                  <a:latin typeface="Calibri" panose="020F0502020204030204" pitchFamily="34" charset="0"/>
                  <a:ea typeface="宋体" panose="02010600030101010101" pitchFamily="2" charset="-122"/>
                </a:rPr>
                <a:t>长度：</a:t>
              </a:r>
              <a:r>
                <a:rPr lang="en-US" altLang="zh-CN" sz="1400" dirty="0">
                  <a:solidFill>
                    <a:prstClr val="black"/>
                  </a:solidFill>
                  <a:latin typeface="Calibri" panose="020F0502020204030204" pitchFamily="34" charset="0"/>
                  <a:ea typeface="宋体" panose="02010600030101010101" pitchFamily="2" charset="-122"/>
                </a:rPr>
                <a:t>8192</a:t>
              </a:r>
              <a:endParaRPr lang="zh-CN" altLang="en-US" sz="1400" dirty="0">
                <a:solidFill>
                  <a:prstClr val="black"/>
                </a:solidFill>
                <a:latin typeface="Calibri" panose="020F0502020204030204" pitchFamily="34" charset="0"/>
                <a:ea typeface="宋体" panose="02010600030101010101" pitchFamily="2" charset="-122"/>
              </a:endParaRPr>
            </a:p>
          </p:txBody>
        </p:sp>
      </p:grpSp>
      <p:grpSp>
        <p:nvGrpSpPr>
          <p:cNvPr id="40" name="组合 39"/>
          <p:cNvGrpSpPr/>
          <p:nvPr/>
        </p:nvGrpSpPr>
        <p:grpSpPr bwMode="auto">
          <a:xfrm>
            <a:off x="6934197" y="2891365"/>
            <a:ext cx="1088760" cy="853877"/>
            <a:chOff x="5200233" y="2169189"/>
            <a:chExt cx="817269" cy="639204"/>
          </a:xfrm>
        </p:grpSpPr>
        <p:sp>
          <p:nvSpPr>
            <p:cNvPr id="35" name="矩形 34"/>
            <p:cNvSpPr/>
            <p:nvPr/>
          </p:nvSpPr>
          <p:spPr>
            <a:xfrm>
              <a:off x="5266965" y="2169189"/>
              <a:ext cx="722931" cy="35493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dirty="0">
                  <a:solidFill>
                    <a:prstClr val="black"/>
                  </a:solidFill>
                  <a:latin typeface="Calibri" panose="020F0502020204030204"/>
                  <a:ea typeface="黑体" panose="02010609060101010101" pitchFamily="49" charset="-122"/>
                </a:rPr>
                <a:t>缓冲输出流的数组</a:t>
              </a:r>
            </a:p>
          </p:txBody>
        </p:sp>
        <p:sp>
          <p:nvSpPr>
            <p:cNvPr id="39" name="矩形 38"/>
            <p:cNvSpPr/>
            <p:nvPr/>
          </p:nvSpPr>
          <p:spPr>
            <a:xfrm>
              <a:off x="5200233" y="2577994"/>
              <a:ext cx="817269" cy="230399"/>
            </a:xfrm>
            <a:prstGeom prst="rect">
              <a:avLst/>
            </a:prstGeom>
          </p:spPr>
          <p:txBody>
            <a:bodyPr wrap="none">
              <a:spAutoFit/>
            </a:bodyPr>
            <a:lstStyle/>
            <a:p>
              <a:pPr defTabSz="1219200" eaLnBrk="0" fontAlgn="base" hangingPunct="0">
                <a:spcBef>
                  <a:spcPct val="0"/>
                </a:spcBef>
                <a:spcAft>
                  <a:spcPct val="0"/>
                </a:spcAft>
                <a:defRPr/>
              </a:pPr>
              <a:r>
                <a:rPr lang="zh-CN" altLang="en-US" sz="1400" dirty="0">
                  <a:solidFill>
                    <a:prstClr val="black"/>
                  </a:solidFill>
                  <a:latin typeface="Calibri" panose="020F0502020204030204" pitchFamily="34" charset="0"/>
                  <a:ea typeface="宋体" panose="02010600030101010101" pitchFamily="2" charset="-122"/>
                </a:rPr>
                <a:t>长度：</a:t>
              </a:r>
              <a:r>
                <a:rPr lang="en-US" altLang="zh-CN" sz="1400" dirty="0">
                  <a:solidFill>
                    <a:prstClr val="black"/>
                  </a:solidFill>
                  <a:latin typeface="Calibri" panose="020F0502020204030204" pitchFamily="34" charset="0"/>
                  <a:ea typeface="宋体" panose="02010600030101010101" pitchFamily="2" charset="-122"/>
                </a:rPr>
                <a:t>8192</a:t>
              </a:r>
              <a:endParaRPr lang="zh-CN" altLang="en-US" sz="1400" dirty="0">
                <a:solidFill>
                  <a:prstClr val="black"/>
                </a:solidFill>
                <a:latin typeface="Calibri" panose="020F0502020204030204" pitchFamily="34" charset="0"/>
                <a:ea typeface="宋体" panose="02010600030101010101" pitchFamily="2" charset="-122"/>
              </a:endParaRPr>
            </a:p>
          </p:txBody>
        </p:sp>
      </p:grpSp>
      <p:sp>
        <p:nvSpPr>
          <p:cNvPr id="44" name="矩形 43"/>
          <p:cNvSpPr/>
          <p:nvPr/>
        </p:nvSpPr>
        <p:spPr>
          <a:xfrm>
            <a:off x="3843867" y="5734051"/>
            <a:ext cx="4241800" cy="38311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a:solidFill>
                <a:prstClr val="white"/>
              </a:solidFill>
              <a:latin typeface="Calibri" panose="020F0502020204030204"/>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3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left)">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left)">
                                      <p:cBhvr>
                                        <p:cTn id="53" dur="5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4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left)">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5" grpId="0" animBg="1"/>
      <p:bldP spid="3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p:cNvSpPr>
            <a:spLocks noChangeArrowheads="1"/>
          </p:cNvSpPr>
          <p:nvPr/>
        </p:nvSpPr>
        <p:spPr bwMode="auto">
          <a:xfrm>
            <a:off x="8401051" y="2946813"/>
            <a:ext cx="1225549"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200" eaLnBrk="0" fontAlgn="base" hangingPunct="0">
              <a:spcBef>
                <a:spcPct val="0"/>
              </a:spcBef>
              <a:spcAft>
                <a:spcPct val="0"/>
              </a:spcAft>
            </a:pPr>
            <a:r>
              <a:rPr lang="zh-CN" altLang="zh-CN" sz="1735" b="1">
                <a:solidFill>
                  <a:srgbClr val="00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write()</a:t>
            </a:r>
            <a:endParaRPr lang="zh-CN" altLang="zh-CN" sz="2400" b="1">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缓冲流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23" name="组合 22"/>
          <p:cNvGrpSpPr/>
          <p:nvPr/>
        </p:nvGrpSpPr>
        <p:grpSpPr bwMode="auto">
          <a:xfrm>
            <a:off x="46567" y="2131484"/>
            <a:ext cx="1054100" cy="1557867"/>
            <a:chOff x="605463" y="1598561"/>
            <a:chExt cx="790138" cy="1167669"/>
          </a:xfrm>
        </p:grpSpPr>
        <p:sp>
          <p:nvSpPr>
            <p:cNvPr id="2" name="矩形 1"/>
            <p:cNvSpPr/>
            <p:nvPr/>
          </p:nvSpPr>
          <p:spPr>
            <a:xfrm>
              <a:off x="605463" y="1974563"/>
              <a:ext cx="790138" cy="791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数据源</a:t>
              </a:r>
              <a:r>
                <a:rPr lang="en-US" altLang="zh-CN"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rPr>
                <a:t>s</a:t>
              </a:r>
              <a:endParaRPr lang="zh-CN" altLang="en-US"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矩形 10"/>
            <p:cNvSpPr/>
            <p:nvPr/>
          </p:nvSpPr>
          <p:spPr>
            <a:xfrm>
              <a:off x="773645" y="1598561"/>
              <a:ext cx="407579" cy="230688"/>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硬盘</a:t>
              </a:r>
            </a:p>
          </p:txBody>
        </p:sp>
      </p:grpSp>
      <p:grpSp>
        <p:nvGrpSpPr>
          <p:cNvPr id="26" name="组合 25"/>
          <p:cNvGrpSpPr/>
          <p:nvPr/>
        </p:nvGrpSpPr>
        <p:grpSpPr bwMode="auto">
          <a:xfrm>
            <a:off x="11051118" y="1966385"/>
            <a:ext cx="1054100" cy="1602316"/>
            <a:chOff x="7596336" y="1565526"/>
            <a:chExt cx="790138" cy="1200704"/>
          </a:xfrm>
        </p:grpSpPr>
        <p:sp>
          <p:nvSpPr>
            <p:cNvPr id="9" name="矩形 8"/>
            <p:cNvSpPr/>
            <p:nvPr/>
          </p:nvSpPr>
          <p:spPr>
            <a:xfrm>
              <a:off x="7596336" y="1974749"/>
              <a:ext cx="790138" cy="7914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目的地</a:t>
              </a:r>
              <a:r>
                <a:rPr lang="en-US" altLang="zh-CN"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rPr>
                <a:t>s</a:t>
              </a:r>
              <a:endParaRPr lang="zh-CN" altLang="en-US" sz="2400" b="1" dirty="0">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9" name="矩形 18"/>
            <p:cNvSpPr/>
            <p:nvPr/>
          </p:nvSpPr>
          <p:spPr>
            <a:xfrm>
              <a:off x="7689946" y="1565526"/>
              <a:ext cx="407579" cy="230634"/>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硬盘</a:t>
              </a:r>
            </a:p>
          </p:txBody>
        </p:sp>
      </p:grpSp>
      <p:sp>
        <p:nvSpPr>
          <p:cNvPr id="21" name="Rectangle 7"/>
          <p:cNvSpPr>
            <a:spLocks noChangeArrowheads="1"/>
          </p:cNvSpPr>
          <p:nvPr/>
        </p:nvSpPr>
        <p:spPr bwMode="auto">
          <a:xfrm>
            <a:off x="5291667" y="3010530"/>
            <a:ext cx="80433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1219200" eaLnBrk="0" fontAlgn="base" hangingPunct="0">
              <a:spcBef>
                <a:spcPct val="0"/>
              </a:spcBef>
              <a:spcAft>
                <a:spcPct val="0"/>
              </a:spcAft>
              <a:defRPr/>
            </a:pPr>
            <a:endParaRPr lang="zh-CN"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cxnSp>
        <p:nvCxnSpPr>
          <p:cNvPr id="25" name="直接箭头连接符 24"/>
          <p:cNvCxnSpPr/>
          <p:nvPr/>
        </p:nvCxnSpPr>
        <p:spPr>
          <a:xfrm>
            <a:off x="8015818" y="3111500"/>
            <a:ext cx="527049"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bwMode="auto">
          <a:xfrm>
            <a:off x="1100667" y="2813051"/>
            <a:ext cx="2019300" cy="696383"/>
            <a:chOff x="826071" y="2110028"/>
            <a:chExt cx="1513682" cy="521803"/>
          </a:xfrm>
        </p:grpSpPr>
        <p:sp>
          <p:nvSpPr>
            <p:cNvPr id="8" name="矩形 7"/>
            <p:cNvSpPr/>
            <p:nvPr/>
          </p:nvSpPr>
          <p:spPr>
            <a:xfrm>
              <a:off x="826071" y="2219463"/>
              <a:ext cx="721935" cy="2537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字节流</a:t>
              </a:r>
            </a:p>
          </p:txBody>
        </p:sp>
        <p:sp>
          <p:nvSpPr>
            <p:cNvPr id="10" name="矩形 9"/>
            <p:cNvSpPr/>
            <p:nvPr/>
          </p:nvSpPr>
          <p:spPr>
            <a:xfrm>
              <a:off x="1549592" y="2110028"/>
              <a:ext cx="790161" cy="5218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缓冲流</a:t>
              </a:r>
            </a:p>
          </p:txBody>
        </p:sp>
      </p:grpSp>
      <p:grpSp>
        <p:nvGrpSpPr>
          <p:cNvPr id="42" name="组合 41"/>
          <p:cNvGrpSpPr/>
          <p:nvPr/>
        </p:nvGrpSpPr>
        <p:grpSpPr bwMode="auto">
          <a:xfrm>
            <a:off x="9359900" y="2741085"/>
            <a:ext cx="1686984" cy="696383"/>
            <a:chOff x="7020272" y="2056116"/>
            <a:chExt cx="1264210" cy="521803"/>
          </a:xfrm>
        </p:grpSpPr>
        <p:sp>
          <p:nvSpPr>
            <p:cNvPr id="24" name="矩形 23"/>
            <p:cNvSpPr/>
            <p:nvPr/>
          </p:nvSpPr>
          <p:spPr>
            <a:xfrm>
              <a:off x="7669032" y="2189342"/>
              <a:ext cx="615450" cy="2553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字节流</a:t>
              </a:r>
            </a:p>
          </p:txBody>
        </p:sp>
        <p:sp>
          <p:nvSpPr>
            <p:cNvPr id="27" name="矩形 26"/>
            <p:cNvSpPr/>
            <p:nvPr/>
          </p:nvSpPr>
          <p:spPr>
            <a:xfrm>
              <a:off x="7020272" y="2056116"/>
              <a:ext cx="648760" cy="5218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缓冲流</a:t>
              </a:r>
            </a:p>
          </p:txBody>
        </p:sp>
      </p:grpSp>
      <p:sp>
        <p:nvSpPr>
          <p:cNvPr id="15" name="Rectangle 6"/>
          <p:cNvSpPr>
            <a:spLocks noChangeArrowheads="1"/>
          </p:cNvSpPr>
          <p:nvPr/>
        </p:nvSpPr>
        <p:spPr bwMode="auto">
          <a:xfrm>
            <a:off x="3067051" y="2974545"/>
            <a:ext cx="8509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1219200" eaLnBrk="0" fontAlgn="base" hangingPunct="0">
              <a:spcBef>
                <a:spcPct val="0"/>
              </a:spcBef>
              <a:spcAft>
                <a:spcPct val="0"/>
              </a:spcAft>
              <a:defRPr/>
            </a:pPr>
            <a:r>
              <a:rPr lang="zh-CN" altLang="zh-CN" sz="1400" b="1" dirty="0">
                <a:solidFill>
                  <a:srgbClr val="00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read()</a:t>
            </a:r>
            <a:endParaRPr lang="zh-CN"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grpSp>
        <p:nvGrpSpPr>
          <p:cNvPr id="37" name="组合 36"/>
          <p:cNvGrpSpPr/>
          <p:nvPr/>
        </p:nvGrpSpPr>
        <p:grpSpPr bwMode="auto">
          <a:xfrm>
            <a:off x="3119967" y="2087033"/>
            <a:ext cx="6239933" cy="1737784"/>
            <a:chOff x="2339752" y="1565275"/>
            <a:chExt cx="4680520" cy="1303338"/>
          </a:xfrm>
        </p:grpSpPr>
        <p:sp>
          <p:nvSpPr>
            <p:cNvPr id="20" name="矩形 19"/>
            <p:cNvSpPr/>
            <p:nvPr/>
          </p:nvSpPr>
          <p:spPr bwMode="auto">
            <a:xfrm>
              <a:off x="4156073" y="1565275"/>
              <a:ext cx="407854" cy="230833"/>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内存</a:t>
              </a:r>
            </a:p>
          </p:txBody>
        </p:sp>
        <p:sp>
          <p:nvSpPr>
            <p:cNvPr id="4" name="矩形 3"/>
            <p:cNvSpPr/>
            <p:nvPr/>
          </p:nvSpPr>
          <p:spPr bwMode="auto">
            <a:xfrm>
              <a:off x="2339752" y="1878013"/>
              <a:ext cx="4680520" cy="990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b="1">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grpSp>
      <p:cxnSp>
        <p:nvCxnSpPr>
          <p:cNvPr id="18" name="直接箭头连接符 17"/>
          <p:cNvCxnSpPr/>
          <p:nvPr/>
        </p:nvCxnSpPr>
        <p:spPr>
          <a:xfrm>
            <a:off x="3843867" y="3128433"/>
            <a:ext cx="397933"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7"/>
          <p:cNvSpPr>
            <a:spLocks noChangeArrowheads="1"/>
          </p:cNvSpPr>
          <p:nvPr/>
        </p:nvSpPr>
        <p:spPr bwMode="auto">
          <a:xfrm>
            <a:off x="5780618" y="2972430"/>
            <a:ext cx="80433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1219200" eaLnBrk="0" fontAlgn="base" hangingPunct="0">
              <a:spcBef>
                <a:spcPct val="0"/>
              </a:spcBef>
              <a:spcAft>
                <a:spcPct val="0"/>
              </a:spcAft>
              <a:defRPr/>
            </a:pPr>
            <a:endParaRPr lang="zh-CN"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cxnSp>
        <p:nvCxnSpPr>
          <p:cNvPr id="33" name="直接箭头连接符 32"/>
          <p:cNvCxnSpPr/>
          <p:nvPr/>
        </p:nvCxnSpPr>
        <p:spPr>
          <a:xfrm>
            <a:off x="5317067" y="3128433"/>
            <a:ext cx="52705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6407152" y="3134784"/>
            <a:ext cx="527049"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bwMode="auto">
          <a:xfrm>
            <a:off x="4220634" y="2891369"/>
            <a:ext cx="1120821" cy="851761"/>
            <a:chOff x="3165362" y="2169189"/>
            <a:chExt cx="841335" cy="637789"/>
          </a:xfrm>
        </p:grpSpPr>
        <p:sp>
          <p:nvSpPr>
            <p:cNvPr id="13" name="矩形 12"/>
            <p:cNvSpPr/>
            <p:nvPr/>
          </p:nvSpPr>
          <p:spPr>
            <a:xfrm>
              <a:off x="3236861" y="2169189"/>
              <a:ext cx="721342" cy="3550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缓冲输入流的数组</a:t>
              </a:r>
            </a:p>
          </p:txBody>
        </p:sp>
        <p:sp>
          <p:nvSpPr>
            <p:cNvPr id="17" name="矩形 16"/>
            <p:cNvSpPr/>
            <p:nvPr/>
          </p:nvSpPr>
          <p:spPr>
            <a:xfrm>
              <a:off x="3165362" y="2576518"/>
              <a:ext cx="841335" cy="230460"/>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长度：</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8192</a:t>
              </a:r>
              <a:endPar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grpSp>
      <p:grpSp>
        <p:nvGrpSpPr>
          <p:cNvPr id="40" name="组合 39"/>
          <p:cNvGrpSpPr/>
          <p:nvPr/>
        </p:nvGrpSpPr>
        <p:grpSpPr bwMode="auto">
          <a:xfrm>
            <a:off x="6934200" y="2891365"/>
            <a:ext cx="1120821" cy="853877"/>
            <a:chOff x="5200233" y="2169189"/>
            <a:chExt cx="841335" cy="639204"/>
          </a:xfrm>
        </p:grpSpPr>
        <p:sp>
          <p:nvSpPr>
            <p:cNvPr id="35" name="矩形 34"/>
            <p:cNvSpPr/>
            <p:nvPr/>
          </p:nvSpPr>
          <p:spPr>
            <a:xfrm>
              <a:off x="5266965" y="2169189"/>
              <a:ext cx="722931" cy="35493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缓冲输出流的数组</a:t>
              </a:r>
            </a:p>
          </p:txBody>
        </p:sp>
        <p:sp>
          <p:nvSpPr>
            <p:cNvPr id="39" name="矩形 38"/>
            <p:cNvSpPr/>
            <p:nvPr/>
          </p:nvSpPr>
          <p:spPr>
            <a:xfrm>
              <a:off x="5200233" y="2577994"/>
              <a:ext cx="841335" cy="230399"/>
            </a:xfrm>
            <a:prstGeom prst="rect">
              <a:avLst/>
            </a:prstGeom>
          </p:spPr>
          <p:txBody>
            <a:bodyPr wrap="none">
              <a:spAutoFit/>
            </a:bodyPr>
            <a:lstStyle/>
            <a:p>
              <a:pP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长度：</a:t>
              </a:r>
              <a:r>
                <a:rPr lang="en-US" altLang="zh-CN"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8192</a:t>
              </a:r>
              <a:endPar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grpSp>
      <p:sp>
        <p:nvSpPr>
          <p:cNvPr id="44" name="矩形 43"/>
          <p:cNvSpPr/>
          <p:nvPr/>
        </p:nvSpPr>
        <p:spPr>
          <a:xfrm>
            <a:off x="3843867" y="5734051"/>
            <a:ext cx="4241800" cy="38311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endParaRPr lang="zh-CN" altLang="en-US" sz="2400" b="1">
              <a:solidFill>
                <a:prstClr val="white"/>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142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1484" y="4476751"/>
            <a:ext cx="49022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矩形 42"/>
          <p:cNvSpPr/>
          <p:nvPr/>
        </p:nvSpPr>
        <p:spPr>
          <a:xfrm>
            <a:off x="5806018" y="2836333"/>
            <a:ext cx="670983" cy="584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200" eaLnBrk="0" fontAlgn="base" hangingPunct="0">
              <a:spcBef>
                <a:spcPct val="0"/>
              </a:spcBef>
              <a:spcAft>
                <a:spcPct val="0"/>
              </a:spcAft>
              <a:defRPr/>
            </a:pPr>
            <a:r>
              <a:rPr lang="zh-CN" altLang="en-US" sz="1400" b="1" dirty="0">
                <a:solidFill>
                  <a:prstClr val="black"/>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字节数组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23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left)">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wipe(left)">
                                      <p:cBhvr>
                                        <p:cTn id="57" dur="500"/>
                                        <p:tgtEl>
                                          <p:spTgt spid="36"/>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left)">
                                      <p:cBhvr>
                                        <p:cTn id="66" dur="500"/>
                                        <p:tgtEl>
                                          <p:spTgt spid="25"/>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5" grpId="0" animBg="1"/>
      <p:bldP spid="34" grpId="0" animBg="1"/>
      <p:bldP spid="4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缓冲流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844"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92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字符流缓冲流</a:t>
            </a:r>
          </a:p>
        </p:txBody>
      </p:sp>
      <p:sp>
        <p:nvSpPr>
          <p:cNvPr id="5" name="TextBox 10"/>
          <p:cNvSpPr txBox="1"/>
          <p:nvPr/>
        </p:nvSpPr>
        <p:spPr>
          <a:xfrm>
            <a:off x="1355597" y="2171024"/>
            <a:ext cx="10008128" cy="3376758"/>
          </a:xfrm>
          <a:prstGeom prst="rect">
            <a:avLst/>
          </a:prstGeom>
          <a:noFill/>
        </p:spPr>
        <p:txBody>
          <a:bodyPr wrap="square">
            <a:spAutoFit/>
          </a:bodyPr>
          <a:lstStyle/>
          <a:p>
            <a:pPr eaLnBrk="1" fontAlgn="auto" hangingPunct="1">
              <a:lnSpc>
                <a:spcPct val="150000"/>
              </a:lnSpc>
              <a:spcBef>
                <a:spcPts val="0"/>
              </a:spcBef>
              <a:spcAft>
                <a:spcPts val="0"/>
              </a:spcAft>
              <a:defRPr/>
            </a:pP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字符缓冲流：</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267970" indent="-267970" eaLnBrk="1" fontAlgn="auto" hangingPunct="1">
              <a:lnSpc>
                <a:spcPct val="150000"/>
              </a:lnSpc>
              <a:spcBef>
                <a:spcPts val="0"/>
              </a:spcBef>
              <a:spcAft>
                <a:spcPts val="0"/>
              </a:spcAft>
              <a:buFont typeface="Wingdings" panose="05000000000000000000" pitchFamily="2" charset="2"/>
              <a:buChar char="l"/>
              <a:defRPr/>
            </a:pPr>
            <a:r>
              <a:rPr lang="en-US" altLang="zh-CN" sz="1600"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BufferedWriter</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将文本写入字符输出流</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缓冲字符</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以提供单个字符</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数组和字符串的高效写入</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可以指定缓冲区大小</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或者可以接受默认大小。默认值足够大</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可用于大多数用途</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p>
            <a:pPr marL="267970" indent="-267970">
              <a:lnSpc>
                <a:spcPct val="150000"/>
              </a:lnSpc>
              <a:buFont typeface="Wingdings" panose="05000000000000000000" pitchFamily="2" charset="2"/>
              <a:buChar char="l"/>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从字符输入流读取文本</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缓冲字符</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以提供字符</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数组和行的高效读取</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可以指定缓冲区大小</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或者可</a:t>
            </a:r>
            <a:r>
              <a:rPr lang="en-US" altLang="zh-CN" sz="1600"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BufferedReader</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以使用默认大小</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默认值足够大</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可用于大多数用途</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p>
            <a:pPr lvl="1" eaLnBrk="1" fontAlgn="auto" hangingPunct="1">
              <a:lnSpc>
                <a:spcPct val="150000"/>
              </a:lnSpc>
              <a:spcBef>
                <a:spcPts val="0"/>
              </a:spcBef>
              <a:spcAft>
                <a:spcPts val="0"/>
              </a:spcAft>
              <a:defRPr/>
            </a:pP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构造方法：</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0" lvl="1" eaLnBrk="1" fontAlgn="auto" hangingPunct="1">
              <a:lnSpc>
                <a:spcPct val="150000"/>
              </a:lnSpc>
              <a:spcBef>
                <a:spcPts val="0"/>
              </a:spcBef>
              <a:spcAft>
                <a:spcPts val="0"/>
              </a:spcAft>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sz="1600"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BufferedWriter</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​(Writer out)</a:t>
            </a:r>
          </a:p>
          <a:p>
            <a:pPr marL="0" lvl="1" eaLnBrk="1" fontAlgn="auto" hangingPunct="1">
              <a:lnSpc>
                <a:spcPct val="150000"/>
              </a:lnSpc>
              <a:spcBef>
                <a:spcPts val="0"/>
              </a:spcBef>
              <a:spcAft>
                <a:spcPts val="0"/>
              </a:spcAft>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sz="1600"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BufferedReader</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​(Reader 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缓冲流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844"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92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字符流缓冲流的特有功能</a:t>
            </a:r>
          </a:p>
        </p:txBody>
      </p:sp>
      <p:sp>
        <p:nvSpPr>
          <p:cNvPr id="7" name="TextBox 10"/>
          <p:cNvSpPr txBox="1"/>
          <p:nvPr/>
        </p:nvSpPr>
        <p:spPr>
          <a:xfrm>
            <a:off x="1419817" y="2156408"/>
            <a:ext cx="10121153" cy="2545184"/>
          </a:xfrm>
          <a:prstGeom prst="rect">
            <a:avLst/>
          </a:prstGeom>
          <a:noFill/>
        </p:spPr>
        <p:txBody>
          <a:bodyPr wrap="square">
            <a:spAutoFit/>
          </a:bodyPr>
          <a:lstStyle/>
          <a:p>
            <a:pPr eaLnBrk="1" fontAlgn="auto" hangingPunct="1">
              <a:lnSpc>
                <a:spcPct val="150000"/>
              </a:lnSpc>
              <a:spcBef>
                <a:spcPts val="0"/>
              </a:spcBef>
              <a:spcAft>
                <a:spcPts val="0"/>
              </a:spcAft>
              <a:defRPr/>
            </a:pPr>
            <a:r>
              <a:rPr lang="en-US" altLang="zh-CN"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BufferedWriter</a:t>
            </a:r>
            <a:endPar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void </a:t>
            </a:r>
            <a:r>
              <a:rPr lang="en-US" altLang="zh-CN" b="1" dirty="0" err="1">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newLine</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写一行行分隔符</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行分隔符字符串由系统属性定义</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p>
            <a:pPr marL="267970" indent="-267970" eaLnBrk="1" fontAlgn="auto" hangingPunct="1">
              <a:lnSpc>
                <a:spcPct val="150000"/>
              </a:lnSpc>
              <a:spcBef>
                <a:spcPts val="0"/>
              </a:spcBef>
              <a:spcAft>
                <a:spcPts val="0"/>
              </a:spcAft>
              <a:buFont typeface="Wingdings" panose="05000000000000000000" pitchFamily="2" charset="2"/>
              <a:buChar char="l"/>
              <a:defRPr/>
            </a:pPr>
            <a:endPar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en-US" altLang="zh-CN"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BufferedReader</a:t>
            </a:r>
            <a:endPar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public String readLine​():</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读一行文字</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结果包含行的内容的字符串</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不包括任何行终止字符</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如果流的结尾已经到达</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则为</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null.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655840" y="-113235"/>
            <a:ext cx="6291263" cy="3542235"/>
          </a:xfrm>
        </p:spPr>
        <p:txBody>
          <a:bodyPr/>
          <a:lstStyle/>
          <a:p>
            <a:pPr marL="0" indent="0">
              <a:buNone/>
            </a:pP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字符流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缓冲流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转换流</a:t>
            </a:r>
            <a:endParaRPr lang="zh-CN" altLang="zh-CN"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序列化流</a:t>
            </a:r>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p>
          <a:p>
            <a:pPr lvl="0"/>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打印流</a:t>
            </a:r>
            <a:endPar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COMMONS-IO</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包</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转换流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844"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92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字符流读数据出现的问题</a:t>
            </a:r>
          </a:p>
        </p:txBody>
      </p:sp>
      <p:sp>
        <p:nvSpPr>
          <p:cNvPr id="7" name="TextBox 10"/>
          <p:cNvSpPr txBox="1"/>
          <p:nvPr/>
        </p:nvSpPr>
        <p:spPr>
          <a:xfrm>
            <a:off x="1473083" y="2160857"/>
            <a:ext cx="10121153" cy="1298689"/>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在</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IDEA</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中</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使用</a:t>
            </a:r>
            <a:r>
              <a:rPr kumimoji="0" lang="en-US" altLang="zh-CN" sz="1800" b="1" i="0" u="none" strike="noStrike" kern="1200" cap="none" spc="0" normalizeH="0" baseline="0" noProof="0" dirty="0" err="1">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FileReader</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读取项目中的文本文件。</a:t>
            </a:r>
            <a:endPar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由于</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IDEA</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的设置</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都是默认的</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UTF-8</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编码</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所以没有任何问题。</a:t>
            </a:r>
            <a:endPar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但是当读取</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Windows</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系统中创建的文本文件时</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由于</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Windows</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系统的默认是</a:t>
            </a:r>
            <a:r>
              <a:rPr kumimoji="0" lang="en-US" altLang="zh-CN"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GBK</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编码</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18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就会出现乱码。</a:t>
            </a:r>
            <a:endParaRPr kumimoji="0" lang="en-US" altLang="zh-CN" sz="1800" b="1" i="0" u="none" strike="noStrike" kern="1200" cap="none" spc="0" normalizeH="0" baseline="0" noProof="0" dirty="0">
              <a:ln>
                <a:noFill/>
              </a:ln>
              <a:solidFill>
                <a:srgbClr val="FF0000"/>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3" name="图片 2"/>
          <p:cNvPicPr>
            <a:picLocks noChangeAspect="1"/>
          </p:cNvPicPr>
          <p:nvPr/>
        </p:nvPicPr>
        <p:blipFill>
          <a:blip r:embed="rId3"/>
          <a:stretch>
            <a:fillRect/>
          </a:stretch>
        </p:blipFill>
        <p:spPr>
          <a:xfrm>
            <a:off x="1581819" y="3645127"/>
            <a:ext cx="7590178" cy="2728196"/>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字符流读取中文乱码分析</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4" name="图片 3">
            <a:extLst>
              <a:ext uri="{FF2B5EF4-FFF2-40B4-BE49-F238E27FC236}">
                <a16:creationId xmlns:a16="http://schemas.microsoft.com/office/drawing/2014/main" id="{3E88976F-1383-428B-B64D-B3BB283D9ABC}"/>
              </a:ext>
            </a:extLst>
          </p:cNvPr>
          <p:cNvPicPr>
            <a:picLocks noChangeAspect="1"/>
          </p:cNvPicPr>
          <p:nvPr/>
        </p:nvPicPr>
        <p:blipFill>
          <a:blip r:embed="rId3"/>
          <a:stretch>
            <a:fillRect/>
          </a:stretch>
        </p:blipFill>
        <p:spPr>
          <a:xfrm>
            <a:off x="4095576" y="814050"/>
            <a:ext cx="4000847" cy="480102"/>
          </a:xfrm>
          <a:prstGeom prst="rect">
            <a:avLst/>
          </a:prstGeom>
        </p:spPr>
      </p:pic>
      <p:pic>
        <p:nvPicPr>
          <p:cNvPr id="22" name="图片 21">
            <a:extLst>
              <a:ext uri="{FF2B5EF4-FFF2-40B4-BE49-F238E27FC236}">
                <a16:creationId xmlns:a16="http://schemas.microsoft.com/office/drawing/2014/main" id="{5D40E5D9-10EA-42B2-890A-51637C1F1BBD}"/>
              </a:ext>
            </a:extLst>
          </p:cNvPr>
          <p:cNvPicPr>
            <a:picLocks noChangeAspect="1"/>
          </p:cNvPicPr>
          <p:nvPr/>
        </p:nvPicPr>
        <p:blipFill>
          <a:blip r:embed="rId4"/>
          <a:stretch>
            <a:fillRect/>
          </a:stretch>
        </p:blipFill>
        <p:spPr>
          <a:xfrm>
            <a:off x="8916306" y="2179172"/>
            <a:ext cx="2065199" cy="4275190"/>
          </a:xfrm>
          <a:prstGeom prst="rect">
            <a:avLst/>
          </a:prstGeom>
        </p:spPr>
      </p:pic>
      <p:pic>
        <p:nvPicPr>
          <p:cNvPr id="24" name="图片 23">
            <a:extLst>
              <a:ext uri="{FF2B5EF4-FFF2-40B4-BE49-F238E27FC236}">
                <a16:creationId xmlns:a16="http://schemas.microsoft.com/office/drawing/2014/main" id="{70916BEC-8E96-41BC-90AF-6C009F171517}"/>
              </a:ext>
            </a:extLst>
          </p:cNvPr>
          <p:cNvPicPr>
            <a:picLocks noChangeAspect="1"/>
          </p:cNvPicPr>
          <p:nvPr/>
        </p:nvPicPr>
        <p:blipFill>
          <a:blip r:embed="rId5"/>
          <a:stretch>
            <a:fillRect/>
          </a:stretch>
        </p:blipFill>
        <p:spPr>
          <a:xfrm>
            <a:off x="9018046" y="2789022"/>
            <a:ext cx="1684166" cy="1066892"/>
          </a:xfrm>
          <a:prstGeom prst="rect">
            <a:avLst/>
          </a:prstGeom>
        </p:spPr>
      </p:pic>
      <p:pic>
        <p:nvPicPr>
          <p:cNvPr id="30" name="图片 29">
            <a:extLst>
              <a:ext uri="{FF2B5EF4-FFF2-40B4-BE49-F238E27FC236}">
                <a16:creationId xmlns:a16="http://schemas.microsoft.com/office/drawing/2014/main" id="{1E606F83-CD16-431B-B310-C386F742C6EC}"/>
              </a:ext>
            </a:extLst>
          </p:cNvPr>
          <p:cNvPicPr>
            <a:picLocks noChangeAspect="1"/>
          </p:cNvPicPr>
          <p:nvPr/>
        </p:nvPicPr>
        <p:blipFill>
          <a:blip r:embed="rId6"/>
          <a:stretch>
            <a:fillRect/>
          </a:stretch>
        </p:blipFill>
        <p:spPr>
          <a:xfrm>
            <a:off x="692459" y="2082774"/>
            <a:ext cx="2941426" cy="4290432"/>
          </a:xfrm>
          <a:prstGeom prst="rect">
            <a:avLst/>
          </a:prstGeom>
        </p:spPr>
      </p:pic>
      <p:pic>
        <p:nvPicPr>
          <p:cNvPr id="32" name="图片 31">
            <a:extLst>
              <a:ext uri="{FF2B5EF4-FFF2-40B4-BE49-F238E27FC236}">
                <a16:creationId xmlns:a16="http://schemas.microsoft.com/office/drawing/2014/main" id="{6CDAC76B-D694-4893-A81F-FB8598C93EDB}"/>
              </a:ext>
            </a:extLst>
          </p:cNvPr>
          <p:cNvPicPr>
            <a:picLocks noChangeAspect="1"/>
          </p:cNvPicPr>
          <p:nvPr/>
        </p:nvPicPr>
        <p:blipFill>
          <a:blip r:embed="rId7"/>
          <a:stretch>
            <a:fillRect/>
          </a:stretch>
        </p:blipFill>
        <p:spPr>
          <a:xfrm>
            <a:off x="3633884" y="3230863"/>
            <a:ext cx="1104996" cy="198137"/>
          </a:xfrm>
          <a:prstGeom prst="rect">
            <a:avLst/>
          </a:prstGeom>
        </p:spPr>
      </p:pic>
      <p:pic>
        <p:nvPicPr>
          <p:cNvPr id="34" name="图片 33">
            <a:extLst>
              <a:ext uri="{FF2B5EF4-FFF2-40B4-BE49-F238E27FC236}">
                <a16:creationId xmlns:a16="http://schemas.microsoft.com/office/drawing/2014/main" id="{5316C61F-3DC4-4D66-A274-E364A1877BD2}"/>
              </a:ext>
            </a:extLst>
          </p:cNvPr>
          <p:cNvPicPr>
            <a:picLocks noChangeAspect="1"/>
          </p:cNvPicPr>
          <p:nvPr/>
        </p:nvPicPr>
        <p:blipFill>
          <a:blip r:embed="rId8"/>
          <a:stretch>
            <a:fillRect/>
          </a:stretch>
        </p:blipFill>
        <p:spPr>
          <a:xfrm>
            <a:off x="3694820" y="3002243"/>
            <a:ext cx="922100" cy="228620"/>
          </a:xfrm>
          <a:prstGeom prst="rect">
            <a:avLst/>
          </a:prstGeom>
        </p:spPr>
      </p:pic>
      <p:pic>
        <p:nvPicPr>
          <p:cNvPr id="36" name="图片 35">
            <a:extLst>
              <a:ext uri="{FF2B5EF4-FFF2-40B4-BE49-F238E27FC236}">
                <a16:creationId xmlns:a16="http://schemas.microsoft.com/office/drawing/2014/main" id="{24B9A26D-590F-4A42-B60D-86FDC6C522C5}"/>
              </a:ext>
            </a:extLst>
          </p:cNvPr>
          <p:cNvPicPr>
            <a:picLocks noChangeAspect="1"/>
          </p:cNvPicPr>
          <p:nvPr/>
        </p:nvPicPr>
        <p:blipFill>
          <a:blip r:embed="rId9"/>
          <a:stretch>
            <a:fillRect/>
          </a:stretch>
        </p:blipFill>
        <p:spPr>
          <a:xfrm>
            <a:off x="3633884" y="3429000"/>
            <a:ext cx="1196444" cy="419136"/>
          </a:xfrm>
          <a:prstGeom prst="rect">
            <a:avLst/>
          </a:prstGeom>
        </p:spPr>
      </p:pic>
      <p:pic>
        <p:nvPicPr>
          <p:cNvPr id="38" name="图片 37">
            <a:extLst>
              <a:ext uri="{FF2B5EF4-FFF2-40B4-BE49-F238E27FC236}">
                <a16:creationId xmlns:a16="http://schemas.microsoft.com/office/drawing/2014/main" id="{E8606CF5-97BA-47D5-ADB8-DC8C84C1AB1F}"/>
              </a:ext>
            </a:extLst>
          </p:cNvPr>
          <p:cNvPicPr>
            <a:picLocks noChangeAspect="1"/>
          </p:cNvPicPr>
          <p:nvPr/>
        </p:nvPicPr>
        <p:blipFill>
          <a:blip r:embed="rId10"/>
          <a:stretch>
            <a:fillRect/>
          </a:stretch>
        </p:blipFill>
        <p:spPr>
          <a:xfrm>
            <a:off x="7528859" y="3063208"/>
            <a:ext cx="1287892" cy="533446"/>
          </a:xfrm>
          <a:prstGeom prst="rect">
            <a:avLst/>
          </a:prstGeom>
        </p:spPr>
      </p:pic>
      <p:pic>
        <p:nvPicPr>
          <p:cNvPr id="40" name="图片 39">
            <a:extLst>
              <a:ext uri="{FF2B5EF4-FFF2-40B4-BE49-F238E27FC236}">
                <a16:creationId xmlns:a16="http://schemas.microsoft.com/office/drawing/2014/main" id="{54F642E7-FBDD-4BC2-A735-71DD91A2038F}"/>
              </a:ext>
            </a:extLst>
          </p:cNvPr>
          <p:cNvPicPr>
            <a:picLocks noChangeAspect="1"/>
          </p:cNvPicPr>
          <p:nvPr/>
        </p:nvPicPr>
        <p:blipFill>
          <a:blip r:embed="rId11"/>
          <a:stretch>
            <a:fillRect/>
          </a:stretch>
        </p:blipFill>
        <p:spPr>
          <a:xfrm>
            <a:off x="5482536" y="2179172"/>
            <a:ext cx="1226926" cy="205758"/>
          </a:xfrm>
          <a:prstGeom prst="rect">
            <a:avLst/>
          </a:prstGeom>
        </p:spPr>
      </p:pic>
      <p:pic>
        <p:nvPicPr>
          <p:cNvPr id="42" name="图片 41">
            <a:extLst>
              <a:ext uri="{FF2B5EF4-FFF2-40B4-BE49-F238E27FC236}">
                <a16:creationId xmlns:a16="http://schemas.microsoft.com/office/drawing/2014/main" id="{B199F2C6-239C-4972-A655-268E5913A945}"/>
              </a:ext>
            </a:extLst>
          </p:cNvPr>
          <p:cNvPicPr>
            <a:picLocks noChangeAspect="1"/>
          </p:cNvPicPr>
          <p:nvPr/>
        </p:nvPicPr>
        <p:blipFill>
          <a:blip r:embed="rId12"/>
          <a:stretch>
            <a:fillRect/>
          </a:stretch>
        </p:blipFill>
        <p:spPr>
          <a:xfrm>
            <a:off x="5996087" y="2384930"/>
            <a:ext cx="1120237" cy="792549"/>
          </a:xfrm>
          <a:prstGeom prst="rect">
            <a:avLst/>
          </a:prstGeom>
        </p:spPr>
      </p:pic>
      <p:pic>
        <p:nvPicPr>
          <p:cNvPr id="44" name="图片 43">
            <a:extLst>
              <a:ext uri="{FF2B5EF4-FFF2-40B4-BE49-F238E27FC236}">
                <a16:creationId xmlns:a16="http://schemas.microsoft.com/office/drawing/2014/main" id="{E40AE71A-1A0F-4FE3-9AE8-C00D5EB18968}"/>
              </a:ext>
            </a:extLst>
          </p:cNvPr>
          <p:cNvPicPr>
            <a:picLocks noChangeAspect="1"/>
          </p:cNvPicPr>
          <p:nvPr/>
        </p:nvPicPr>
        <p:blipFill>
          <a:blip r:embed="rId13"/>
          <a:stretch>
            <a:fillRect/>
          </a:stretch>
        </p:blipFill>
        <p:spPr>
          <a:xfrm>
            <a:off x="4884121" y="3253039"/>
            <a:ext cx="2537680" cy="205758"/>
          </a:xfrm>
          <a:prstGeom prst="rect">
            <a:avLst/>
          </a:prstGeom>
        </p:spPr>
      </p:pic>
      <p:pic>
        <p:nvPicPr>
          <p:cNvPr id="46" name="图片 45">
            <a:extLst>
              <a:ext uri="{FF2B5EF4-FFF2-40B4-BE49-F238E27FC236}">
                <a16:creationId xmlns:a16="http://schemas.microsoft.com/office/drawing/2014/main" id="{F0EA8331-C4D5-45CF-88BA-9C5D268083F8}"/>
              </a:ext>
            </a:extLst>
          </p:cNvPr>
          <p:cNvPicPr>
            <a:picLocks noChangeAspect="1"/>
          </p:cNvPicPr>
          <p:nvPr/>
        </p:nvPicPr>
        <p:blipFill>
          <a:blip r:embed="rId14"/>
          <a:stretch>
            <a:fillRect/>
          </a:stretch>
        </p:blipFill>
        <p:spPr>
          <a:xfrm>
            <a:off x="5482536" y="3526324"/>
            <a:ext cx="1432684" cy="297206"/>
          </a:xfrm>
          <a:prstGeom prst="rect">
            <a:avLst/>
          </a:prstGeom>
        </p:spPr>
      </p:pic>
      <p:pic>
        <p:nvPicPr>
          <p:cNvPr id="48" name="图片 47">
            <a:extLst>
              <a:ext uri="{FF2B5EF4-FFF2-40B4-BE49-F238E27FC236}">
                <a16:creationId xmlns:a16="http://schemas.microsoft.com/office/drawing/2014/main" id="{37B81F41-6EE0-4B76-8813-0F9B4BEF7751}"/>
              </a:ext>
            </a:extLst>
          </p:cNvPr>
          <p:cNvPicPr>
            <a:picLocks noChangeAspect="1"/>
          </p:cNvPicPr>
          <p:nvPr/>
        </p:nvPicPr>
        <p:blipFill>
          <a:blip r:embed="rId15"/>
          <a:stretch>
            <a:fillRect/>
          </a:stretch>
        </p:blipFill>
        <p:spPr>
          <a:xfrm>
            <a:off x="3182272" y="2956519"/>
            <a:ext cx="289585" cy="944962"/>
          </a:xfrm>
          <a:prstGeom prst="rect">
            <a:avLst/>
          </a:prstGeom>
        </p:spPr>
      </p:pic>
      <p:pic>
        <p:nvPicPr>
          <p:cNvPr id="54" name="图片 53">
            <a:extLst>
              <a:ext uri="{FF2B5EF4-FFF2-40B4-BE49-F238E27FC236}">
                <a16:creationId xmlns:a16="http://schemas.microsoft.com/office/drawing/2014/main" id="{99404281-A593-4E01-B63E-20A00C415603}"/>
              </a:ext>
            </a:extLst>
          </p:cNvPr>
          <p:cNvPicPr>
            <a:picLocks noChangeAspect="1"/>
          </p:cNvPicPr>
          <p:nvPr/>
        </p:nvPicPr>
        <p:blipFill>
          <a:blip r:embed="rId16"/>
          <a:stretch>
            <a:fillRect/>
          </a:stretch>
        </p:blipFill>
        <p:spPr>
          <a:xfrm>
            <a:off x="917863" y="2902488"/>
            <a:ext cx="2255715" cy="906859"/>
          </a:xfrm>
          <a:prstGeom prst="rect">
            <a:avLst/>
          </a:prstGeom>
        </p:spPr>
      </p:pic>
      <p:pic>
        <p:nvPicPr>
          <p:cNvPr id="56" name="图片 55">
            <a:extLst>
              <a:ext uri="{FF2B5EF4-FFF2-40B4-BE49-F238E27FC236}">
                <a16:creationId xmlns:a16="http://schemas.microsoft.com/office/drawing/2014/main" id="{41C3EDD0-E64C-4C1E-8036-2A2F4A5E1954}"/>
              </a:ext>
            </a:extLst>
          </p:cNvPr>
          <p:cNvPicPr>
            <a:picLocks noChangeAspect="1"/>
          </p:cNvPicPr>
          <p:nvPr/>
        </p:nvPicPr>
        <p:blipFill>
          <a:blip r:embed="rId17"/>
          <a:stretch>
            <a:fillRect/>
          </a:stretch>
        </p:blipFill>
        <p:spPr>
          <a:xfrm>
            <a:off x="9117114" y="4635380"/>
            <a:ext cx="1486029" cy="1333616"/>
          </a:xfrm>
          <a:prstGeom prst="rect">
            <a:avLst/>
          </a:prstGeom>
        </p:spPr>
      </p:pic>
      <p:pic>
        <p:nvPicPr>
          <p:cNvPr id="58" name="图片 57">
            <a:extLst>
              <a:ext uri="{FF2B5EF4-FFF2-40B4-BE49-F238E27FC236}">
                <a16:creationId xmlns:a16="http://schemas.microsoft.com/office/drawing/2014/main" id="{0574A572-A09C-4193-AFD8-D4F48FD5AC77}"/>
              </a:ext>
            </a:extLst>
          </p:cNvPr>
          <p:cNvPicPr>
            <a:picLocks noChangeAspect="1"/>
          </p:cNvPicPr>
          <p:nvPr/>
        </p:nvPicPr>
        <p:blipFill>
          <a:blip r:embed="rId7"/>
          <a:stretch>
            <a:fillRect/>
          </a:stretch>
        </p:blipFill>
        <p:spPr>
          <a:xfrm>
            <a:off x="3733439" y="5434297"/>
            <a:ext cx="1104996" cy="198137"/>
          </a:xfrm>
          <a:prstGeom prst="rect">
            <a:avLst/>
          </a:prstGeom>
        </p:spPr>
      </p:pic>
      <p:pic>
        <p:nvPicPr>
          <p:cNvPr id="59" name="图片 58">
            <a:extLst>
              <a:ext uri="{FF2B5EF4-FFF2-40B4-BE49-F238E27FC236}">
                <a16:creationId xmlns:a16="http://schemas.microsoft.com/office/drawing/2014/main" id="{AAC5603A-F6FC-4B51-933F-0506B8D9351D}"/>
              </a:ext>
            </a:extLst>
          </p:cNvPr>
          <p:cNvPicPr>
            <a:picLocks noChangeAspect="1"/>
          </p:cNvPicPr>
          <p:nvPr/>
        </p:nvPicPr>
        <p:blipFill>
          <a:blip r:embed="rId8"/>
          <a:stretch>
            <a:fillRect/>
          </a:stretch>
        </p:blipFill>
        <p:spPr>
          <a:xfrm>
            <a:off x="3794375" y="5205677"/>
            <a:ext cx="922100" cy="228620"/>
          </a:xfrm>
          <a:prstGeom prst="rect">
            <a:avLst/>
          </a:prstGeom>
        </p:spPr>
      </p:pic>
      <p:pic>
        <p:nvPicPr>
          <p:cNvPr id="60" name="图片 59">
            <a:extLst>
              <a:ext uri="{FF2B5EF4-FFF2-40B4-BE49-F238E27FC236}">
                <a16:creationId xmlns:a16="http://schemas.microsoft.com/office/drawing/2014/main" id="{83B822FD-1419-4D74-A0F1-DECF42EF9D1B}"/>
              </a:ext>
            </a:extLst>
          </p:cNvPr>
          <p:cNvPicPr>
            <a:picLocks noChangeAspect="1"/>
          </p:cNvPicPr>
          <p:nvPr/>
        </p:nvPicPr>
        <p:blipFill>
          <a:blip r:embed="rId9"/>
          <a:stretch>
            <a:fillRect/>
          </a:stretch>
        </p:blipFill>
        <p:spPr>
          <a:xfrm>
            <a:off x="3733439" y="5632434"/>
            <a:ext cx="1196444" cy="419136"/>
          </a:xfrm>
          <a:prstGeom prst="rect">
            <a:avLst/>
          </a:prstGeom>
        </p:spPr>
      </p:pic>
      <p:pic>
        <p:nvPicPr>
          <p:cNvPr id="61" name="图片 60">
            <a:extLst>
              <a:ext uri="{FF2B5EF4-FFF2-40B4-BE49-F238E27FC236}">
                <a16:creationId xmlns:a16="http://schemas.microsoft.com/office/drawing/2014/main" id="{9444F49B-1ABD-42F2-83B2-0FB7B3D252B8}"/>
              </a:ext>
            </a:extLst>
          </p:cNvPr>
          <p:cNvPicPr>
            <a:picLocks noChangeAspect="1"/>
          </p:cNvPicPr>
          <p:nvPr/>
        </p:nvPicPr>
        <p:blipFill>
          <a:blip r:embed="rId10"/>
          <a:stretch>
            <a:fillRect/>
          </a:stretch>
        </p:blipFill>
        <p:spPr>
          <a:xfrm>
            <a:off x="7628414" y="5266642"/>
            <a:ext cx="1287892" cy="533446"/>
          </a:xfrm>
          <a:prstGeom prst="rect">
            <a:avLst/>
          </a:prstGeom>
        </p:spPr>
      </p:pic>
      <p:pic>
        <p:nvPicPr>
          <p:cNvPr id="63" name="图片 62">
            <a:extLst>
              <a:ext uri="{FF2B5EF4-FFF2-40B4-BE49-F238E27FC236}">
                <a16:creationId xmlns:a16="http://schemas.microsoft.com/office/drawing/2014/main" id="{80AE9006-F858-45B6-BFC5-A3186CB82BA9}"/>
              </a:ext>
            </a:extLst>
          </p:cNvPr>
          <p:cNvPicPr>
            <a:picLocks noChangeAspect="1"/>
          </p:cNvPicPr>
          <p:nvPr/>
        </p:nvPicPr>
        <p:blipFill>
          <a:blip r:embed="rId12"/>
          <a:stretch>
            <a:fillRect/>
          </a:stretch>
        </p:blipFill>
        <p:spPr>
          <a:xfrm>
            <a:off x="6095642" y="4588364"/>
            <a:ext cx="1120237" cy="792549"/>
          </a:xfrm>
          <a:prstGeom prst="rect">
            <a:avLst/>
          </a:prstGeom>
        </p:spPr>
      </p:pic>
      <p:pic>
        <p:nvPicPr>
          <p:cNvPr id="64" name="图片 63">
            <a:extLst>
              <a:ext uri="{FF2B5EF4-FFF2-40B4-BE49-F238E27FC236}">
                <a16:creationId xmlns:a16="http://schemas.microsoft.com/office/drawing/2014/main" id="{F1CCC805-A110-44C0-8F4F-DA7D01F11181}"/>
              </a:ext>
            </a:extLst>
          </p:cNvPr>
          <p:cNvPicPr>
            <a:picLocks noChangeAspect="1"/>
          </p:cNvPicPr>
          <p:nvPr/>
        </p:nvPicPr>
        <p:blipFill>
          <a:blip r:embed="rId13"/>
          <a:stretch>
            <a:fillRect/>
          </a:stretch>
        </p:blipFill>
        <p:spPr>
          <a:xfrm>
            <a:off x="4983676" y="5456473"/>
            <a:ext cx="2537680" cy="205758"/>
          </a:xfrm>
          <a:prstGeom prst="rect">
            <a:avLst/>
          </a:prstGeom>
        </p:spPr>
      </p:pic>
      <p:pic>
        <p:nvPicPr>
          <p:cNvPr id="35840" name="图片 35839">
            <a:extLst>
              <a:ext uri="{FF2B5EF4-FFF2-40B4-BE49-F238E27FC236}">
                <a16:creationId xmlns:a16="http://schemas.microsoft.com/office/drawing/2014/main" id="{03FEF6B1-DB3D-4A95-B96D-6D022CA4B689}"/>
              </a:ext>
            </a:extLst>
          </p:cNvPr>
          <p:cNvPicPr>
            <a:picLocks noChangeAspect="1"/>
          </p:cNvPicPr>
          <p:nvPr/>
        </p:nvPicPr>
        <p:blipFill>
          <a:blip r:embed="rId18"/>
          <a:stretch>
            <a:fillRect/>
          </a:stretch>
        </p:blipFill>
        <p:spPr>
          <a:xfrm>
            <a:off x="5600667" y="4332539"/>
            <a:ext cx="1348857" cy="190517"/>
          </a:xfrm>
          <a:prstGeom prst="rect">
            <a:avLst/>
          </a:prstGeom>
        </p:spPr>
      </p:pic>
      <p:pic>
        <p:nvPicPr>
          <p:cNvPr id="35842" name="图片 35841">
            <a:extLst>
              <a:ext uri="{FF2B5EF4-FFF2-40B4-BE49-F238E27FC236}">
                <a16:creationId xmlns:a16="http://schemas.microsoft.com/office/drawing/2014/main" id="{06539424-2086-4DA6-82D6-892050765396}"/>
              </a:ext>
            </a:extLst>
          </p:cNvPr>
          <p:cNvPicPr>
            <a:picLocks noChangeAspect="1"/>
          </p:cNvPicPr>
          <p:nvPr/>
        </p:nvPicPr>
        <p:blipFill>
          <a:blip r:embed="rId19"/>
          <a:stretch>
            <a:fillRect/>
          </a:stretch>
        </p:blipFill>
        <p:spPr>
          <a:xfrm>
            <a:off x="5634971" y="5737791"/>
            <a:ext cx="1325995" cy="236240"/>
          </a:xfrm>
          <a:prstGeom prst="rect">
            <a:avLst/>
          </a:prstGeom>
        </p:spPr>
      </p:pic>
      <p:pic>
        <p:nvPicPr>
          <p:cNvPr id="35849" name="图片 35848">
            <a:extLst>
              <a:ext uri="{FF2B5EF4-FFF2-40B4-BE49-F238E27FC236}">
                <a16:creationId xmlns:a16="http://schemas.microsoft.com/office/drawing/2014/main" id="{7D1AA091-4F0A-44F2-BE30-5024CFD0D62C}"/>
              </a:ext>
            </a:extLst>
          </p:cNvPr>
          <p:cNvPicPr>
            <a:picLocks noChangeAspect="1"/>
          </p:cNvPicPr>
          <p:nvPr/>
        </p:nvPicPr>
        <p:blipFill>
          <a:blip r:embed="rId20"/>
          <a:stretch>
            <a:fillRect/>
          </a:stretch>
        </p:blipFill>
        <p:spPr>
          <a:xfrm>
            <a:off x="3233748" y="5031655"/>
            <a:ext cx="236240" cy="937341"/>
          </a:xfrm>
          <a:prstGeom prst="rect">
            <a:avLst/>
          </a:prstGeom>
        </p:spPr>
      </p:pic>
      <p:pic>
        <p:nvPicPr>
          <p:cNvPr id="35851" name="图片 35850">
            <a:extLst>
              <a:ext uri="{FF2B5EF4-FFF2-40B4-BE49-F238E27FC236}">
                <a16:creationId xmlns:a16="http://schemas.microsoft.com/office/drawing/2014/main" id="{2C7E487B-81FC-46EE-9AD7-E641DD2A416A}"/>
              </a:ext>
            </a:extLst>
          </p:cNvPr>
          <p:cNvPicPr>
            <a:picLocks noChangeAspect="1"/>
          </p:cNvPicPr>
          <p:nvPr/>
        </p:nvPicPr>
        <p:blipFill>
          <a:blip r:embed="rId21"/>
          <a:stretch>
            <a:fillRect/>
          </a:stretch>
        </p:blipFill>
        <p:spPr>
          <a:xfrm>
            <a:off x="985286" y="4992539"/>
            <a:ext cx="2141406" cy="868755"/>
          </a:xfrm>
          <a:prstGeom prst="rect">
            <a:avLst/>
          </a:prstGeom>
        </p:spPr>
      </p:pic>
      <p:pic>
        <p:nvPicPr>
          <p:cNvPr id="35853" name="图片 35852">
            <a:extLst>
              <a:ext uri="{FF2B5EF4-FFF2-40B4-BE49-F238E27FC236}">
                <a16:creationId xmlns:a16="http://schemas.microsoft.com/office/drawing/2014/main" id="{9FC3AA34-2D0C-405C-9726-5D6B2068256D}"/>
              </a:ext>
            </a:extLst>
          </p:cNvPr>
          <p:cNvPicPr>
            <a:picLocks noChangeAspect="1"/>
          </p:cNvPicPr>
          <p:nvPr/>
        </p:nvPicPr>
        <p:blipFill>
          <a:blip r:embed="rId22"/>
          <a:stretch>
            <a:fillRect/>
          </a:stretch>
        </p:blipFill>
        <p:spPr>
          <a:xfrm>
            <a:off x="646585" y="1369310"/>
            <a:ext cx="7079593" cy="548688"/>
          </a:xfrm>
          <a:prstGeom prst="rect">
            <a:avLst/>
          </a:prstGeom>
        </p:spPr>
      </p:pic>
    </p:spTree>
    <p:extLst>
      <p:ext uri="{BB962C8B-B14F-4D97-AF65-F5344CB8AC3E}">
        <p14:creationId xmlns:p14="http://schemas.microsoft.com/office/powerpoint/2010/main" val="210377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down)">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down)">
                                      <p:cBhvr>
                                        <p:cTn id="27" dur="500"/>
                                        <p:tgtEl>
                                          <p:spTgt spid="32"/>
                                        </p:tgtEl>
                                      </p:cBhvr>
                                    </p:animEffect>
                                  </p:childTnLst>
                                </p:cTn>
                              </p:par>
                              <p:par>
                                <p:cTn id="28" presetID="22" presetClass="entr" presetSubtype="4" fill="hold"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down)">
                                      <p:cBhvr>
                                        <p:cTn id="30" dur="500"/>
                                        <p:tgtEl>
                                          <p:spTgt spid="34"/>
                                        </p:tgtEl>
                                      </p:cBhvr>
                                    </p:animEffect>
                                  </p:childTnLst>
                                </p:cTn>
                              </p:par>
                              <p:par>
                                <p:cTn id="31" presetID="22" presetClass="entr" presetSubtype="4"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down)">
                                      <p:cBhvr>
                                        <p:cTn id="33" dur="5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down)">
                                      <p:cBhvr>
                                        <p:cTn id="38" dur="500"/>
                                        <p:tgtEl>
                                          <p:spTgt spid="3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wipe(down)">
                                      <p:cBhvr>
                                        <p:cTn id="43" dur="500"/>
                                        <p:tgtEl>
                                          <p:spTgt spid="4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wipe(down)">
                                      <p:cBhvr>
                                        <p:cTn id="48" dur="5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wipe(down)">
                                      <p:cBhvr>
                                        <p:cTn id="53" dur="500"/>
                                        <p:tgtEl>
                                          <p:spTgt spid="4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wipe(down)">
                                      <p:cBhvr>
                                        <p:cTn id="58" dur="500"/>
                                        <p:tgtEl>
                                          <p:spTgt spid="4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wipe(down)">
                                      <p:cBhvr>
                                        <p:cTn id="63" dur="500"/>
                                        <p:tgtEl>
                                          <p:spTgt spid="4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wipe(down)">
                                      <p:cBhvr>
                                        <p:cTn id="68" dur="500"/>
                                        <p:tgtEl>
                                          <p:spTgt spid="5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wipe(down)">
                                      <p:cBhvr>
                                        <p:cTn id="73" dur="500"/>
                                        <p:tgtEl>
                                          <p:spTgt spid="5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58"/>
                                        </p:tgtEl>
                                        <p:attrNameLst>
                                          <p:attrName>style.visibility</p:attrName>
                                        </p:attrNameLst>
                                      </p:cBhvr>
                                      <p:to>
                                        <p:strVal val="visible"/>
                                      </p:to>
                                    </p:set>
                                    <p:animEffect transition="in" filter="wipe(down)">
                                      <p:cBhvr>
                                        <p:cTn id="78" dur="500"/>
                                        <p:tgtEl>
                                          <p:spTgt spid="58"/>
                                        </p:tgtEl>
                                      </p:cBhvr>
                                    </p:animEffect>
                                  </p:childTnLst>
                                </p:cTn>
                              </p:par>
                              <p:par>
                                <p:cTn id="79" presetID="22" presetClass="entr" presetSubtype="4" fill="hold" nodeType="withEffect">
                                  <p:stCondLst>
                                    <p:cond delay="0"/>
                                  </p:stCondLst>
                                  <p:childTnLst>
                                    <p:set>
                                      <p:cBhvr>
                                        <p:cTn id="80" dur="1" fill="hold">
                                          <p:stCondLst>
                                            <p:cond delay="0"/>
                                          </p:stCondLst>
                                        </p:cTn>
                                        <p:tgtEl>
                                          <p:spTgt spid="59"/>
                                        </p:tgtEl>
                                        <p:attrNameLst>
                                          <p:attrName>style.visibility</p:attrName>
                                        </p:attrNameLst>
                                      </p:cBhvr>
                                      <p:to>
                                        <p:strVal val="visible"/>
                                      </p:to>
                                    </p:set>
                                    <p:animEffect transition="in" filter="wipe(down)">
                                      <p:cBhvr>
                                        <p:cTn id="81" dur="500"/>
                                        <p:tgtEl>
                                          <p:spTgt spid="59"/>
                                        </p:tgtEl>
                                      </p:cBhvr>
                                    </p:animEffect>
                                  </p:childTnLst>
                                </p:cTn>
                              </p:par>
                              <p:par>
                                <p:cTn id="82" presetID="22" presetClass="entr" presetSubtype="4" fill="hold" nodeType="withEffect">
                                  <p:stCondLst>
                                    <p:cond delay="0"/>
                                  </p:stCondLst>
                                  <p:childTnLst>
                                    <p:set>
                                      <p:cBhvr>
                                        <p:cTn id="83" dur="1" fill="hold">
                                          <p:stCondLst>
                                            <p:cond delay="0"/>
                                          </p:stCondLst>
                                        </p:cTn>
                                        <p:tgtEl>
                                          <p:spTgt spid="60"/>
                                        </p:tgtEl>
                                        <p:attrNameLst>
                                          <p:attrName>style.visibility</p:attrName>
                                        </p:attrNameLst>
                                      </p:cBhvr>
                                      <p:to>
                                        <p:strVal val="visible"/>
                                      </p:to>
                                    </p:set>
                                    <p:animEffect transition="in" filter="wipe(down)">
                                      <p:cBhvr>
                                        <p:cTn id="84" dur="500"/>
                                        <p:tgtEl>
                                          <p:spTgt spid="6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61"/>
                                        </p:tgtEl>
                                        <p:attrNameLst>
                                          <p:attrName>style.visibility</p:attrName>
                                        </p:attrNameLst>
                                      </p:cBhvr>
                                      <p:to>
                                        <p:strVal val="visible"/>
                                      </p:to>
                                    </p:set>
                                    <p:animEffect transition="in" filter="wipe(down)">
                                      <p:cBhvr>
                                        <p:cTn id="89" dur="500"/>
                                        <p:tgtEl>
                                          <p:spTgt spid="61"/>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35840"/>
                                        </p:tgtEl>
                                        <p:attrNameLst>
                                          <p:attrName>style.visibility</p:attrName>
                                        </p:attrNameLst>
                                      </p:cBhvr>
                                      <p:to>
                                        <p:strVal val="visible"/>
                                      </p:to>
                                    </p:set>
                                    <p:animEffect transition="in" filter="wipe(down)">
                                      <p:cBhvr>
                                        <p:cTn id="94" dur="500"/>
                                        <p:tgtEl>
                                          <p:spTgt spid="35840"/>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63"/>
                                        </p:tgtEl>
                                        <p:attrNameLst>
                                          <p:attrName>style.visibility</p:attrName>
                                        </p:attrNameLst>
                                      </p:cBhvr>
                                      <p:to>
                                        <p:strVal val="visible"/>
                                      </p:to>
                                    </p:set>
                                    <p:animEffect transition="in" filter="wipe(down)">
                                      <p:cBhvr>
                                        <p:cTn id="99" dur="500"/>
                                        <p:tgtEl>
                                          <p:spTgt spid="63"/>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64"/>
                                        </p:tgtEl>
                                        <p:attrNameLst>
                                          <p:attrName>style.visibility</p:attrName>
                                        </p:attrNameLst>
                                      </p:cBhvr>
                                      <p:to>
                                        <p:strVal val="visible"/>
                                      </p:to>
                                    </p:set>
                                    <p:animEffect transition="in" filter="wipe(down)">
                                      <p:cBhvr>
                                        <p:cTn id="104" dur="500"/>
                                        <p:tgtEl>
                                          <p:spTgt spid="64"/>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35842"/>
                                        </p:tgtEl>
                                        <p:attrNameLst>
                                          <p:attrName>style.visibility</p:attrName>
                                        </p:attrNameLst>
                                      </p:cBhvr>
                                      <p:to>
                                        <p:strVal val="visible"/>
                                      </p:to>
                                    </p:set>
                                    <p:animEffect transition="in" filter="wipe(down)">
                                      <p:cBhvr>
                                        <p:cTn id="109" dur="500"/>
                                        <p:tgtEl>
                                          <p:spTgt spid="35842"/>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35849"/>
                                        </p:tgtEl>
                                        <p:attrNameLst>
                                          <p:attrName>style.visibility</p:attrName>
                                        </p:attrNameLst>
                                      </p:cBhvr>
                                      <p:to>
                                        <p:strVal val="visible"/>
                                      </p:to>
                                    </p:set>
                                    <p:animEffect transition="in" filter="wipe(down)">
                                      <p:cBhvr>
                                        <p:cTn id="114" dur="500"/>
                                        <p:tgtEl>
                                          <p:spTgt spid="35849"/>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35851"/>
                                        </p:tgtEl>
                                        <p:attrNameLst>
                                          <p:attrName>style.visibility</p:attrName>
                                        </p:attrNameLst>
                                      </p:cBhvr>
                                      <p:to>
                                        <p:strVal val="visible"/>
                                      </p:to>
                                    </p:set>
                                    <p:animEffect transition="in" filter="wipe(down)">
                                      <p:cBhvr>
                                        <p:cTn id="119" dur="500"/>
                                        <p:tgtEl>
                                          <p:spTgt spid="35851"/>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35853"/>
                                        </p:tgtEl>
                                        <p:attrNameLst>
                                          <p:attrName>style.visibility</p:attrName>
                                        </p:attrNameLst>
                                      </p:cBhvr>
                                      <p:to>
                                        <p:strVal val="visible"/>
                                      </p:to>
                                    </p:set>
                                    <p:animEffect transition="in" filter="wipe(down)">
                                      <p:cBhvr>
                                        <p:cTn id="124" dur="500"/>
                                        <p:tgtEl>
                                          <p:spTgt spid="35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转换流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844"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92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转换流</a:t>
            </a:r>
          </a:p>
        </p:txBody>
      </p:sp>
      <p:sp>
        <p:nvSpPr>
          <p:cNvPr id="8" name="圆角矩形 6"/>
          <p:cNvSpPr/>
          <p:nvPr/>
        </p:nvSpPr>
        <p:spPr>
          <a:xfrm>
            <a:off x="4736043" y="2118041"/>
            <a:ext cx="1358803" cy="752319"/>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latin typeface="Consolas" panose="020B0609020204030204" pitchFamily="49" charset="0"/>
                <a:ea typeface="阿里巴巴普惠体 Light" panose="00020600040101010101" pitchFamily="18" charset="-122"/>
                <a:cs typeface="阿里巴巴普惠体 Light" panose="00020600040101010101" pitchFamily="18" charset="-122"/>
              </a:rPr>
              <a:t>转换流</a:t>
            </a:r>
            <a:endParaRPr lang="en-US" altLang="zh-CN" sz="1600" b="1" dirty="0">
              <a:solidFill>
                <a:schemeClr val="bg1"/>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cxnSp>
        <p:nvCxnSpPr>
          <p:cNvPr id="9" name="肘形连接符 7"/>
          <p:cNvCxnSpPr>
            <a:stCxn id="8" idx="2"/>
            <a:endCxn id="11" idx="0"/>
          </p:cNvCxnSpPr>
          <p:nvPr/>
        </p:nvCxnSpPr>
        <p:spPr>
          <a:xfrm rot="5400000">
            <a:off x="4337091" y="2271948"/>
            <a:ext cx="479943" cy="1676767"/>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肘形连接符 8"/>
          <p:cNvCxnSpPr>
            <a:stCxn id="8" idx="2"/>
            <a:endCxn id="12" idx="0"/>
          </p:cNvCxnSpPr>
          <p:nvPr/>
        </p:nvCxnSpPr>
        <p:spPr>
          <a:xfrm rot="16200000" flipH="1">
            <a:off x="6149450" y="2136354"/>
            <a:ext cx="479942" cy="1947953"/>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1" name="圆角矩形 9"/>
          <p:cNvSpPr/>
          <p:nvPr/>
        </p:nvSpPr>
        <p:spPr>
          <a:xfrm>
            <a:off x="3151836" y="3350303"/>
            <a:ext cx="1173684" cy="752319"/>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latin typeface="Consolas" panose="020B0609020204030204" pitchFamily="49" charset="0"/>
                <a:ea typeface="阿里巴巴普惠体 Light" panose="00020600040101010101" pitchFamily="18" charset="-122"/>
                <a:cs typeface="阿里巴巴普惠体 Light" panose="00020600040101010101" pitchFamily="18" charset="-122"/>
              </a:rPr>
              <a:t>输入流</a:t>
            </a:r>
            <a:endParaRPr lang="en-US" altLang="zh-CN" sz="1600" b="1" dirty="0">
              <a:solidFill>
                <a:schemeClr val="bg1"/>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2" name="圆角矩形 11"/>
          <p:cNvSpPr/>
          <p:nvPr/>
        </p:nvSpPr>
        <p:spPr>
          <a:xfrm>
            <a:off x="6776556" y="3350302"/>
            <a:ext cx="1173684" cy="752319"/>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latin typeface="Consolas" panose="020B0609020204030204" pitchFamily="49" charset="0"/>
                <a:ea typeface="阿里巴巴普惠体 Light" panose="00020600040101010101" pitchFamily="18" charset="-122"/>
                <a:cs typeface="阿里巴巴普惠体 Light" panose="00020600040101010101" pitchFamily="18" charset="-122"/>
              </a:rPr>
              <a:t>输出流</a:t>
            </a:r>
            <a:endParaRPr lang="en-US" altLang="zh-CN" sz="1600" b="1" dirty="0">
              <a:solidFill>
                <a:schemeClr val="bg1"/>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3" name="圆角矩形 13"/>
          <p:cNvSpPr/>
          <p:nvPr/>
        </p:nvSpPr>
        <p:spPr>
          <a:xfrm>
            <a:off x="2350954" y="4953261"/>
            <a:ext cx="2775447" cy="752319"/>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err="1">
                <a:latin typeface="Consolas" panose="020B0609020204030204" pitchFamily="49" charset="0"/>
                <a:ea typeface="阿里巴巴普惠体 Light" panose="00020600040101010101" pitchFamily="18" charset="-122"/>
                <a:cs typeface="阿里巴巴普惠体 Light" panose="00020600040101010101" pitchFamily="18" charset="-122"/>
              </a:rPr>
              <a:t>InputStreamReader</a:t>
            </a:r>
            <a:endParaRPr lang="en-US" altLang="zh-CN" sz="1600" b="1" dirty="0">
              <a:solidFill>
                <a:schemeClr val="bg1"/>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cxnSp>
        <p:nvCxnSpPr>
          <p:cNvPr id="14" name="直接箭头连接符 13"/>
          <p:cNvCxnSpPr>
            <a:stCxn id="11" idx="2"/>
            <a:endCxn id="13" idx="0"/>
          </p:cNvCxnSpPr>
          <p:nvPr/>
        </p:nvCxnSpPr>
        <p:spPr>
          <a:xfrm>
            <a:off x="3738678" y="4102622"/>
            <a:ext cx="0" cy="850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圆角矩形 22"/>
          <p:cNvSpPr/>
          <p:nvPr/>
        </p:nvSpPr>
        <p:spPr>
          <a:xfrm>
            <a:off x="5975676" y="4953261"/>
            <a:ext cx="2775443" cy="752319"/>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latin typeface="Consolas" panose="020B0609020204030204" pitchFamily="49" charset="0"/>
                <a:ea typeface="阿里巴巴普惠体 Light" panose="00020600040101010101" pitchFamily="18" charset="-122"/>
                <a:cs typeface="阿里巴巴普惠体 Light" panose="00020600040101010101" pitchFamily="18" charset="-122"/>
              </a:rPr>
              <a:t>OutputStreamWriter</a:t>
            </a:r>
            <a:endParaRPr lang="en-US" altLang="zh-CN" sz="1600" b="1" dirty="0">
              <a:solidFill>
                <a:schemeClr val="bg1"/>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cxnSp>
        <p:nvCxnSpPr>
          <p:cNvPr id="16" name="直接箭头连接符 15"/>
          <p:cNvCxnSpPr>
            <a:stCxn id="12" idx="2"/>
            <a:endCxn id="15" idx="0"/>
          </p:cNvCxnSpPr>
          <p:nvPr/>
        </p:nvCxnSpPr>
        <p:spPr>
          <a:xfrm>
            <a:off x="7363398" y="4102621"/>
            <a:ext cx="0" cy="850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par>
                                <p:cTn id="13" presetID="22"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up)">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up)">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up)">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字符流</a:t>
            </a:r>
          </a:p>
        </p:txBody>
      </p:sp>
      <p:sp>
        <p:nvSpPr>
          <p:cNvPr id="5" name="文本占位符 4"/>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编码表</a:t>
            </a:r>
          </a:p>
        </p:txBody>
      </p:sp>
      <p:sp>
        <p:nvSpPr>
          <p:cNvPr id="11" name="TextBox 10"/>
          <p:cNvSpPr txBox="1"/>
          <p:nvPr/>
        </p:nvSpPr>
        <p:spPr>
          <a:xfrm>
            <a:off x="1175321" y="1688765"/>
            <a:ext cx="10871677" cy="4202689"/>
          </a:xfrm>
          <a:prstGeom prst="rect">
            <a:avLst/>
          </a:prstGeom>
          <a:noFill/>
        </p:spPr>
        <p:txBody>
          <a:bodyPr wrap="square">
            <a:spAutoFit/>
          </a:bodyPr>
          <a:lstStyle/>
          <a:p>
            <a:pPr marL="267970" indent="-267970" eaLnBrk="1" fontAlgn="auto" hangingPunct="1">
              <a:lnSpc>
                <a:spcPct val="150000"/>
              </a:lnSpc>
              <a:spcBef>
                <a:spcPts val="0"/>
              </a:spcBef>
              <a:spcAft>
                <a:spcPts val="0"/>
              </a:spcAft>
              <a:buFont typeface="Wingdings" panose="05000000000000000000" pitchFamily="2" charset="2"/>
              <a:buChar char="l"/>
              <a:defRPr/>
            </a:pP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计算机中储存的信息都是用</a:t>
            </a:r>
            <a:r>
              <a:rPr lang="zh-CN" altLang="en-US"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二进制</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数表示的</a:t>
            </a: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我们在屏幕上看到的英文、汉字等字符是二进制数转换之后的结果</a:t>
            </a:r>
            <a:endPar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267970" indent="-267970" eaLnBrk="1" fontAlgn="auto" hangingPunct="1">
              <a:lnSpc>
                <a:spcPct val="150000"/>
              </a:lnSpc>
              <a:spcBef>
                <a:spcPts val="0"/>
              </a:spcBef>
              <a:spcAft>
                <a:spcPts val="0"/>
              </a:spcAft>
              <a:buFont typeface="Wingdings" panose="05000000000000000000" pitchFamily="2" charset="2"/>
              <a:buChar char="l"/>
              <a:defRPr/>
            </a:pP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按照某种规则</a:t>
            </a: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将字符存储到计算机中</a:t>
            </a: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称为</a:t>
            </a:r>
            <a:r>
              <a:rPr lang="zh-CN" altLang="en-US"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编码</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267970" indent="-267970" eaLnBrk="1" fontAlgn="auto" hangingPunct="1">
              <a:lnSpc>
                <a:spcPct val="150000"/>
              </a:lnSpc>
              <a:spcBef>
                <a:spcPts val="0"/>
              </a:spcBef>
              <a:spcAft>
                <a:spcPts val="0"/>
              </a:spcAft>
              <a:buFont typeface="Wingdings" panose="05000000000000000000" pitchFamily="2" charset="2"/>
              <a:buChar char="l"/>
              <a:defRPr/>
            </a:pP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按照同样的规则</a:t>
            </a: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将存储在计算机中的二进制数解析显示出来</a:t>
            </a: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称为</a:t>
            </a:r>
            <a:r>
              <a:rPr lang="zh-CN" altLang="en-US" sz="20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解码</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endPar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267970" indent="-267970" eaLnBrk="1" fontAlgn="auto" hangingPunct="1">
              <a:lnSpc>
                <a:spcPct val="150000"/>
              </a:lnSpc>
              <a:spcBef>
                <a:spcPts val="0"/>
              </a:spcBef>
              <a:spcAft>
                <a:spcPts val="0"/>
              </a:spcAft>
              <a:buFont typeface="Wingdings" panose="05000000000000000000" pitchFamily="2" charset="2"/>
              <a:buChar char="l"/>
              <a:defRPr/>
            </a:pP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编码和解码的方式必须一致</a:t>
            </a: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否则会导致乱码。</a:t>
            </a:r>
            <a:endPar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简单理解</a:t>
            </a: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p>
            <a:pPr eaLnBrk="1" fontAlgn="auto" hangingPunct="1">
              <a:lnSpc>
                <a:spcPct val="150000"/>
              </a:lnSpc>
              <a:spcBef>
                <a:spcPts val="0"/>
              </a:spcBef>
              <a:spcAft>
                <a:spcPts val="0"/>
              </a:spcAft>
              <a:defRPr/>
            </a:pP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存储一个字符</a:t>
            </a: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首先需在码表中查到对应的数字是</a:t>
            </a: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97,</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然后按照转换成二进制的规则进行存储。</a:t>
            </a: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p>
          <a:p>
            <a:pPr eaLnBrk="1" fontAlgn="auto" hangingPunct="1">
              <a:lnSpc>
                <a:spcPct val="150000"/>
              </a:lnSpc>
              <a:spcBef>
                <a:spcPts val="0"/>
              </a:spcBef>
              <a:spcAft>
                <a:spcPts val="0"/>
              </a:spcAft>
              <a:defRPr/>
            </a:pP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读取的时候</a:t>
            </a: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先把二进制解析出来</a:t>
            </a: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再转成</a:t>
            </a: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97,</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通过</a:t>
            </a: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97</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查找到对应的字符是</a:t>
            </a:r>
            <a:r>
              <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a:t>
            </a:r>
            <a:r>
              <a:rPr lang="zh-CN" altLang="en-US"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en-US" altLang="zh-CN" sz="20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转换流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844"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92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转换流</a:t>
            </a:r>
          </a:p>
        </p:txBody>
      </p:sp>
      <p:pic>
        <p:nvPicPr>
          <p:cNvPr id="2" name="图片 1"/>
          <p:cNvPicPr>
            <a:picLocks noChangeAspect="1"/>
          </p:cNvPicPr>
          <p:nvPr/>
        </p:nvPicPr>
        <p:blipFill>
          <a:blip r:embed="rId3"/>
          <a:stretch>
            <a:fillRect/>
          </a:stretch>
        </p:blipFill>
        <p:spPr>
          <a:xfrm>
            <a:off x="996951" y="3118014"/>
            <a:ext cx="9486036" cy="129390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lang="zh-CN" altLang="en-US"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转换流</a:t>
            </a:r>
            <a:r>
              <a:rPr kumimoji="0" lang="en-US" altLang="zh-CN" sz="2400" b="1" i="0" u="none" strike="noStrike" kern="0" cap="none" spc="0" normalizeH="0" baseline="0" noProof="0" dirty="0" err="1">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InputStreamReader</a:t>
            </a: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原理分析</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2" name="图片 21">
            <a:extLst>
              <a:ext uri="{FF2B5EF4-FFF2-40B4-BE49-F238E27FC236}">
                <a16:creationId xmlns:a16="http://schemas.microsoft.com/office/drawing/2014/main" id="{5D40E5D9-10EA-42B2-890A-51637C1F1BBD}"/>
              </a:ext>
            </a:extLst>
          </p:cNvPr>
          <p:cNvPicPr>
            <a:picLocks noChangeAspect="1"/>
          </p:cNvPicPr>
          <p:nvPr/>
        </p:nvPicPr>
        <p:blipFill>
          <a:blip r:embed="rId3"/>
          <a:stretch>
            <a:fillRect/>
          </a:stretch>
        </p:blipFill>
        <p:spPr>
          <a:xfrm>
            <a:off x="8916306" y="2179172"/>
            <a:ext cx="2065199" cy="4275190"/>
          </a:xfrm>
          <a:prstGeom prst="rect">
            <a:avLst/>
          </a:prstGeom>
        </p:spPr>
      </p:pic>
      <p:pic>
        <p:nvPicPr>
          <p:cNvPr id="24" name="图片 23">
            <a:extLst>
              <a:ext uri="{FF2B5EF4-FFF2-40B4-BE49-F238E27FC236}">
                <a16:creationId xmlns:a16="http://schemas.microsoft.com/office/drawing/2014/main" id="{70916BEC-8E96-41BC-90AF-6C009F171517}"/>
              </a:ext>
            </a:extLst>
          </p:cNvPr>
          <p:cNvPicPr>
            <a:picLocks noChangeAspect="1"/>
          </p:cNvPicPr>
          <p:nvPr/>
        </p:nvPicPr>
        <p:blipFill>
          <a:blip r:embed="rId4"/>
          <a:stretch>
            <a:fillRect/>
          </a:stretch>
        </p:blipFill>
        <p:spPr>
          <a:xfrm>
            <a:off x="9018046" y="2789022"/>
            <a:ext cx="1684166" cy="1066892"/>
          </a:xfrm>
          <a:prstGeom prst="rect">
            <a:avLst/>
          </a:prstGeom>
        </p:spPr>
      </p:pic>
      <p:pic>
        <p:nvPicPr>
          <p:cNvPr id="30" name="图片 29">
            <a:extLst>
              <a:ext uri="{FF2B5EF4-FFF2-40B4-BE49-F238E27FC236}">
                <a16:creationId xmlns:a16="http://schemas.microsoft.com/office/drawing/2014/main" id="{1E606F83-CD16-431B-B310-C386F742C6EC}"/>
              </a:ext>
            </a:extLst>
          </p:cNvPr>
          <p:cNvPicPr>
            <a:picLocks noChangeAspect="1"/>
          </p:cNvPicPr>
          <p:nvPr/>
        </p:nvPicPr>
        <p:blipFill>
          <a:blip r:embed="rId5"/>
          <a:stretch>
            <a:fillRect/>
          </a:stretch>
        </p:blipFill>
        <p:spPr>
          <a:xfrm>
            <a:off x="692459" y="2082774"/>
            <a:ext cx="2941426" cy="4290432"/>
          </a:xfrm>
          <a:prstGeom prst="rect">
            <a:avLst/>
          </a:prstGeom>
        </p:spPr>
      </p:pic>
      <p:pic>
        <p:nvPicPr>
          <p:cNvPr id="32" name="图片 31">
            <a:extLst>
              <a:ext uri="{FF2B5EF4-FFF2-40B4-BE49-F238E27FC236}">
                <a16:creationId xmlns:a16="http://schemas.microsoft.com/office/drawing/2014/main" id="{6CDAC76B-D694-4893-A81F-FB8598C93EDB}"/>
              </a:ext>
            </a:extLst>
          </p:cNvPr>
          <p:cNvPicPr>
            <a:picLocks noChangeAspect="1"/>
          </p:cNvPicPr>
          <p:nvPr/>
        </p:nvPicPr>
        <p:blipFill>
          <a:blip r:embed="rId6"/>
          <a:stretch>
            <a:fillRect/>
          </a:stretch>
        </p:blipFill>
        <p:spPr>
          <a:xfrm>
            <a:off x="3633884" y="3230863"/>
            <a:ext cx="1104996" cy="198137"/>
          </a:xfrm>
          <a:prstGeom prst="rect">
            <a:avLst/>
          </a:prstGeom>
        </p:spPr>
      </p:pic>
      <p:pic>
        <p:nvPicPr>
          <p:cNvPr id="38" name="图片 37">
            <a:extLst>
              <a:ext uri="{FF2B5EF4-FFF2-40B4-BE49-F238E27FC236}">
                <a16:creationId xmlns:a16="http://schemas.microsoft.com/office/drawing/2014/main" id="{E8606CF5-97BA-47D5-ADB8-DC8C84C1AB1F}"/>
              </a:ext>
            </a:extLst>
          </p:cNvPr>
          <p:cNvPicPr>
            <a:picLocks noChangeAspect="1"/>
          </p:cNvPicPr>
          <p:nvPr/>
        </p:nvPicPr>
        <p:blipFill>
          <a:blip r:embed="rId7"/>
          <a:stretch>
            <a:fillRect/>
          </a:stretch>
        </p:blipFill>
        <p:spPr>
          <a:xfrm>
            <a:off x="7528859" y="3063208"/>
            <a:ext cx="1287892" cy="533446"/>
          </a:xfrm>
          <a:prstGeom prst="rect">
            <a:avLst/>
          </a:prstGeom>
        </p:spPr>
      </p:pic>
      <p:pic>
        <p:nvPicPr>
          <p:cNvPr id="56" name="图片 55">
            <a:extLst>
              <a:ext uri="{FF2B5EF4-FFF2-40B4-BE49-F238E27FC236}">
                <a16:creationId xmlns:a16="http://schemas.microsoft.com/office/drawing/2014/main" id="{41C3EDD0-E64C-4C1E-8036-2A2F4A5E1954}"/>
              </a:ext>
            </a:extLst>
          </p:cNvPr>
          <p:cNvPicPr>
            <a:picLocks noChangeAspect="1"/>
          </p:cNvPicPr>
          <p:nvPr/>
        </p:nvPicPr>
        <p:blipFill>
          <a:blip r:embed="rId8"/>
          <a:stretch>
            <a:fillRect/>
          </a:stretch>
        </p:blipFill>
        <p:spPr>
          <a:xfrm>
            <a:off x="9117114" y="4635380"/>
            <a:ext cx="1486029" cy="1333616"/>
          </a:xfrm>
          <a:prstGeom prst="rect">
            <a:avLst/>
          </a:prstGeom>
        </p:spPr>
      </p:pic>
      <p:pic>
        <p:nvPicPr>
          <p:cNvPr id="58" name="图片 57">
            <a:extLst>
              <a:ext uri="{FF2B5EF4-FFF2-40B4-BE49-F238E27FC236}">
                <a16:creationId xmlns:a16="http://schemas.microsoft.com/office/drawing/2014/main" id="{0574A572-A09C-4193-AFD8-D4F48FD5AC77}"/>
              </a:ext>
            </a:extLst>
          </p:cNvPr>
          <p:cNvPicPr>
            <a:picLocks noChangeAspect="1"/>
          </p:cNvPicPr>
          <p:nvPr/>
        </p:nvPicPr>
        <p:blipFill>
          <a:blip r:embed="rId6"/>
          <a:stretch>
            <a:fillRect/>
          </a:stretch>
        </p:blipFill>
        <p:spPr>
          <a:xfrm>
            <a:off x="3733439" y="5434297"/>
            <a:ext cx="1104996" cy="198137"/>
          </a:xfrm>
          <a:prstGeom prst="rect">
            <a:avLst/>
          </a:prstGeom>
        </p:spPr>
      </p:pic>
      <p:pic>
        <p:nvPicPr>
          <p:cNvPr id="61" name="图片 60">
            <a:extLst>
              <a:ext uri="{FF2B5EF4-FFF2-40B4-BE49-F238E27FC236}">
                <a16:creationId xmlns:a16="http://schemas.microsoft.com/office/drawing/2014/main" id="{9444F49B-1ABD-42F2-83B2-0FB7B3D252B8}"/>
              </a:ext>
            </a:extLst>
          </p:cNvPr>
          <p:cNvPicPr>
            <a:picLocks noChangeAspect="1"/>
          </p:cNvPicPr>
          <p:nvPr/>
        </p:nvPicPr>
        <p:blipFill>
          <a:blip r:embed="rId7"/>
          <a:stretch>
            <a:fillRect/>
          </a:stretch>
        </p:blipFill>
        <p:spPr>
          <a:xfrm>
            <a:off x="7628414" y="5266642"/>
            <a:ext cx="1287892" cy="533446"/>
          </a:xfrm>
          <a:prstGeom prst="rect">
            <a:avLst/>
          </a:prstGeom>
        </p:spPr>
      </p:pic>
      <p:pic>
        <p:nvPicPr>
          <p:cNvPr id="63" name="图片 62">
            <a:extLst>
              <a:ext uri="{FF2B5EF4-FFF2-40B4-BE49-F238E27FC236}">
                <a16:creationId xmlns:a16="http://schemas.microsoft.com/office/drawing/2014/main" id="{80AE9006-F858-45B6-BFC5-A3186CB82BA9}"/>
              </a:ext>
            </a:extLst>
          </p:cNvPr>
          <p:cNvPicPr>
            <a:picLocks noChangeAspect="1"/>
          </p:cNvPicPr>
          <p:nvPr/>
        </p:nvPicPr>
        <p:blipFill>
          <a:blip r:embed="rId9"/>
          <a:stretch>
            <a:fillRect/>
          </a:stretch>
        </p:blipFill>
        <p:spPr>
          <a:xfrm>
            <a:off x="6095642" y="4588364"/>
            <a:ext cx="1120237" cy="792549"/>
          </a:xfrm>
          <a:prstGeom prst="rect">
            <a:avLst/>
          </a:prstGeom>
        </p:spPr>
      </p:pic>
      <p:pic>
        <p:nvPicPr>
          <p:cNvPr id="64" name="图片 63">
            <a:extLst>
              <a:ext uri="{FF2B5EF4-FFF2-40B4-BE49-F238E27FC236}">
                <a16:creationId xmlns:a16="http://schemas.microsoft.com/office/drawing/2014/main" id="{F1CCC805-A110-44C0-8F4F-DA7D01F11181}"/>
              </a:ext>
            </a:extLst>
          </p:cNvPr>
          <p:cNvPicPr>
            <a:picLocks noChangeAspect="1"/>
          </p:cNvPicPr>
          <p:nvPr/>
        </p:nvPicPr>
        <p:blipFill>
          <a:blip r:embed="rId10"/>
          <a:stretch>
            <a:fillRect/>
          </a:stretch>
        </p:blipFill>
        <p:spPr>
          <a:xfrm>
            <a:off x="4983676" y="5456473"/>
            <a:ext cx="2537680" cy="205758"/>
          </a:xfrm>
          <a:prstGeom prst="rect">
            <a:avLst/>
          </a:prstGeom>
        </p:spPr>
      </p:pic>
      <p:pic>
        <p:nvPicPr>
          <p:cNvPr id="35842" name="图片 35841">
            <a:extLst>
              <a:ext uri="{FF2B5EF4-FFF2-40B4-BE49-F238E27FC236}">
                <a16:creationId xmlns:a16="http://schemas.microsoft.com/office/drawing/2014/main" id="{06539424-2086-4DA6-82D6-892050765396}"/>
              </a:ext>
            </a:extLst>
          </p:cNvPr>
          <p:cNvPicPr>
            <a:picLocks noChangeAspect="1"/>
          </p:cNvPicPr>
          <p:nvPr/>
        </p:nvPicPr>
        <p:blipFill>
          <a:blip r:embed="rId11"/>
          <a:stretch>
            <a:fillRect/>
          </a:stretch>
        </p:blipFill>
        <p:spPr>
          <a:xfrm>
            <a:off x="5634971" y="5737791"/>
            <a:ext cx="1325995" cy="236240"/>
          </a:xfrm>
          <a:prstGeom prst="rect">
            <a:avLst/>
          </a:prstGeom>
        </p:spPr>
      </p:pic>
      <p:pic>
        <p:nvPicPr>
          <p:cNvPr id="35849" name="图片 35848">
            <a:extLst>
              <a:ext uri="{FF2B5EF4-FFF2-40B4-BE49-F238E27FC236}">
                <a16:creationId xmlns:a16="http://schemas.microsoft.com/office/drawing/2014/main" id="{7D1AA091-4F0A-44F2-BE30-5024CFD0D62C}"/>
              </a:ext>
            </a:extLst>
          </p:cNvPr>
          <p:cNvPicPr>
            <a:picLocks noChangeAspect="1"/>
          </p:cNvPicPr>
          <p:nvPr/>
        </p:nvPicPr>
        <p:blipFill>
          <a:blip r:embed="rId12"/>
          <a:stretch>
            <a:fillRect/>
          </a:stretch>
        </p:blipFill>
        <p:spPr>
          <a:xfrm>
            <a:off x="3233748" y="5031655"/>
            <a:ext cx="236240" cy="937341"/>
          </a:xfrm>
          <a:prstGeom prst="rect">
            <a:avLst/>
          </a:prstGeom>
        </p:spPr>
      </p:pic>
      <p:pic>
        <p:nvPicPr>
          <p:cNvPr id="35851" name="图片 35850">
            <a:extLst>
              <a:ext uri="{FF2B5EF4-FFF2-40B4-BE49-F238E27FC236}">
                <a16:creationId xmlns:a16="http://schemas.microsoft.com/office/drawing/2014/main" id="{2C7E487B-81FC-46EE-9AD7-E641DD2A416A}"/>
              </a:ext>
            </a:extLst>
          </p:cNvPr>
          <p:cNvPicPr>
            <a:picLocks noChangeAspect="1"/>
          </p:cNvPicPr>
          <p:nvPr/>
        </p:nvPicPr>
        <p:blipFill>
          <a:blip r:embed="rId13"/>
          <a:stretch>
            <a:fillRect/>
          </a:stretch>
        </p:blipFill>
        <p:spPr>
          <a:xfrm>
            <a:off x="985286" y="4992539"/>
            <a:ext cx="2141406" cy="868755"/>
          </a:xfrm>
          <a:prstGeom prst="rect">
            <a:avLst/>
          </a:prstGeom>
        </p:spPr>
      </p:pic>
      <p:pic>
        <p:nvPicPr>
          <p:cNvPr id="3" name="图片 2">
            <a:extLst>
              <a:ext uri="{FF2B5EF4-FFF2-40B4-BE49-F238E27FC236}">
                <a16:creationId xmlns:a16="http://schemas.microsoft.com/office/drawing/2014/main" id="{CB752304-61B6-4028-B975-1F89E66179C6}"/>
              </a:ext>
            </a:extLst>
          </p:cNvPr>
          <p:cNvPicPr>
            <a:picLocks noChangeAspect="1"/>
          </p:cNvPicPr>
          <p:nvPr/>
        </p:nvPicPr>
        <p:blipFill>
          <a:blip r:embed="rId14"/>
          <a:stretch>
            <a:fillRect/>
          </a:stretch>
        </p:blipFill>
        <p:spPr>
          <a:xfrm>
            <a:off x="3628833" y="2980305"/>
            <a:ext cx="1486029" cy="236240"/>
          </a:xfrm>
          <a:prstGeom prst="rect">
            <a:avLst/>
          </a:prstGeom>
        </p:spPr>
      </p:pic>
      <p:pic>
        <p:nvPicPr>
          <p:cNvPr id="7" name="图片 6">
            <a:extLst>
              <a:ext uri="{FF2B5EF4-FFF2-40B4-BE49-F238E27FC236}">
                <a16:creationId xmlns:a16="http://schemas.microsoft.com/office/drawing/2014/main" id="{6177F76D-9E6A-40E3-A458-CABDEA2A1FDA}"/>
              </a:ext>
            </a:extLst>
          </p:cNvPr>
          <p:cNvPicPr>
            <a:picLocks noChangeAspect="1"/>
          </p:cNvPicPr>
          <p:nvPr/>
        </p:nvPicPr>
        <p:blipFill>
          <a:blip r:embed="rId15"/>
          <a:stretch>
            <a:fillRect/>
          </a:stretch>
        </p:blipFill>
        <p:spPr>
          <a:xfrm>
            <a:off x="3737980" y="3458797"/>
            <a:ext cx="914479" cy="396274"/>
          </a:xfrm>
          <a:prstGeom prst="rect">
            <a:avLst/>
          </a:prstGeom>
        </p:spPr>
      </p:pic>
      <p:pic>
        <p:nvPicPr>
          <p:cNvPr id="9" name="图片 8">
            <a:extLst>
              <a:ext uri="{FF2B5EF4-FFF2-40B4-BE49-F238E27FC236}">
                <a16:creationId xmlns:a16="http://schemas.microsoft.com/office/drawing/2014/main" id="{F8BF1A4F-4D2A-4AA8-BD9C-64E8A7E74E8F}"/>
              </a:ext>
            </a:extLst>
          </p:cNvPr>
          <p:cNvPicPr>
            <a:picLocks noChangeAspect="1"/>
          </p:cNvPicPr>
          <p:nvPr/>
        </p:nvPicPr>
        <p:blipFill>
          <a:blip r:embed="rId16"/>
          <a:stretch>
            <a:fillRect/>
          </a:stretch>
        </p:blipFill>
        <p:spPr>
          <a:xfrm>
            <a:off x="5430298" y="2141491"/>
            <a:ext cx="1524132" cy="213378"/>
          </a:xfrm>
          <a:prstGeom prst="rect">
            <a:avLst/>
          </a:prstGeom>
        </p:spPr>
      </p:pic>
      <p:pic>
        <p:nvPicPr>
          <p:cNvPr id="11" name="图片 10">
            <a:extLst>
              <a:ext uri="{FF2B5EF4-FFF2-40B4-BE49-F238E27FC236}">
                <a16:creationId xmlns:a16="http://schemas.microsoft.com/office/drawing/2014/main" id="{2C437A9C-FB99-458F-93CE-6DF6DC0A2BF4}"/>
              </a:ext>
            </a:extLst>
          </p:cNvPr>
          <p:cNvPicPr>
            <a:picLocks noChangeAspect="1"/>
          </p:cNvPicPr>
          <p:nvPr/>
        </p:nvPicPr>
        <p:blipFill>
          <a:blip r:embed="rId17"/>
          <a:stretch>
            <a:fillRect/>
          </a:stretch>
        </p:blipFill>
        <p:spPr>
          <a:xfrm>
            <a:off x="5940443" y="2328704"/>
            <a:ext cx="1219306" cy="830652"/>
          </a:xfrm>
          <a:prstGeom prst="rect">
            <a:avLst/>
          </a:prstGeom>
        </p:spPr>
      </p:pic>
      <p:pic>
        <p:nvPicPr>
          <p:cNvPr id="13" name="图片 12">
            <a:extLst>
              <a:ext uri="{FF2B5EF4-FFF2-40B4-BE49-F238E27FC236}">
                <a16:creationId xmlns:a16="http://schemas.microsoft.com/office/drawing/2014/main" id="{72264106-1F9C-4FF1-84E6-6FF2DE42DDFE}"/>
              </a:ext>
            </a:extLst>
          </p:cNvPr>
          <p:cNvPicPr>
            <a:picLocks noChangeAspect="1"/>
          </p:cNvPicPr>
          <p:nvPr/>
        </p:nvPicPr>
        <p:blipFill>
          <a:blip r:embed="rId18"/>
          <a:stretch>
            <a:fillRect/>
          </a:stretch>
        </p:blipFill>
        <p:spPr>
          <a:xfrm>
            <a:off x="5271838" y="3215519"/>
            <a:ext cx="1737511" cy="198137"/>
          </a:xfrm>
          <a:prstGeom prst="rect">
            <a:avLst/>
          </a:prstGeom>
        </p:spPr>
      </p:pic>
      <p:pic>
        <p:nvPicPr>
          <p:cNvPr id="15" name="图片 14">
            <a:extLst>
              <a:ext uri="{FF2B5EF4-FFF2-40B4-BE49-F238E27FC236}">
                <a16:creationId xmlns:a16="http://schemas.microsoft.com/office/drawing/2014/main" id="{7C55F7D8-90E3-4651-9775-7ADC27C9B872}"/>
              </a:ext>
            </a:extLst>
          </p:cNvPr>
          <p:cNvPicPr>
            <a:picLocks noChangeAspect="1"/>
          </p:cNvPicPr>
          <p:nvPr/>
        </p:nvPicPr>
        <p:blipFill>
          <a:blip r:embed="rId19"/>
          <a:stretch>
            <a:fillRect/>
          </a:stretch>
        </p:blipFill>
        <p:spPr>
          <a:xfrm>
            <a:off x="5533177" y="3479051"/>
            <a:ext cx="1318374" cy="304826"/>
          </a:xfrm>
          <a:prstGeom prst="rect">
            <a:avLst/>
          </a:prstGeom>
        </p:spPr>
      </p:pic>
      <p:pic>
        <p:nvPicPr>
          <p:cNvPr id="17" name="图片 16">
            <a:extLst>
              <a:ext uri="{FF2B5EF4-FFF2-40B4-BE49-F238E27FC236}">
                <a16:creationId xmlns:a16="http://schemas.microsoft.com/office/drawing/2014/main" id="{815F9EC4-0989-41E6-9DFF-F0BC8F892E4F}"/>
              </a:ext>
            </a:extLst>
          </p:cNvPr>
          <p:cNvPicPr>
            <a:picLocks noChangeAspect="1"/>
          </p:cNvPicPr>
          <p:nvPr/>
        </p:nvPicPr>
        <p:blipFill>
          <a:blip r:embed="rId20"/>
          <a:stretch>
            <a:fillRect/>
          </a:stretch>
        </p:blipFill>
        <p:spPr>
          <a:xfrm>
            <a:off x="3190277" y="2955833"/>
            <a:ext cx="312447" cy="853514"/>
          </a:xfrm>
          <a:prstGeom prst="rect">
            <a:avLst/>
          </a:prstGeom>
        </p:spPr>
      </p:pic>
      <p:pic>
        <p:nvPicPr>
          <p:cNvPr id="19" name="图片 18">
            <a:extLst>
              <a:ext uri="{FF2B5EF4-FFF2-40B4-BE49-F238E27FC236}">
                <a16:creationId xmlns:a16="http://schemas.microsoft.com/office/drawing/2014/main" id="{8137BE70-66FE-4B68-A237-164F87185D5E}"/>
              </a:ext>
            </a:extLst>
          </p:cNvPr>
          <p:cNvPicPr>
            <a:picLocks noChangeAspect="1"/>
          </p:cNvPicPr>
          <p:nvPr/>
        </p:nvPicPr>
        <p:blipFill>
          <a:blip r:embed="rId21"/>
          <a:stretch>
            <a:fillRect/>
          </a:stretch>
        </p:blipFill>
        <p:spPr>
          <a:xfrm>
            <a:off x="938004" y="2959209"/>
            <a:ext cx="2126164" cy="906859"/>
          </a:xfrm>
          <a:prstGeom prst="rect">
            <a:avLst/>
          </a:prstGeom>
        </p:spPr>
      </p:pic>
      <p:pic>
        <p:nvPicPr>
          <p:cNvPr id="21" name="图片 20">
            <a:extLst>
              <a:ext uri="{FF2B5EF4-FFF2-40B4-BE49-F238E27FC236}">
                <a16:creationId xmlns:a16="http://schemas.microsoft.com/office/drawing/2014/main" id="{BC5F3A54-2B9E-427A-8E08-9EBFF02A67A8}"/>
              </a:ext>
            </a:extLst>
          </p:cNvPr>
          <p:cNvPicPr>
            <a:picLocks noChangeAspect="1"/>
          </p:cNvPicPr>
          <p:nvPr/>
        </p:nvPicPr>
        <p:blipFill>
          <a:blip r:embed="rId22"/>
          <a:stretch>
            <a:fillRect/>
          </a:stretch>
        </p:blipFill>
        <p:spPr>
          <a:xfrm>
            <a:off x="3577044" y="5198380"/>
            <a:ext cx="1539373" cy="198137"/>
          </a:xfrm>
          <a:prstGeom prst="rect">
            <a:avLst/>
          </a:prstGeom>
        </p:spPr>
      </p:pic>
      <p:pic>
        <p:nvPicPr>
          <p:cNvPr id="25" name="图片 24">
            <a:extLst>
              <a:ext uri="{FF2B5EF4-FFF2-40B4-BE49-F238E27FC236}">
                <a16:creationId xmlns:a16="http://schemas.microsoft.com/office/drawing/2014/main" id="{B5D577FA-3DDA-4DC1-A3AE-89110F9975E5}"/>
              </a:ext>
            </a:extLst>
          </p:cNvPr>
          <p:cNvPicPr>
            <a:picLocks noChangeAspect="1"/>
          </p:cNvPicPr>
          <p:nvPr/>
        </p:nvPicPr>
        <p:blipFill>
          <a:blip r:embed="rId23"/>
          <a:stretch>
            <a:fillRect/>
          </a:stretch>
        </p:blipFill>
        <p:spPr>
          <a:xfrm>
            <a:off x="3836472" y="5683910"/>
            <a:ext cx="929721" cy="449619"/>
          </a:xfrm>
          <a:prstGeom prst="rect">
            <a:avLst/>
          </a:prstGeom>
        </p:spPr>
      </p:pic>
      <p:pic>
        <p:nvPicPr>
          <p:cNvPr id="27" name="图片 26">
            <a:extLst>
              <a:ext uri="{FF2B5EF4-FFF2-40B4-BE49-F238E27FC236}">
                <a16:creationId xmlns:a16="http://schemas.microsoft.com/office/drawing/2014/main" id="{BD5B4833-1303-407C-8EF4-5F7BDD61AA06}"/>
              </a:ext>
            </a:extLst>
          </p:cNvPr>
          <p:cNvPicPr>
            <a:picLocks noChangeAspect="1"/>
          </p:cNvPicPr>
          <p:nvPr/>
        </p:nvPicPr>
        <p:blipFill>
          <a:blip r:embed="rId24"/>
          <a:stretch>
            <a:fillRect/>
          </a:stretch>
        </p:blipFill>
        <p:spPr>
          <a:xfrm>
            <a:off x="5078934" y="4345411"/>
            <a:ext cx="2347163" cy="175275"/>
          </a:xfrm>
          <a:prstGeom prst="rect">
            <a:avLst/>
          </a:prstGeom>
        </p:spPr>
      </p:pic>
      <p:pic>
        <p:nvPicPr>
          <p:cNvPr id="29" name="图片 28">
            <a:extLst>
              <a:ext uri="{FF2B5EF4-FFF2-40B4-BE49-F238E27FC236}">
                <a16:creationId xmlns:a16="http://schemas.microsoft.com/office/drawing/2014/main" id="{C9DCBF2C-F24F-4286-8DCC-02EB1BD7D13A}"/>
              </a:ext>
            </a:extLst>
          </p:cNvPr>
          <p:cNvPicPr>
            <a:picLocks noChangeAspect="1"/>
          </p:cNvPicPr>
          <p:nvPr/>
        </p:nvPicPr>
        <p:blipFill>
          <a:blip r:embed="rId25"/>
          <a:stretch>
            <a:fillRect/>
          </a:stretch>
        </p:blipFill>
        <p:spPr>
          <a:xfrm>
            <a:off x="719799" y="1009418"/>
            <a:ext cx="7453006" cy="983065"/>
          </a:xfrm>
          <a:prstGeom prst="rect">
            <a:avLst/>
          </a:prstGeom>
        </p:spPr>
      </p:pic>
      <p:pic>
        <p:nvPicPr>
          <p:cNvPr id="4" name="图片 3">
            <a:extLst>
              <a:ext uri="{FF2B5EF4-FFF2-40B4-BE49-F238E27FC236}">
                <a16:creationId xmlns:a16="http://schemas.microsoft.com/office/drawing/2014/main" id="{3E88976F-1383-428B-B64D-B3BB283D9ABC}"/>
              </a:ext>
            </a:extLst>
          </p:cNvPr>
          <p:cNvPicPr>
            <a:picLocks noChangeAspect="1"/>
          </p:cNvPicPr>
          <p:nvPr/>
        </p:nvPicPr>
        <p:blipFill>
          <a:blip r:embed="rId26"/>
          <a:stretch>
            <a:fillRect/>
          </a:stretch>
        </p:blipFill>
        <p:spPr>
          <a:xfrm>
            <a:off x="7215879" y="1063175"/>
            <a:ext cx="4000847" cy="480102"/>
          </a:xfrm>
          <a:prstGeom prst="rect">
            <a:avLst/>
          </a:prstGeom>
        </p:spPr>
      </p:pic>
    </p:spTree>
    <p:extLst>
      <p:ext uri="{BB962C8B-B14F-4D97-AF65-F5344CB8AC3E}">
        <p14:creationId xmlns:p14="http://schemas.microsoft.com/office/powerpoint/2010/main" val="23050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down)">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par>
                                <p:cTn id="28" presetID="22" presetClass="entr" presetSubtype="4"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par>
                                <p:cTn id="31" presetID="22" presetClass="entr" presetSubtype="4"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down)">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down)">
                                      <p:cBhvr>
                                        <p:cTn id="38" dur="500"/>
                                        <p:tgtEl>
                                          <p:spTgt spid="3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down)">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down)">
                                      <p:cBhvr>
                                        <p:cTn id="53" dur="500"/>
                                        <p:tgtEl>
                                          <p:spTgt spid="1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down)">
                                      <p:cBhvr>
                                        <p:cTn id="63" dur="500"/>
                                        <p:tgtEl>
                                          <p:spTgt spid="1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down)">
                                      <p:cBhvr>
                                        <p:cTn id="68" dur="500"/>
                                        <p:tgtEl>
                                          <p:spTgt spid="1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down)">
                                      <p:cBhvr>
                                        <p:cTn id="73" dur="500"/>
                                        <p:tgtEl>
                                          <p:spTgt spid="21"/>
                                        </p:tgtEl>
                                      </p:cBhvr>
                                    </p:animEffect>
                                  </p:childTnLst>
                                </p:cTn>
                              </p:par>
                              <p:par>
                                <p:cTn id="74" presetID="22" presetClass="entr" presetSubtype="4" fill="hold"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down)">
                                      <p:cBhvr>
                                        <p:cTn id="76" dur="500"/>
                                        <p:tgtEl>
                                          <p:spTgt spid="25"/>
                                        </p:tgtEl>
                                      </p:cBhvr>
                                    </p:animEffect>
                                  </p:childTnLst>
                                </p:cTn>
                              </p:par>
                              <p:par>
                                <p:cTn id="77" presetID="22" presetClass="entr" presetSubtype="4" fill="hold" nodeType="with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wipe(down)">
                                      <p:cBhvr>
                                        <p:cTn id="79" dur="500"/>
                                        <p:tgtEl>
                                          <p:spTgt spid="5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wipe(down)">
                                      <p:cBhvr>
                                        <p:cTn id="84" dur="500"/>
                                        <p:tgtEl>
                                          <p:spTgt spid="56"/>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61"/>
                                        </p:tgtEl>
                                        <p:attrNameLst>
                                          <p:attrName>style.visibility</p:attrName>
                                        </p:attrNameLst>
                                      </p:cBhvr>
                                      <p:to>
                                        <p:strVal val="visible"/>
                                      </p:to>
                                    </p:set>
                                    <p:animEffect transition="in" filter="wipe(down)">
                                      <p:cBhvr>
                                        <p:cTn id="89" dur="500"/>
                                        <p:tgtEl>
                                          <p:spTgt spid="61"/>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wipe(down)">
                                      <p:cBhvr>
                                        <p:cTn id="94" dur="500"/>
                                        <p:tgtEl>
                                          <p:spTgt spid="27"/>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63"/>
                                        </p:tgtEl>
                                        <p:attrNameLst>
                                          <p:attrName>style.visibility</p:attrName>
                                        </p:attrNameLst>
                                      </p:cBhvr>
                                      <p:to>
                                        <p:strVal val="visible"/>
                                      </p:to>
                                    </p:set>
                                    <p:animEffect transition="in" filter="wipe(down)">
                                      <p:cBhvr>
                                        <p:cTn id="99" dur="500"/>
                                        <p:tgtEl>
                                          <p:spTgt spid="63"/>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64"/>
                                        </p:tgtEl>
                                        <p:attrNameLst>
                                          <p:attrName>style.visibility</p:attrName>
                                        </p:attrNameLst>
                                      </p:cBhvr>
                                      <p:to>
                                        <p:strVal val="visible"/>
                                      </p:to>
                                    </p:set>
                                    <p:animEffect transition="in" filter="wipe(down)">
                                      <p:cBhvr>
                                        <p:cTn id="104" dur="500"/>
                                        <p:tgtEl>
                                          <p:spTgt spid="64"/>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35842"/>
                                        </p:tgtEl>
                                        <p:attrNameLst>
                                          <p:attrName>style.visibility</p:attrName>
                                        </p:attrNameLst>
                                      </p:cBhvr>
                                      <p:to>
                                        <p:strVal val="visible"/>
                                      </p:to>
                                    </p:set>
                                    <p:animEffect transition="in" filter="wipe(down)">
                                      <p:cBhvr>
                                        <p:cTn id="109" dur="500"/>
                                        <p:tgtEl>
                                          <p:spTgt spid="35842"/>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35849"/>
                                        </p:tgtEl>
                                        <p:attrNameLst>
                                          <p:attrName>style.visibility</p:attrName>
                                        </p:attrNameLst>
                                      </p:cBhvr>
                                      <p:to>
                                        <p:strVal val="visible"/>
                                      </p:to>
                                    </p:set>
                                    <p:animEffect transition="in" filter="wipe(down)">
                                      <p:cBhvr>
                                        <p:cTn id="114" dur="500"/>
                                        <p:tgtEl>
                                          <p:spTgt spid="35849"/>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35851"/>
                                        </p:tgtEl>
                                        <p:attrNameLst>
                                          <p:attrName>style.visibility</p:attrName>
                                        </p:attrNameLst>
                                      </p:cBhvr>
                                      <p:to>
                                        <p:strVal val="visible"/>
                                      </p:to>
                                    </p:set>
                                    <p:animEffect transition="in" filter="wipe(down)">
                                      <p:cBhvr>
                                        <p:cTn id="119" dur="500"/>
                                        <p:tgtEl>
                                          <p:spTgt spid="35851"/>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29"/>
                                        </p:tgtEl>
                                        <p:attrNameLst>
                                          <p:attrName>style.visibility</p:attrName>
                                        </p:attrNameLst>
                                      </p:cBhvr>
                                      <p:to>
                                        <p:strVal val="visible"/>
                                      </p:to>
                                    </p:set>
                                    <p:animEffect transition="in" filter="wipe(down)">
                                      <p:cBhvr>
                                        <p:cTn id="12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lang="zh-CN" altLang="en-US"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转换流</a:t>
            </a:r>
            <a:r>
              <a:rPr kumimoji="0" lang="en-US" altLang="zh-CN" sz="2400" b="1"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OutputStreamWriter</a:t>
            </a:r>
            <a:r>
              <a:rPr kumimoji="0" lang="zh-CN" altLang="en-US" sz="2400" b="1"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原理</a:t>
            </a: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分析</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2" name="图片 21">
            <a:extLst>
              <a:ext uri="{FF2B5EF4-FFF2-40B4-BE49-F238E27FC236}">
                <a16:creationId xmlns:a16="http://schemas.microsoft.com/office/drawing/2014/main" id="{5D40E5D9-10EA-42B2-890A-51637C1F1BBD}"/>
              </a:ext>
            </a:extLst>
          </p:cNvPr>
          <p:cNvPicPr>
            <a:picLocks noChangeAspect="1"/>
          </p:cNvPicPr>
          <p:nvPr/>
        </p:nvPicPr>
        <p:blipFill>
          <a:blip r:embed="rId3"/>
          <a:stretch>
            <a:fillRect/>
          </a:stretch>
        </p:blipFill>
        <p:spPr>
          <a:xfrm>
            <a:off x="8916306" y="2179172"/>
            <a:ext cx="2065199" cy="4275190"/>
          </a:xfrm>
          <a:prstGeom prst="rect">
            <a:avLst/>
          </a:prstGeom>
        </p:spPr>
      </p:pic>
      <p:pic>
        <p:nvPicPr>
          <p:cNvPr id="4" name="图片 3">
            <a:extLst>
              <a:ext uri="{FF2B5EF4-FFF2-40B4-BE49-F238E27FC236}">
                <a16:creationId xmlns:a16="http://schemas.microsoft.com/office/drawing/2014/main" id="{3E88976F-1383-428B-B64D-B3BB283D9ABC}"/>
              </a:ext>
            </a:extLst>
          </p:cNvPr>
          <p:cNvPicPr>
            <a:picLocks noChangeAspect="1"/>
          </p:cNvPicPr>
          <p:nvPr/>
        </p:nvPicPr>
        <p:blipFill>
          <a:blip r:embed="rId4"/>
          <a:stretch>
            <a:fillRect/>
          </a:stretch>
        </p:blipFill>
        <p:spPr>
          <a:xfrm>
            <a:off x="7215879" y="1063175"/>
            <a:ext cx="4000847" cy="480102"/>
          </a:xfrm>
          <a:prstGeom prst="rect">
            <a:avLst/>
          </a:prstGeom>
        </p:spPr>
      </p:pic>
      <p:grpSp>
        <p:nvGrpSpPr>
          <p:cNvPr id="18" name="组合 17">
            <a:extLst>
              <a:ext uri="{FF2B5EF4-FFF2-40B4-BE49-F238E27FC236}">
                <a16:creationId xmlns:a16="http://schemas.microsoft.com/office/drawing/2014/main" id="{930FF0B5-4073-4843-9752-46AA2A21785D}"/>
              </a:ext>
            </a:extLst>
          </p:cNvPr>
          <p:cNvGrpSpPr/>
          <p:nvPr/>
        </p:nvGrpSpPr>
        <p:grpSpPr>
          <a:xfrm>
            <a:off x="838201" y="2088918"/>
            <a:ext cx="2355501" cy="4352591"/>
            <a:chOff x="838201" y="2088918"/>
            <a:chExt cx="2355501" cy="4352591"/>
          </a:xfrm>
        </p:grpSpPr>
        <p:grpSp>
          <p:nvGrpSpPr>
            <p:cNvPr id="16" name="组合 15">
              <a:extLst>
                <a:ext uri="{FF2B5EF4-FFF2-40B4-BE49-F238E27FC236}">
                  <a16:creationId xmlns:a16="http://schemas.microsoft.com/office/drawing/2014/main" id="{935D9C25-8792-462E-BFD2-1AF2504934CA}"/>
                </a:ext>
              </a:extLst>
            </p:cNvPr>
            <p:cNvGrpSpPr/>
            <p:nvPr/>
          </p:nvGrpSpPr>
          <p:grpSpPr>
            <a:xfrm>
              <a:off x="838201" y="2088918"/>
              <a:ext cx="2355501" cy="4352591"/>
              <a:chOff x="878247" y="2026759"/>
              <a:chExt cx="2355501" cy="4352591"/>
            </a:xfrm>
          </p:grpSpPr>
          <p:grpSp>
            <p:nvGrpSpPr>
              <p:cNvPr id="8" name="组合 7">
                <a:extLst>
                  <a:ext uri="{FF2B5EF4-FFF2-40B4-BE49-F238E27FC236}">
                    <a16:creationId xmlns:a16="http://schemas.microsoft.com/office/drawing/2014/main" id="{108CBB71-C891-4BC2-9832-5BA61E1722BD}"/>
                  </a:ext>
                </a:extLst>
              </p:cNvPr>
              <p:cNvGrpSpPr/>
              <p:nvPr/>
            </p:nvGrpSpPr>
            <p:grpSpPr>
              <a:xfrm>
                <a:off x="878247" y="2026759"/>
                <a:ext cx="2355501" cy="4352591"/>
                <a:chOff x="878247" y="2026759"/>
                <a:chExt cx="2355501" cy="4352591"/>
              </a:xfrm>
            </p:grpSpPr>
            <p:pic>
              <p:nvPicPr>
                <p:cNvPr id="30" name="图片 29">
                  <a:extLst>
                    <a:ext uri="{FF2B5EF4-FFF2-40B4-BE49-F238E27FC236}">
                      <a16:creationId xmlns:a16="http://schemas.microsoft.com/office/drawing/2014/main" id="{1E606F83-CD16-431B-B310-C386F742C6EC}"/>
                    </a:ext>
                  </a:extLst>
                </p:cNvPr>
                <p:cNvPicPr>
                  <a:picLocks noChangeAspect="1"/>
                </p:cNvPicPr>
                <p:nvPr/>
              </p:nvPicPr>
              <p:blipFill>
                <a:blip r:embed="rId5"/>
                <a:stretch>
                  <a:fillRect/>
                </a:stretch>
              </p:blipFill>
              <p:spPr>
                <a:xfrm>
                  <a:off x="878247" y="2088918"/>
                  <a:ext cx="2355501" cy="4290432"/>
                </a:xfrm>
                <a:prstGeom prst="rect">
                  <a:avLst/>
                </a:prstGeom>
              </p:spPr>
            </p:pic>
            <p:pic>
              <p:nvPicPr>
                <p:cNvPr id="5" name="图片 4">
                  <a:extLst>
                    <a:ext uri="{FF2B5EF4-FFF2-40B4-BE49-F238E27FC236}">
                      <a16:creationId xmlns:a16="http://schemas.microsoft.com/office/drawing/2014/main" id="{3AE4DEF2-D532-4740-A44B-2A37BAC6303D}"/>
                    </a:ext>
                  </a:extLst>
                </p:cNvPr>
                <p:cNvPicPr>
                  <a:picLocks noChangeAspect="1"/>
                </p:cNvPicPr>
                <p:nvPr/>
              </p:nvPicPr>
              <p:blipFill>
                <a:blip r:embed="rId6"/>
                <a:stretch>
                  <a:fillRect/>
                </a:stretch>
              </p:blipFill>
              <p:spPr>
                <a:xfrm>
                  <a:off x="1553033" y="2026759"/>
                  <a:ext cx="1005927" cy="304826"/>
                </a:xfrm>
                <a:prstGeom prst="rect">
                  <a:avLst/>
                </a:prstGeom>
              </p:spPr>
            </p:pic>
          </p:grpSp>
          <p:sp>
            <p:nvSpPr>
              <p:cNvPr id="10" name="文本框 9">
                <a:extLst>
                  <a:ext uri="{FF2B5EF4-FFF2-40B4-BE49-F238E27FC236}">
                    <a16:creationId xmlns:a16="http://schemas.microsoft.com/office/drawing/2014/main" id="{F85A99E7-DF73-4F23-A0B9-54B153113721}"/>
                  </a:ext>
                </a:extLst>
              </p:cNvPr>
              <p:cNvSpPr txBox="1"/>
              <p:nvPr/>
            </p:nvSpPr>
            <p:spPr>
              <a:xfrm>
                <a:off x="1722311" y="2061984"/>
                <a:ext cx="1174043" cy="307777"/>
              </a:xfrm>
              <a:prstGeom prst="rect">
                <a:avLst/>
              </a:prstGeom>
              <a:noFill/>
            </p:spPr>
            <p:txBody>
              <a:bodyPr wrap="square" rtlCol="0">
                <a:spAutoFit/>
              </a:bodyPr>
              <a:lstStyle/>
              <a:p>
                <a:pPr fontAlgn="auto">
                  <a:spcBef>
                    <a:spcPts val="0"/>
                  </a:spcBef>
                  <a:spcAft>
                    <a:spcPts val="0"/>
                  </a:spcAft>
                </a:pPr>
                <a:r>
                  <a:rPr lang="zh-CN" altLang="en-US" sz="1400" b="1" dirty="0">
                    <a:latin typeface="微软雅黑" panose="020B0503020204020204" pitchFamily="34" charset="-122"/>
                    <a:ea typeface="微软雅黑" panose="020B0503020204020204" pitchFamily="34" charset="-122"/>
                  </a:rPr>
                  <a:t>内存</a:t>
                </a:r>
                <a:endParaRPr lang="en-US" sz="1400" b="1" dirty="0">
                  <a:latin typeface="微软雅黑" panose="020B0503020204020204" pitchFamily="34" charset="-122"/>
                  <a:ea typeface="微软雅黑" panose="020B0503020204020204" pitchFamily="34" charset="-122"/>
                </a:endParaRPr>
              </a:p>
            </p:txBody>
          </p:sp>
        </p:grpSp>
        <p:pic>
          <p:nvPicPr>
            <p:cNvPr id="17" name="图片 16">
              <a:extLst>
                <a:ext uri="{FF2B5EF4-FFF2-40B4-BE49-F238E27FC236}">
                  <a16:creationId xmlns:a16="http://schemas.microsoft.com/office/drawing/2014/main" id="{815F9EC4-0989-41E6-9DFF-F0BC8F892E4F}"/>
                </a:ext>
              </a:extLst>
            </p:cNvPr>
            <p:cNvPicPr>
              <a:picLocks noChangeAspect="1"/>
            </p:cNvPicPr>
            <p:nvPr/>
          </p:nvPicPr>
          <p:blipFill>
            <a:blip r:embed="rId7"/>
            <a:stretch>
              <a:fillRect/>
            </a:stretch>
          </p:blipFill>
          <p:spPr>
            <a:xfrm>
              <a:off x="2702008" y="2955833"/>
              <a:ext cx="312447" cy="853514"/>
            </a:xfrm>
            <a:prstGeom prst="rect">
              <a:avLst/>
            </a:prstGeom>
          </p:spPr>
        </p:pic>
      </p:grpSp>
      <p:pic>
        <p:nvPicPr>
          <p:cNvPr id="23" name="图片 22">
            <a:extLst>
              <a:ext uri="{FF2B5EF4-FFF2-40B4-BE49-F238E27FC236}">
                <a16:creationId xmlns:a16="http://schemas.microsoft.com/office/drawing/2014/main" id="{A715519D-0161-429F-B948-25E72DC88F3F}"/>
              </a:ext>
            </a:extLst>
          </p:cNvPr>
          <p:cNvPicPr>
            <a:picLocks noChangeAspect="1"/>
          </p:cNvPicPr>
          <p:nvPr/>
        </p:nvPicPr>
        <p:blipFill>
          <a:blip r:embed="rId8"/>
          <a:stretch>
            <a:fillRect/>
          </a:stretch>
        </p:blipFill>
        <p:spPr>
          <a:xfrm>
            <a:off x="3164110" y="3027300"/>
            <a:ext cx="1562235" cy="823031"/>
          </a:xfrm>
          <a:prstGeom prst="rect">
            <a:avLst/>
          </a:prstGeom>
        </p:spPr>
      </p:pic>
      <p:pic>
        <p:nvPicPr>
          <p:cNvPr id="28" name="图片 27">
            <a:extLst>
              <a:ext uri="{FF2B5EF4-FFF2-40B4-BE49-F238E27FC236}">
                <a16:creationId xmlns:a16="http://schemas.microsoft.com/office/drawing/2014/main" id="{CDA79A02-E35A-48B5-8214-B6A3DDF52257}"/>
              </a:ext>
            </a:extLst>
          </p:cNvPr>
          <p:cNvPicPr>
            <a:picLocks noChangeAspect="1"/>
          </p:cNvPicPr>
          <p:nvPr/>
        </p:nvPicPr>
        <p:blipFill>
          <a:blip r:embed="rId9"/>
          <a:stretch>
            <a:fillRect/>
          </a:stretch>
        </p:blipFill>
        <p:spPr>
          <a:xfrm>
            <a:off x="7498863" y="3082259"/>
            <a:ext cx="1417443" cy="495343"/>
          </a:xfrm>
          <a:prstGeom prst="rect">
            <a:avLst/>
          </a:prstGeom>
        </p:spPr>
      </p:pic>
      <p:pic>
        <p:nvPicPr>
          <p:cNvPr id="33" name="图片 32">
            <a:extLst>
              <a:ext uri="{FF2B5EF4-FFF2-40B4-BE49-F238E27FC236}">
                <a16:creationId xmlns:a16="http://schemas.microsoft.com/office/drawing/2014/main" id="{8F6B693B-6924-4634-8C89-C67A32EF5111}"/>
              </a:ext>
            </a:extLst>
          </p:cNvPr>
          <p:cNvPicPr>
            <a:picLocks noChangeAspect="1"/>
          </p:cNvPicPr>
          <p:nvPr/>
        </p:nvPicPr>
        <p:blipFill>
          <a:blip r:embed="rId10"/>
          <a:stretch>
            <a:fillRect/>
          </a:stretch>
        </p:blipFill>
        <p:spPr>
          <a:xfrm>
            <a:off x="4263886" y="1836339"/>
            <a:ext cx="2339543" cy="1066892"/>
          </a:xfrm>
          <a:prstGeom prst="rect">
            <a:avLst/>
          </a:prstGeom>
        </p:spPr>
      </p:pic>
      <p:pic>
        <p:nvPicPr>
          <p:cNvPr id="40" name="图片 39">
            <a:extLst>
              <a:ext uri="{FF2B5EF4-FFF2-40B4-BE49-F238E27FC236}">
                <a16:creationId xmlns:a16="http://schemas.microsoft.com/office/drawing/2014/main" id="{E5A652A5-DC0E-48D7-BE46-085A8640D82B}"/>
              </a:ext>
            </a:extLst>
          </p:cNvPr>
          <p:cNvPicPr>
            <a:picLocks noChangeAspect="1"/>
          </p:cNvPicPr>
          <p:nvPr/>
        </p:nvPicPr>
        <p:blipFill>
          <a:blip r:embed="rId11"/>
          <a:stretch>
            <a:fillRect/>
          </a:stretch>
        </p:blipFill>
        <p:spPr>
          <a:xfrm>
            <a:off x="9064909" y="3144033"/>
            <a:ext cx="1767993" cy="259102"/>
          </a:xfrm>
          <a:prstGeom prst="rect">
            <a:avLst/>
          </a:prstGeom>
        </p:spPr>
      </p:pic>
      <p:pic>
        <p:nvPicPr>
          <p:cNvPr id="42" name="图片 41">
            <a:extLst>
              <a:ext uri="{FF2B5EF4-FFF2-40B4-BE49-F238E27FC236}">
                <a16:creationId xmlns:a16="http://schemas.microsoft.com/office/drawing/2014/main" id="{C11649F6-2A91-467B-A09C-C5A664B8D451}"/>
              </a:ext>
            </a:extLst>
          </p:cNvPr>
          <p:cNvPicPr>
            <a:picLocks noChangeAspect="1"/>
          </p:cNvPicPr>
          <p:nvPr/>
        </p:nvPicPr>
        <p:blipFill>
          <a:blip r:embed="rId12"/>
          <a:stretch>
            <a:fillRect/>
          </a:stretch>
        </p:blipFill>
        <p:spPr>
          <a:xfrm>
            <a:off x="9948905" y="2760577"/>
            <a:ext cx="716342" cy="266723"/>
          </a:xfrm>
          <a:prstGeom prst="rect">
            <a:avLst/>
          </a:prstGeom>
        </p:spPr>
      </p:pic>
      <p:pic>
        <p:nvPicPr>
          <p:cNvPr id="44" name="图片 43">
            <a:extLst>
              <a:ext uri="{FF2B5EF4-FFF2-40B4-BE49-F238E27FC236}">
                <a16:creationId xmlns:a16="http://schemas.microsoft.com/office/drawing/2014/main" id="{5C32EAC4-680E-430A-86D5-88F5F1151D98}"/>
              </a:ext>
            </a:extLst>
          </p:cNvPr>
          <p:cNvPicPr>
            <a:picLocks noChangeAspect="1"/>
          </p:cNvPicPr>
          <p:nvPr/>
        </p:nvPicPr>
        <p:blipFill>
          <a:blip r:embed="rId13"/>
          <a:stretch>
            <a:fillRect/>
          </a:stretch>
        </p:blipFill>
        <p:spPr>
          <a:xfrm>
            <a:off x="9559624" y="3530286"/>
            <a:ext cx="647756" cy="220999"/>
          </a:xfrm>
          <a:prstGeom prst="rect">
            <a:avLst/>
          </a:prstGeom>
        </p:spPr>
      </p:pic>
      <p:pic>
        <p:nvPicPr>
          <p:cNvPr id="46" name="图片 45">
            <a:extLst>
              <a:ext uri="{FF2B5EF4-FFF2-40B4-BE49-F238E27FC236}">
                <a16:creationId xmlns:a16="http://schemas.microsoft.com/office/drawing/2014/main" id="{2A540124-ECE3-4A7A-ADCC-7DCA8E8783BD}"/>
              </a:ext>
            </a:extLst>
          </p:cNvPr>
          <p:cNvPicPr>
            <a:picLocks noChangeAspect="1"/>
          </p:cNvPicPr>
          <p:nvPr/>
        </p:nvPicPr>
        <p:blipFill>
          <a:blip r:embed="rId14"/>
          <a:stretch>
            <a:fillRect/>
          </a:stretch>
        </p:blipFill>
        <p:spPr>
          <a:xfrm>
            <a:off x="2702008" y="5019909"/>
            <a:ext cx="335309" cy="990686"/>
          </a:xfrm>
          <a:prstGeom prst="rect">
            <a:avLst/>
          </a:prstGeom>
        </p:spPr>
      </p:pic>
      <p:pic>
        <p:nvPicPr>
          <p:cNvPr id="50" name="图片 49">
            <a:extLst>
              <a:ext uri="{FF2B5EF4-FFF2-40B4-BE49-F238E27FC236}">
                <a16:creationId xmlns:a16="http://schemas.microsoft.com/office/drawing/2014/main" id="{7D84DF5D-B97D-4081-B89D-4363C78EE2C7}"/>
              </a:ext>
            </a:extLst>
          </p:cNvPr>
          <p:cNvPicPr>
            <a:picLocks noChangeAspect="1"/>
          </p:cNvPicPr>
          <p:nvPr/>
        </p:nvPicPr>
        <p:blipFill>
          <a:blip r:embed="rId15"/>
          <a:stretch>
            <a:fillRect/>
          </a:stretch>
        </p:blipFill>
        <p:spPr>
          <a:xfrm>
            <a:off x="3193702" y="5053946"/>
            <a:ext cx="1653683" cy="960203"/>
          </a:xfrm>
          <a:prstGeom prst="rect">
            <a:avLst/>
          </a:prstGeom>
        </p:spPr>
      </p:pic>
      <p:pic>
        <p:nvPicPr>
          <p:cNvPr id="52" name="图片 51">
            <a:extLst>
              <a:ext uri="{FF2B5EF4-FFF2-40B4-BE49-F238E27FC236}">
                <a16:creationId xmlns:a16="http://schemas.microsoft.com/office/drawing/2014/main" id="{530169FC-8A89-4DE9-A594-1DC16F4D6EC1}"/>
              </a:ext>
            </a:extLst>
          </p:cNvPr>
          <p:cNvPicPr>
            <a:picLocks noChangeAspect="1"/>
          </p:cNvPicPr>
          <p:nvPr/>
        </p:nvPicPr>
        <p:blipFill>
          <a:blip r:embed="rId16"/>
          <a:stretch>
            <a:fillRect/>
          </a:stretch>
        </p:blipFill>
        <p:spPr>
          <a:xfrm>
            <a:off x="5498237" y="2322421"/>
            <a:ext cx="1272650" cy="731583"/>
          </a:xfrm>
          <a:prstGeom prst="rect">
            <a:avLst/>
          </a:prstGeom>
        </p:spPr>
      </p:pic>
      <p:pic>
        <p:nvPicPr>
          <p:cNvPr id="54" name="图片 53">
            <a:extLst>
              <a:ext uri="{FF2B5EF4-FFF2-40B4-BE49-F238E27FC236}">
                <a16:creationId xmlns:a16="http://schemas.microsoft.com/office/drawing/2014/main" id="{1CEB0644-E0E3-464A-A04C-08BF1FF69F29}"/>
              </a:ext>
            </a:extLst>
          </p:cNvPr>
          <p:cNvPicPr>
            <a:picLocks noChangeAspect="1"/>
          </p:cNvPicPr>
          <p:nvPr/>
        </p:nvPicPr>
        <p:blipFill>
          <a:blip r:embed="rId17"/>
          <a:stretch>
            <a:fillRect/>
          </a:stretch>
        </p:blipFill>
        <p:spPr>
          <a:xfrm>
            <a:off x="5282196" y="3301239"/>
            <a:ext cx="1729890" cy="251482"/>
          </a:xfrm>
          <a:prstGeom prst="rect">
            <a:avLst/>
          </a:prstGeom>
        </p:spPr>
      </p:pic>
      <p:pic>
        <p:nvPicPr>
          <p:cNvPr id="57" name="图片 56">
            <a:extLst>
              <a:ext uri="{FF2B5EF4-FFF2-40B4-BE49-F238E27FC236}">
                <a16:creationId xmlns:a16="http://schemas.microsoft.com/office/drawing/2014/main" id="{0431DDC8-95AE-489E-8B83-C9E0766EB94D}"/>
              </a:ext>
            </a:extLst>
          </p:cNvPr>
          <p:cNvPicPr>
            <a:picLocks noChangeAspect="1"/>
          </p:cNvPicPr>
          <p:nvPr/>
        </p:nvPicPr>
        <p:blipFill>
          <a:blip r:embed="rId18"/>
          <a:stretch>
            <a:fillRect/>
          </a:stretch>
        </p:blipFill>
        <p:spPr>
          <a:xfrm>
            <a:off x="7437271" y="5109358"/>
            <a:ext cx="1455546" cy="678239"/>
          </a:xfrm>
          <a:prstGeom prst="rect">
            <a:avLst/>
          </a:prstGeom>
        </p:spPr>
      </p:pic>
      <p:pic>
        <p:nvPicPr>
          <p:cNvPr id="60" name="图片 59">
            <a:extLst>
              <a:ext uri="{FF2B5EF4-FFF2-40B4-BE49-F238E27FC236}">
                <a16:creationId xmlns:a16="http://schemas.microsoft.com/office/drawing/2014/main" id="{2E988E8F-53C8-4433-9D0D-0F06B63AF683}"/>
              </a:ext>
            </a:extLst>
          </p:cNvPr>
          <p:cNvPicPr>
            <a:picLocks noChangeAspect="1"/>
          </p:cNvPicPr>
          <p:nvPr/>
        </p:nvPicPr>
        <p:blipFill>
          <a:blip r:embed="rId19"/>
          <a:stretch>
            <a:fillRect/>
          </a:stretch>
        </p:blipFill>
        <p:spPr>
          <a:xfrm>
            <a:off x="4060993" y="4130964"/>
            <a:ext cx="2301439" cy="876376"/>
          </a:xfrm>
          <a:prstGeom prst="rect">
            <a:avLst/>
          </a:prstGeom>
        </p:spPr>
      </p:pic>
      <p:pic>
        <p:nvPicPr>
          <p:cNvPr id="35840" name="图片 35839">
            <a:extLst>
              <a:ext uri="{FF2B5EF4-FFF2-40B4-BE49-F238E27FC236}">
                <a16:creationId xmlns:a16="http://schemas.microsoft.com/office/drawing/2014/main" id="{29907BA0-217F-4424-BF8A-49C4A0DAAF22}"/>
              </a:ext>
            </a:extLst>
          </p:cNvPr>
          <p:cNvPicPr>
            <a:picLocks noChangeAspect="1"/>
          </p:cNvPicPr>
          <p:nvPr/>
        </p:nvPicPr>
        <p:blipFill>
          <a:blip r:embed="rId20"/>
          <a:stretch>
            <a:fillRect/>
          </a:stretch>
        </p:blipFill>
        <p:spPr>
          <a:xfrm>
            <a:off x="5397337" y="4465735"/>
            <a:ext cx="1272650" cy="746825"/>
          </a:xfrm>
          <a:prstGeom prst="rect">
            <a:avLst/>
          </a:prstGeom>
        </p:spPr>
      </p:pic>
      <p:pic>
        <p:nvPicPr>
          <p:cNvPr id="35843" name="图片 35842">
            <a:extLst>
              <a:ext uri="{FF2B5EF4-FFF2-40B4-BE49-F238E27FC236}">
                <a16:creationId xmlns:a16="http://schemas.microsoft.com/office/drawing/2014/main" id="{3EFF26C1-65FC-4C86-87C2-9C0C8B518A24}"/>
              </a:ext>
            </a:extLst>
          </p:cNvPr>
          <p:cNvPicPr>
            <a:picLocks noChangeAspect="1"/>
          </p:cNvPicPr>
          <p:nvPr/>
        </p:nvPicPr>
        <p:blipFill>
          <a:blip r:embed="rId21"/>
          <a:stretch>
            <a:fillRect/>
          </a:stretch>
        </p:blipFill>
        <p:spPr>
          <a:xfrm>
            <a:off x="4698152" y="5374270"/>
            <a:ext cx="2575783" cy="281964"/>
          </a:xfrm>
          <a:prstGeom prst="rect">
            <a:avLst/>
          </a:prstGeom>
        </p:spPr>
      </p:pic>
      <p:pic>
        <p:nvPicPr>
          <p:cNvPr id="35847" name="图片 35846">
            <a:extLst>
              <a:ext uri="{FF2B5EF4-FFF2-40B4-BE49-F238E27FC236}">
                <a16:creationId xmlns:a16="http://schemas.microsoft.com/office/drawing/2014/main" id="{A80291AA-9AA5-4B51-8EFA-739461FE8A9E}"/>
              </a:ext>
            </a:extLst>
          </p:cNvPr>
          <p:cNvPicPr>
            <a:picLocks noChangeAspect="1"/>
          </p:cNvPicPr>
          <p:nvPr/>
        </p:nvPicPr>
        <p:blipFill>
          <a:blip r:embed="rId22"/>
          <a:stretch>
            <a:fillRect/>
          </a:stretch>
        </p:blipFill>
        <p:spPr>
          <a:xfrm>
            <a:off x="9037346" y="5102913"/>
            <a:ext cx="1364098" cy="274344"/>
          </a:xfrm>
          <a:prstGeom prst="rect">
            <a:avLst/>
          </a:prstGeom>
        </p:spPr>
      </p:pic>
      <p:pic>
        <p:nvPicPr>
          <p:cNvPr id="35850" name="图片 35849">
            <a:extLst>
              <a:ext uri="{FF2B5EF4-FFF2-40B4-BE49-F238E27FC236}">
                <a16:creationId xmlns:a16="http://schemas.microsoft.com/office/drawing/2014/main" id="{425225DF-B28E-4B38-92D7-C260F14A9CA2}"/>
              </a:ext>
            </a:extLst>
          </p:cNvPr>
          <p:cNvPicPr>
            <a:picLocks noChangeAspect="1"/>
          </p:cNvPicPr>
          <p:nvPr/>
        </p:nvPicPr>
        <p:blipFill>
          <a:blip r:embed="rId23"/>
          <a:stretch>
            <a:fillRect/>
          </a:stretch>
        </p:blipFill>
        <p:spPr>
          <a:xfrm>
            <a:off x="9166897" y="5397132"/>
            <a:ext cx="1234547" cy="259102"/>
          </a:xfrm>
          <a:prstGeom prst="rect">
            <a:avLst/>
          </a:prstGeom>
        </p:spPr>
      </p:pic>
      <p:pic>
        <p:nvPicPr>
          <p:cNvPr id="35853" name="图片 35852">
            <a:extLst>
              <a:ext uri="{FF2B5EF4-FFF2-40B4-BE49-F238E27FC236}">
                <a16:creationId xmlns:a16="http://schemas.microsoft.com/office/drawing/2014/main" id="{0EF22D1D-FDBC-498D-8805-F74FC9CC95EA}"/>
              </a:ext>
            </a:extLst>
          </p:cNvPr>
          <p:cNvPicPr>
            <a:picLocks noChangeAspect="1"/>
          </p:cNvPicPr>
          <p:nvPr/>
        </p:nvPicPr>
        <p:blipFill>
          <a:blip r:embed="rId24"/>
          <a:stretch>
            <a:fillRect/>
          </a:stretch>
        </p:blipFill>
        <p:spPr>
          <a:xfrm>
            <a:off x="9839554" y="4635737"/>
            <a:ext cx="883997" cy="304826"/>
          </a:xfrm>
          <a:prstGeom prst="rect">
            <a:avLst/>
          </a:prstGeom>
        </p:spPr>
      </p:pic>
      <p:pic>
        <p:nvPicPr>
          <p:cNvPr id="35855" name="图片 35854">
            <a:extLst>
              <a:ext uri="{FF2B5EF4-FFF2-40B4-BE49-F238E27FC236}">
                <a16:creationId xmlns:a16="http://schemas.microsoft.com/office/drawing/2014/main" id="{8ADE3048-FF29-44FF-84EF-4900C7F632F5}"/>
              </a:ext>
            </a:extLst>
          </p:cNvPr>
          <p:cNvPicPr>
            <a:picLocks noChangeAspect="1"/>
          </p:cNvPicPr>
          <p:nvPr/>
        </p:nvPicPr>
        <p:blipFill>
          <a:blip r:embed="rId25"/>
          <a:stretch>
            <a:fillRect/>
          </a:stretch>
        </p:blipFill>
        <p:spPr>
          <a:xfrm>
            <a:off x="9607275" y="5733548"/>
            <a:ext cx="655377" cy="365792"/>
          </a:xfrm>
          <a:prstGeom prst="rect">
            <a:avLst/>
          </a:prstGeom>
        </p:spPr>
      </p:pic>
      <p:pic>
        <p:nvPicPr>
          <p:cNvPr id="35857" name="图片 35856">
            <a:extLst>
              <a:ext uri="{FF2B5EF4-FFF2-40B4-BE49-F238E27FC236}">
                <a16:creationId xmlns:a16="http://schemas.microsoft.com/office/drawing/2014/main" id="{B9A305BA-5715-4272-93EF-73471957DCAE}"/>
              </a:ext>
            </a:extLst>
          </p:cNvPr>
          <p:cNvPicPr>
            <a:picLocks noChangeAspect="1"/>
          </p:cNvPicPr>
          <p:nvPr/>
        </p:nvPicPr>
        <p:blipFill>
          <a:blip r:embed="rId26"/>
          <a:stretch>
            <a:fillRect/>
          </a:stretch>
        </p:blipFill>
        <p:spPr>
          <a:xfrm>
            <a:off x="845811" y="855974"/>
            <a:ext cx="5265876" cy="1044030"/>
          </a:xfrm>
          <a:prstGeom prst="rect">
            <a:avLst/>
          </a:prstGeom>
        </p:spPr>
      </p:pic>
    </p:spTree>
    <p:extLst>
      <p:ext uri="{BB962C8B-B14F-4D97-AF65-F5344CB8AC3E}">
        <p14:creationId xmlns:p14="http://schemas.microsoft.com/office/powerpoint/2010/main" val="82910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down)">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down)">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ipe(down)">
                                      <p:cBhvr>
                                        <p:cTn id="37" dur="500"/>
                                        <p:tgtEl>
                                          <p:spTgt spid="5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wipe(down)">
                                      <p:cBhvr>
                                        <p:cTn id="42" dur="500"/>
                                        <p:tgtEl>
                                          <p:spTgt spid="5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down)">
                                      <p:cBhvr>
                                        <p:cTn id="47" dur="5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down)">
                                      <p:cBhvr>
                                        <p:cTn id="52" dur="5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wipe(down)">
                                      <p:cBhvr>
                                        <p:cTn id="57" dur="5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wipe(down)">
                                      <p:cBhvr>
                                        <p:cTn id="62" dur="500"/>
                                        <p:tgtEl>
                                          <p:spTgt spid="4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wipe(down)">
                                      <p:cBhvr>
                                        <p:cTn id="67" dur="500"/>
                                        <p:tgtEl>
                                          <p:spTgt spid="5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wipe(down)">
                                      <p:cBhvr>
                                        <p:cTn id="72" dur="500"/>
                                        <p:tgtEl>
                                          <p:spTgt spid="5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60"/>
                                        </p:tgtEl>
                                        <p:attrNameLst>
                                          <p:attrName>style.visibility</p:attrName>
                                        </p:attrNameLst>
                                      </p:cBhvr>
                                      <p:to>
                                        <p:strVal val="visible"/>
                                      </p:to>
                                    </p:set>
                                    <p:animEffect transition="in" filter="wipe(down)">
                                      <p:cBhvr>
                                        <p:cTn id="77" dur="500"/>
                                        <p:tgtEl>
                                          <p:spTgt spid="6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35840"/>
                                        </p:tgtEl>
                                        <p:attrNameLst>
                                          <p:attrName>style.visibility</p:attrName>
                                        </p:attrNameLst>
                                      </p:cBhvr>
                                      <p:to>
                                        <p:strVal val="visible"/>
                                      </p:to>
                                    </p:set>
                                    <p:animEffect transition="in" filter="wipe(down)">
                                      <p:cBhvr>
                                        <p:cTn id="82" dur="500"/>
                                        <p:tgtEl>
                                          <p:spTgt spid="3584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35843"/>
                                        </p:tgtEl>
                                        <p:attrNameLst>
                                          <p:attrName>style.visibility</p:attrName>
                                        </p:attrNameLst>
                                      </p:cBhvr>
                                      <p:to>
                                        <p:strVal val="visible"/>
                                      </p:to>
                                    </p:set>
                                    <p:animEffect transition="in" filter="wipe(down)">
                                      <p:cBhvr>
                                        <p:cTn id="87" dur="500"/>
                                        <p:tgtEl>
                                          <p:spTgt spid="3584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35850"/>
                                        </p:tgtEl>
                                        <p:attrNameLst>
                                          <p:attrName>style.visibility</p:attrName>
                                        </p:attrNameLst>
                                      </p:cBhvr>
                                      <p:to>
                                        <p:strVal val="visible"/>
                                      </p:to>
                                    </p:set>
                                    <p:animEffect transition="in" filter="wipe(down)">
                                      <p:cBhvr>
                                        <p:cTn id="92" dur="500"/>
                                        <p:tgtEl>
                                          <p:spTgt spid="35850"/>
                                        </p:tgtEl>
                                      </p:cBhvr>
                                    </p:animEffect>
                                  </p:childTnLst>
                                </p:cTn>
                              </p:par>
                              <p:par>
                                <p:cTn id="93" presetID="22" presetClass="entr" presetSubtype="4" fill="hold" nodeType="withEffect">
                                  <p:stCondLst>
                                    <p:cond delay="0"/>
                                  </p:stCondLst>
                                  <p:childTnLst>
                                    <p:set>
                                      <p:cBhvr>
                                        <p:cTn id="94" dur="1" fill="hold">
                                          <p:stCondLst>
                                            <p:cond delay="0"/>
                                          </p:stCondLst>
                                        </p:cTn>
                                        <p:tgtEl>
                                          <p:spTgt spid="35847"/>
                                        </p:tgtEl>
                                        <p:attrNameLst>
                                          <p:attrName>style.visibility</p:attrName>
                                        </p:attrNameLst>
                                      </p:cBhvr>
                                      <p:to>
                                        <p:strVal val="visible"/>
                                      </p:to>
                                    </p:set>
                                    <p:animEffect transition="in" filter="wipe(down)">
                                      <p:cBhvr>
                                        <p:cTn id="95" dur="500"/>
                                        <p:tgtEl>
                                          <p:spTgt spid="35847"/>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35853"/>
                                        </p:tgtEl>
                                        <p:attrNameLst>
                                          <p:attrName>style.visibility</p:attrName>
                                        </p:attrNameLst>
                                      </p:cBhvr>
                                      <p:to>
                                        <p:strVal val="visible"/>
                                      </p:to>
                                    </p:set>
                                    <p:animEffect transition="in" filter="wipe(down)">
                                      <p:cBhvr>
                                        <p:cTn id="100" dur="500"/>
                                        <p:tgtEl>
                                          <p:spTgt spid="35853"/>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35855"/>
                                        </p:tgtEl>
                                        <p:attrNameLst>
                                          <p:attrName>style.visibility</p:attrName>
                                        </p:attrNameLst>
                                      </p:cBhvr>
                                      <p:to>
                                        <p:strVal val="visible"/>
                                      </p:to>
                                    </p:set>
                                    <p:animEffect transition="in" filter="wipe(down)">
                                      <p:cBhvr>
                                        <p:cTn id="105" dur="500"/>
                                        <p:tgtEl>
                                          <p:spTgt spid="35855"/>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35857"/>
                                        </p:tgtEl>
                                        <p:attrNameLst>
                                          <p:attrName>style.visibility</p:attrName>
                                        </p:attrNameLst>
                                      </p:cBhvr>
                                      <p:to>
                                        <p:strVal val="visible"/>
                                      </p:to>
                                    </p:set>
                                    <p:animEffect transition="in" filter="wipe(down)">
                                      <p:cBhvr>
                                        <p:cTn id="110" dur="500"/>
                                        <p:tgtEl>
                                          <p:spTgt spid="35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转换流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844"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92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转换流</a:t>
            </a:r>
          </a:p>
        </p:txBody>
      </p:sp>
      <p:sp>
        <p:nvSpPr>
          <p:cNvPr id="7" name="文本框 6"/>
          <p:cNvSpPr txBox="1"/>
          <p:nvPr/>
        </p:nvSpPr>
        <p:spPr>
          <a:xfrm>
            <a:off x="2328167" y="2160857"/>
            <a:ext cx="7703599" cy="594522"/>
          </a:xfrm>
          <a:prstGeom prst="rect">
            <a:avLst/>
          </a:prstGeom>
          <a:noFill/>
        </p:spPr>
        <p:txBody>
          <a:bodyPr wrap="square">
            <a:spAutoFit/>
          </a:bodyPr>
          <a:lstStyle/>
          <a:p>
            <a:pPr eaLnBrk="1" fontAlgn="auto" hangingPunct="1">
              <a:lnSpc>
                <a:spcPct val="150000"/>
              </a:lnSpc>
              <a:spcBef>
                <a:spcPts val="0"/>
              </a:spcBef>
              <a:spcAft>
                <a:spcPts val="0"/>
              </a:spcAft>
              <a:defRPr/>
            </a:pPr>
            <a:r>
              <a:rPr lang="zh-CN" altLang="en-US" sz="2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转换流就是来进行字节流和字符流之间转换的</a:t>
            </a:r>
            <a:endParaRPr lang="en-US" altLang="zh-CN" sz="2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8" name="文本框 7"/>
          <p:cNvSpPr txBox="1"/>
          <p:nvPr/>
        </p:nvSpPr>
        <p:spPr>
          <a:xfrm>
            <a:off x="2328167" y="3131739"/>
            <a:ext cx="7703599" cy="594522"/>
          </a:xfrm>
          <a:prstGeom prst="rect">
            <a:avLst/>
          </a:prstGeom>
          <a:noFill/>
        </p:spPr>
        <p:txBody>
          <a:bodyPr wrap="square">
            <a:spAutoFit/>
          </a:bodyPr>
          <a:lstStyle/>
          <a:p>
            <a:pPr eaLnBrk="1" fontAlgn="auto" hangingPunct="1">
              <a:lnSpc>
                <a:spcPct val="150000"/>
              </a:lnSpc>
              <a:spcBef>
                <a:spcPts val="0"/>
              </a:spcBef>
              <a:spcAft>
                <a:spcPts val="0"/>
              </a:spcAft>
              <a:defRPr/>
            </a:pPr>
            <a:r>
              <a:rPr lang="en-US" altLang="zh-CN" sz="2400"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InputStreamReader</a:t>
            </a:r>
            <a:r>
              <a:rPr lang="zh-CN" altLang="en-US" sz="2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是从字节流到字符流的桥梁</a:t>
            </a:r>
            <a:endParaRPr lang="en-US" altLang="zh-CN" sz="2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9" name="TextBox 7"/>
          <p:cNvSpPr txBox="1"/>
          <p:nvPr/>
        </p:nvSpPr>
        <p:spPr>
          <a:xfrm>
            <a:off x="2328167" y="4219626"/>
            <a:ext cx="7316183" cy="594522"/>
          </a:xfrm>
          <a:prstGeom prst="rect">
            <a:avLst/>
          </a:prstGeom>
          <a:noFill/>
        </p:spPr>
        <p:txBody>
          <a:bodyPr wrap="square">
            <a:spAutoFit/>
          </a:bodyPr>
          <a:lstStyle/>
          <a:p>
            <a:pPr eaLnBrk="1" fontAlgn="auto" hangingPunct="1">
              <a:lnSpc>
                <a:spcPct val="150000"/>
              </a:lnSpc>
              <a:spcBef>
                <a:spcPts val="0"/>
              </a:spcBef>
              <a:spcAft>
                <a:spcPts val="0"/>
              </a:spcAft>
              <a:defRPr/>
            </a:pPr>
            <a:r>
              <a:rPr lang="en-US" altLang="zh-CN" sz="2400"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OutputStreamWriter</a:t>
            </a:r>
            <a:r>
              <a:rPr lang="zh-CN" altLang="en-US" sz="2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是从字符流到字节流的桥梁</a:t>
            </a:r>
            <a:endParaRPr lang="en-US" altLang="zh-CN" sz="2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转换流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844"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92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转换流</a:t>
            </a:r>
          </a:p>
        </p:txBody>
      </p:sp>
      <p:sp>
        <p:nvSpPr>
          <p:cNvPr id="7" name="文本框 6"/>
          <p:cNvSpPr txBox="1"/>
          <p:nvPr/>
        </p:nvSpPr>
        <p:spPr>
          <a:xfrm>
            <a:off x="2328167" y="2160857"/>
            <a:ext cx="7703599" cy="2254784"/>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在</a:t>
            </a:r>
            <a:r>
              <a:rPr kumimoji="0" lang="en-US" altLang="zh-CN" sz="24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Jdk11</a:t>
            </a:r>
            <a:r>
              <a:rPr kumimoji="0" lang="zh-CN" altLang="en-US" sz="24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之前</a:t>
            </a:r>
            <a:r>
              <a:rPr kumimoji="0" lang="en-US" altLang="zh-CN" sz="24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24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转换流也可以指定编码对文件进行读写</a:t>
            </a:r>
            <a:r>
              <a:rPr kumimoji="0" lang="en-US" altLang="zh-CN" sz="24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p>
          <a:p>
            <a:pPr marL="0" marR="0" lvl="0" indent="0" algn="l" defTabSz="914400" rtl="0" eaLnBrk="1" fontAlgn="auto" latinLnBrk="0" hangingPunct="1">
              <a:lnSpc>
                <a:spcPct val="150000"/>
              </a:lnSpc>
              <a:spcBef>
                <a:spcPts val="0"/>
              </a:spcBef>
              <a:spcAft>
                <a:spcPts val="0"/>
              </a:spcAft>
              <a:buClrTx/>
              <a:buSzTx/>
              <a:buFontTx/>
              <a:buNone/>
              <a:defRPr/>
            </a:pPr>
            <a:endParaRPr lang="en-US" altLang="zh-CN" sz="2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在</a:t>
            </a:r>
            <a:r>
              <a:rPr kumimoji="0" lang="en-US" altLang="zh-CN" sz="24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Jdk11</a:t>
            </a:r>
            <a:r>
              <a:rPr kumimoji="0" lang="zh-CN" altLang="en-US" sz="24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之后</a:t>
            </a:r>
            <a:r>
              <a:rPr kumimoji="0" lang="en-US" altLang="zh-CN" sz="24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en-US" altLang="zh-CN" sz="2400" b="1" i="0" u="none" strike="noStrike" kern="1200" cap="none" spc="0" normalizeH="0" baseline="0" noProof="0" dirty="0" err="1">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FileReader</a:t>
            </a:r>
            <a:r>
              <a:rPr kumimoji="0" lang="en-US" altLang="zh-CN" sz="24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en-US" altLang="zh-CN" sz="2400" b="1" i="0" u="none" strike="noStrike" kern="1200" cap="none" spc="0" normalizeH="0" baseline="0" noProof="0" dirty="0" err="1">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FileWriter</a:t>
            </a:r>
            <a:r>
              <a:rPr lang="zh-CN" altLang="en-US" sz="2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也可以指定编码读写了</a:t>
            </a:r>
            <a:r>
              <a:rPr lang="en-US" altLang="zh-CN" sz="24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kumimoji="0" lang="en-US" altLang="zh-CN" sz="2400"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655840" y="-113235"/>
            <a:ext cx="6291263" cy="3542235"/>
          </a:xfrm>
        </p:spPr>
        <p:txBody>
          <a:bodyPr/>
          <a:lstStyle/>
          <a:p>
            <a:pPr marL="0" indent="0">
              <a:buNone/>
            </a:pP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字符流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缓冲流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转换流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序列化流</a:t>
            </a:r>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p>
          <a:p>
            <a:pPr lvl="0"/>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打印流</a:t>
            </a:r>
            <a:endPar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COMMONS-IO</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包</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图片 45">
            <a:extLst>
              <a:ext uri="{FF2B5EF4-FFF2-40B4-BE49-F238E27FC236}">
                <a16:creationId xmlns:a16="http://schemas.microsoft.com/office/drawing/2014/main" id="{F5C5B81B-7843-4FFA-957B-E5A67154D98A}"/>
              </a:ext>
            </a:extLst>
          </p:cNvPr>
          <p:cNvPicPr>
            <a:picLocks noChangeAspect="1"/>
          </p:cNvPicPr>
          <p:nvPr/>
        </p:nvPicPr>
        <p:blipFill>
          <a:blip r:embed="rId3"/>
          <a:stretch>
            <a:fillRect/>
          </a:stretch>
        </p:blipFill>
        <p:spPr>
          <a:xfrm>
            <a:off x="3358622" y="4230472"/>
            <a:ext cx="6607113" cy="1325995"/>
          </a:xfrm>
          <a:prstGeom prst="rect">
            <a:avLst/>
          </a:prstGeom>
        </p:spPr>
      </p:pic>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序列化流</a:t>
            </a:r>
            <a:r>
              <a:rPr lang="zh-CN" altLang="en-US"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介绍</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17" name="图片 16">
            <a:extLst>
              <a:ext uri="{FF2B5EF4-FFF2-40B4-BE49-F238E27FC236}">
                <a16:creationId xmlns:a16="http://schemas.microsoft.com/office/drawing/2014/main" id="{9A612D0F-5694-4C50-B1C0-ABB34484B21C}"/>
              </a:ext>
            </a:extLst>
          </p:cNvPr>
          <p:cNvPicPr>
            <a:picLocks noChangeAspect="1"/>
          </p:cNvPicPr>
          <p:nvPr/>
        </p:nvPicPr>
        <p:blipFill>
          <a:blip r:embed="rId4"/>
          <a:stretch>
            <a:fillRect/>
          </a:stretch>
        </p:blipFill>
        <p:spPr>
          <a:xfrm>
            <a:off x="838201" y="1295905"/>
            <a:ext cx="2118544" cy="4564776"/>
          </a:xfrm>
          <a:prstGeom prst="rect">
            <a:avLst/>
          </a:prstGeom>
        </p:spPr>
      </p:pic>
      <p:pic>
        <p:nvPicPr>
          <p:cNvPr id="19" name="图片 18">
            <a:extLst>
              <a:ext uri="{FF2B5EF4-FFF2-40B4-BE49-F238E27FC236}">
                <a16:creationId xmlns:a16="http://schemas.microsoft.com/office/drawing/2014/main" id="{E4140234-626C-4C5A-AE51-C2FA61791455}"/>
              </a:ext>
            </a:extLst>
          </p:cNvPr>
          <p:cNvPicPr>
            <a:picLocks noChangeAspect="1"/>
          </p:cNvPicPr>
          <p:nvPr/>
        </p:nvPicPr>
        <p:blipFill>
          <a:blip r:embed="rId5"/>
          <a:stretch>
            <a:fillRect/>
          </a:stretch>
        </p:blipFill>
        <p:spPr>
          <a:xfrm>
            <a:off x="1024672" y="2838144"/>
            <a:ext cx="1798476" cy="236240"/>
          </a:xfrm>
          <a:prstGeom prst="rect">
            <a:avLst/>
          </a:prstGeom>
        </p:spPr>
      </p:pic>
      <p:pic>
        <p:nvPicPr>
          <p:cNvPr id="23" name="图片 22">
            <a:extLst>
              <a:ext uri="{FF2B5EF4-FFF2-40B4-BE49-F238E27FC236}">
                <a16:creationId xmlns:a16="http://schemas.microsoft.com/office/drawing/2014/main" id="{CBF45CAB-3D6F-4AD1-933E-2C681D794740}"/>
              </a:ext>
            </a:extLst>
          </p:cNvPr>
          <p:cNvPicPr>
            <a:picLocks noChangeAspect="1"/>
          </p:cNvPicPr>
          <p:nvPr/>
        </p:nvPicPr>
        <p:blipFill>
          <a:blip r:embed="rId6"/>
          <a:stretch>
            <a:fillRect/>
          </a:stretch>
        </p:blipFill>
        <p:spPr>
          <a:xfrm>
            <a:off x="9161756" y="2254688"/>
            <a:ext cx="2627790" cy="2647210"/>
          </a:xfrm>
          <a:prstGeom prst="rect">
            <a:avLst/>
          </a:prstGeom>
        </p:spPr>
      </p:pic>
      <p:pic>
        <p:nvPicPr>
          <p:cNvPr id="34" name="图片 33">
            <a:extLst>
              <a:ext uri="{FF2B5EF4-FFF2-40B4-BE49-F238E27FC236}">
                <a16:creationId xmlns:a16="http://schemas.microsoft.com/office/drawing/2014/main" id="{E3AE7EDD-67B7-4B09-B3B5-1597D3A593D0}"/>
              </a:ext>
            </a:extLst>
          </p:cNvPr>
          <p:cNvPicPr>
            <a:picLocks noChangeAspect="1"/>
          </p:cNvPicPr>
          <p:nvPr/>
        </p:nvPicPr>
        <p:blipFill>
          <a:blip r:embed="rId7"/>
          <a:stretch>
            <a:fillRect/>
          </a:stretch>
        </p:blipFill>
        <p:spPr>
          <a:xfrm>
            <a:off x="3282168" y="1573998"/>
            <a:ext cx="6355631" cy="1135478"/>
          </a:xfrm>
          <a:prstGeom prst="rect">
            <a:avLst/>
          </a:prstGeom>
        </p:spPr>
      </p:pic>
      <p:pic>
        <p:nvPicPr>
          <p:cNvPr id="36" name="图片 35">
            <a:extLst>
              <a:ext uri="{FF2B5EF4-FFF2-40B4-BE49-F238E27FC236}">
                <a16:creationId xmlns:a16="http://schemas.microsoft.com/office/drawing/2014/main" id="{624EFE2E-A584-4A76-B192-E0F225BB1BA1}"/>
              </a:ext>
            </a:extLst>
          </p:cNvPr>
          <p:cNvPicPr>
            <a:picLocks noChangeAspect="1"/>
          </p:cNvPicPr>
          <p:nvPr/>
        </p:nvPicPr>
        <p:blipFill>
          <a:blip r:embed="rId8"/>
          <a:stretch>
            <a:fillRect/>
          </a:stretch>
        </p:blipFill>
        <p:spPr>
          <a:xfrm>
            <a:off x="4162603" y="2658583"/>
            <a:ext cx="4999153" cy="731583"/>
          </a:xfrm>
          <a:prstGeom prst="rect">
            <a:avLst/>
          </a:prstGeom>
        </p:spPr>
      </p:pic>
      <p:cxnSp>
        <p:nvCxnSpPr>
          <p:cNvPr id="38" name="直接箭头连接符 37">
            <a:extLst>
              <a:ext uri="{FF2B5EF4-FFF2-40B4-BE49-F238E27FC236}">
                <a16:creationId xmlns:a16="http://schemas.microsoft.com/office/drawing/2014/main" id="{23C6DBB1-BF7F-4359-8FB0-E706C3E500BB}"/>
              </a:ext>
            </a:extLst>
          </p:cNvPr>
          <p:cNvCxnSpPr>
            <a:endCxn id="23" idx="1"/>
          </p:cNvCxnSpPr>
          <p:nvPr/>
        </p:nvCxnSpPr>
        <p:spPr>
          <a:xfrm>
            <a:off x="2956745" y="2956264"/>
            <a:ext cx="6205011" cy="622029"/>
          </a:xfrm>
          <a:prstGeom prst="straightConnector1">
            <a:avLst/>
          </a:prstGeom>
          <a:ln w="34925">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40" name="图片 39">
            <a:extLst>
              <a:ext uri="{FF2B5EF4-FFF2-40B4-BE49-F238E27FC236}">
                <a16:creationId xmlns:a16="http://schemas.microsoft.com/office/drawing/2014/main" id="{E7D297C7-D7A0-4B8A-B4BF-3306C791EDCA}"/>
              </a:ext>
            </a:extLst>
          </p:cNvPr>
          <p:cNvPicPr>
            <a:picLocks noChangeAspect="1"/>
          </p:cNvPicPr>
          <p:nvPr/>
        </p:nvPicPr>
        <p:blipFill>
          <a:blip r:embed="rId9"/>
          <a:stretch>
            <a:fillRect/>
          </a:stretch>
        </p:blipFill>
        <p:spPr>
          <a:xfrm>
            <a:off x="10004460" y="3689185"/>
            <a:ext cx="723963" cy="685859"/>
          </a:xfrm>
          <a:prstGeom prst="rect">
            <a:avLst/>
          </a:prstGeom>
        </p:spPr>
      </p:pic>
      <p:pic>
        <p:nvPicPr>
          <p:cNvPr id="42" name="图片 41">
            <a:extLst>
              <a:ext uri="{FF2B5EF4-FFF2-40B4-BE49-F238E27FC236}">
                <a16:creationId xmlns:a16="http://schemas.microsoft.com/office/drawing/2014/main" id="{07A752AE-612C-4EF7-B8F7-ED7C67BA4977}"/>
              </a:ext>
            </a:extLst>
          </p:cNvPr>
          <p:cNvPicPr>
            <a:picLocks noChangeAspect="1"/>
          </p:cNvPicPr>
          <p:nvPr/>
        </p:nvPicPr>
        <p:blipFill>
          <a:blip r:embed="rId10"/>
          <a:stretch>
            <a:fillRect/>
          </a:stretch>
        </p:blipFill>
        <p:spPr>
          <a:xfrm>
            <a:off x="1024672" y="4487072"/>
            <a:ext cx="1745131" cy="259102"/>
          </a:xfrm>
          <a:prstGeom prst="rect">
            <a:avLst/>
          </a:prstGeom>
        </p:spPr>
      </p:pic>
      <p:cxnSp>
        <p:nvCxnSpPr>
          <p:cNvPr id="44" name="直接箭头连接符 43">
            <a:extLst>
              <a:ext uri="{FF2B5EF4-FFF2-40B4-BE49-F238E27FC236}">
                <a16:creationId xmlns:a16="http://schemas.microsoft.com/office/drawing/2014/main" id="{49568589-4238-4087-87F1-2DCC4EFFB9DE}"/>
              </a:ext>
            </a:extLst>
          </p:cNvPr>
          <p:cNvCxnSpPr/>
          <p:nvPr/>
        </p:nvCxnSpPr>
        <p:spPr>
          <a:xfrm flipH="1">
            <a:off x="2956745" y="3689185"/>
            <a:ext cx="6128889" cy="927438"/>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48" name="图片 47">
            <a:extLst>
              <a:ext uri="{FF2B5EF4-FFF2-40B4-BE49-F238E27FC236}">
                <a16:creationId xmlns:a16="http://schemas.microsoft.com/office/drawing/2014/main" id="{091ED225-036D-497A-90FE-59DD9F52E7D3}"/>
              </a:ext>
            </a:extLst>
          </p:cNvPr>
          <p:cNvPicPr>
            <a:picLocks noChangeAspect="1"/>
          </p:cNvPicPr>
          <p:nvPr/>
        </p:nvPicPr>
        <p:blipFill>
          <a:blip r:embed="rId11"/>
          <a:stretch>
            <a:fillRect/>
          </a:stretch>
        </p:blipFill>
        <p:spPr>
          <a:xfrm>
            <a:off x="3392192" y="5456929"/>
            <a:ext cx="6370872" cy="6325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down)">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down)">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down)">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down)">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down)">
                                      <p:cBhvr>
                                        <p:cTn id="42" dur="500"/>
                                        <p:tgtEl>
                                          <p:spTgt spid="44"/>
                                        </p:tgtEl>
                                      </p:cBhvr>
                                    </p:animEffect>
                                  </p:childTnLst>
                                </p:cTn>
                              </p:par>
                              <p:par>
                                <p:cTn id="43" presetID="22" presetClass="entr" presetSubtype="4"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down)">
                                      <p:cBhvr>
                                        <p:cTn id="45" dur="500"/>
                                        <p:tgtEl>
                                          <p:spTgt spid="4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wipe(down)">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down)">
                                      <p:cBhvr>
                                        <p:cTn id="5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序列化流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844"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92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序列化流</a:t>
            </a:r>
          </a:p>
        </p:txBody>
      </p:sp>
      <p:sp>
        <p:nvSpPr>
          <p:cNvPr id="7" name="文本框 6"/>
          <p:cNvSpPr txBox="1"/>
          <p:nvPr/>
        </p:nvSpPr>
        <p:spPr>
          <a:xfrm>
            <a:off x="1715608" y="2066619"/>
            <a:ext cx="9807608" cy="427105"/>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1" i="0" u="none" strike="noStrike" kern="1200" cap="none" spc="0" normalizeH="0" baseline="0" noProof="0" dirty="0">
                <a:ln>
                  <a:noFill/>
                </a:ln>
                <a:solidFill>
                  <a:prstClr val="black">
                    <a:lumMod val="85000"/>
                    <a:lumOff val="15000"/>
                  </a:prstClr>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可以把对象以字节的形式写到本地文件</a:t>
            </a:r>
            <a:r>
              <a:rPr kumimoji="0" lang="en-US" altLang="zh-CN" sz="1600" b="1" i="0" u="none" strike="noStrike" kern="1200" cap="none" spc="0" normalizeH="0" baseline="0" noProof="0" dirty="0">
                <a:ln>
                  <a:noFill/>
                </a:ln>
                <a:solidFill>
                  <a:prstClr val="black">
                    <a:lumMod val="85000"/>
                    <a:lumOff val="15000"/>
                  </a:prstClr>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r>
              <a:rPr kumimoji="0" lang="zh-CN" altLang="en-US" sz="1600" b="1" i="0" u="none" strike="noStrike" kern="1200" cap="none" spc="0" normalizeH="0" baseline="0" noProof="0" dirty="0">
                <a:ln>
                  <a:noFill/>
                </a:ln>
                <a:solidFill>
                  <a:prstClr val="black">
                    <a:lumMod val="85000"/>
                    <a:lumOff val="15000"/>
                  </a:prstClr>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直接打开文件</a:t>
            </a:r>
            <a:r>
              <a:rPr kumimoji="0" lang="en-US" altLang="zh-CN" sz="1600" b="1" i="0" u="none" strike="noStrike" kern="1200" cap="none" spc="0" normalizeH="0" baseline="0" noProof="0" dirty="0">
                <a:ln>
                  <a:noFill/>
                </a:ln>
                <a:solidFill>
                  <a:prstClr val="black">
                    <a:lumMod val="85000"/>
                    <a:lumOff val="15000"/>
                  </a:prstClr>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r>
              <a:rPr kumimoji="0" lang="zh-CN" altLang="en-US" sz="1600" b="1" i="0" u="none" strike="noStrike" kern="1200" cap="none" spc="0" normalizeH="0" baseline="0" noProof="0" dirty="0">
                <a:ln>
                  <a:noFill/>
                </a:ln>
                <a:solidFill>
                  <a:prstClr val="black">
                    <a:lumMod val="85000"/>
                    <a:lumOff val="15000"/>
                  </a:prstClr>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是读不懂的</a:t>
            </a:r>
            <a:r>
              <a:rPr kumimoji="0" lang="en-US" altLang="zh-CN" sz="1600" b="1" i="0" u="none" strike="noStrike" kern="1200" cap="none" spc="0" normalizeH="0" baseline="0" noProof="0" dirty="0">
                <a:ln>
                  <a:noFill/>
                </a:ln>
                <a:solidFill>
                  <a:prstClr val="black">
                    <a:lumMod val="85000"/>
                    <a:lumOff val="15000"/>
                  </a:prstClr>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a:t>
            </a:r>
            <a:r>
              <a:rPr kumimoji="0" lang="zh-CN" altLang="en-US" sz="1600" b="1" i="0" u="none" strike="noStrike" kern="1200" cap="none" spc="0" normalizeH="0" baseline="0" noProof="0" dirty="0">
                <a:ln>
                  <a:noFill/>
                </a:ln>
                <a:solidFill>
                  <a:prstClr val="black">
                    <a:lumMod val="85000"/>
                    <a:lumOff val="15000"/>
                  </a:prstClr>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需要再次用对象操作流读到内存中。</a:t>
            </a:r>
            <a:endParaRPr kumimoji="0" lang="en-US" altLang="zh-CN" sz="1600" b="1" i="0" u="none" strike="noStrike" kern="1200" cap="none" spc="0" normalizeH="0" baseline="0" noProof="0" dirty="0">
              <a:ln>
                <a:noFill/>
              </a:ln>
              <a:solidFill>
                <a:prstClr val="black">
                  <a:lumMod val="85000"/>
                  <a:lumOff val="15000"/>
                </a:prstClr>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
        <p:nvSpPr>
          <p:cNvPr id="24" name="圆角矩形 6"/>
          <p:cNvSpPr/>
          <p:nvPr/>
        </p:nvSpPr>
        <p:spPr>
          <a:xfrm>
            <a:off x="5040050" y="2966714"/>
            <a:ext cx="1677574" cy="566367"/>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a:solidFill>
                  <a:schemeClr val="bg1"/>
                </a:solidFill>
                <a:latin typeface="Consolas" panose="020B0609020204030204" pitchFamily="49" charset="0"/>
                <a:ea typeface="阿里巴巴普惠体 Light" panose="00020600040101010101" pitchFamily="18" charset="-122"/>
                <a:cs typeface="阿里巴巴普惠体 Light" panose="00020600040101010101" pitchFamily="18" charset="-122"/>
              </a:rPr>
              <a:t>对象操作流</a:t>
            </a:r>
            <a:endParaRPr lang="en-US" altLang="zh-CN" sz="1400" b="1" dirty="0">
              <a:solidFill>
                <a:schemeClr val="bg1"/>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cxnSp>
        <p:nvCxnSpPr>
          <p:cNvPr id="25" name="肘形连接符 7"/>
          <p:cNvCxnSpPr>
            <a:stCxn id="24" idx="2"/>
            <a:endCxn id="27" idx="0"/>
          </p:cNvCxnSpPr>
          <p:nvPr/>
        </p:nvCxnSpPr>
        <p:spPr>
          <a:xfrm rot="5400000">
            <a:off x="4405653" y="2761571"/>
            <a:ext cx="701674" cy="2244695"/>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8"/>
          <p:cNvCxnSpPr>
            <a:stCxn id="24" idx="2"/>
            <a:endCxn id="28" idx="0"/>
          </p:cNvCxnSpPr>
          <p:nvPr/>
        </p:nvCxnSpPr>
        <p:spPr>
          <a:xfrm rot="16200000" flipH="1">
            <a:off x="6828635" y="2583282"/>
            <a:ext cx="701673" cy="2601269"/>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7" name="圆角矩形 9"/>
          <p:cNvSpPr/>
          <p:nvPr/>
        </p:nvSpPr>
        <p:spPr>
          <a:xfrm>
            <a:off x="2656342" y="4234755"/>
            <a:ext cx="1955599" cy="566367"/>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a:solidFill>
                  <a:schemeClr val="bg1"/>
                </a:solidFill>
                <a:latin typeface="Consolas" panose="020B0609020204030204" pitchFamily="49" charset="0"/>
                <a:ea typeface="阿里巴巴普惠体 Light" panose="00020600040101010101" pitchFamily="18" charset="-122"/>
                <a:cs typeface="阿里巴巴普惠体 Light" panose="00020600040101010101" pitchFamily="18" charset="-122"/>
              </a:rPr>
              <a:t>对象操作输入流</a:t>
            </a:r>
            <a:endParaRPr lang="en-US" altLang="zh-CN" sz="1400" b="1" dirty="0">
              <a:solidFill>
                <a:schemeClr val="bg1"/>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28" name="圆角矩形 11"/>
          <p:cNvSpPr/>
          <p:nvPr/>
        </p:nvSpPr>
        <p:spPr>
          <a:xfrm>
            <a:off x="7424553" y="4234754"/>
            <a:ext cx="2111105" cy="566367"/>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a:solidFill>
                  <a:schemeClr val="bg1"/>
                </a:solidFill>
                <a:latin typeface="Consolas" panose="020B0609020204030204" pitchFamily="49" charset="0"/>
                <a:ea typeface="阿里巴巴普惠体 Light" panose="00020600040101010101" pitchFamily="18" charset="-122"/>
                <a:cs typeface="阿里巴巴普惠体 Light" panose="00020600040101010101" pitchFamily="18" charset="-122"/>
              </a:rPr>
              <a:t>对象操作输出流</a:t>
            </a:r>
            <a:endParaRPr lang="en-US" altLang="zh-CN" sz="1400" b="1" dirty="0">
              <a:solidFill>
                <a:schemeClr val="bg1"/>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29" name="圆角矩形 13"/>
          <p:cNvSpPr/>
          <p:nvPr/>
        </p:nvSpPr>
        <p:spPr>
          <a:xfrm>
            <a:off x="2474918" y="5452693"/>
            <a:ext cx="2318445" cy="566367"/>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dirty="0" err="1">
                <a:latin typeface="Consolas" panose="020B0609020204030204" pitchFamily="49" charset="0"/>
                <a:ea typeface="阿里巴巴普惠体 Light" panose="00020600040101010101" pitchFamily="18" charset="-122"/>
                <a:cs typeface="阿里巴巴普惠体 Light" panose="00020600040101010101" pitchFamily="18" charset="-122"/>
              </a:rPr>
              <a:t>ObjectInputStream</a:t>
            </a:r>
            <a:endParaRPr lang="en-US" altLang="zh-CN" sz="1400" b="1" dirty="0">
              <a:solidFill>
                <a:schemeClr val="bg1"/>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cxnSp>
        <p:nvCxnSpPr>
          <p:cNvPr id="30" name="直接箭头连接符 29"/>
          <p:cNvCxnSpPr>
            <a:stCxn id="27" idx="2"/>
            <a:endCxn id="29" idx="0"/>
          </p:cNvCxnSpPr>
          <p:nvPr/>
        </p:nvCxnSpPr>
        <p:spPr>
          <a:xfrm flipH="1">
            <a:off x="3634141" y="4801122"/>
            <a:ext cx="1" cy="651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圆角矩形 22"/>
          <p:cNvSpPr/>
          <p:nvPr/>
        </p:nvSpPr>
        <p:spPr>
          <a:xfrm>
            <a:off x="7320882" y="5452692"/>
            <a:ext cx="2318445" cy="566367"/>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dirty="0" err="1">
                <a:latin typeface="Consolas" panose="020B0609020204030204" pitchFamily="49" charset="0"/>
                <a:ea typeface="阿里巴巴普惠体 Light" panose="00020600040101010101" pitchFamily="18" charset="-122"/>
                <a:cs typeface="阿里巴巴普惠体 Light" panose="00020600040101010101" pitchFamily="18" charset="-122"/>
              </a:rPr>
              <a:t>ObjectOutputStream</a:t>
            </a:r>
            <a:endParaRPr lang="en-US" altLang="zh-CN" sz="1400" b="1" dirty="0">
              <a:solidFill>
                <a:schemeClr val="bg1"/>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cxnSp>
        <p:nvCxnSpPr>
          <p:cNvPr id="32" name="直接箭头连接符 31"/>
          <p:cNvCxnSpPr>
            <a:stCxn id="28" idx="2"/>
            <a:endCxn id="31" idx="0"/>
          </p:cNvCxnSpPr>
          <p:nvPr/>
        </p:nvCxnSpPr>
        <p:spPr>
          <a:xfrm flipH="1">
            <a:off x="8480105" y="4801121"/>
            <a:ext cx="1" cy="651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89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up)">
                                      <p:cBhvr>
                                        <p:cTn id="12" dur="500"/>
                                        <p:tgtEl>
                                          <p:spTgt spid="25"/>
                                        </p:tgtEl>
                                      </p:cBhvr>
                                    </p:animEffect>
                                  </p:childTnLst>
                                </p:cTn>
                              </p:par>
                              <p:par>
                                <p:cTn id="13" presetID="22" presetClass="entr" presetSubtype="1"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up)">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up)">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up)">
                                      <p:cBhvr>
                                        <p:cTn id="28" dur="500"/>
                                        <p:tgtEl>
                                          <p:spTgt spid="30"/>
                                        </p:tgtEl>
                                      </p:cBhvr>
                                    </p:animEffect>
                                  </p:childTnLst>
                                </p:cTn>
                              </p:par>
                              <p:par>
                                <p:cTn id="29" presetID="22" presetClass="entr" presetSubtype="1"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up)">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ipe(up)">
                                      <p:cBhvr>
                                        <p:cTn id="36" dur="5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up)">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28" grpId="0" animBg="1"/>
      <p:bldP spid="29" grpId="0" animBg="1"/>
      <p:bldP spid="3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序列化流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844"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92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序列化流</a:t>
            </a:r>
          </a:p>
        </p:txBody>
      </p:sp>
      <p:sp>
        <p:nvSpPr>
          <p:cNvPr id="7" name="文本框 6"/>
          <p:cNvSpPr txBox="1"/>
          <p:nvPr/>
        </p:nvSpPr>
        <p:spPr>
          <a:xfrm>
            <a:off x="1324989" y="2267389"/>
            <a:ext cx="10704253" cy="1298689"/>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对象操作流分为两类</a:t>
            </a:r>
            <a:r>
              <a:rPr kumimoji="0" lang="en-US" altLang="zh-CN"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对象操作输入流和对象操作输出流</a:t>
            </a: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对象操作输出流</a:t>
            </a:r>
            <a:r>
              <a:rPr kumimoji="0" lang="en-US" altLang="zh-CN"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对象序列化流</a:t>
            </a:r>
            <a:r>
              <a:rPr kumimoji="0" lang="en-US" altLang="zh-CN"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就是将对象写到本地文件中</a:t>
            </a:r>
            <a:r>
              <a:rPr kumimoji="0" lang="en-US" altLang="zh-CN"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或者在网络中传输对象</a:t>
            </a:r>
            <a:r>
              <a:rPr kumimoji="0" lang="en-US" altLang="zh-CN"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对象操作输入流</a:t>
            </a:r>
            <a:r>
              <a:rPr kumimoji="0" lang="en-US" altLang="zh-CN"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对象反序列化流</a:t>
            </a:r>
            <a:r>
              <a:rPr kumimoji="0" lang="en-US" altLang="zh-CN"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把写到本地文件中的对象读到内存中</a:t>
            </a:r>
            <a:r>
              <a:rPr kumimoji="0" lang="en-US" altLang="zh-CN"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或者接收网络中传输的对象</a:t>
            </a:r>
            <a:r>
              <a:rPr kumimoji="0" lang="en-US" altLang="zh-CN"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3" name="图片 2"/>
          <p:cNvPicPr>
            <a:picLocks noChangeAspect="1"/>
          </p:cNvPicPr>
          <p:nvPr/>
        </p:nvPicPr>
        <p:blipFill>
          <a:blip r:embed="rId3"/>
          <a:stretch>
            <a:fillRect/>
          </a:stretch>
        </p:blipFill>
        <p:spPr>
          <a:xfrm>
            <a:off x="1324989" y="3928727"/>
            <a:ext cx="10384442" cy="424077"/>
          </a:xfrm>
          <a:prstGeom prst="rect">
            <a:avLst/>
          </a:prstGeom>
        </p:spPr>
      </p:pic>
      <p:pic>
        <p:nvPicPr>
          <p:cNvPr id="5" name="图片 4"/>
          <p:cNvPicPr>
            <a:picLocks noChangeAspect="1"/>
          </p:cNvPicPr>
          <p:nvPr/>
        </p:nvPicPr>
        <p:blipFill>
          <a:blip r:embed="rId4"/>
          <a:stretch>
            <a:fillRect/>
          </a:stretch>
        </p:blipFill>
        <p:spPr>
          <a:xfrm>
            <a:off x="1324989" y="4669653"/>
            <a:ext cx="9709955" cy="49411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序列化流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844"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92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序列化流使用遇到的问题</a:t>
            </a:r>
          </a:p>
        </p:txBody>
      </p:sp>
      <p:sp>
        <p:nvSpPr>
          <p:cNvPr id="9" name="TextBox 10"/>
          <p:cNvSpPr txBox="1"/>
          <p:nvPr/>
        </p:nvSpPr>
        <p:spPr>
          <a:xfrm>
            <a:off x="1512671" y="2018814"/>
            <a:ext cx="9584415" cy="4488601"/>
          </a:xfrm>
          <a:prstGeom prst="rect">
            <a:avLst/>
          </a:prstGeom>
          <a:noFill/>
        </p:spPr>
        <p:txBody>
          <a:bodyPr wrap="square">
            <a:spAutoFit/>
          </a:bodyPr>
          <a:lstStyle/>
          <a:p>
            <a:pPr eaLnBrk="1" fontAlgn="auto" hangingPunct="1">
              <a:lnSpc>
                <a:spcPct val="150000"/>
              </a:lnSpc>
              <a:spcBef>
                <a:spcPts val="0"/>
              </a:spcBef>
              <a:spcAft>
                <a:spcPts val="0"/>
              </a:spcAft>
              <a:defRPr/>
            </a:pP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用对象序列化流序列化了一个对象后</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假如我们修改了对象所属的</a:t>
            </a:r>
            <a:r>
              <a:rPr lang="en-US" altLang="zh-CN" sz="1600"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Javabean</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类</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读取数据会不会出问题呢？</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p>
          <a:p>
            <a:pPr eaLnBrk="1" fontAlgn="auto" hangingPunct="1">
              <a:lnSpc>
                <a:spcPct val="150000"/>
              </a:lnSpc>
              <a:spcBef>
                <a:spcPts val="0"/>
              </a:spcBef>
              <a:spcAft>
                <a:spcPts val="0"/>
              </a:spcAft>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会出问题</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会抛出</a:t>
            </a:r>
            <a:r>
              <a:rPr lang="en-US" altLang="zh-CN" sz="1600" b="1" dirty="0" err="1">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InvalidClassException</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异常</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267970" indent="-267970" eaLnBrk="1" fontAlgn="auto" hangingPunct="1">
              <a:lnSpc>
                <a:spcPct val="150000"/>
              </a:lnSpc>
              <a:spcBef>
                <a:spcPts val="0"/>
              </a:spcBef>
              <a:spcAft>
                <a:spcPts val="0"/>
              </a:spcAft>
              <a:buFont typeface="Wingdings" panose="05000000000000000000" pitchFamily="2" charset="2"/>
              <a:buChar char="l"/>
              <a:defRPr/>
            </a:pP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如何解决呢？</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给对象所属的类加一个</a:t>
            </a:r>
            <a:r>
              <a:rPr lang="en-US" altLang="zh-CN" sz="1600" b="1" dirty="0" err="1">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serialVersionUID</a:t>
            </a:r>
            <a:r>
              <a:rPr lang="en-US" altLang="zh-CN"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p>
          <a:p>
            <a:pPr lvl="1" eaLnBrk="1" fontAlgn="auto" hangingPunct="1">
              <a:lnSpc>
                <a:spcPct val="150000"/>
              </a:lnSpc>
              <a:spcBef>
                <a:spcPts val="0"/>
              </a:spcBef>
              <a:spcAft>
                <a:spcPts val="0"/>
              </a:spcAft>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private static final long </a:t>
            </a:r>
            <a:r>
              <a:rPr lang="en-US" altLang="zh-CN" sz="1600"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serialVersionUID</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 42L;</a:t>
            </a:r>
          </a:p>
          <a:p>
            <a:pPr eaLnBrk="1" fontAlgn="auto" hangingPunct="1">
              <a:lnSpc>
                <a:spcPct val="150000"/>
              </a:lnSpc>
              <a:spcBef>
                <a:spcPts val="0"/>
              </a:spcBef>
              <a:spcAft>
                <a:spcPts val="0"/>
              </a:spcAft>
              <a:defRPr/>
            </a:pP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如果一个对象中的某个成员变量的值不想被序列化</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该如何实现呢？</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给该成员变量加</a:t>
            </a:r>
            <a:r>
              <a:rPr lang="en-US" altLang="zh-CN"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transient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关键字修饰</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该关键字标记的成员变量不参与序列化过程</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字符流</a:t>
            </a:r>
          </a:p>
        </p:txBody>
      </p:sp>
      <p:sp>
        <p:nvSpPr>
          <p:cNvPr id="5" name="文本占位符 4"/>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编码表</a:t>
            </a:r>
          </a:p>
        </p:txBody>
      </p:sp>
      <p:sp>
        <p:nvSpPr>
          <p:cNvPr id="6" name="TextBox 10"/>
          <p:cNvSpPr txBox="1"/>
          <p:nvPr/>
        </p:nvSpPr>
        <p:spPr>
          <a:xfrm>
            <a:off x="1253373" y="1756860"/>
            <a:ext cx="9442372" cy="1164614"/>
          </a:xfrm>
          <a:prstGeom prst="rect">
            <a:avLst/>
          </a:prstGeom>
          <a:noFill/>
        </p:spPr>
        <p:txBody>
          <a:bodyPr wrap="square">
            <a:spAutoFit/>
          </a:bodyPr>
          <a:lstStyle/>
          <a:p>
            <a:pPr eaLnBrk="1" fontAlgn="auto" hangingPunct="1">
              <a:lnSpc>
                <a:spcPct val="150000"/>
              </a:lnSpc>
              <a:spcBef>
                <a:spcPts val="0"/>
              </a:spcBef>
              <a:spcAft>
                <a:spcPts val="0"/>
              </a:spcAft>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ASCII</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字符集：</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267970" indent="-267970" eaLnBrk="1" fontAlgn="auto" hangingPunct="1">
              <a:lnSpc>
                <a:spcPct val="150000"/>
              </a:lnSpc>
              <a:spcBef>
                <a:spcPts val="0"/>
              </a:spcBef>
              <a:spcAft>
                <a:spcPts val="0"/>
              </a:spcAft>
              <a:buFont typeface="Wingdings" panose="05000000000000000000" pitchFamily="2" charset="2"/>
              <a:buChar char="l"/>
              <a:defRPr/>
            </a:pPr>
            <a:r>
              <a:rPr lang="en-US" altLang="zh-CN"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ASCII</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(American Standard Code for Information Interchange,</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美国信息交换标准代码</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包括了数字</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大小写字符和一些常见的标点符号。</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7" name="TextBox 10"/>
          <p:cNvSpPr txBox="1"/>
          <p:nvPr/>
        </p:nvSpPr>
        <p:spPr>
          <a:xfrm>
            <a:off x="1556580" y="3129394"/>
            <a:ext cx="9442372" cy="425950"/>
          </a:xfrm>
          <a:prstGeom prst="rect">
            <a:avLst/>
          </a:prstGeom>
          <a:noFill/>
        </p:spPr>
        <p:txBody>
          <a:bodyPr wrap="square">
            <a:spAutoFit/>
          </a:bodyPr>
          <a:lstStyle/>
          <a:p>
            <a:pPr eaLnBrk="1" fontAlgn="auto" hangingPunct="1">
              <a:lnSpc>
                <a:spcPct val="150000"/>
              </a:lnSpc>
              <a:spcBef>
                <a:spcPts val="0"/>
              </a:spcBef>
              <a:spcAft>
                <a:spcPts val="0"/>
              </a:spcAft>
              <a:defRPr/>
            </a:pP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注意</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:ASCII</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码表中是没有中文的。</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8" name="TextBox 10"/>
          <p:cNvSpPr txBox="1"/>
          <p:nvPr/>
        </p:nvSpPr>
        <p:spPr>
          <a:xfrm>
            <a:off x="1253373" y="3953226"/>
            <a:ext cx="9745579" cy="425950"/>
          </a:xfrm>
          <a:prstGeom prst="rect">
            <a:avLst/>
          </a:prstGeom>
          <a:noFill/>
        </p:spPr>
        <p:txBody>
          <a:bodyPr wrap="square">
            <a:spAutoFit/>
          </a:bodyPr>
          <a:lstStyle/>
          <a:p>
            <a:pPr marL="171450" indent="-171450" eaLnBrk="1" fontAlgn="auto" hangingPunct="1">
              <a:lnSpc>
                <a:spcPct val="150000"/>
              </a:lnSpc>
              <a:spcBef>
                <a:spcPts val="0"/>
              </a:spcBef>
              <a:spcAft>
                <a:spcPts val="0"/>
              </a:spcAft>
              <a:buFont typeface="Wingdings" panose="05000000000000000000" pitchFamily="2" charset="2"/>
              <a:buChar char="l"/>
              <a:defRPr/>
            </a:pPr>
            <a:r>
              <a:rPr lang="en-US" altLang="zh-CN"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sz="1600" b="1" dirty="0" err="1">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GBK</a:t>
            </a:r>
            <a:r>
              <a:rPr lang="en-US" altLang="zh-CN" sz="1600" b="1" dirty="0" err="1">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en-US" altLang="zh-CN" sz="1600" b="1" dirty="0" err="1">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window</a:t>
            </a:r>
            <a:r>
              <a:rPr lang="zh-CN" altLang="en-US"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系统默认的码表</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兼容</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ASCII</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码表</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也包含了</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21003</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个汉字</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并支持繁体汉字以及部分日韩文字。</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9" name="TextBox 10"/>
          <p:cNvSpPr txBox="1"/>
          <p:nvPr/>
        </p:nvSpPr>
        <p:spPr>
          <a:xfrm>
            <a:off x="1556580" y="4743285"/>
            <a:ext cx="9442372" cy="425950"/>
          </a:xfrm>
          <a:prstGeom prst="rect">
            <a:avLst/>
          </a:prstGeom>
          <a:noFill/>
        </p:spPr>
        <p:txBody>
          <a:bodyPr wrap="square">
            <a:spAutoFit/>
          </a:bodyPr>
          <a:lstStyle/>
          <a:p>
            <a:pPr eaLnBrk="1" fontAlgn="auto" hangingPunct="1">
              <a:lnSpc>
                <a:spcPct val="150000"/>
              </a:lnSpc>
              <a:spcBef>
                <a:spcPts val="0"/>
              </a:spcBef>
              <a:spcAft>
                <a:spcPts val="0"/>
              </a:spcAft>
              <a:defRPr/>
            </a:pP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注意</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:GBK</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是中国的码表</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一个中文以</a:t>
            </a:r>
            <a:r>
              <a:rPr lang="zh-CN" altLang="en-US"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两个字节</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的形式存储。但不包含世界上所有国家的文字。</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655840" y="-113235"/>
            <a:ext cx="6291263" cy="3542235"/>
          </a:xfrm>
        </p:spPr>
        <p:txBody>
          <a:bodyPr/>
          <a:lstStyle/>
          <a:p>
            <a:pPr marL="0" indent="0">
              <a:buNone/>
            </a:pP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字符流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缓冲流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转换流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序列化流</a:t>
            </a:r>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p>
          <a:p>
            <a:pPr lvl="0"/>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打印流</a:t>
            </a:r>
            <a:endParaRPr lang="en-US" altLang="zh-CN"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COMMONS-IO</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包</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打印流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844" name="TextBox 10"/>
          <p:cNvSpPr txBox="1">
            <a:spLocks noChangeArrowheads="1"/>
          </p:cNvSpPr>
          <p:nvPr/>
        </p:nvSpPr>
        <p:spPr bwMode="auto">
          <a:xfrm>
            <a:off x="996951" y="1054101"/>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92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打印流</a:t>
            </a:r>
          </a:p>
        </p:txBody>
      </p:sp>
      <p:sp>
        <p:nvSpPr>
          <p:cNvPr id="15" name="文本框 14"/>
          <p:cNvSpPr txBox="1"/>
          <p:nvPr/>
        </p:nvSpPr>
        <p:spPr>
          <a:xfrm>
            <a:off x="996951" y="2009936"/>
            <a:ext cx="10704253" cy="883190"/>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打印流是专门负责数据输出打印的流对象</a:t>
            </a:r>
            <a:r>
              <a:rPr kumimoji="0" lang="en-US" altLang="zh-CN"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我们经常使用的控制台输出语句</a:t>
            </a:r>
            <a:r>
              <a:rPr kumimoji="0" lang="en-US" altLang="zh-CN" b="1" i="0" u="none" strike="noStrike" kern="1200" cap="none" spc="0" normalizeH="0" baseline="0" noProof="0" dirty="0" err="1">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System.out.println</a:t>
            </a:r>
            <a:r>
              <a:rPr kumimoji="0" lang="en-US" altLang="zh-CN"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就是打印流实现的输出。</a:t>
            </a:r>
            <a:r>
              <a:rPr kumimoji="0" lang="en-US" altLang="zh-CN" b="1" i="0" u="none" strike="noStrike" kern="1200" cap="none" spc="0" normalizeH="0" baseline="0" noProof="0" dirty="0" err="1">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System.out</a:t>
            </a:r>
            <a:r>
              <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的运行结果就是</a:t>
            </a:r>
            <a:r>
              <a:rPr kumimoji="0" lang="en-US" altLang="zh-CN" b="1" i="0" u="none" strike="noStrike" kern="1200" cap="none" spc="0" normalizeH="0" baseline="0" noProof="0" dirty="0" err="1">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PrintStream</a:t>
            </a:r>
            <a:r>
              <a:rPr kumimoji="0" lang="zh-CN" altLang="en-US" b="1" i="0" u="none" strike="noStrike" kern="1200" cap="none" spc="0" normalizeH="0" baseline="0" noProof="0" dirty="0">
                <a:ln>
                  <a:noFill/>
                </a:ln>
                <a:solidFill>
                  <a:prstClr val="black">
                    <a:lumMod val="85000"/>
                    <a:lumOff val="15000"/>
                  </a:prstClr>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打印流对象。</a:t>
            </a:r>
          </a:p>
        </p:txBody>
      </p:sp>
      <p:sp>
        <p:nvSpPr>
          <p:cNvPr id="16" name="TextBox 10"/>
          <p:cNvSpPr txBox="1">
            <a:spLocks noChangeArrowheads="1"/>
          </p:cNvSpPr>
          <p:nvPr/>
        </p:nvSpPr>
        <p:spPr bwMode="auto">
          <a:xfrm>
            <a:off x="996950" y="3254439"/>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92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打印构造方法</a:t>
            </a:r>
          </a:p>
        </p:txBody>
      </p:sp>
      <p:graphicFrame>
        <p:nvGraphicFramePr>
          <p:cNvPr id="17" name="表格 16"/>
          <p:cNvGraphicFramePr>
            <a:graphicFrameLocks noGrp="1"/>
          </p:cNvGraphicFramePr>
          <p:nvPr/>
        </p:nvGraphicFramePr>
        <p:xfrm>
          <a:off x="1143229" y="4210274"/>
          <a:ext cx="10761725" cy="1728889"/>
        </p:xfrm>
        <a:graphic>
          <a:graphicData uri="http://schemas.openxmlformats.org/drawingml/2006/table">
            <a:tbl>
              <a:tblPr/>
              <a:tblGrid>
                <a:gridCol w="5257571">
                  <a:extLst>
                    <a:ext uri="{9D8B030D-6E8A-4147-A177-3AD203B41FA5}">
                      <a16:colId xmlns:a16="http://schemas.microsoft.com/office/drawing/2014/main" val="20000"/>
                    </a:ext>
                  </a:extLst>
                </a:gridCol>
                <a:gridCol w="5504154">
                  <a:extLst>
                    <a:ext uri="{9D8B030D-6E8A-4147-A177-3AD203B41FA5}">
                      <a16:colId xmlns:a16="http://schemas.microsoft.com/office/drawing/2014/main" val="20001"/>
                    </a:ext>
                  </a:extLst>
                </a:gridCol>
              </a:tblGrid>
              <a:tr h="565031">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4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方法名</a:t>
                      </a:r>
                      <a:endParaRPr kumimoji="0" lang="zh-CN" altLang="en-US" sz="14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endParaRPr>
                    </a:p>
                  </a:txBody>
                  <a:tcPr marL="91418" marR="91418" marT="45754" marB="457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4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说明</a:t>
                      </a:r>
                    </a:p>
                  </a:txBody>
                  <a:tcPr marL="91418" marR="91418" marT="45754" marB="457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581929">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public </a:t>
                      </a:r>
                      <a:r>
                        <a:rPr lang="en-US" altLang="zh-CN" sz="1800" b="0"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PrintWriter</a:t>
                      </a: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(Writer writer)</a:t>
                      </a:r>
                      <a:endParaRPr kumimoji="0" lang="zh-CN" altLang="en-US" sz="18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algn="l" fontAlgn="auto">
                        <a:lnSpc>
                          <a:spcPct val="150000"/>
                        </a:lnSpc>
                        <a:spcBef>
                          <a:spcPts val="0"/>
                        </a:spcBef>
                        <a:spcAft>
                          <a:spcPts val="0"/>
                        </a:spcAft>
                        <a:buFont typeface="Wingdings" panose="05000000000000000000" pitchFamily="2" charset="2"/>
                        <a:buNone/>
                        <a:defRPr/>
                      </a:pPr>
                      <a:r>
                        <a:rPr lang="zh-CN" altLang="en-US" sz="1800" b="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使用指定的字符输出流构造打印流。</a:t>
                      </a:r>
                      <a:endPar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581929">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800" b="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public PrintWriter(OutputStream out)</a:t>
                      </a:r>
                      <a:endParaRPr kumimoji="0" lang="zh-CN" altLang="en-US" sz="18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indent="0" algn="l" fontAlgn="auto">
                        <a:lnSpc>
                          <a:spcPct val="150000"/>
                        </a:lnSpc>
                        <a:spcBef>
                          <a:spcPts val="0"/>
                        </a:spcBef>
                        <a:spcAft>
                          <a:spcPts val="0"/>
                        </a:spcAft>
                        <a:buFont typeface="Wingdings" panose="05000000000000000000" pitchFamily="2" charset="2"/>
                        <a:buNone/>
                        <a:defRPr/>
                      </a:pP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使用指定的字节输出流构造打印流。</a:t>
                      </a: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打印流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844" name="TextBox 10"/>
          <p:cNvSpPr txBox="1">
            <a:spLocks noChangeArrowheads="1"/>
          </p:cNvSpPr>
          <p:nvPr/>
        </p:nvSpPr>
        <p:spPr bwMode="auto">
          <a:xfrm>
            <a:off x="996951" y="1054101"/>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92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打印流的特点</a:t>
            </a:r>
          </a:p>
        </p:txBody>
      </p:sp>
      <p:sp>
        <p:nvSpPr>
          <p:cNvPr id="10" name="文本框 9"/>
          <p:cNvSpPr txBox="1"/>
          <p:nvPr/>
        </p:nvSpPr>
        <p:spPr>
          <a:xfrm>
            <a:off x="1638125" y="2133601"/>
            <a:ext cx="8915750" cy="2677656"/>
          </a:xfrm>
          <a:prstGeom prst="rect">
            <a:avLst/>
          </a:prstGeom>
          <a:noFill/>
        </p:spPr>
        <p:txBody>
          <a:bodyPr wrap="square">
            <a:spAutoFit/>
          </a:bodyPr>
          <a:lstStyle/>
          <a:p>
            <a:r>
              <a:rPr lang="zh-CN" altLang="en-US" sz="2400" b="1" dirty="0">
                <a:latin typeface="Consolas" panose="020B0609020204030204" pitchFamily="49" charset="0"/>
                <a:ea typeface="阿里巴巴普惠体 Light" panose="00020600040101010101" pitchFamily="18" charset="-122"/>
                <a:cs typeface="阿里巴巴普惠体 Light" panose="00020600040101010101" pitchFamily="18" charset="-122"/>
              </a:rPr>
              <a:t>打印流指负责输出数据</a:t>
            </a:r>
            <a:r>
              <a:rPr lang="en-US" altLang="zh-CN" sz="2400" b="1"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400" b="1" dirty="0">
                <a:latin typeface="Consolas" panose="020B0609020204030204" pitchFamily="49" charset="0"/>
                <a:ea typeface="阿里巴巴普惠体 Light" panose="00020600040101010101" pitchFamily="18" charset="-122"/>
                <a:cs typeface="阿里巴巴普惠体 Light" panose="00020600040101010101" pitchFamily="18" charset="-122"/>
              </a:rPr>
              <a:t>不负责数据来源。</a:t>
            </a:r>
            <a:endParaRPr lang="en-US" altLang="zh-CN" sz="24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endParaRPr lang="zh-CN" altLang="en-US" sz="24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zh-CN" altLang="en-US" sz="2400" b="1" dirty="0">
                <a:latin typeface="Consolas" panose="020B0609020204030204" pitchFamily="49" charset="0"/>
                <a:ea typeface="阿里巴巴普惠体 Light" panose="00020600040101010101" pitchFamily="18" charset="-122"/>
                <a:cs typeface="阿里巴巴普惠体 Light" panose="00020600040101010101" pitchFamily="18" charset="-122"/>
              </a:rPr>
              <a:t>打印流永远不会抛出</a:t>
            </a:r>
            <a:r>
              <a:rPr lang="en-US" altLang="zh-CN" sz="2400" b="1" dirty="0" err="1">
                <a:latin typeface="Consolas" panose="020B0609020204030204" pitchFamily="49" charset="0"/>
                <a:ea typeface="阿里巴巴普惠体 Light" panose="00020600040101010101" pitchFamily="18" charset="-122"/>
                <a:cs typeface="阿里巴巴普惠体 Light" panose="00020600040101010101" pitchFamily="18" charset="-122"/>
              </a:rPr>
              <a:t>IOException</a:t>
            </a:r>
            <a:r>
              <a:rPr lang="zh-CN" altLang="en-US" sz="2400" b="1"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en-US" altLang="zh-CN" sz="24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endParaRPr lang="zh-CN" altLang="en-US" sz="24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zh-CN" altLang="en-US" sz="2400" b="1" dirty="0">
                <a:latin typeface="Consolas" panose="020B0609020204030204" pitchFamily="49" charset="0"/>
                <a:ea typeface="阿里巴巴普惠体 Light" panose="00020600040101010101" pitchFamily="18" charset="-122"/>
                <a:cs typeface="阿里巴巴普惠体 Light" panose="00020600040101010101" pitchFamily="18" charset="-122"/>
              </a:rPr>
              <a:t>使用</a:t>
            </a:r>
            <a:r>
              <a:rPr lang="en-US" altLang="zh-CN" sz="2400" b="1" dirty="0" err="1">
                <a:latin typeface="Consolas" panose="020B0609020204030204" pitchFamily="49" charset="0"/>
                <a:ea typeface="阿里巴巴普惠体 Light" panose="00020600040101010101" pitchFamily="18" charset="-122"/>
                <a:cs typeface="阿里巴巴普惠体 Light" panose="00020600040101010101" pitchFamily="18" charset="-122"/>
              </a:rPr>
              <a:t>PrintWriter</a:t>
            </a:r>
            <a:r>
              <a:rPr lang="zh-CN" altLang="en-US" sz="2400" b="1" dirty="0">
                <a:latin typeface="Consolas" panose="020B0609020204030204" pitchFamily="49" charset="0"/>
                <a:ea typeface="阿里巴巴普惠体 Light" panose="00020600040101010101" pitchFamily="18" charset="-122"/>
                <a:cs typeface="阿里巴巴普惠体 Light" panose="00020600040101010101" pitchFamily="18" charset="-122"/>
              </a:rPr>
              <a:t>打印流</a:t>
            </a:r>
            <a:r>
              <a:rPr lang="en-US" altLang="zh-CN" sz="2400" b="1"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400" b="1" dirty="0">
                <a:latin typeface="Consolas" panose="020B0609020204030204" pitchFamily="49" charset="0"/>
                <a:ea typeface="阿里巴巴普惠体 Light" panose="00020600040101010101" pitchFamily="18" charset="-122"/>
                <a:cs typeface="阿里巴巴普惠体 Light" panose="00020600040101010101" pitchFamily="18" charset="-122"/>
              </a:rPr>
              <a:t>可以开启自动刷新功能。</a:t>
            </a:r>
            <a:endParaRPr lang="en-US" altLang="zh-CN" sz="24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endParaRPr lang="zh-CN" altLang="en-US" sz="24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r>
              <a:rPr lang="zh-CN" altLang="en-US" sz="2400" b="1" dirty="0">
                <a:latin typeface="Consolas" panose="020B0609020204030204" pitchFamily="49" charset="0"/>
                <a:ea typeface="阿里巴巴普惠体 Light" panose="00020600040101010101" pitchFamily="18" charset="-122"/>
                <a:cs typeface="阿里巴巴普惠体 Light" panose="00020600040101010101" pitchFamily="18" charset="-122"/>
              </a:rPr>
              <a:t>调用</a:t>
            </a:r>
            <a:r>
              <a:rPr lang="en-US" altLang="zh-CN" sz="2400" b="1" dirty="0" err="1">
                <a:latin typeface="Consolas" panose="020B0609020204030204" pitchFamily="49" charset="0"/>
                <a:ea typeface="阿里巴巴普惠体 Light" panose="00020600040101010101" pitchFamily="18" charset="-122"/>
                <a:cs typeface="阿里巴巴普惠体 Light" panose="00020600040101010101" pitchFamily="18" charset="-122"/>
              </a:rPr>
              <a:t>println</a:t>
            </a:r>
            <a:r>
              <a:rPr lang="en-US" altLang="zh-CN" sz="2400" b="1" dirty="0">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en-US" altLang="zh-CN" sz="2400" b="1" dirty="0" err="1">
                <a:latin typeface="Consolas" panose="020B0609020204030204" pitchFamily="49" charset="0"/>
                <a:ea typeface="阿里巴巴普惠体 Light" panose="00020600040101010101" pitchFamily="18" charset="-122"/>
                <a:cs typeface="阿里巴巴普惠体 Light" panose="00020600040101010101" pitchFamily="18" charset="-122"/>
              </a:rPr>
              <a:t>printf</a:t>
            </a:r>
            <a:r>
              <a:rPr lang="en-US" altLang="zh-CN" sz="2400" b="1" dirty="0">
                <a:latin typeface="Consolas" panose="020B0609020204030204" pitchFamily="49" charset="0"/>
                <a:ea typeface="阿里巴巴普惠体 Light" panose="00020600040101010101" pitchFamily="18" charset="-122"/>
                <a:cs typeface="阿里巴巴普惠体 Light" panose="00020600040101010101" pitchFamily="18" charset="-122"/>
              </a:rPr>
              <a:t>/format</a:t>
            </a:r>
            <a:r>
              <a:rPr lang="zh-CN" altLang="en-US" sz="2400" b="1" dirty="0">
                <a:latin typeface="Consolas" panose="020B0609020204030204" pitchFamily="49" charset="0"/>
                <a:ea typeface="阿里巴巴普惠体 Light" panose="00020600040101010101" pitchFamily="18" charset="-122"/>
                <a:cs typeface="阿里巴巴普惠体 Light" panose="00020600040101010101" pitchFamily="18" charset="-122"/>
              </a:rPr>
              <a:t>三个方法中的一个才能自动刷新</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655840" y="-113235"/>
            <a:ext cx="6291263" cy="3542235"/>
          </a:xfrm>
        </p:spPr>
        <p:txBody>
          <a:bodyPr/>
          <a:lstStyle/>
          <a:p>
            <a:pPr marL="0" indent="0">
              <a:buNone/>
            </a:pP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字符流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缓冲流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转换流</a:t>
            </a:r>
            <a:endParaRPr lang="zh-CN"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序列化流</a:t>
            </a:r>
            <a:r>
              <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p>
          <a:p>
            <a:pPr lvl="0"/>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打印流</a:t>
            </a:r>
            <a:endParaRPr lang="en-US" altLang="zh-CN" sz="2800" b="1" dirty="0">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lvl="0"/>
            <a:r>
              <a:rPr lang="zh-CN" altLang="en-US" sz="2800" b="1" dirty="0">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COMMONS-IO</a:t>
            </a:r>
            <a:r>
              <a:rPr lang="zh-CN" altLang="en-US"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包</a:t>
            </a:r>
            <a:endParaRPr lang="zh-CN" altLang="zh-CN" sz="28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1219200" rtl="0" eaLnBrk="1" fontAlgn="base" latinLnBrk="0" hangingPunct="1">
              <a:lnSpc>
                <a:spcPct val="90000"/>
              </a:lnSpc>
              <a:spcBef>
                <a:spcPct val="0"/>
              </a:spcBef>
              <a:spcAft>
                <a:spcPct val="0"/>
              </a:spcAft>
              <a:buClrTx/>
              <a:buSzTx/>
              <a:buFontTx/>
              <a:buNone/>
              <a:defRPr/>
            </a:pPr>
            <a:r>
              <a:rPr kumimoji="0" lang="en-US"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COMMONS-IO</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844" name="TextBox 10"/>
          <p:cNvSpPr txBox="1">
            <a:spLocks noChangeArrowheads="1"/>
          </p:cNvSpPr>
          <p:nvPr/>
        </p:nvSpPr>
        <p:spPr bwMode="auto">
          <a:xfrm>
            <a:off x="996951" y="1054101"/>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2192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COMMONS-IO</a:t>
            </a:r>
            <a:r>
              <a:rPr kumimoji="0" lang="zh-CN" altLang="en-US" sz="2400" b="1" i="0" u="none" strike="noStrike" kern="1200" cap="none" spc="0" normalizeH="0" baseline="0" noProof="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介绍</a:t>
            </a:r>
            <a:endParaRPr kumimoji="0" lang="zh-CN" altLang="en-US" sz="2400" b="1" i="0" u="none" strike="noStrike" kern="1200" cap="none" spc="0" normalizeH="0" baseline="0" noProof="0" dirty="0">
              <a:ln>
                <a:noFill/>
              </a:ln>
              <a:solidFill>
                <a:srgbClr val="404040"/>
              </a:solidFill>
              <a:effectLst/>
              <a:uLnTx/>
              <a:uFillTx/>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endParaRPr>
          </a:p>
        </p:txBody>
      </p:sp>
      <p:sp>
        <p:nvSpPr>
          <p:cNvPr id="10" name="文本框 9"/>
          <p:cNvSpPr txBox="1"/>
          <p:nvPr/>
        </p:nvSpPr>
        <p:spPr>
          <a:xfrm>
            <a:off x="1316331" y="2133601"/>
            <a:ext cx="10464338"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IO</a:t>
            </a:r>
            <a:r>
              <a:rPr kumimoji="0" lang="zh-CN" altLang="en-US"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技术开发中</a:t>
            </a:r>
            <a:r>
              <a:rPr kumimoji="0" lang="en-US" altLang="zh-CN"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代码量很大</a:t>
            </a:r>
            <a:r>
              <a:rPr kumimoji="0" lang="en-US" altLang="zh-CN"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而且代码的重复率较高</a:t>
            </a:r>
            <a:r>
              <a:rPr kumimoji="0" lang="en-US" altLang="zh-CN"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如果我们要遍历目录</a:t>
            </a:r>
            <a:r>
              <a:rPr kumimoji="0" lang="en-US" altLang="zh-CN"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拷贝目录就需要使用方法的递归调用</a:t>
            </a:r>
            <a:r>
              <a:rPr kumimoji="0" lang="en-US" altLang="zh-CN"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也增大了程序的复杂度。</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Apache</a:t>
            </a:r>
            <a:r>
              <a:rPr kumimoji="0" lang="zh-CN" altLang="en-US"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软件基金会</a:t>
            </a:r>
            <a:r>
              <a:rPr kumimoji="0" lang="en-US" altLang="zh-CN"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kumimoji="0" lang="zh-CN" altLang="en-US"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开发了</a:t>
            </a:r>
            <a:r>
              <a:rPr kumimoji="0" lang="en-US" altLang="zh-CN"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IO</a:t>
            </a:r>
            <a:r>
              <a:rPr kumimoji="0" lang="zh-CN" altLang="en-US"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技术的工具类</a:t>
            </a:r>
            <a:r>
              <a:rPr kumimoji="0" lang="en-US" altLang="zh-CN"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COMMONS-IO</a:t>
            </a:r>
            <a:r>
              <a:rPr kumimoji="0" lang="zh-CN" altLang="en-US"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大大简化</a:t>
            </a:r>
            <a:r>
              <a:rPr kumimoji="0" lang="en-US" altLang="zh-CN"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IO</a:t>
            </a:r>
            <a:r>
              <a:rPr kumimoji="0" lang="zh-CN" altLang="en-US"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开发</a:t>
            </a:r>
            <a:r>
              <a:rPr kumimoji="0" lang="en-US" altLang="zh-CN"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kumimoji="0" lang="zh-CN" altLang="en-US" sz="2400" b="1" i="0" u="none" strike="noStrike" kern="1200" cap="none" spc="0" normalizeH="0" baseline="0" noProof="0" dirty="0">
              <a:ln>
                <a:noFill/>
              </a:ln>
              <a:solidFill>
                <a:prstClr val="black"/>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3" name="图片 2"/>
          <p:cNvPicPr>
            <a:picLocks noChangeAspect="1"/>
          </p:cNvPicPr>
          <p:nvPr/>
        </p:nvPicPr>
        <p:blipFill>
          <a:blip r:embed="rId3"/>
          <a:stretch>
            <a:fillRect/>
          </a:stretch>
        </p:blipFill>
        <p:spPr>
          <a:xfrm>
            <a:off x="1316331" y="4109517"/>
            <a:ext cx="5055968" cy="2308547"/>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TW"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COMMONS-IO</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5546"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zh-CN" sz="2400" b="1" dirty="0" err="1">
                <a:solidFill>
                  <a:srgbClr val="404040"/>
                </a:solidFill>
                <a:latin typeface="Consolas" panose="020B0609020204030204" pitchFamily="49" charset="0"/>
                <a:ea typeface="阿里巴巴普惠体 Light" panose="00020600040101010101" pitchFamily="18" charset="-122"/>
                <a:cs typeface="阿里巴巴普惠体 Light" panose="00020600040101010101" pitchFamily="18" charset="-122"/>
              </a:rPr>
              <a:t>IOUtils</a:t>
            </a:r>
            <a:r>
              <a:rPr lang="zh-CN" altLang="en-US" sz="2400" b="1" dirty="0">
                <a:solidFill>
                  <a:srgbClr val="404040"/>
                </a:solidFill>
                <a:latin typeface="Consolas" panose="020B0609020204030204" pitchFamily="49" charset="0"/>
                <a:ea typeface="阿里巴巴普惠体 Light" panose="00020600040101010101" pitchFamily="18" charset="-122"/>
                <a:cs typeface="阿里巴巴普惠体 Light" panose="00020600040101010101" pitchFamily="18" charset="-122"/>
              </a:rPr>
              <a:t>工具类方法</a:t>
            </a:r>
            <a:endParaRPr kumimoji="0" lang="zh-CN" altLang="en-US" sz="2400" b="1" i="0" u="none" strike="noStrike" kern="1200" cap="none" spc="0" normalizeH="0" baseline="0" noProof="0" dirty="0">
              <a:ln>
                <a:noFill/>
              </a:ln>
              <a:solidFill>
                <a:srgbClr val="404040"/>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graphicFrame>
        <p:nvGraphicFramePr>
          <p:cNvPr id="5" name="表格 4"/>
          <p:cNvGraphicFramePr>
            <a:graphicFrameLocks noGrp="1"/>
          </p:cNvGraphicFramePr>
          <p:nvPr/>
        </p:nvGraphicFramePr>
        <p:xfrm>
          <a:off x="1424312" y="2375574"/>
          <a:ext cx="10019005" cy="2106852"/>
        </p:xfrm>
        <a:graphic>
          <a:graphicData uri="http://schemas.openxmlformats.org/drawingml/2006/table">
            <a:tbl>
              <a:tblPr/>
              <a:tblGrid>
                <a:gridCol w="5731090">
                  <a:extLst>
                    <a:ext uri="{9D8B030D-6E8A-4147-A177-3AD203B41FA5}">
                      <a16:colId xmlns:a16="http://schemas.microsoft.com/office/drawing/2014/main" val="20000"/>
                    </a:ext>
                  </a:extLst>
                </a:gridCol>
                <a:gridCol w="4287915">
                  <a:extLst>
                    <a:ext uri="{9D8B030D-6E8A-4147-A177-3AD203B41FA5}">
                      <a16:colId xmlns:a16="http://schemas.microsoft.com/office/drawing/2014/main" val="20001"/>
                    </a:ext>
                  </a:extLst>
                </a:gridCol>
              </a:tblGrid>
              <a:tr h="493567">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400" b="1" i="0" u="none" strike="noStrike" cap="none" normalizeH="0" baseline="0" dirty="0">
                          <a:ln>
                            <a:noFill/>
                          </a:ln>
                          <a:solidFill>
                            <a:srgbClr val="FFFFFF"/>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方法名</a:t>
                      </a:r>
                    </a:p>
                  </a:txBody>
                  <a:tcPr marL="91412" marR="91412" marT="45691" marB="4569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400" b="1" i="0" u="none" strike="noStrike" cap="none" normalizeH="0" baseline="0" dirty="0">
                          <a:ln>
                            <a:noFill/>
                          </a:ln>
                          <a:solidFill>
                            <a:srgbClr val="FFFFFF"/>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说明</a:t>
                      </a:r>
                    </a:p>
                  </a:txBody>
                  <a:tcPr marL="91412" marR="91412" marT="45691" marB="4569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744593">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600"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IOUtils.copy</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en-US" altLang="zh-CN" sz="1600"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InputStream</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sz="1600"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in,OutputStream</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out)</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2" marR="91412"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传递字节流</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实现文件复制</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2" marR="91412"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868692">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600"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IOUtils.closeQuietly</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任意流对象</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2" marR="91412"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悄悄的释放资源</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自动处理</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close()</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方法抛出的异常</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txBody>
                  <a:tcPr marL="91412" marR="91412"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TW" sz="2400" b="1" kern="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COMMONS-IO</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5546" name="TextBox 10"/>
          <p:cNvSpPr txBox="1">
            <a:spLocks noChangeArrowheads="1"/>
          </p:cNvSpPr>
          <p:nvPr/>
        </p:nvSpPr>
        <p:spPr bwMode="auto">
          <a:xfrm>
            <a:off x="996951" y="1310218"/>
            <a:ext cx="9465733"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zh-CN" sz="2400" b="1" dirty="0" err="1">
                <a:solidFill>
                  <a:srgbClr val="404040"/>
                </a:solidFill>
                <a:latin typeface="Consolas" panose="020B0609020204030204" pitchFamily="49" charset="0"/>
                <a:ea typeface="阿里巴巴普惠体 Light" panose="00020600040101010101" pitchFamily="18" charset="-122"/>
                <a:cs typeface="阿里巴巴普惠体 Light" panose="00020600040101010101" pitchFamily="18" charset="-122"/>
              </a:rPr>
              <a:t>FileUtils</a:t>
            </a:r>
            <a:r>
              <a:rPr lang="zh-CN" altLang="en-US" sz="2400" b="1" dirty="0">
                <a:solidFill>
                  <a:srgbClr val="404040"/>
                </a:solidFill>
                <a:latin typeface="Consolas" panose="020B0609020204030204" pitchFamily="49" charset="0"/>
                <a:ea typeface="阿里巴巴普惠体 Light" panose="00020600040101010101" pitchFamily="18" charset="-122"/>
                <a:cs typeface="阿里巴巴普惠体 Light" panose="00020600040101010101" pitchFamily="18" charset="-122"/>
              </a:rPr>
              <a:t>工具类方法</a:t>
            </a:r>
            <a:endParaRPr kumimoji="0" lang="zh-CN" altLang="en-US" sz="2400" b="1" i="0" u="none" strike="noStrike" kern="1200" cap="none" spc="0" normalizeH="0" baseline="0" noProof="0" dirty="0">
              <a:ln>
                <a:noFill/>
              </a:ln>
              <a:solidFill>
                <a:srgbClr val="404040"/>
              </a:solidFill>
              <a:effectLst/>
              <a:uLnTx/>
              <a:uFillTx/>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graphicFrame>
        <p:nvGraphicFramePr>
          <p:cNvPr id="5" name="表格 4"/>
          <p:cNvGraphicFramePr>
            <a:graphicFrameLocks noGrp="1"/>
          </p:cNvGraphicFramePr>
          <p:nvPr/>
        </p:nvGraphicFramePr>
        <p:xfrm>
          <a:off x="1086497" y="2499861"/>
          <a:ext cx="10774070" cy="2975544"/>
        </p:xfrm>
        <a:graphic>
          <a:graphicData uri="http://schemas.openxmlformats.org/drawingml/2006/table">
            <a:tbl>
              <a:tblPr/>
              <a:tblGrid>
                <a:gridCol w="6163004">
                  <a:extLst>
                    <a:ext uri="{9D8B030D-6E8A-4147-A177-3AD203B41FA5}">
                      <a16:colId xmlns:a16="http://schemas.microsoft.com/office/drawing/2014/main" val="20000"/>
                    </a:ext>
                  </a:extLst>
                </a:gridCol>
                <a:gridCol w="4611066">
                  <a:extLst>
                    <a:ext uri="{9D8B030D-6E8A-4147-A177-3AD203B41FA5}">
                      <a16:colId xmlns:a16="http://schemas.microsoft.com/office/drawing/2014/main" val="20001"/>
                    </a:ext>
                  </a:extLst>
                </a:gridCol>
              </a:tblGrid>
              <a:tr h="493567">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400" b="1" i="0" u="none" strike="noStrike" cap="none" normalizeH="0" baseline="0" dirty="0">
                          <a:ln>
                            <a:noFill/>
                          </a:ln>
                          <a:solidFill>
                            <a:srgbClr val="FFFFFF"/>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方法名</a:t>
                      </a:r>
                    </a:p>
                  </a:txBody>
                  <a:tcPr marL="91412" marR="91412" marT="45691" marB="4569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2400" b="1" i="0" u="none" strike="noStrike" cap="none" normalizeH="0" baseline="0" dirty="0">
                          <a:ln>
                            <a:noFill/>
                          </a:ln>
                          <a:solidFill>
                            <a:srgbClr val="FFFFFF"/>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说明</a:t>
                      </a:r>
                    </a:p>
                  </a:txBody>
                  <a:tcPr marL="91412" marR="91412" marT="45691" marB="4569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744593">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600"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FileUtils.copyDirectoryToDirectory</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(File </a:t>
                      </a:r>
                      <a:r>
                        <a:rPr lang="en-US" altLang="zh-CN" sz="1600"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src,File</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sz="1600"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dest</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2" marR="91412"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传递</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File</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类型的目录</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进行整个目录的复制</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自动进行递归遍历。</a:t>
                      </a:r>
                    </a:p>
                  </a:txBody>
                  <a:tcPr marL="91412" marR="91412"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868692">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600"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writeStringToFile</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(File </a:t>
                      </a:r>
                      <a:r>
                        <a:rPr lang="en-US" altLang="zh-CN" sz="1600" b="1"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file,String</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str)</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2" marR="91412"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写字符串到文本文件中</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txBody>
                  <a:tcPr marL="91412" marR="91412"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r h="868692">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600" b="1" i="0" u="none" strike="noStrike" cap="none" normalizeH="0" baseline="0" dirty="0" err="1">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readFileToString</a:t>
                      </a:r>
                      <a:r>
                        <a:rPr kumimoji="0" lang="en-US" altLang="zh-CN"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rPr>
                        <a:t>(File file)</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2" marR="91412"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读取文本文件</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返回字符串</a:t>
                      </a:r>
                      <a:r>
                        <a:rPr lang="en-US" altLang="zh-CN" sz="16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a:txBody>
                  <a:tcPr marL="91412" marR="91412"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字符流</a:t>
            </a:r>
          </a:p>
        </p:txBody>
      </p:sp>
      <p:sp>
        <p:nvSpPr>
          <p:cNvPr id="5" name="文本占位符 4"/>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编码表</a:t>
            </a:r>
          </a:p>
        </p:txBody>
      </p:sp>
      <p:sp>
        <p:nvSpPr>
          <p:cNvPr id="10" name="TextBox 10"/>
          <p:cNvSpPr txBox="1"/>
          <p:nvPr/>
        </p:nvSpPr>
        <p:spPr>
          <a:xfrm>
            <a:off x="1255220" y="1688765"/>
            <a:ext cx="10703002" cy="1164614"/>
          </a:xfrm>
          <a:prstGeom prst="rect">
            <a:avLst/>
          </a:prstGeom>
          <a:noFill/>
        </p:spPr>
        <p:txBody>
          <a:bodyPr wrap="square">
            <a:spAutoFit/>
          </a:bodyPr>
          <a:lstStyle/>
          <a:p>
            <a:pPr eaLnBrk="1" fontAlgn="auto" hangingPunct="1">
              <a:lnSpc>
                <a:spcPct val="150000"/>
              </a:lnSpc>
              <a:spcBef>
                <a:spcPts val="0"/>
              </a:spcBef>
              <a:spcAft>
                <a:spcPts val="0"/>
              </a:spcAft>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Unicode</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码表：</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eaLnBrk="1" fontAlgn="auto" hangingPunct="1">
              <a:lnSpc>
                <a:spcPct val="150000"/>
              </a:lnSpc>
              <a:spcBef>
                <a:spcPts val="0"/>
              </a:spcBef>
              <a:spcAft>
                <a:spcPts val="0"/>
              </a:spcAft>
              <a:defRPr/>
            </a:pP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由国际组织</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ISO</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制定</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是统一的万国码</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计算机科学领域里的一项业界标准</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容纳世界上大多数国家的所有常见文字和符号。</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TextBox 10"/>
          <p:cNvSpPr txBox="1"/>
          <p:nvPr/>
        </p:nvSpPr>
        <p:spPr>
          <a:xfrm>
            <a:off x="1255220" y="3036188"/>
            <a:ext cx="10827289" cy="795282"/>
          </a:xfrm>
          <a:prstGeom prst="rect">
            <a:avLst/>
          </a:prstGeom>
          <a:noFill/>
        </p:spPr>
        <p:txBody>
          <a:bodyPr wrap="square">
            <a:spAutoFit/>
          </a:bodyPr>
          <a:lstStyle/>
          <a:p>
            <a:pPr eaLnBrk="1" fontAlgn="auto" hangingPunct="1">
              <a:lnSpc>
                <a:spcPct val="150000"/>
              </a:lnSpc>
              <a:spcBef>
                <a:spcPts val="0"/>
              </a:spcBef>
              <a:spcAft>
                <a:spcPts val="0"/>
              </a:spcAft>
              <a:defRPr/>
            </a:pP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但是因为表示的字符太多</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所以</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Unicode</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码表中的数字不是直接以二进制的形式存储到计算机的</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UTF-8</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的编码方式再存储到计算机</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其中最为常见的就是</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UTF-8</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2" name="TextBox 10"/>
          <p:cNvSpPr txBox="1"/>
          <p:nvPr/>
        </p:nvSpPr>
        <p:spPr>
          <a:xfrm>
            <a:off x="1255220" y="4032373"/>
            <a:ext cx="10232485" cy="425950"/>
          </a:xfrm>
          <a:prstGeom prst="rect">
            <a:avLst/>
          </a:prstGeom>
          <a:noFill/>
        </p:spPr>
        <p:txBody>
          <a:bodyPr wrap="square">
            <a:spAutoFit/>
          </a:bodyPr>
          <a:lstStyle/>
          <a:p>
            <a:pPr eaLnBrk="1" fontAlgn="auto" hangingPunct="1">
              <a:lnSpc>
                <a:spcPct val="150000"/>
              </a:lnSpc>
              <a:spcBef>
                <a:spcPts val="0"/>
              </a:spcBef>
              <a:spcAft>
                <a:spcPts val="0"/>
              </a:spcAft>
              <a:defRPr/>
            </a:pP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注意</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:Unicode</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是万国码</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以</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UTF-8</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编码后一个中文以</a:t>
            </a:r>
            <a:r>
              <a:rPr lang="zh-CN" altLang="en-US" sz="1600"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三个字节</a:t>
            </a:r>
            <a:r>
              <a:rPr lang="zh-CN" altLang="en-US"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的形式存储</a:t>
            </a:r>
            <a:r>
              <a:rPr lang="en-US" altLang="zh-CN" sz="1600"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字符流</a:t>
            </a:r>
          </a:p>
        </p:txBody>
      </p:sp>
      <p:sp>
        <p:nvSpPr>
          <p:cNvPr id="5" name="文本占位符 4"/>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汉字解析和存储的过程</a:t>
            </a:r>
          </a:p>
        </p:txBody>
      </p:sp>
      <p:sp>
        <p:nvSpPr>
          <p:cNvPr id="81" name="矩形 80"/>
          <p:cNvSpPr/>
          <p:nvPr/>
        </p:nvSpPr>
        <p:spPr>
          <a:xfrm>
            <a:off x="1767865" y="4948054"/>
            <a:ext cx="8015288" cy="883190"/>
          </a:xfrm>
          <a:prstGeom prst="rect">
            <a:avLst/>
          </a:prstGeom>
        </p:spPr>
        <p:txBody>
          <a:bodyPr wrap="square">
            <a:spAutoFit/>
          </a:bodyPr>
          <a:lstStyle/>
          <a:p>
            <a:pPr>
              <a:lnSpc>
                <a:spcPct val="150000"/>
              </a:lnSpc>
              <a:defRPr/>
            </a:pP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重点</a:t>
            </a:r>
            <a:r>
              <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:windows</a:t>
            </a: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默认使用码表为</a:t>
            </a:r>
            <a:r>
              <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GBK</a:t>
            </a:r>
            <a:r>
              <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一个字符</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两</a:t>
            </a:r>
            <a:r>
              <a:rPr lang="zh-CN" altLang="en-US" b="1" dirty="0">
                <a:latin typeface="Consolas" panose="020B0609020204030204" pitchFamily="49" charset="0"/>
                <a:ea typeface="阿里巴巴普惠体 Light" panose="00020600040101010101" pitchFamily="18" charset="-122"/>
                <a:cs typeface="阿里巴巴普惠体 Light" panose="00020600040101010101" pitchFamily="18" charset="-122"/>
              </a:rPr>
              <a:t>个</a:t>
            </a: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字节。</a:t>
            </a:r>
            <a:endPar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p>
            <a:pPr>
              <a:lnSpc>
                <a:spcPct val="150000"/>
              </a:lnSpc>
              <a:defRPr/>
            </a:pPr>
            <a:r>
              <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IDEA</a:t>
            </a: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和以后工作默认使用</a:t>
            </a:r>
            <a:r>
              <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Unicode</a:t>
            </a: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的</a:t>
            </a:r>
            <a:r>
              <a:rPr lang="en-US" altLang="zh-CN"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UTF-8</a:t>
            </a: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编解码格式</a:t>
            </a:r>
            <a:r>
              <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一个中文</a:t>
            </a:r>
            <a:r>
              <a:rPr lang="zh-CN" altLang="en-US" b="1" dirty="0">
                <a:solidFill>
                  <a:srgbClr val="FF0000"/>
                </a:solidFill>
                <a:latin typeface="Consolas" panose="020B0609020204030204" pitchFamily="49" charset="0"/>
                <a:ea typeface="阿里巴巴普惠体 Light" panose="00020600040101010101" pitchFamily="18" charset="-122"/>
                <a:cs typeface="阿里巴巴普惠体 Light" panose="00020600040101010101" pitchFamily="18" charset="-122"/>
              </a:rPr>
              <a:t>三</a:t>
            </a:r>
            <a:r>
              <a:rPr lang="zh-CN" altLang="en-US"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个字节。</a:t>
            </a:r>
            <a:endParaRPr lang="en-US" altLang="zh-CN"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pic>
        <p:nvPicPr>
          <p:cNvPr id="3" name="图片 2"/>
          <p:cNvPicPr>
            <a:picLocks noChangeAspect="1"/>
          </p:cNvPicPr>
          <p:nvPr/>
        </p:nvPicPr>
        <p:blipFill>
          <a:blip r:embed="rId2"/>
          <a:stretch>
            <a:fillRect/>
          </a:stretch>
        </p:blipFill>
        <p:spPr>
          <a:xfrm>
            <a:off x="925377" y="1909946"/>
            <a:ext cx="10341246" cy="25280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字符流</a:t>
            </a:r>
          </a:p>
        </p:txBody>
      </p:sp>
      <p:sp>
        <p:nvSpPr>
          <p:cNvPr id="5" name="文本占位符 4"/>
          <p:cNvSpPr>
            <a:spLocks noGrp="1"/>
          </p:cNvSpPr>
          <p:nvPr>
            <p:ph type="body" sz="quarter" idx="10"/>
          </p:nvPr>
        </p:nvSpPr>
        <p:spPr/>
        <p:txBody>
          <a:body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字符串编码的方式</a:t>
            </a:r>
          </a:p>
        </p:txBody>
      </p:sp>
      <p:graphicFrame>
        <p:nvGraphicFramePr>
          <p:cNvPr id="7" name="表格 6"/>
          <p:cNvGraphicFramePr>
            <a:graphicFrameLocks noGrp="1"/>
          </p:cNvGraphicFramePr>
          <p:nvPr/>
        </p:nvGraphicFramePr>
        <p:xfrm>
          <a:off x="921287" y="1688765"/>
          <a:ext cx="10761725" cy="2199220"/>
        </p:xfrm>
        <a:graphic>
          <a:graphicData uri="http://schemas.openxmlformats.org/drawingml/2006/table">
            <a:tbl>
              <a:tblPr/>
              <a:tblGrid>
                <a:gridCol w="5257571">
                  <a:extLst>
                    <a:ext uri="{9D8B030D-6E8A-4147-A177-3AD203B41FA5}">
                      <a16:colId xmlns:a16="http://schemas.microsoft.com/office/drawing/2014/main" val="20000"/>
                    </a:ext>
                  </a:extLst>
                </a:gridCol>
                <a:gridCol w="5504154">
                  <a:extLst>
                    <a:ext uri="{9D8B030D-6E8A-4147-A177-3AD203B41FA5}">
                      <a16:colId xmlns:a16="http://schemas.microsoft.com/office/drawing/2014/main" val="20001"/>
                    </a:ext>
                  </a:extLst>
                </a:gridCol>
              </a:tblGrid>
              <a:tr h="449786">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4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方法名</a:t>
                      </a:r>
                    </a:p>
                  </a:txBody>
                  <a:tcPr marL="91418" marR="91418" marT="45754" marB="457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4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说明</a:t>
                      </a:r>
                    </a:p>
                  </a:txBody>
                  <a:tcPr marL="91418" marR="91418" marT="45754" marB="457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449786">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byte[] </a:t>
                      </a:r>
                      <a:r>
                        <a:rPr lang="en-US" altLang="zh-CN" sz="1800" b="0"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getBytes</a:t>
                      </a: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kumimoji="0" lang="zh-CN" altLang="en-US" sz="18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algn="l" fontAlgn="auto">
                        <a:lnSpc>
                          <a:spcPct val="150000"/>
                        </a:lnSpc>
                        <a:spcBef>
                          <a:spcPts val="0"/>
                        </a:spcBef>
                        <a:spcAft>
                          <a:spcPts val="0"/>
                        </a:spcAft>
                        <a:buFont typeface="Wingdings" panose="05000000000000000000" pitchFamily="2" charset="2"/>
                        <a:buNone/>
                        <a:defRPr/>
                      </a:pP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使用平台的默认字符集将该</a:t>
                      </a:r>
                      <a:r>
                        <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String</a:t>
                      </a: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编码为一系列字节</a:t>
                      </a:r>
                      <a:r>
                        <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将结果存储到新的字节数组中</a:t>
                      </a:r>
                      <a:r>
                        <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449786">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byte[] </a:t>
                      </a:r>
                      <a:r>
                        <a:rPr lang="en-US" altLang="zh-CN" sz="1800" b="0"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getBytes</a:t>
                      </a: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​(String </a:t>
                      </a:r>
                      <a:r>
                        <a:rPr lang="en-US" altLang="zh-CN" sz="1800" b="0"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charsetName</a:t>
                      </a: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kumimoji="0" lang="zh-CN" altLang="en-US" sz="18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indent="0" algn="l" fontAlgn="auto">
                        <a:lnSpc>
                          <a:spcPct val="150000"/>
                        </a:lnSpc>
                        <a:spcBef>
                          <a:spcPts val="0"/>
                        </a:spcBef>
                        <a:spcAft>
                          <a:spcPts val="0"/>
                        </a:spcAft>
                        <a:buFont typeface="Wingdings" panose="05000000000000000000" pitchFamily="2" charset="2"/>
                        <a:buNone/>
                        <a:defRPr/>
                      </a:pP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使用指定的字符集将该</a:t>
                      </a:r>
                      <a:r>
                        <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String</a:t>
                      </a: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编码为一系列字节</a:t>
                      </a:r>
                      <a:r>
                        <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将结果存储到新的字节数组中 </a:t>
                      </a:r>
                      <a:r>
                        <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bl>
          </a:graphicData>
        </a:graphic>
      </p:graphicFrame>
      <p:sp>
        <p:nvSpPr>
          <p:cNvPr id="8" name="文本占位符 4"/>
          <p:cNvSpPr txBox="1"/>
          <p:nvPr/>
        </p:nvSpPr>
        <p:spPr>
          <a:xfrm>
            <a:off x="838199" y="4005032"/>
            <a:ext cx="984567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a:latin typeface="阿里巴巴普惠体 Light" panose="00020600040101010101" pitchFamily="18" charset="-122"/>
                <a:ea typeface="阿里巴巴普惠体 Light" panose="00020600040101010101" pitchFamily="18" charset="-122"/>
                <a:cs typeface="阿里巴巴普惠体 Light" panose="00020600040101010101" pitchFamily="18" charset="-122"/>
              </a:rPr>
              <a:t>字符串解码的方式</a:t>
            </a:r>
          </a:p>
        </p:txBody>
      </p:sp>
      <p:graphicFrame>
        <p:nvGraphicFramePr>
          <p:cNvPr id="9" name="表格 8"/>
          <p:cNvGraphicFramePr>
            <a:graphicFrameLocks noGrp="1"/>
          </p:cNvGraphicFramePr>
          <p:nvPr/>
        </p:nvGraphicFramePr>
        <p:xfrm>
          <a:off x="838199" y="4522222"/>
          <a:ext cx="10761725" cy="2194902"/>
        </p:xfrm>
        <a:graphic>
          <a:graphicData uri="http://schemas.openxmlformats.org/drawingml/2006/table">
            <a:tbl>
              <a:tblPr/>
              <a:tblGrid>
                <a:gridCol w="5331782">
                  <a:extLst>
                    <a:ext uri="{9D8B030D-6E8A-4147-A177-3AD203B41FA5}">
                      <a16:colId xmlns:a16="http://schemas.microsoft.com/office/drawing/2014/main" val="20000"/>
                    </a:ext>
                  </a:extLst>
                </a:gridCol>
                <a:gridCol w="5429943">
                  <a:extLst>
                    <a:ext uri="{9D8B030D-6E8A-4147-A177-3AD203B41FA5}">
                      <a16:colId xmlns:a16="http://schemas.microsoft.com/office/drawing/2014/main" val="20001"/>
                    </a:ext>
                  </a:extLst>
                </a:gridCol>
              </a:tblGrid>
              <a:tr h="449786">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4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方法名</a:t>
                      </a:r>
                    </a:p>
                  </a:txBody>
                  <a:tcPr marL="91418" marR="91418" marT="45754" marB="457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4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说明</a:t>
                      </a:r>
                    </a:p>
                  </a:txBody>
                  <a:tcPr marL="91418" marR="91418" marT="45754" marB="457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449786">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String​(byte[] bytes)</a:t>
                      </a:r>
                      <a:endParaRPr kumimoji="0" lang="zh-CN" altLang="en-US" sz="18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algn="l" fontAlgn="auto">
                        <a:lnSpc>
                          <a:spcPct val="150000"/>
                        </a:lnSpc>
                        <a:spcBef>
                          <a:spcPts val="0"/>
                        </a:spcBef>
                        <a:spcAft>
                          <a:spcPts val="0"/>
                        </a:spcAft>
                        <a:buFont typeface="Wingdings" panose="05000000000000000000" pitchFamily="2" charset="2"/>
                        <a:buNone/>
                        <a:defRPr/>
                      </a:pP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通过使用平台的默认字符集解码指定的字节数组来构造新的 </a:t>
                      </a:r>
                      <a:r>
                        <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String</a:t>
                      </a:r>
                      <a:endPar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449786">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String​(byte[] bytes, String </a:t>
                      </a:r>
                      <a:r>
                        <a:rPr lang="en-US" altLang="zh-CN" sz="1800" b="0" dirty="0" err="1">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charsetName</a:t>
                      </a:r>
                      <a:r>
                        <a:rPr lang="en-US" altLang="zh-CN" sz="1800" b="0"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endParaRPr kumimoji="0" lang="zh-CN" altLang="en-US" sz="18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indent="0" algn="l" fontAlgn="auto">
                        <a:lnSpc>
                          <a:spcPct val="150000"/>
                        </a:lnSpc>
                        <a:spcBef>
                          <a:spcPts val="0"/>
                        </a:spcBef>
                        <a:spcAft>
                          <a:spcPts val="0"/>
                        </a:spcAft>
                        <a:buFont typeface="Wingdings" panose="05000000000000000000" pitchFamily="2" charset="2"/>
                        <a:buNone/>
                        <a:defRPr/>
                      </a:pPr>
                      <a:r>
                        <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通过指定的字符集解码指定的字节数组来构造新的 </a:t>
                      </a:r>
                      <a:r>
                        <a:rPr lang="en-US" altLang="zh-CN"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String</a:t>
                      </a:r>
                      <a:endParaRPr lang="zh-CN" altLang="en-US" sz="1800" b="1" dirty="0">
                        <a:solidFill>
                          <a:schemeClr val="tx1">
                            <a:lumMod val="85000"/>
                            <a:lumOff val="1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1" hangingPunct="1">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字符流</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TextBox 10"/>
          <p:cNvSpPr txBox="1"/>
          <p:nvPr/>
        </p:nvSpPr>
        <p:spPr>
          <a:xfrm>
            <a:off x="996951" y="1310218"/>
            <a:ext cx="9465733" cy="594522"/>
          </a:xfrm>
          <a:prstGeom prst="rect">
            <a:avLst/>
          </a:prstGeom>
          <a:noFill/>
        </p:spPr>
        <p:txBody>
          <a:bodyPr>
            <a:spAutoFit/>
          </a:bodyPr>
          <a:lstStyle/>
          <a:p>
            <a:pPr>
              <a:lnSpc>
                <a:spcPct val="150000"/>
              </a:lnSpc>
              <a:defRPr/>
            </a:pP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为什么字节流读取纯文本文件</a:t>
            </a:r>
            <a:r>
              <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可能会出现乱码？</a:t>
            </a:r>
            <a:endParaRPr lang="en-US" altLang="zh-CN" sz="2400" b="1" dirty="0">
              <a:solidFill>
                <a:schemeClr val="tx1">
                  <a:lumMod val="75000"/>
                  <a:lumOff val="25000"/>
                </a:scheme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1" name="TextBox 10"/>
          <p:cNvSpPr txBox="1"/>
          <p:nvPr/>
        </p:nvSpPr>
        <p:spPr>
          <a:xfrm>
            <a:off x="996951" y="2084918"/>
            <a:ext cx="9984316" cy="884473"/>
          </a:xfrm>
          <a:prstGeom prst="rect">
            <a:avLst/>
          </a:prstGeom>
          <a:noFill/>
        </p:spPr>
        <p:txBody>
          <a:bodyPr>
            <a:spAutoFit/>
          </a:bodyPr>
          <a:lstStyle/>
          <a:p>
            <a:pPr>
              <a:lnSpc>
                <a:spcPct val="150000"/>
              </a:lnSpc>
              <a:defRPr/>
            </a:pP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  因为字节流一次读一个字节</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而不管</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GBK</a:t>
            </a: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还是</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UTF-8</a:t>
            </a: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一个中文都是多个字节</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用字节流每次只能读其中的一部分</a:t>
            </a:r>
            <a:r>
              <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a:t>
            </a:r>
            <a:r>
              <a:rPr lang="zh-CN" altLang="en-US"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rPr>
              <a:t>所以就会出现乱码问题。</a:t>
            </a:r>
            <a:endParaRPr lang="en-US" altLang="zh-CN" b="1" dirty="0">
              <a:solidFill>
                <a:prstClr val="black">
                  <a:lumMod val="85000"/>
                  <a:lumOff val="15000"/>
                </a:prstClr>
              </a:solidFill>
              <a:latin typeface="Consolas" panose="020B0609020204030204" pitchFamily="49" charset="0"/>
              <a:ea typeface="阿里巴巴普惠体 Light" panose="00020600040101010101" pitchFamily="18" charset="-122"/>
              <a:cs typeface="阿里巴巴普惠体 Light" panose="00020600040101010101" pitchFamily="18" charset="-122"/>
            </a:endParaRPr>
          </a:p>
        </p:txBody>
      </p:sp>
      <p:sp>
        <p:nvSpPr>
          <p:cNvPr id="13" name="Rectangle 1"/>
          <p:cNvSpPr>
            <a:spLocks noChangeArrowheads="1"/>
          </p:cNvSpPr>
          <p:nvPr/>
        </p:nvSpPr>
        <p:spPr bwMode="auto">
          <a:xfrm>
            <a:off x="1758951" y="3154462"/>
            <a:ext cx="592667"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zh-CN" sz="1400" b="1" dirty="0">
                <a:solidFill>
                  <a:srgbClr val="008000"/>
                </a:solidFill>
                <a:latin typeface="Consolas" panose="020B0609020204030204" pitchFamily="49" charset="0"/>
              </a:rPr>
              <a:t>a</a:t>
            </a:r>
            <a:r>
              <a:rPr lang="en-US" altLang="zh-CN" sz="1400" b="1" dirty="0">
                <a:solidFill>
                  <a:srgbClr val="008000"/>
                </a:solidFill>
                <a:latin typeface="宋体" panose="02010600030101010101" pitchFamily="2" charset="-122"/>
              </a:rPr>
              <a:t>bc</a:t>
            </a:r>
            <a:endParaRPr lang="zh-CN" altLang="zh-CN" sz="1400" dirty="0"/>
          </a:p>
        </p:txBody>
      </p:sp>
      <p:sp>
        <p:nvSpPr>
          <p:cNvPr id="14" name="矩形 13"/>
          <p:cNvSpPr/>
          <p:nvPr/>
        </p:nvSpPr>
        <p:spPr>
          <a:xfrm>
            <a:off x="5060951" y="3139018"/>
            <a:ext cx="1213794" cy="307777"/>
          </a:xfrm>
          <a:prstGeom prst="rect">
            <a:avLst/>
          </a:prstGeom>
        </p:spPr>
        <p:txBody>
          <a:bodyPr wrap="none">
            <a:spAutoFit/>
          </a:bodyPr>
          <a:lstStyle/>
          <a:p>
            <a:pPr>
              <a:defRPr/>
            </a:pPr>
            <a:r>
              <a:rPr lang="zh-CN" altLang="en-US" sz="1400" dirty="0"/>
              <a:t>97</a:t>
            </a:r>
            <a:r>
              <a:rPr lang="en-US" altLang="zh-CN" sz="1400" dirty="0"/>
              <a:t>      98      99</a:t>
            </a:r>
            <a:endParaRPr lang="zh-CN" altLang="en-US" sz="1400" dirty="0"/>
          </a:p>
        </p:txBody>
      </p:sp>
      <p:sp>
        <p:nvSpPr>
          <p:cNvPr id="16" name="燕尾形 15"/>
          <p:cNvSpPr/>
          <p:nvPr/>
        </p:nvSpPr>
        <p:spPr>
          <a:xfrm rot="16200000">
            <a:off x="5044017" y="3528484"/>
            <a:ext cx="412751" cy="154517"/>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课程标题页">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目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目录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2031</TotalTime>
  <Words>4668</Words>
  <Application>Microsoft Office PowerPoint</Application>
  <PresentationFormat>宽屏</PresentationFormat>
  <Paragraphs>496</Paragraphs>
  <Slides>57</Slides>
  <Notes>44</Notes>
  <HiddenSlides>0</HiddenSlides>
  <MMClips>0</MMClips>
  <ScaleCrop>false</ScaleCrop>
  <HeadingPairs>
    <vt:vector size="6" baseType="variant">
      <vt:variant>
        <vt:lpstr>已用的字体</vt:lpstr>
      </vt:variant>
      <vt:variant>
        <vt:i4>12</vt:i4>
      </vt:variant>
      <vt:variant>
        <vt:lpstr>主题</vt:lpstr>
      </vt:variant>
      <vt:variant>
        <vt:i4>7</vt:i4>
      </vt:variant>
      <vt:variant>
        <vt:lpstr>幻灯片标题</vt:lpstr>
      </vt:variant>
      <vt:variant>
        <vt:i4>57</vt:i4>
      </vt:variant>
    </vt:vector>
  </HeadingPairs>
  <TitlesOfParts>
    <vt:vector size="76" baseType="lpstr">
      <vt:lpstr>Alibaba PuHuiTi</vt:lpstr>
      <vt:lpstr>阿里巴巴普惠体</vt:lpstr>
      <vt:lpstr>阿里巴巴普惠体 Light</vt:lpstr>
      <vt:lpstr>等线</vt:lpstr>
      <vt:lpstr>黑体</vt:lpstr>
      <vt:lpstr>宋体</vt:lpstr>
      <vt:lpstr>微软雅黑</vt:lpstr>
      <vt:lpstr>Arial</vt:lpstr>
      <vt:lpstr>Calibri</vt:lpstr>
      <vt:lpstr>Consolas</vt:lpstr>
      <vt:lpstr>Segoe UI</vt:lpstr>
      <vt:lpstr>Wingdings</vt:lpstr>
      <vt:lpstr>Office 主题</vt:lpstr>
      <vt:lpstr>1_课程标题页</vt:lpstr>
      <vt:lpstr>3_目标设计方案</vt:lpstr>
      <vt:lpstr>2_目录设计方案</vt:lpstr>
      <vt:lpstr>4_正文设计方案</vt:lpstr>
      <vt:lpstr>5_结束页设计方案</vt:lpstr>
      <vt:lpstr>6_自定义设计方案</vt:lpstr>
      <vt:lpstr>IO流-2</vt:lpstr>
      <vt:lpstr>PowerPoint 演示文稿</vt:lpstr>
      <vt:lpstr>PowerPoint 演示文稿</vt:lpstr>
      <vt:lpstr>字符流</vt:lpstr>
      <vt:lpstr>字符流</vt:lpstr>
      <vt:lpstr>字符流</vt:lpstr>
      <vt:lpstr>字符流</vt:lpstr>
      <vt:lpstr>字符流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IO流-2</dc:title>
  <dc:creator>刘十年</dc:creator>
  <cp:lastModifiedBy>JX H</cp:lastModifiedBy>
  <cp:revision>26</cp:revision>
  <dcterms:created xsi:type="dcterms:W3CDTF">2021-01-02T08:34:00Z</dcterms:created>
  <dcterms:modified xsi:type="dcterms:W3CDTF">2022-09-14T06:28:50Z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718A2629AD854A9FA2712DC1F68D7ADC</vt:lpwstr>
  </property>
  <property fmtid="{D5CDD505-2E9C-101B-9397-08002B2CF9AE}" pid="3" name="KSOProductBuildVer">
    <vt:lpwstr>2052-11.1.0.10577</vt:lpwstr>
  </property>
</Properties>
</file>