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81" r:id="rId8"/>
  </p:sldMasterIdLst>
  <p:notesMasterIdLst>
    <p:notesMasterId r:id="rId16"/>
  </p:notesMasterIdLst>
  <p:handoutMasterIdLst>
    <p:handoutMasterId r:id="rId60"/>
  </p:handoutMasterIdLst>
  <p:sldIdLst>
    <p:sldId id="1105" r:id="rId9"/>
    <p:sldId id="690" r:id="rId10"/>
    <p:sldId id="1302" r:id="rId11"/>
    <p:sldId id="849" r:id="rId12"/>
    <p:sldId id="691" r:id="rId13"/>
    <p:sldId id="694" r:id="rId14"/>
    <p:sldId id="609" r:id="rId15"/>
    <p:sldId id="608" r:id="rId17"/>
    <p:sldId id="683" r:id="rId18"/>
    <p:sldId id="682" r:id="rId19"/>
    <p:sldId id="636" r:id="rId20"/>
    <p:sldId id="612" r:id="rId21"/>
    <p:sldId id="712" r:id="rId22"/>
    <p:sldId id="1304" r:id="rId23"/>
    <p:sldId id="860" r:id="rId24"/>
    <p:sldId id="611" r:id="rId25"/>
    <p:sldId id="713" r:id="rId26"/>
    <p:sldId id="1305" r:id="rId27"/>
    <p:sldId id="603" r:id="rId28"/>
    <p:sldId id="836" r:id="rId29"/>
    <p:sldId id="861" r:id="rId30"/>
    <p:sldId id="707" r:id="rId31"/>
    <p:sldId id="709" r:id="rId32"/>
    <p:sldId id="710" r:id="rId33"/>
    <p:sldId id="705" r:id="rId34"/>
    <p:sldId id="862" r:id="rId35"/>
    <p:sldId id="714" r:id="rId36"/>
    <p:sldId id="1309" r:id="rId37"/>
    <p:sldId id="814" r:id="rId38"/>
    <p:sldId id="812" r:id="rId39"/>
    <p:sldId id="1383" r:id="rId40"/>
    <p:sldId id="815" r:id="rId41"/>
    <p:sldId id="911" r:id="rId42"/>
    <p:sldId id="912" r:id="rId43"/>
    <p:sldId id="915" r:id="rId44"/>
    <p:sldId id="816" r:id="rId45"/>
    <p:sldId id="916" r:id="rId46"/>
    <p:sldId id="817" r:id="rId47"/>
    <p:sldId id="1386" r:id="rId48"/>
    <p:sldId id="1385" r:id="rId49"/>
    <p:sldId id="1384" r:id="rId50"/>
    <p:sldId id="822" r:id="rId51"/>
    <p:sldId id="823" r:id="rId52"/>
    <p:sldId id="1387" r:id="rId53"/>
    <p:sldId id="924" r:id="rId54"/>
    <p:sldId id="824" r:id="rId55"/>
    <p:sldId id="830" r:id="rId56"/>
    <p:sldId id="826" r:id="rId57"/>
    <p:sldId id="355" r:id="rId58"/>
    <p:sldId id="264" r:id="rId59"/>
  </p:sldIdLst>
  <p:sldSz cx="12192000" cy="6858000"/>
  <p:notesSz cx="6858000" cy="9144000"/>
  <p:custDataLst>
    <p:tags r:id="rId6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5852" autoAdjust="0"/>
  </p:normalViewPr>
  <p:slideViewPr>
    <p:cSldViewPr snapToGrid="0">
      <p:cViewPr varScale="1">
        <p:scale>
          <a:sx n="87" d="100"/>
          <a:sy n="87" d="100"/>
        </p:scale>
        <p:origin x="341" y="48"/>
      </p:cViewPr>
      <p:guideLst/>
    </p:cSldViewPr>
  </p:slideViewPr>
  <p:outlineViewPr>
    <p:cViewPr>
      <p:scale>
        <a:sx n="33" d="100"/>
        <a:sy n="33" d="100"/>
      </p:scale>
      <p:origin x="0" y="-291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4" Type="http://schemas.openxmlformats.org/officeDocument/2006/relationships/tags" Target="tags/tag2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handoutMaster" Target="handoutMasters/handoutMaster1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0.xml"/><Relationship Id="rId58" Type="http://schemas.openxmlformats.org/officeDocument/2006/relationships/slide" Target="slides/slide49.xml"/><Relationship Id="rId57" Type="http://schemas.openxmlformats.org/officeDocument/2006/relationships/slide" Target="slides/slide48.xml"/><Relationship Id="rId56" Type="http://schemas.openxmlformats.org/officeDocument/2006/relationships/slide" Target="slides/slide47.xml"/><Relationship Id="rId55" Type="http://schemas.openxmlformats.org/officeDocument/2006/relationships/slide" Target="slides/slide46.xml"/><Relationship Id="rId54" Type="http://schemas.openxmlformats.org/officeDocument/2006/relationships/slide" Target="slides/slide45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0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0" Type="http://schemas.openxmlformats.org/officeDocument/2006/relationships/slide" Target="slides/slide3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5%B3%E4%BA%8E%E5%BC%80%E5%B1%952020%E5%B9%B4IPv6%E7%AB%AF%E5%88%B0%E7%AB%AF%E8%B4%AF%E9%80%9A%E8%83%BD%E5%8A%9B%E6%8F%90%E5%8D%87%E4%B8%93%E9%A1%B9%E8%A1%8C%E5%8A%A8%E7%9A%84%E9%80%9A%E7%9F%A5/24670803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端口是应用程序在计算机上运行时跟外接数据交流的出口，每一款软件发送数据和接收数据都需要依赖端口。</a:t>
            </a:r>
            <a:endParaRPr lang="en-US" altLang="zh-CN"/>
          </a:p>
          <a:p>
            <a:r>
              <a:rPr lang="zh-CN" altLang="en-US"/>
              <a:t>协议是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数据在网络中传输的规则，这个规则包含了传输格式、传输速率、传输步骤等</a:t>
            </a: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631C4D6-5B4E-44D2-A69F-D5488EBA9B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数据在互联网传输的时候需要遵守一定的规则，不能自己想怎么传就怎么传，所以协议就是数据在互联网传输的规则</a:t>
            </a:r>
            <a:endParaRPr lang="en-US" altLang="zh-CN"/>
          </a:p>
          <a:p>
            <a:r>
              <a:rPr lang="zh-CN" altLang="en-US"/>
              <a:t>面向无连接的意思：发送端在发送的时候，不管与接收端的连接是否建立。</a:t>
            </a: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7E5575E-6169-402D-83D1-596F9BA617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用</a:t>
            </a:r>
            <a:r>
              <a:rPr lang="en-US" altLang="zh-CN"/>
              <a:t>chrom</a:t>
            </a:r>
            <a:r>
              <a:rPr lang="zh-CN" altLang="en-US"/>
              <a:t>浏览器的抓包工具看一下三次握手</a:t>
            </a:r>
            <a:endParaRPr lang="zh-CN" altLang="en-US"/>
          </a:p>
        </p:txBody>
      </p:sp>
      <p:sp>
        <p:nvSpPr>
          <p:cNvPr id="1187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1715AFA-E75E-4E8F-82CD-D0224D251B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用</a:t>
            </a:r>
            <a:r>
              <a:rPr lang="en-US" altLang="zh-CN"/>
              <a:t>chrom</a:t>
            </a:r>
            <a:r>
              <a:rPr lang="zh-CN" altLang="en-US"/>
              <a:t>浏览器的抓包工具看一下四次挥手</a:t>
            </a:r>
            <a:endParaRPr lang="zh-CN" altLang="en-US"/>
          </a:p>
        </p:txBody>
      </p:sp>
      <p:sp>
        <p:nvSpPr>
          <p:cNvPr id="1228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3A4AD17-4276-47E7-9DAA-D9496D429B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1351669-76E2-469D-A0D8-3C7AE5DCB8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复制图片，其实做读写数据操作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77A5AF-1415-4205-AD57-9F1F3032EB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复制图片，其实做读写数据操作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39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3E2C4B-33DC-4C7D-828C-DAE5827889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39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3E2C4B-33DC-4C7D-828C-DAE58278891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复制图片，其实做读写数据操作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左右有两台电脑，左边的叫发送端，右边的叫接收端</a:t>
            </a:r>
            <a:endParaRPr lang="en-US" altLang="zh-CN"/>
          </a:p>
          <a:p>
            <a:r>
              <a:rPr lang="zh-CN" altLang="en-US"/>
              <a:t>左边电脑中的飞秋发送你愁啥，右边电脑中的飞秋接收你愁啥？</a:t>
            </a:r>
            <a:endParaRPr lang="en-US" altLang="zh-CN"/>
          </a:p>
          <a:p>
            <a:r>
              <a:rPr lang="zh-CN" altLang="en-US"/>
              <a:t>教室中有很多电脑，每一台电脑上又有很多的软件，所以你怎么就能确定一定是发送给右边中间电脑上的飞秋呢？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C2AEE1F-4CBE-48AF-926D-3F212CA197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复制图片，其实做读写数据操作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复制图片，其实做读写数据操作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IP</a:t>
            </a:r>
            <a:r>
              <a:rPr lang="zh-CN" altLang="en-US"/>
              <a:t>这里简单提及一下域名，比如：我们要访问百度的服务器电脑，就是访问百度的</a:t>
            </a:r>
            <a:r>
              <a:rPr lang="en-US" altLang="zh-CN"/>
              <a:t>IP</a:t>
            </a:r>
            <a:r>
              <a:rPr lang="zh-CN" altLang="en-US"/>
              <a:t>。有的同学说，不对，我们用的是域名，就是</a:t>
            </a:r>
            <a:r>
              <a:rPr lang="en-US" altLang="zh-CN"/>
              <a:t>www.baidu.com</a:t>
            </a:r>
            <a:endParaRPr lang="en-US" altLang="zh-CN"/>
          </a:p>
          <a:p>
            <a:r>
              <a:rPr lang="zh-CN" altLang="en-US"/>
              <a:t>大家说的是对的，因为，</a:t>
            </a:r>
            <a:r>
              <a:rPr lang="en-US" altLang="zh-CN"/>
              <a:t>IP</a:t>
            </a:r>
            <a:r>
              <a:rPr lang="zh-CN" altLang="en-US"/>
              <a:t>是很多数字组成的，不方便记忆，那么域名其中一个功能就是让我们方便记忆。我们可以试一下，打开</a:t>
            </a:r>
            <a:r>
              <a:rPr lang="en-US" altLang="zh-CN"/>
              <a:t>cmd-</a:t>
            </a:r>
            <a:r>
              <a:rPr lang="en-US" altLang="zh-CN">
                <a:sym typeface="Wingdings" panose="05000000000000000000" pitchFamily="2" charset="2"/>
              </a:rPr>
              <a:t> ping </a:t>
            </a:r>
            <a:r>
              <a:rPr lang="en-US" altLang="zh-CN"/>
              <a:t>www.baidu.com</a:t>
            </a:r>
            <a:endParaRPr lang="en-US" altLang="zh-CN"/>
          </a:p>
          <a:p>
            <a:r>
              <a:rPr lang="zh-CN" altLang="en-US"/>
              <a:t>你看，</a:t>
            </a:r>
            <a:r>
              <a:rPr lang="en-US" altLang="zh-CN"/>
              <a:t>IP</a:t>
            </a:r>
            <a:r>
              <a:rPr lang="zh-CN" altLang="en-US"/>
              <a:t>出现了吧，所以当我们访问一个域名的时候，</a:t>
            </a:r>
            <a:r>
              <a:rPr lang="en-US" altLang="zh-CN"/>
              <a:t>DNS</a:t>
            </a:r>
            <a:r>
              <a:rPr lang="zh-CN" altLang="en-US"/>
              <a:t>就会把这个域名解析成</a:t>
            </a:r>
            <a:r>
              <a:rPr lang="en-US" altLang="zh-CN"/>
              <a:t>ip</a:t>
            </a:r>
            <a:r>
              <a:rPr lang="zh-CN" altLang="en-US"/>
              <a:t>再进行访问。域名我们先了解一下，后面还会再次学习。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4EC055-ECF9-4877-BDE0-5D2E7074D3F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Ipv4</a:t>
            </a:r>
            <a:r>
              <a:rPr lang="zh-CN" altLang="en-US"/>
              <a:t>一共是</a:t>
            </a:r>
            <a:r>
              <a:rPr lang="en-US" altLang="zh-CN"/>
              <a:t>32</a:t>
            </a:r>
            <a:r>
              <a:rPr lang="zh-CN" altLang="en-US"/>
              <a:t>位，那么全世界一</a:t>
            </a:r>
            <a:endParaRPr lang="en-US" altLang="zh-CN"/>
          </a:p>
          <a:p>
            <a:r>
              <a:rPr lang="zh-CN" altLang="en-US"/>
              <a:t>共有</a:t>
            </a:r>
            <a:r>
              <a:rPr lang="en-US" altLang="zh-CN"/>
              <a:t>42</a:t>
            </a:r>
            <a:r>
              <a:rPr lang="zh-CN" altLang="en-US"/>
              <a:t>亿多个，逐渐的已经不能满足现在得使用要求了，所以出现了</a:t>
            </a:r>
            <a:r>
              <a:rPr lang="en-US" altLang="zh-CN"/>
              <a:t>ipv6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2020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年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3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月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23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日，工业和信息化部发布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《</a:t>
            </a:r>
            <a:r>
              <a:rPr lang="zh-CN" altLang="en-US" sz="1200" b="0" i="0" u="none" strike="noStrike">
                <a:solidFill>
                  <a:srgbClr val="136EC2"/>
                </a:solidFill>
                <a:effectLst/>
                <a:latin typeface="Arial" panose="020B0604020202020204" pitchFamily="34" charset="0"/>
                <a:ea typeface="Alibaba PuHuiTi R"/>
                <a:hlinkClick r:id="rId3"/>
              </a:rPr>
              <a:t>关于开展</a:t>
            </a:r>
            <a:r>
              <a:rPr lang="en-US" altLang="zh-CN" sz="1200" b="0" i="0" u="none" strike="noStrike">
                <a:solidFill>
                  <a:srgbClr val="136EC2"/>
                </a:solidFill>
                <a:effectLst/>
                <a:latin typeface="Arial" panose="020B0604020202020204" pitchFamily="34" charset="0"/>
                <a:ea typeface="Alibaba PuHuiTi R"/>
                <a:hlinkClick r:id="rId3"/>
              </a:rPr>
              <a:t>2020</a:t>
            </a:r>
            <a:r>
              <a:rPr lang="zh-CN" altLang="en-US" sz="1200" b="0" i="0" u="none" strike="noStrike">
                <a:solidFill>
                  <a:srgbClr val="136EC2"/>
                </a:solidFill>
                <a:effectLst/>
                <a:latin typeface="Arial" panose="020B0604020202020204" pitchFamily="34" charset="0"/>
                <a:ea typeface="Alibaba PuHuiTi R"/>
                <a:hlinkClick r:id="rId3"/>
              </a:rPr>
              <a:t>年</a:t>
            </a:r>
            <a:r>
              <a:rPr lang="en-US" altLang="zh-CN" sz="1200" b="0" i="0" u="none" strike="noStrike">
                <a:solidFill>
                  <a:srgbClr val="136EC2"/>
                </a:solidFill>
                <a:effectLst/>
                <a:latin typeface="Arial" panose="020B0604020202020204" pitchFamily="34" charset="0"/>
                <a:ea typeface="Alibaba PuHuiTi R"/>
                <a:hlinkClick r:id="rId3"/>
              </a:rPr>
              <a:t>IPv6</a:t>
            </a:r>
            <a:r>
              <a:rPr lang="zh-CN" altLang="en-US" sz="1200" b="0" i="0" u="none" strike="noStrike">
                <a:solidFill>
                  <a:srgbClr val="136EC2"/>
                </a:solidFill>
                <a:effectLst/>
                <a:latin typeface="Arial" panose="020B0604020202020204" pitchFamily="34" charset="0"/>
                <a:ea typeface="Alibaba PuHuiTi R"/>
                <a:hlinkClick r:id="rId3"/>
              </a:rPr>
              <a:t>端到端贯通能力提升专项行动的通知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》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，要求到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2020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年末，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IPv6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活跃连接数达到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11.5 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亿，较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2019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年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8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亿连接数的目标提高了</a:t>
            </a:r>
            <a:r>
              <a:rPr lang="en-US" altLang="zh-CN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43%</a:t>
            </a:r>
            <a:r>
              <a:rPr lang="zh-CN" altLang="en-US" sz="1200" b="0" i="0">
                <a:solidFill>
                  <a:srgbClr val="333333"/>
                </a:solidFill>
                <a:effectLst/>
                <a:latin typeface="Arial" panose="020B0604020202020204" pitchFamily="34" charset="0"/>
                <a:ea typeface="Alibaba PuHuiTi R"/>
              </a:rPr>
              <a:t>。</a:t>
            </a:r>
            <a:endParaRPr lang="zh-CN" altLang="en-US" sz="1200">
              <a:ea typeface="Alibaba PuHuiTi R"/>
            </a:endParaRPr>
          </a:p>
          <a:p>
            <a:endParaRPr lang="en-US" altLang="zh-CN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23FBCC3-70B9-4DED-BA21-9209738702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IP</a:t>
            </a:r>
            <a:r>
              <a:rPr lang="zh-CN" altLang="en-US"/>
              <a:t>这里简单提及一下域名，比如：我们要访问百度的服务器电脑，就是访问百度的</a:t>
            </a:r>
            <a:r>
              <a:rPr lang="en-US" altLang="zh-CN"/>
              <a:t>IP</a:t>
            </a:r>
            <a:r>
              <a:rPr lang="zh-CN" altLang="en-US"/>
              <a:t>。有的同学说，不对，我们用的是域名，就是</a:t>
            </a:r>
            <a:r>
              <a:rPr lang="en-US" altLang="zh-CN"/>
              <a:t>www.baidu.com</a:t>
            </a:r>
            <a:endParaRPr lang="en-US" altLang="zh-CN"/>
          </a:p>
          <a:p>
            <a:r>
              <a:rPr lang="zh-CN" altLang="en-US"/>
              <a:t>大家说的是对的，因为，</a:t>
            </a:r>
            <a:r>
              <a:rPr lang="en-US" altLang="zh-CN"/>
              <a:t>IP</a:t>
            </a:r>
            <a:r>
              <a:rPr lang="zh-CN" altLang="en-US"/>
              <a:t>是很多数字组成的，不方便记忆，那么域名其中一个功能就是让我们方便记忆。我们可以试一下，打开</a:t>
            </a:r>
            <a:r>
              <a:rPr lang="en-US" altLang="zh-CN"/>
              <a:t>cmd-</a:t>
            </a:r>
            <a:r>
              <a:rPr lang="en-US" altLang="zh-CN">
                <a:sym typeface="Wingdings" panose="05000000000000000000" pitchFamily="2" charset="2"/>
              </a:rPr>
              <a:t> ping </a:t>
            </a:r>
            <a:r>
              <a:rPr lang="en-US" altLang="zh-CN"/>
              <a:t>www.baidu.com</a:t>
            </a:r>
            <a:endParaRPr lang="en-US" altLang="zh-CN"/>
          </a:p>
          <a:p>
            <a:r>
              <a:rPr lang="zh-CN" altLang="en-US"/>
              <a:t>你看，</a:t>
            </a:r>
            <a:r>
              <a:rPr lang="en-US" altLang="zh-CN"/>
              <a:t>IP</a:t>
            </a:r>
            <a:r>
              <a:rPr lang="zh-CN" altLang="en-US"/>
              <a:t>出现了吧，所以当我们访问一个域名的时候，</a:t>
            </a:r>
            <a:r>
              <a:rPr lang="en-US" altLang="zh-CN"/>
              <a:t>DNS</a:t>
            </a:r>
            <a:r>
              <a:rPr lang="zh-CN" altLang="en-US"/>
              <a:t>就会把这个域名解析成</a:t>
            </a:r>
            <a:r>
              <a:rPr lang="en-US" altLang="zh-CN"/>
              <a:t>ip</a:t>
            </a:r>
            <a:r>
              <a:rPr lang="zh-CN" altLang="en-US"/>
              <a:t>再进行访问。域名我们先了解一下，后面还会再次学习。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AE8B531-D4A8-4286-B889-9EB15CE51E4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1164362-7E71-4310-AE47-E2D609FF86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左右有两台电脑，左边的叫发送端，右边的叫接收端</a:t>
            </a:r>
            <a:endParaRPr lang="en-US" altLang="zh-CN"/>
          </a:p>
          <a:p>
            <a:r>
              <a:rPr lang="zh-CN" altLang="en-US"/>
              <a:t>左边电脑中的飞秋发送你愁啥，右边电脑中的飞秋接收你愁啥？</a:t>
            </a:r>
            <a:endParaRPr lang="en-US" altLang="zh-CN"/>
          </a:p>
          <a:p>
            <a:r>
              <a:rPr lang="zh-CN" altLang="en-US"/>
              <a:t>教室中有很多电脑，每一台电脑上又有很多的软件，所以你怎么就能确定一定是发送给右边中间电脑上的飞秋呢？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C2AEE1F-4CBE-48AF-926D-3F212CA197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简单来说，公认端口系统在用，注册端口，是知名的网络服务和应用在使用，但是不是每一个端口都在被使用。动态端口一般没有人使用。</a:t>
            </a:r>
            <a:endParaRPr lang="en-US" altLang="zh-CN"/>
          </a:p>
          <a:p>
            <a:r>
              <a:rPr lang="zh-CN" altLang="en-US"/>
              <a:t>所以我们自己写程序绑定端口可以从注册端口和动态端口中选择，最好从动态端口中选择，但是公认端口绝对不能使用。</a:t>
            </a:r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3256325-2E2E-4C84-B196-18E37CA5CA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数据在互联网传输的时候需要遵守一定的规则，不能自己想怎么传就怎么传，所以协议就是数据在互联网传输的规则</a:t>
            </a:r>
            <a:endParaRPr lang="en-US" altLang="zh-CN"/>
          </a:p>
          <a:p>
            <a:r>
              <a:rPr lang="zh-CN" altLang="en-US"/>
              <a:t>面向无连接的意思：发送端在发送的时候，不管与接收端的连接是否建立。</a:t>
            </a: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7E5575E-6169-402D-83D1-596F9BA617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4" Type="http://schemas.openxmlformats.org/officeDocument/2006/relationships/theme" Target="../theme/theme6.xml"/><Relationship Id="rId23" Type="http://schemas.openxmlformats.org/officeDocument/2006/relationships/image" Target="../media/image4.png"/><Relationship Id="rId22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25.xml"/><Relationship Id="rId2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1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1.xml"/><Relationship Id="rId4" Type="http://schemas.openxmlformats.org/officeDocument/2006/relationships/image" Target="../media/image12.png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0" Type="http://schemas.openxmlformats.org/officeDocument/2006/relationships/notesSlide" Target="../notesSlides/notesSlide15.xml"/><Relationship Id="rId2" Type="http://schemas.openxmlformats.org/officeDocument/2006/relationships/image" Target="../media/image25.png"/><Relationship Id="rId19" Type="http://schemas.openxmlformats.org/officeDocument/2006/relationships/slideLayout" Target="../slideLayouts/slideLayout21.xml"/><Relationship Id="rId18" Type="http://schemas.openxmlformats.org/officeDocument/2006/relationships/image" Target="../media/image41.png"/><Relationship Id="rId17" Type="http://schemas.openxmlformats.org/officeDocument/2006/relationships/image" Target="../media/image40.png"/><Relationship Id="rId16" Type="http://schemas.openxmlformats.org/officeDocument/2006/relationships/image" Target="../media/image39.png"/><Relationship Id="rId15" Type="http://schemas.openxmlformats.org/officeDocument/2006/relationships/image" Target="../media/image38.png"/><Relationship Id="rId14" Type="http://schemas.openxmlformats.org/officeDocument/2006/relationships/image" Target="../media/image37.png"/><Relationship Id="rId13" Type="http://schemas.openxmlformats.org/officeDocument/2006/relationships/image" Target="../media/image36.png"/><Relationship Id="rId12" Type="http://schemas.openxmlformats.org/officeDocument/2006/relationships/image" Target="../media/image35.pn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1" Type="http://schemas.openxmlformats.org/officeDocument/2006/relationships/notesSlide" Target="../notesSlides/notesSlide18.xml"/><Relationship Id="rId20" Type="http://schemas.openxmlformats.org/officeDocument/2006/relationships/slideLayout" Target="../slideLayouts/slideLayout21.xml"/><Relationship Id="rId2" Type="http://schemas.openxmlformats.org/officeDocument/2006/relationships/image" Target="../media/image43.png"/><Relationship Id="rId19" Type="http://schemas.openxmlformats.org/officeDocument/2006/relationships/image" Target="../media/image60.png"/><Relationship Id="rId18" Type="http://schemas.openxmlformats.org/officeDocument/2006/relationships/image" Target="../media/image59.png"/><Relationship Id="rId17" Type="http://schemas.openxmlformats.org/officeDocument/2006/relationships/image" Target="../media/image58.png"/><Relationship Id="rId16" Type="http://schemas.openxmlformats.org/officeDocument/2006/relationships/image" Target="../media/image57.png"/><Relationship Id="rId15" Type="http://schemas.openxmlformats.org/officeDocument/2006/relationships/image" Target="../media/image56.png"/><Relationship Id="rId14" Type="http://schemas.openxmlformats.org/officeDocument/2006/relationships/image" Target="../media/image55.png"/><Relationship Id="rId13" Type="http://schemas.openxmlformats.org/officeDocument/2006/relationships/image" Target="../media/image54.png"/><Relationship Id="rId12" Type="http://schemas.openxmlformats.org/officeDocument/2006/relationships/image" Target="../media/image53.png"/><Relationship Id="rId11" Type="http://schemas.openxmlformats.org/officeDocument/2006/relationships/image" Target="../media/image52.png"/><Relationship Id="rId10" Type="http://schemas.openxmlformats.org/officeDocument/2006/relationships/image" Target="../media/image51.png"/><Relationship Id="rId1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61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2.jpe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6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6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1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09" y="2244725"/>
            <a:ext cx="11352612" cy="1158875"/>
          </a:xfrm>
        </p:spPr>
        <p:txBody>
          <a:bodyPr/>
          <a:lstStyle/>
          <a:p>
            <a:r>
              <a:rPr kumimoji="1" lang="zh-CN" altLang="en-US" sz="6000" dirty="0"/>
              <a:t>网络编程</a:t>
            </a:r>
            <a:endParaRPr kumimoji="1" lang="zh-CN" alt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5666" y="1554736"/>
            <a:ext cx="545662" cy="427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7505" indent="-357505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984937" y="3138497"/>
            <a:ext cx="8333316" cy="1248833"/>
            <a:chOff x="633077" y="2261651"/>
            <a:chExt cx="6250636" cy="936624"/>
          </a:xfrm>
        </p:grpSpPr>
        <p:sp>
          <p:nvSpPr>
            <p:cNvPr id="7" name="圆角矩形 11"/>
            <p:cNvSpPr/>
            <p:nvPr/>
          </p:nvSpPr>
          <p:spPr>
            <a:xfrm>
              <a:off x="633077" y="2261651"/>
              <a:ext cx="1562262" cy="46831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00100000 00000001</a:t>
              </a:r>
              <a:endPara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" name="圆角矩形 20"/>
            <p:cNvSpPr/>
            <p:nvPr/>
          </p:nvSpPr>
          <p:spPr>
            <a:xfrm>
              <a:off x="2195339" y="2261651"/>
              <a:ext cx="1563849" cy="46831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00001101 10111000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圆角矩形 23"/>
            <p:cNvSpPr/>
            <p:nvPr/>
          </p:nvSpPr>
          <p:spPr>
            <a:xfrm>
              <a:off x="3759189" y="2261651"/>
              <a:ext cx="1562262" cy="46831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00000000 00000000‬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圆角矩形 24"/>
            <p:cNvSpPr/>
            <p:nvPr/>
          </p:nvSpPr>
          <p:spPr>
            <a:xfrm>
              <a:off x="5321451" y="2261651"/>
              <a:ext cx="1562262" cy="46831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00000000 00100011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1" name="圆角矩形 25"/>
            <p:cNvSpPr/>
            <p:nvPr/>
          </p:nvSpPr>
          <p:spPr>
            <a:xfrm>
              <a:off x="633077" y="2729963"/>
              <a:ext cx="1562262" cy="46831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00000000 00001000 ‬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2" name="圆角矩形 26"/>
            <p:cNvSpPr/>
            <p:nvPr/>
          </p:nvSpPr>
          <p:spPr>
            <a:xfrm>
              <a:off x="2195339" y="2729963"/>
              <a:ext cx="1563849" cy="46831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00001000 00000000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3" name="圆角矩形 27"/>
            <p:cNvSpPr/>
            <p:nvPr/>
          </p:nvSpPr>
          <p:spPr>
            <a:xfrm>
              <a:off x="3759189" y="2729963"/>
              <a:ext cx="1562262" cy="46831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00100000 00001100‬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" name="圆角矩形 28"/>
            <p:cNvSpPr/>
            <p:nvPr/>
          </p:nvSpPr>
          <p:spPr>
            <a:xfrm>
              <a:off x="5321451" y="2729963"/>
              <a:ext cx="1562262" cy="46831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01000001 01111010‬</a:t>
              </a:r>
              <a:endPara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15" name="直接箭头连接符 14"/>
          <p:cNvCxnSpPr>
            <a:stCxn id="11" idx="2"/>
          </p:cNvCxnSpPr>
          <p:nvPr/>
        </p:nvCxnSpPr>
        <p:spPr>
          <a:xfrm flipH="1">
            <a:off x="2026336" y="4387330"/>
            <a:ext cx="0" cy="9503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31"/>
          <p:cNvSpPr/>
          <p:nvPr/>
        </p:nvSpPr>
        <p:spPr>
          <a:xfrm>
            <a:off x="2094070" y="4548196"/>
            <a:ext cx="1380067" cy="6244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冒分十六进制</a:t>
            </a:r>
            <a:endParaRPr lang="en-US" altLang="zh-CN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>
              <a:defRPr/>
            </a:pP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表示法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TextBox 2"/>
          <p:cNvSpPr txBox="1"/>
          <p:nvPr/>
        </p:nvSpPr>
        <p:spPr>
          <a:xfrm>
            <a:off x="984937" y="950587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84937" y="1506007"/>
            <a:ext cx="11064240" cy="79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IPv6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128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位（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16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个字节），号称可以为地球每一粒沙子编号。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IPv6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分成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个整数，每个整数用四个十六进制位表示， 数之间用冒号（：）分开。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10640" y="549857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ABCD:EF01:2345:6789:ABCD:EF01:2345:6789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0880" y="1294693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地址基本寻路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5371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97" y="3093298"/>
            <a:ext cx="11049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V="1">
            <a:off x="2804264" y="2708064"/>
            <a:ext cx="2976033" cy="57573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280" y="2051898"/>
            <a:ext cx="11811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1513097" y="3984414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计算机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21080" y="3362114"/>
            <a:ext cx="1032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dns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21540000" flipH="1">
            <a:off x="2804264" y="2995931"/>
            <a:ext cx="2976033" cy="5355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800031" y="4153747"/>
            <a:ext cx="2984500" cy="37888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331" y="3984414"/>
            <a:ext cx="11811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矩形 25"/>
          <p:cNvSpPr/>
          <p:nvPr/>
        </p:nvSpPr>
        <p:spPr>
          <a:xfrm>
            <a:off x="6070280" y="5368714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黑马程序员服务器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0741933">
            <a:off x="2810441" y="2683293"/>
            <a:ext cx="2411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域名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:http://www.itcast.cn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 27"/>
          <p:cNvSpPr/>
          <p:nvPr/>
        </p:nvSpPr>
        <p:spPr>
          <a:xfrm rot="20741933">
            <a:off x="3865633" y="3282310"/>
            <a:ext cx="707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2736531" y="4424680"/>
            <a:ext cx="2965449" cy="39158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 rot="412512">
            <a:off x="3361533" y="3980810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访问黑马程序员服务器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 rot="412512">
            <a:off x="3181805" y="4687777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返回数据展示在浏览器上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6" grpId="0"/>
      <p:bldP spid="28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5319" y="2942867"/>
            <a:ext cx="9984316" cy="310476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常用命令：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505" indent="-357505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ipconfig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：查看本机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505" indent="-357505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ping IP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地址：检查网络是否连通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505" indent="-357505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特殊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505" indent="-357505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IP: 127.0.0.1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或者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：称为回送地址也可称本地回环地址，只会寻找当前所在本机。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5319" y="1153581"/>
            <a:ext cx="11038151" cy="1565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地址形式：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公网地址、和私有地址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局域网使用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192.168.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开头的就是常见的局域网地址，范围即为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192.168.0.0--192.168.255.255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，专门为组织机构内部使用。 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665626" y="1173480"/>
            <a:ext cx="7065416" cy="4511040"/>
          </a:xfrm>
        </p:spPr>
        <p:txBody>
          <a:bodyPr/>
          <a:lstStyle/>
          <a:p>
            <a:r>
              <a:rPr lang="zh-CN" altLang="en-US" dirty="0"/>
              <a:t>说说网络通信至少需要几个要素</a:t>
            </a:r>
            <a:endParaRPr lang="en-US" altLang="zh-CN" dirty="0"/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、端口、协议。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/>
              <a:t>IP</a:t>
            </a:r>
            <a:r>
              <a:rPr lang="zh-CN" altLang="en-US" dirty="0"/>
              <a:t>地址是做什么的，具体有几种</a:t>
            </a:r>
            <a:endParaRPr lang="en-US" altLang="zh-CN" dirty="0"/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定位网络上的设备的，有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IPv4 , IPv6.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如何查看本机</a:t>
            </a:r>
            <a:r>
              <a:rPr lang="en-US" altLang="zh-CN" dirty="0"/>
              <a:t>IP</a:t>
            </a:r>
            <a:r>
              <a:rPr lang="zh-CN" altLang="en-US" dirty="0"/>
              <a:t>地址，如何看是否与对方互通</a:t>
            </a:r>
            <a:endParaRPr lang="en-US" altLang="zh-CN" dirty="0"/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ipcofig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ping 192.168.10.23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本机</a:t>
            </a:r>
            <a:r>
              <a:rPr lang="en-US" altLang="zh-CN" dirty="0"/>
              <a:t>IP</a:t>
            </a:r>
            <a:r>
              <a:rPr lang="zh-CN" altLang="en-US" dirty="0"/>
              <a:t>是谁？</a:t>
            </a:r>
            <a:endParaRPr lang="en-US" altLang="zh-CN" dirty="0"/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127.0.0.1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或者是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>
            <a:spLocks noGrp="1"/>
          </p:cNvSpPr>
          <p:nvPr/>
        </p:nvSpPr>
        <p:spPr>
          <a:xfrm>
            <a:off x="5104765" y="1223645"/>
            <a:ext cx="5973445" cy="467741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sz="14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三要素概述、要素一：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要素二：端口号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要素三：协议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一发一收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一发一收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文件上传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单线程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zh-CN" altLang="en-US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文件上传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多线程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文件上传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线程池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407" y="3386667"/>
            <a:ext cx="1398131" cy="116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56" y="1886314"/>
            <a:ext cx="1953683" cy="1627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735" y="1467961"/>
            <a:ext cx="1398131" cy="116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1395803" y="1437368"/>
            <a:ext cx="7745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5" name="组合 24"/>
          <p:cNvGrpSpPr/>
          <p:nvPr/>
        </p:nvGrpSpPr>
        <p:grpSpPr bwMode="auto">
          <a:xfrm>
            <a:off x="9296326" y="1164086"/>
            <a:ext cx="493184" cy="1369907"/>
            <a:chOff x="7177003" y="617821"/>
            <a:chExt cx="442800" cy="1224671"/>
          </a:xfrm>
        </p:grpSpPr>
        <p:pic>
          <p:nvPicPr>
            <p:cNvPr id="23575" name="图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7003" y="1013460"/>
              <a:ext cx="442800" cy="44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6" name="图片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962" y="617821"/>
              <a:ext cx="369407" cy="3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7" name="图片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8403" y="148249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218" name="直接箭头连接符 9217"/>
          <p:cNvCxnSpPr>
            <a:stCxn id="7" idx="3"/>
          </p:cNvCxnSpPr>
          <p:nvPr/>
        </p:nvCxnSpPr>
        <p:spPr>
          <a:xfrm>
            <a:off x="2989639" y="2700173"/>
            <a:ext cx="5290761" cy="8347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1" name="直接箭头连接符 9220"/>
          <p:cNvCxnSpPr>
            <a:endCxn id="45" idx="1"/>
          </p:cNvCxnSpPr>
          <p:nvPr/>
        </p:nvCxnSpPr>
        <p:spPr>
          <a:xfrm>
            <a:off x="8280400" y="3564298"/>
            <a:ext cx="1162653" cy="7260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35" y="1426998"/>
            <a:ext cx="478367" cy="480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339" y="5226646"/>
            <a:ext cx="1398131" cy="116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组合 40"/>
          <p:cNvGrpSpPr/>
          <p:nvPr/>
        </p:nvGrpSpPr>
        <p:grpSpPr bwMode="auto">
          <a:xfrm>
            <a:off x="9396942" y="3121739"/>
            <a:ext cx="493184" cy="1369907"/>
            <a:chOff x="7177003" y="617821"/>
            <a:chExt cx="442800" cy="1224671"/>
          </a:xfrm>
        </p:grpSpPr>
        <p:pic>
          <p:nvPicPr>
            <p:cNvPr id="42" name="图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7003" y="1013460"/>
              <a:ext cx="442800" cy="44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图片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962" y="617821"/>
              <a:ext cx="369407" cy="3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图片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8403" y="148249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组合 45"/>
          <p:cNvGrpSpPr/>
          <p:nvPr/>
        </p:nvGrpSpPr>
        <p:grpSpPr bwMode="auto">
          <a:xfrm>
            <a:off x="9379300" y="5008960"/>
            <a:ext cx="493184" cy="1369907"/>
            <a:chOff x="7177003" y="617821"/>
            <a:chExt cx="442800" cy="1224671"/>
          </a:xfrm>
        </p:grpSpPr>
        <p:pic>
          <p:nvPicPr>
            <p:cNvPr id="47" name="图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7003" y="1013460"/>
              <a:ext cx="442800" cy="44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图片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962" y="617821"/>
              <a:ext cx="369407" cy="3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图片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8403" y="148249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文本框 26"/>
          <p:cNvSpPr txBox="1"/>
          <p:nvPr/>
        </p:nvSpPr>
        <p:spPr>
          <a:xfrm>
            <a:off x="6976955" y="1740065"/>
            <a:ext cx="1398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76955" y="3752403"/>
            <a:ext cx="1398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76955" y="5542618"/>
            <a:ext cx="1398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952627" y="1164086"/>
            <a:ext cx="13981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6666</a:t>
            </a:r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7777</a:t>
            </a:r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8888</a:t>
            </a:r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952627" y="3106072"/>
            <a:ext cx="13981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6666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7777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8888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952627" y="4960511"/>
            <a:ext cx="13981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6666</a:t>
            </a:r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7777</a:t>
            </a:r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8888</a:t>
            </a:r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008028" y="1667240"/>
            <a:ext cx="1935294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8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端口：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8888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953419" y="1450890"/>
            <a:ext cx="8782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你瞅啥？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11111E-6 L 0.71875 0.3988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1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2" grpId="0"/>
      <p:bldP spid="33" grpId="0"/>
      <p:bldP spid="34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0880" y="980956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端口号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880" y="1449931"/>
            <a:ext cx="9835200" cy="3181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端口号：标识正在计算机设备上运行的进程（程序），被规定为一个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16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位的二进制，范围是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0~65535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端口类型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周知端口：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0~1023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，被预先定义的知名应用占用（如：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占用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FTP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占用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注册端口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1024~49151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，分配给用户进程或某些应用程序。（如：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Tomcat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占 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占用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3306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动态端口：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49152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65535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，之所以称为动态端口，是因为它 一般不固定分配某种进程，而是动态分配。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注意：我们自己开发的程序选择注册端口，且一个设备中不能出现两个程序的端口号一样，否则出错。</a:t>
            </a:r>
            <a:endParaRPr lang="zh-CN" altLang="en-US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13" y="5275122"/>
            <a:ext cx="1398131" cy="116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 bwMode="auto">
          <a:xfrm>
            <a:off x="4618248" y="5010194"/>
            <a:ext cx="493184" cy="1369907"/>
            <a:chOff x="7177003" y="617821"/>
            <a:chExt cx="442800" cy="1224671"/>
          </a:xfrm>
        </p:grpSpPr>
        <p:pic>
          <p:nvPicPr>
            <p:cNvPr id="9" name="图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7003" y="1013460"/>
              <a:ext cx="442800" cy="44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图片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962" y="617821"/>
              <a:ext cx="369407" cy="3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片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8403" y="148249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文本框 11"/>
          <p:cNvSpPr txBox="1"/>
          <p:nvPr/>
        </p:nvSpPr>
        <p:spPr>
          <a:xfrm>
            <a:off x="5173933" y="4994527"/>
            <a:ext cx="13981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8888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7777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8888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5146017" y="5094672"/>
            <a:ext cx="796455" cy="9756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325124" y="5068451"/>
            <a:ext cx="519192" cy="9619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577944" y="1173480"/>
            <a:ext cx="7065416" cy="451104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/>
              <a:t>端口号的作用是什么？</a:t>
            </a:r>
            <a:endParaRPr lang="en-US" altLang="zh-CN" dirty="0"/>
          </a:p>
          <a:p>
            <a:pPr marL="8953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唯一</a:t>
            </a: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标识正在计算机设备上运行的进程（程序）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lang="zh-CN" altLang="en-US" dirty="0"/>
              <a:t>一个设备中，能否出现</a:t>
            </a:r>
            <a:r>
              <a:rPr lang="en-US" altLang="zh-CN" dirty="0"/>
              <a:t>2</a:t>
            </a:r>
            <a:r>
              <a:rPr lang="zh-CN" altLang="en-US" dirty="0"/>
              <a:t>个应用程序的端口号一样，为什么？</a:t>
            </a:r>
            <a:endParaRPr lang="en-US" altLang="zh-CN" dirty="0"/>
          </a:p>
          <a:p>
            <a:pPr marL="8953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不可以，如果一样会出现端口冲突错误。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>
            <a:spLocks noGrp="1"/>
          </p:cNvSpPr>
          <p:nvPr/>
        </p:nvSpPr>
        <p:spPr>
          <a:xfrm>
            <a:off x="5104765" y="1223645"/>
            <a:ext cx="5973445" cy="467741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sz="14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三要素概述、要素一：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要素二：端口号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要素三：协议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一发一收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一发一收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文件上传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单线程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zh-CN" altLang="en-US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文件上传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多线程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文件上传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线程池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0880" y="862724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通信协议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880" y="1373390"/>
            <a:ext cx="8832849" cy="427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连接和通信数据的规则被称为网络通信协议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27" y="2309341"/>
            <a:ext cx="2521444" cy="222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646" y="2091920"/>
            <a:ext cx="2441336" cy="244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箭头连接符 3"/>
          <p:cNvCxnSpPr/>
          <p:nvPr/>
        </p:nvCxnSpPr>
        <p:spPr>
          <a:xfrm>
            <a:off x="3699903" y="2827486"/>
            <a:ext cx="33945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3642102" y="3545556"/>
            <a:ext cx="34523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699903" y="4287404"/>
            <a:ext cx="33945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10880" y="1682659"/>
            <a:ext cx="10556562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网络编程可以让程序与网络上的其他设备中的程序进行数据交互。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 txBox="1"/>
          <p:nvPr/>
        </p:nvSpPr>
        <p:spPr>
          <a:xfrm>
            <a:off x="710880" y="116546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什么是网络编程？</a:t>
            </a:r>
            <a:endParaRPr kumimoji="1"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88" y="2418402"/>
            <a:ext cx="5951720" cy="281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0880" y="1002580"/>
            <a:ext cx="9995117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Alibaba PuHuiTi R"/>
              </a:rPr>
              <a:t>OSI</a:t>
            </a:r>
            <a:r>
              <a:rPr lang="zh-CN" altLang="en-US" sz="1600" dirty="0">
                <a:latin typeface="微软雅黑" panose="020B0503020204020204" pitchFamily="34" charset="-122"/>
                <a:ea typeface="Alibaba PuHuiTi R"/>
              </a:rPr>
              <a:t>参考模型：世界互联协议标准，全球通信规范，由于此模型过于理想化，未能在因特网上进行广泛推广。 </a:t>
            </a:r>
            <a:endParaRPr lang="en-US" altLang="zh-CN" sz="1600" dirty="0">
              <a:latin typeface="微软雅黑" panose="020B0503020204020204" pitchFamily="34" charset="-122"/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微软雅黑" panose="020B0503020204020204" pitchFamily="34" charset="-122"/>
                <a:ea typeface="Alibaba PuHuiTi R"/>
              </a:rPr>
              <a:t>TCP/IP</a:t>
            </a:r>
            <a:r>
              <a:rPr lang="zh-CN" altLang="en-US" sz="1600" dirty="0">
                <a:latin typeface="微软雅黑" panose="020B0503020204020204" pitchFamily="34" charset="-122"/>
                <a:ea typeface="Alibaba PuHuiTi R"/>
              </a:rPr>
              <a:t>参考模型</a:t>
            </a:r>
            <a:r>
              <a:rPr lang="en-US" altLang="zh-CN" sz="1600" dirty="0">
                <a:latin typeface="微软雅黑" panose="020B0503020204020204" pitchFamily="34" charset="-122"/>
                <a:ea typeface="Alibaba PuHuiTi R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Alibaba PuHuiTi R"/>
              </a:rPr>
              <a:t>或</a:t>
            </a:r>
            <a:r>
              <a:rPr lang="en-US" altLang="zh-CN" sz="1600" dirty="0">
                <a:latin typeface="微软雅黑" panose="020B0503020204020204" pitchFamily="34" charset="-122"/>
                <a:ea typeface="Alibaba PuHuiTi R"/>
              </a:rPr>
              <a:t>TCP/IP</a:t>
            </a:r>
            <a:r>
              <a:rPr lang="zh-CN" altLang="en-US" sz="1600" dirty="0">
                <a:latin typeface="微软雅黑" panose="020B0503020204020204" pitchFamily="34" charset="-122"/>
                <a:ea typeface="Alibaba PuHuiTi R"/>
              </a:rPr>
              <a:t>协议</a:t>
            </a:r>
            <a:r>
              <a:rPr lang="en-US" altLang="zh-CN" sz="1600" dirty="0">
                <a:latin typeface="微软雅黑" panose="020B0503020204020204" pitchFamily="34" charset="-122"/>
                <a:ea typeface="Alibaba PuHuiTi R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Alibaba PuHuiTi R"/>
              </a:rPr>
              <a:t>：事实上的国际标准。</a:t>
            </a:r>
            <a:endParaRPr lang="zh-CN" altLang="en-US" sz="1600" dirty="0">
              <a:latin typeface="微软雅黑" panose="020B0503020204020204" pitchFamily="34" charset="-122"/>
              <a:ea typeface="Alibaba PuHuiTi R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0880" y="2340222"/>
          <a:ext cx="10719120" cy="4006347"/>
        </p:xfrm>
        <a:graphic>
          <a:graphicData uri="http://schemas.openxmlformats.org/drawingml/2006/table">
            <a:tbl>
              <a:tblPr/>
              <a:tblGrid>
                <a:gridCol w="1935502"/>
                <a:gridCol w="2248885"/>
                <a:gridCol w="3443119"/>
                <a:gridCol w="3091614"/>
              </a:tblGrid>
              <a:tr h="4669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Alibaba PuHuiTi R" pitchFamily="18" charset="-122"/>
                          <a:cs typeface="+mn-cs"/>
                        </a:rPr>
                        <a:t>OSI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Alibaba PuHuiTi R" pitchFamily="18" charset="-122"/>
                          <a:cs typeface="+mn-cs"/>
                        </a:rPr>
                        <a:t>参考模型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Alibaba PuHuiTi R" pitchFamily="18" charset="-122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Alibaba PuHuiTi R" pitchFamily="18" charset="-122"/>
                          <a:cs typeface="+mn-cs"/>
                        </a:rPr>
                        <a:t>TCP/IP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Alibaba PuHuiTi R" pitchFamily="18" charset="-122"/>
                          <a:cs typeface="+mn-cs"/>
                        </a:rPr>
                        <a:t>参考模型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Alibaba PuHuiTi R" pitchFamily="18" charset="-122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</a:rPr>
                        <a:t>各层对应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Alibaba PuHuiTi R" pitchFamily="18" charset="-122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Alibaba PuHuiTi R" pitchFamily="18" charset="-122"/>
                          <a:cs typeface="+mn-cs"/>
                        </a:rPr>
                        <a:t>面向操作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Alibaba PuHuiTi R" pitchFamily="18" charset="-122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</a:tr>
              <a:tr h="3729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应用层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应用层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HTTP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、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FTP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、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DNS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、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SMTP…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应用程序需要关注的：浏览器，邮箱。程序员一般在这一层开发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29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表示层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cPr/>
                </a:tc>
              </a:tr>
              <a:tr h="3729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会话层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cPr/>
                </a:tc>
              </a:tr>
              <a:tr h="3729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传输层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传输层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TCP</a:t>
                      </a:r>
                      <a:r>
                        <a:rPr lang="zh-CN" altLang="en-US" sz="16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、</a:t>
                      </a:r>
                      <a:r>
                        <a:rPr lang="en-US" altLang="zh-CN" sz="16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UDP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…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选择使用的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TCP , UDP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协议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</a:tr>
              <a:tr h="3729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网络层</a:t>
                      </a:r>
                      <a:endParaRPr lang="en-US" altLang="zh-CN" sz="1600" kern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网络层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IP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、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ICMP…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封装源和目标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IP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，进行路径选择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2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数据链路层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数据链路层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+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物理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物理寻址、比特流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…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物理设备中传输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2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Alibaba PuHuiTi R"/>
                          <a:cs typeface="+mn-cs"/>
                        </a:rPr>
                        <a:t>物理层</a:t>
                      </a: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10880" y="10025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网络通信协议有两套参考模型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2000" y="2920624"/>
            <a:ext cx="10922000" cy="3516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ea typeface="Alibaba PuHuiTi R"/>
              </a:rPr>
              <a:t>使用</a:t>
            </a:r>
            <a:r>
              <a:rPr lang="en-US" altLang="zh-CN" sz="1600" dirty="0">
                <a:ea typeface="Alibaba PuHuiTi R"/>
              </a:rPr>
              <a:t>TCP</a:t>
            </a:r>
            <a:r>
              <a:rPr lang="zh-CN" altLang="en-US" sz="1600" dirty="0">
                <a:ea typeface="Alibaba PuHuiTi R"/>
              </a:rPr>
              <a:t>协议，必须双方先建立连接，它是一种</a:t>
            </a:r>
            <a:r>
              <a:rPr lang="zh-CN" altLang="en-US" sz="1600" dirty="0">
                <a:solidFill>
                  <a:srgbClr val="C00000"/>
                </a:solidFill>
                <a:ea typeface="Alibaba PuHuiTi R"/>
              </a:rPr>
              <a:t>面向连接</a:t>
            </a:r>
            <a:r>
              <a:rPr lang="zh-CN" altLang="en-US" sz="1600" dirty="0">
                <a:ea typeface="Alibaba PuHuiTi R"/>
              </a:rPr>
              <a:t>的</a:t>
            </a:r>
            <a:r>
              <a:rPr lang="zh-CN" altLang="en-US" sz="1600" dirty="0">
                <a:solidFill>
                  <a:srgbClr val="C00000"/>
                </a:solidFill>
                <a:ea typeface="Alibaba PuHuiTi R"/>
              </a:rPr>
              <a:t>可靠通信</a:t>
            </a:r>
            <a:r>
              <a:rPr lang="zh-CN" altLang="en-US" sz="1600" dirty="0">
                <a:ea typeface="Alibaba PuHuiTi R"/>
              </a:rPr>
              <a:t>协议。</a:t>
            </a:r>
            <a:endParaRPr lang="en-US" altLang="zh-CN" sz="1600" dirty="0"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ea typeface="Alibaba PuHuiTi R"/>
              </a:rPr>
              <a:t>传输前，采用“</a:t>
            </a:r>
            <a:r>
              <a:rPr lang="zh-CN" altLang="en-US" sz="1600" dirty="0">
                <a:solidFill>
                  <a:srgbClr val="C00000"/>
                </a:solidFill>
                <a:ea typeface="Alibaba PuHuiTi R"/>
              </a:rPr>
              <a:t>三次握手</a:t>
            </a:r>
            <a:r>
              <a:rPr lang="zh-CN" altLang="en-US" sz="1600" dirty="0">
                <a:ea typeface="Alibaba PuHuiTi R"/>
              </a:rPr>
              <a:t>”方式建立连接，所以是可靠的 。</a:t>
            </a:r>
            <a:endParaRPr lang="en-US" altLang="zh-CN" sz="1600" dirty="0"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ea typeface="Alibaba PuHuiTi R"/>
              </a:rPr>
              <a:t> 在连接中可进行大数据量的传输 。</a:t>
            </a:r>
            <a:endParaRPr lang="en-US" altLang="zh-CN" sz="1600" dirty="0"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ea typeface="Alibaba PuHuiTi R"/>
              </a:rPr>
              <a:t> 连接、发送数据都需要确认，且传输完毕后，还需释放已建立的连接，通信效率较低。 </a:t>
            </a:r>
            <a:endParaRPr lang="en-US" altLang="zh-CN" sz="1600" dirty="0"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协议通信场景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ea typeface="Alibaba PuHuiTi R"/>
              </a:rPr>
              <a:t>对信息安全要求较高的场景，例如：文件下载、金融等数据通信。</a:t>
            </a:r>
            <a:endParaRPr lang="en-US" altLang="zh-CN" sz="1600" dirty="0">
              <a:ea typeface="Alibaba PuHuiTi R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ea typeface="Alibaba PuHuiTi R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ea typeface="Alibaba PuHuiTi R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000" y="1503257"/>
            <a:ext cx="6096000" cy="79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Consolas" panose="020B0609020204030204" pitchFamily="49" charset="0"/>
                <a:ea typeface="Alibaba PuHuiTi R"/>
              </a:rPr>
              <a:t>TCP(Transmission Control Protocol) </a:t>
            </a:r>
            <a:r>
              <a:rPr lang="zh-CN" altLang="en-US" sz="1600" dirty="0">
                <a:latin typeface="Consolas" panose="020B0609020204030204" pitchFamily="49" charset="0"/>
                <a:ea typeface="Alibaba PuHuiTi R"/>
              </a:rPr>
              <a:t>：传输控制协议</a:t>
            </a:r>
            <a:endParaRPr lang="en-US" altLang="zh-CN" sz="1600" dirty="0">
              <a:latin typeface="Consolas" panose="020B0609020204030204" pitchFamily="49" charset="0"/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Consolas" panose="020B0609020204030204" pitchFamily="49" charset="0"/>
                <a:ea typeface="Alibaba PuHuiTi R"/>
              </a:rPr>
              <a:t>UDP(User Datagram Protocol)</a:t>
            </a:r>
            <a:r>
              <a:rPr lang="zh-CN" altLang="en-US" sz="1600" dirty="0">
                <a:latin typeface="Consolas" panose="020B0609020204030204" pitchFamily="49" charset="0"/>
                <a:ea typeface="Alibaba PuHuiTi R"/>
              </a:rPr>
              <a:t>：用户数据报协议</a:t>
            </a:r>
            <a:endParaRPr lang="en-US" altLang="zh-CN" sz="1600" dirty="0"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2000" y="2451649"/>
            <a:ext cx="609600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协议特点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710880" y="1095691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传输层的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个常见协议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 bwMode="auto">
          <a:xfrm>
            <a:off x="4085167" y="2010192"/>
            <a:ext cx="3754966" cy="789378"/>
            <a:chOff x="3063653" y="1873122"/>
            <a:chExt cx="2816280" cy="591831"/>
          </a:xfrm>
        </p:grpSpPr>
        <p:cxnSp>
          <p:nvCxnSpPr>
            <p:cNvPr id="12" name="直接箭头连接符 11"/>
            <p:cNvCxnSpPr>
              <a:stCxn id="2" idx="3"/>
              <a:endCxn id="4" idx="1"/>
            </p:cNvCxnSpPr>
            <p:nvPr/>
          </p:nvCxnSpPr>
          <p:spPr>
            <a:xfrm>
              <a:off x="3063653" y="2188773"/>
              <a:ext cx="281628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3568444" y="1873122"/>
              <a:ext cx="1857757" cy="288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客户端向服务器发出连接请求</a:t>
              </a:r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908218" y="2176078"/>
              <a:ext cx="1064254" cy="288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等待服务器确认</a:t>
              </a:r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4085167" y="3322258"/>
            <a:ext cx="3754966" cy="728258"/>
            <a:chOff x="3063653" y="2858158"/>
            <a:chExt cx="2816280" cy="545021"/>
          </a:xfrm>
        </p:grpSpPr>
        <p:cxnSp>
          <p:nvCxnSpPr>
            <p:cNvPr id="18" name="直接箭头连接符 17"/>
            <p:cNvCxnSpPr>
              <a:stCxn id="9" idx="1"/>
              <a:endCxn id="8" idx="3"/>
            </p:cNvCxnSpPr>
            <p:nvPr/>
          </p:nvCxnSpPr>
          <p:spPr>
            <a:xfrm flipH="1">
              <a:off x="3063653" y="3146511"/>
              <a:ext cx="281628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3533201" y="2858158"/>
              <a:ext cx="1857757" cy="2883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服务器向客户端返回一个响应</a:t>
              </a:r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706603" y="3114826"/>
              <a:ext cx="1461006" cy="2883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告诉客户端收到了请求</a:t>
              </a:r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10880" y="1095691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三次握手确立连接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67" y="1853354"/>
            <a:ext cx="9652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33" y="1789854"/>
            <a:ext cx="8382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67" y="3129705"/>
            <a:ext cx="9652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33" y="3066205"/>
            <a:ext cx="8382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67" y="4530938"/>
            <a:ext cx="9652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33" y="4467438"/>
            <a:ext cx="8382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组合 29"/>
          <p:cNvGrpSpPr/>
          <p:nvPr/>
        </p:nvGrpSpPr>
        <p:grpSpPr bwMode="auto">
          <a:xfrm>
            <a:off x="4085168" y="4645367"/>
            <a:ext cx="3754966" cy="838560"/>
            <a:chOff x="3063653" y="3850468"/>
            <a:chExt cx="2816280" cy="628753"/>
          </a:xfrm>
        </p:grpSpPr>
        <p:cxnSp>
          <p:nvCxnSpPr>
            <p:cNvPr id="14" name="直接箭头连接符 13"/>
            <p:cNvCxnSpPr>
              <a:stCxn id="10" idx="3"/>
              <a:endCxn id="11" idx="1"/>
            </p:cNvCxnSpPr>
            <p:nvPr/>
          </p:nvCxnSpPr>
          <p:spPr>
            <a:xfrm>
              <a:off x="3063652" y="4190325"/>
              <a:ext cx="281628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3375976" y="3850468"/>
              <a:ext cx="2122258" cy="2888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客户端向服务器再次发出确认信息</a:t>
              </a:r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047681" y="4190324"/>
              <a:ext cx="667503" cy="2888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连接建立</a:t>
              </a:r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8813399" y="349391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我好着呢！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4485" y="1013288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四次挥手断开连接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1879601"/>
            <a:ext cx="9652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867" y="1816101"/>
            <a:ext cx="8382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3098801"/>
            <a:ext cx="9652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867" y="3035301"/>
            <a:ext cx="8382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4320118"/>
            <a:ext cx="9652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867" y="4256618"/>
            <a:ext cx="8382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/>
        </p:nvGrpSpPr>
        <p:grpSpPr bwMode="auto">
          <a:xfrm>
            <a:off x="4025901" y="2051759"/>
            <a:ext cx="3754967" cy="403570"/>
            <a:chOff x="3063652" y="1886198"/>
            <a:chExt cx="2816280" cy="302578"/>
          </a:xfrm>
        </p:grpSpPr>
        <p:cxnSp>
          <p:nvCxnSpPr>
            <p:cNvPr id="12" name="直接箭头连接符 11"/>
            <p:cNvCxnSpPr>
              <a:stCxn id="2" idx="3"/>
              <a:endCxn id="4" idx="1"/>
            </p:cNvCxnSpPr>
            <p:nvPr/>
          </p:nvCxnSpPr>
          <p:spPr>
            <a:xfrm>
              <a:off x="3063652" y="2188776"/>
              <a:ext cx="281628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3328967" y="1886198"/>
              <a:ext cx="2446872" cy="253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客户端向服务器发出取消连接请求</a:t>
              </a:r>
              <a:endPara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3939766" y="3141290"/>
            <a:ext cx="3754967" cy="389365"/>
            <a:chOff x="3063652" y="2854987"/>
            <a:chExt cx="2816280" cy="291928"/>
          </a:xfrm>
        </p:grpSpPr>
        <p:cxnSp>
          <p:nvCxnSpPr>
            <p:cNvPr id="18" name="直接箭头连接符 17"/>
            <p:cNvCxnSpPr>
              <a:stCxn id="9" idx="1"/>
              <a:endCxn id="8" idx="3"/>
            </p:cNvCxnSpPr>
            <p:nvPr/>
          </p:nvCxnSpPr>
          <p:spPr>
            <a:xfrm flipH="1" flipV="1">
              <a:off x="3063652" y="3146915"/>
              <a:ext cx="281628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3547460" y="2854987"/>
              <a:ext cx="2139089" cy="253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服务器向客户端返回一个响应</a:t>
              </a:r>
              <a:endPara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4432301" y="4485311"/>
            <a:ext cx="3262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服务器向客户端发出确认取消信息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584" y="5494867"/>
            <a:ext cx="9652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1" y="5431367"/>
            <a:ext cx="8382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组合 37"/>
          <p:cNvGrpSpPr/>
          <p:nvPr/>
        </p:nvGrpSpPr>
        <p:grpSpPr bwMode="auto">
          <a:xfrm>
            <a:off x="4023785" y="5592294"/>
            <a:ext cx="3754967" cy="480418"/>
            <a:chOff x="3063652" y="3838021"/>
            <a:chExt cx="2816280" cy="360195"/>
          </a:xfrm>
        </p:grpSpPr>
        <p:cxnSp>
          <p:nvCxnSpPr>
            <p:cNvPr id="39" name="直接箭头连接符 38"/>
            <p:cNvCxnSpPr>
              <a:stCxn id="36" idx="3"/>
              <a:endCxn id="37" idx="1"/>
            </p:cNvCxnSpPr>
            <p:nvPr/>
          </p:nvCxnSpPr>
          <p:spPr>
            <a:xfrm>
              <a:off x="3063652" y="4198216"/>
              <a:ext cx="281628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3556139" y="3838021"/>
              <a:ext cx="1831306" cy="253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客户端再次发送确认消息</a:t>
              </a:r>
              <a:endPara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cxnSp>
        <p:nvCxnSpPr>
          <p:cNvPr id="47" name="直接箭头连接符 46"/>
          <p:cNvCxnSpPr>
            <a:stCxn id="11" idx="1"/>
            <a:endCxn id="10" idx="3"/>
          </p:cNvCxnSpPr>
          <p:nvPr/>
        </p:nvCxnSpPr>
        <p:spPr>
          <a:xfrm flipH="1" flipV="1">
            <a:off x="4025901" y="4897967"/>
            <a:ext cx="375496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环形箭头 52"/>
          <p:cNvSpPr/>
          <p:nvPr/>
        </p:nvSpPr>
        <p:spPr>
          <a:xfrm rot="5400000">
            <a:off x="7880351" y="3371851"/>
            <a:ext cx="1676400" cy="1405467"/>
          </a:xfrm>
          <a:prstGeom prst="circular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790015" y="3666181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表示收到客户端取消请求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264652" y="3797300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服务器将最后的数据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defRPr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处理完毕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161768" y="6125688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连接取消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634" y="2277534"/>
            <a:ext cx="2821517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567" y="2283885"/>
            <a:ext cx="2821517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箭头连接符 15"/>
          <p:cNvCxnSpPr/>
          <p:nvPr/>
        </p:nvCxnSpPr>
        <p:spPr>
          <a:xfrm>
            <a:off x="4559300" y="2169584"/>
            <a:ext cx="27855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4529667" y="2662767"/>
            <a:ext cx="2815167" cy="127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607984" y="4485217"/>
            <a:ext cx="280034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310718" y="1852085"/>
            <a:ext cx="12827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我要走啦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10718" y="2349500"/>
            <a:ext cx="12827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好的，稍等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49852" y="3365500"/>
            <a:ext cx="20776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拿着苹果路上吃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39785" y="4186768"/>
            <a:ext cx="1773767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爱过，溜啦！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5623985" y="2781301"/>
            <a:ext cx="383116" cy="480484"/>
          </a:xfrm>
          <a:prstGeom prst="down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7530" y="2926281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给你塞了两个苹果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4525434" y="3649134"/>
            <a:ext cx="2815167" cy="127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"/>
          <p:cNvSpPr txBox="1"/>
          <p:nvPr/>
        </p:nvSpPr>
        <p:spPr>
          <a:xfrm>
            <a:off x="734485" y="1114391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四次挥手断开连接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8" grpId="0"/>
      <p:bldP spid="2" grpId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0880" y="751219"/>
            <a:ext cx="10922000" cy="3788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dirty="0"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协议： 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Alibaba PuHuiTi R"/>
                <a:ea typeface="Alibaba PuHuiTi R"/>
              </a:rPr>
              <a:t>UDP</a:t>
            </a:r>
            <a:r>
              <a:rPr lang="zh-CN" altLang="en-US" sz="1600" dirty="0">
                <a:latin typeface="Alibaba PuHuiTi R"/>
                <a:ea typeface="Alibaba PuHuiTi R"/>
              </a:rPr>
              <a:t>是一种</a:t>
            </a:r>
            <a:r>
              <a:rPr lang="zh-CN" altLang="en-US" sz="1600" dirty="0">
                <a:solidFill>
                  <a:srgbClr val="C00000"/>
                </a:solidFill>
                <a:latin typeface="Alibaba PuHuiTi R"/>
                <a:ea typeface="Alibaba PuHuiTi R"/>
              </a:rPr>
              <a:t>无连接</a:t>
            </a:r>
            <a:r>
              <a:rPr lang="zh-CN" altLang="en-US" sz="1600" dirty="0">
                <a:latin typeface="Alibaba PuHuiTi R"/>
                <a:ea typeface="Alibaba PuHuiTi R"/>
              </a:rPr>
              <a:t>、</a:t>
            </a:r>
            <a:r>
              <a:rPr lang="zh-CN" altLang="en-US" sz="1600" dirty="0">
                <a:solidFill>
                  <a:srgbClr val="C00000"/>
                </a:solidFill>
                <a:latin typeface="Alibaba PuHuiTi R"/>
                <a:ea typeface="Alibaba PuHuiTi R"/>
              </a:rPr>
              <a:t>不可靠传输</a:t>
            </a:r>
            <a:r>
              <a:rPr lang="zh-CN" altLang="en-US" sz="1600" dirty="0">
                <a:latin typeface="Alibaba PuHuiTi R"/>
                <a:ea typeface="Alibaba PuHuiTi R"/>
              </a:rPr>
              <a:t>的协议。</a:t>
            </a:r>
            <a:endParaRPr lang="en-US" altLang="zh-CN" sz="1600" dirty="0">
              <a:latin typeface="Alibaba PuHuiTi R"/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Alibaba PuHuiTi R"/>
                <a:ea typeface="Alibaba PuHuiTi R"/>
              </a:rPr>
              <a:t>将数据源</a:t>
            </a:r>
            <a:r>
              <a:rPr lang="en-US" altLang="zh-CN" sz="1600" dirty="0">
                <a:latin typeface="Alibaba PuHuiTi R"/>
                <a:ea typeface="Alibaba PuHuiTi R"/>
              </a:rPr>
              <a:t>IP</a:t>
            </a:r>
            <a:r>
              <a:rPr lang="zh-CN" altLang="en-US" sz="1600" dirty="0">
                <a:latin typeface="Alibaba PuHuiTi R"/>
                <a:ea typeface="Alibaba PuHuiTi R"/>
              </a:rPr>
              <a:t>、目的地</a:t>
            </a:r>
            <a:r>
              <a:rPr lang="en-US" altLang="zh-CN" sz="1600" dirty="0">
                <a:latin typeface="Alibaba PuHuiTi R"/>
                <a:ea typeface="Alibaba PuHuiTi R"/>
              </a:rPr>
              <a:t>IP</a:t>
            </a:r>
            <a:r>
              <a:rPr lang="zh-CN" altLang="en-US" sz="1600" dirty="0">
                <a:latin typeface="Alibaba PuHuiTi R"/>
                <a:ea typeface="Alibaba PuHuiTi R"/>
              </a:rPr>
              <a:t>和端口封装成数据包，不需要建立连接 </a:t>
            </a:r>
            <a:endParaRPr lang="en-US" altLang="zh-CN" sz="1600" dirty="0">
              <a:latin typeface="Alibaba PuHuiTi R"/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Alibaba PuHuiTi R"/>
                <a:ea typeface="Alibaba PuHuiTi R"/>
              </a:rPr>
              <a:t>每个数据包的大小限制在</a:t>
            </a:r>
            <a:r>
              <a:rPr lang="en-US" altLang="zh-CN" sz="1600" dirty="0">
                <a:latin typeface="Alibaba PuHuiTi R"/>
                <a:ea typeface="Alibaba PuHuiTi R"/>
              </a:rPr>
              <a:t>64KB</a:t>
            </a:r>
            <a:r>
              <a:rPr lang="zh-CN" altLang="en-US" sz="1600" dirty="0">
                <a:latin typeface="Alibaba PuHuiTi R"/>
                <a:ea typeface="Alibaba PuHuiTi R"/>
              </a:rPr>
              <a:t>内 </a:t>
            </a:r>
            <a:endParaRPr lang="en-US" altLang="zh-CN" sz="1600" dirty="0">
              <a:latin typeface="Alibaba PuHuiTi R"/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Alibaba PuHuiTi R"/>
                <a:ea typeface="Alibaba PuHuiTi R"/>
              </a:rPr>
              <a:t>发送不管对方是否准备好，接收方收到也不确认，故是不可靠的 </a:t>
            </a:r>
            <a:endParaRPr lang="en-US" altLang="zh-CN" sz="1600" dirty="0">
              <a:latin typeface="Alibaba PuHuiTi R"/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Alibaba PuHuiTi R"/>
                <a:ea typeface="Alibaba PuHuiTi R"/>
              </a:rPr>
              <a:t> 可以广播发送 ，发送数据结束时无需释放资源，开销小，速度快。</a:t>
            </a:r>
            <a:endParaRPr lang="en-US" altLang="zh-CN" sz="1600" dirty="0">
              <a:latin typeface="Alibaba PuHuiTi R"/>
              <a:ea typeface="Alibaba PuHuiTi R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Alibaba PuHuiTi R"/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协议通信场景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Alibaba PuHuiTi R"/>
                <a:ea typeface="Alibaba PuHuiTi R"/>
              </a:rPr>
              <a:t>语音通话，视频会话等。</a:t>
            </a:r>
            <a:endParaRPr lang="zh-CN" altLang="en-US" sz="1600" dirty="0">
              <a:latin typeface="Alibaba PuHuiTi R"/>
              <a:ea typeface="Alibaba PuHuiTi 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614911" y="1478280"/>
            <a:ext cx="7065416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、通信协议是什么？</a:t>
            </a:r>
            <a:endParaRPr lang="en-US" altLang="zh-CN" dirty="0"/>
          </a:p>
          <a:p>
            <a:pPr marL="5524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计算机网络中，连接和通信数据的规则被称为网络通信协议。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6700" lvl="1">
              <a:lnSpc>
                <a:spcPct val="200000"/>
              </a:lnSpc>
            </a:pP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TCP</a:t>
            </a:r>
            <a:r>
              <a:rPr lang="zh-CN" altLang="en-US" dirty="0"/>
              <a:t>通信协议的特点是什么样的</a:t>
            </a:r>
            <a:r>
              <a:rPr lang="en-US" altLang="zh-CN" dirty="0"/>
              <a:t>?</a:t>
            </a:r>
            <a:endParaRPr lang="en-US" altLang="zh-CN" dirty="0"/>
          </a:p>
          <a:p>
            <a:pPr marL="5524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ea typeface="Alibaba PuHuiTi R"/>
              </a:rPr>
              <a:t>它是一种面向连接的可靠通信协议。</a:t>
            </a:r>
            <a:endParaRPr lang="en-US" altLang="zh-CN" sz="1600" dirty="0">
              <a:ea typeface="Alibaba PuHuiTi R"/>
            </a:endParaRPr>
          </a:p>
          <a:p>
            <a:pPr marL="5524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ea typeface="Alibaba PuHuiTi R"/>
              </a:rPr>
              <a:t>传输前，采用“三次握手”方式建立连接，点对点的通信，所以可靠。</a:t>
            </a:r>
            <a:endParaRPr lang="en-US" altLang="zh-CN" sz="1600" dirty="0">
              <a:ea typeface="Alibaba PuHuiTi R"/>
            </a:endParaRPr>
          </a:p>
          <a:p>
            <a:pPr marL="5524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ea typeface="Alibaba PuHuiTi R"/>
              </a:rPr>
              <a:t>在连接中可进行大数据量的传输。</a:t>
            </a:r>
            <a:endParaRPr lang="en-US" altLang="zh-CN" sz="1600" dirty="0">
              <a:ea typeface="Alibaba PuHuiTi R"/>
            </a:endParaRPr>
          </a:p>
          <a:p>
            <a:pPr marL="5524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ea typeface="Alibaba PuHuiTi R"/>
              </a:rPr>
              <a:t>通信效率较低。 </a:t>
            </a:r>
            <a:endParaRPr lang="en-US" altLang="zh-CN" sz="1600" dirty="0">
              <a:ea typeface="Alibaba PuHuiTi R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ea typeface="Alibaba PuHuiTi R"/>
            </a:endParaRPr>
          </a:p>
          <a:p>
            <a:pPr marL="266700" lvl="1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642325" y="1173480"/>
            <a:ext cx="7065416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UDP</a:t>
            </a:r>
            <a:r>
              <a:rPr lang="zh-CN" altLang="en-US" dirty="0"/>
              <a:t>协议的特点是什么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34670" lvl="1" indent="-268605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用户数据报协议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(User Datagram Protocol)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34670" lvl="1" indent="-268605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面向无连接，不可靠传输的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通信协议。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34670" lvl="1" indent="-268605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速度快，有大小限制一次最多发送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64K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，数据不安全，易丢失数据。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>
            <a:spLocks noGrp="1"/>
          </p:cNvSpPr>
          <p:nvPr/>
        </p:nvSpPr>
        <p:spPr>
          <a:xfrm>
            <a:off x="5104765" y="1223645"/>
            <a:ext cx="5973445" cy="467741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sz="14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三要素概述、要素一：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要素二：端口号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要素三：协议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一发一收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en-US" altLang="zh-CN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文件上传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单线程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zh-CN" altLang="en-US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文件上传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多线程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文件上传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线程池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10880" y="1705600"/>
            <a:ext cx="10922000" cy="3150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TCP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是一种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面向连接，安全、可靠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的传输数据的协议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传输前，采用“三次握手”方式，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点对点通信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，是可靠的 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在连接中可进行大数据量的传输 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endParaRPr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0880" y="1028876"/>
            <a:ext cx="6096000" cy="676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协议回顾： 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4"/>
          <p:cNvSpPr/>
          <p:nvPr/>
        </p:nvSpPr>
        <p:spPr>
          <a:xfrm>
            <a:off x="951787" y="1969862"/>
            <a:ext cx="2499942" cy="725981"/>
          </a:xfrm>
          <a:custGeom>
            <a:avLst/>
            <a:gdLst>
              <a:gd name="connsiteX0" fmla="*/ 0 w 2704111"/>
              <a:gd name="connsiteY0" fmla="*/ 0 h 967216"/>
              <a:gd name="connsiteX1" fmla="*/ 2142444 w 2704111"/>
              <a:gd name="connsiteY1" fmla="*/ 0 h 967216"/>
              <a:gd name="connsiteX2" fmla="*/ 2704111 w 2704111"/>
              <a:gd name="connsiteY2" fmla="*/ 494759 h 967216"/>
              <a:gd name="connsiteX3" fmla="*/ 2142444 w 2704111"/>
              <a:gd name="connsiteY3" fmla="*/ 967216 h 967216"/>
              <a:gd name="connsiteX4" fmla="*/ 0 w 2704111"/>
              <a:gd name="connsiteY4" fmla="*/ 967216 h 96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4111" h="967216">
                <a:moveTo>
                  <a:pt x="0" y="0"/>
                </a:moveTo>
                <a:lnTo>
                  <a:pt x="2142444" y="0"/>
                </a:lnTo>
                <a:lnTo>
                  <a:pt x="2704111" y="494759"/>
                </a:lnTo>
                <a:lnTo>
                  <a:pt x="2142444" y="967216"/>
                </a:lnTo>
                <a:lnTo>
                  <a:pt x="0" y="967216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任意多边形 3"/>
          <p:cNvSpPr/>
          <p:nvPr/>
        </p:nvSpPr>
        <p:spPr bwMode="auto">
          <a:xfrm>
            <a:off x="3014126" y="1969862"/>
            <a:ext cx="2519985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5" name="文本框 35"/>
          <p:cNvSpPr txBox="1">
            <a:spLocks noChangeArrowheads="1"/>
          </p:cNvSpPr>
          <p:nvPr/>
        </p:nvSpPr>
        <p:spPr bwMode="auto">
          <a:xfrm>
            <a:off x="3306627" y="2162401"/>
            <a:ext cx="2131778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endParaRPr lang="zh-CN" altLang="en-US" sz="2000" b="1" baseline="-3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43"/>
          <p:cNvSpPr txBox="1">
            <a:spLocks noChangeArrowheads="1"/>
          </p:cNvSpPr>
          <p:nvPr/>
        </p:nvSpPr>
        <p:spPr bwMode="auto">
          <a:xfrm>
            <a:off x="939400" y="2170275"/>
            <a:ext cx="2391925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网络通信的三要素</a:t>
            </a:r>
            <a:endParaRPr lang="zh-CN" altLang="en-US" sz="2000" b="1" baseline="-3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任意多边形 10"/>
          <p:cNvSpPr/>
          <p:nvPr/>
        </p:nvSpPr>
        <p:spPr bwMode="auto">
          <a:xfrm>
            <a:off x="7212163" y="1976785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800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0" name="任意多边形 13"/>
          <p:cNvSpPr/>
          <p:nvPr/>
        </p:nvSpPr>
        <p:spPr bwMode="auto">
          <a:xfrm>
            <a:off x="5129781" y="1968911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noProof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49"/>
          <p:cNvSpPr txBox="1">
            <a:spLocks noChangeArrowheads="1"/>
          </p:cNvSpPr>
          <p:nvPr/>
        </p:nvSpPr>
        <p:spPr bwMode="auto">
          <a:xfrm>
            <a:off x="4825734" y="2170275"/>
            <a:ext cx="3174996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 </a:t>
            </a:r>
            <a:endParaRPr lang="zh-CN" altLang="en-US" sz="2000" b="1" baseline="-3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文本框 46"/>
          <p:cNvSpPr txBox="1">
            <a:spLocks noChangeArrowheads="1"/>
          </p:cNvSpPr>
          <p:nvPr/>
        </p:nvSpPr>
        <p:spPr bwMode="auto">
          <a:xfrm>
            <a:off x="9559625" y="2150940"/>
            <a:ext cx="2130013" cy="33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0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/>
              <a:t>模拟</a:t>
            </a:r>
            <a:r>
              <a:rPr lang="en-US" altLang="zh-CN" sz="1400" dirty="0"/>
              <a:t>BS</a:t>
            </a:r>
            <a:r>
              <a:rPr lang="zh-CN" altLang="en-US" sz="1400" dirty="0"/>
              <a:t>系统</a:t>
            </a:r>
            <a:endParaRPr lang="zh-CN" altLang="en-US" sz="1400" dirty="0"/>
          </a:p>
        </p:txBody>
      </p:sp>
      <p:sp>
        <p:nvSpPr>
          <p:cNvPr id="28" name="文本框 35"/>
          <p:cNvSpPr txBox="1">
            <a:spLocks noChangeArrowheads="1"/>
          </p:cNvSpPr>
          <p:nvPr/>
        </p:nvSpPr>
        <p:spPr bwMode="auto">
          <a:xfrm>
            <a:off x="7596450" y="2194042"/>
            <a:ext cx="1940552" cy="29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文件上传</a:t>
            </a:r>
            <a:endParaRPr lang="zh-CN" altLang="en-US" sz="2000" b="1" baseline="-3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9" name="直接连接符 8"/>
          <p:cNvCxnSpPr/>
          <p:nvPr/>
        </p:nvCxnSpPr>
        <p:spPr>
          <a:xfrm>
            <a:off x="989657" y="4492949"/>
            <a:ext cx="10804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3"/>
          <p:cNvSpPr txBox="1"/>
          <p:nvPr/>
        </p:nvSpPr>
        <p:spPr>
          <a:xfrm>
            <a:off x="5053368" y="2916997"/>
            <a:ext cx="2102163" cy="125809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基于可靠传输的方式进行的通信模式。解决不同场景的通信需求。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34" name="文本框 13"/>
          <p:cNvSpPr txBox="1"/>
          <p:nvPr/>
        </p:nvSpPr>
        <p:spPr>
          <a:xfrm>
            <a:off x="7408807" y="2923179"/>
            <a:ext cx="1885739" cy="371697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35" name="文本框 13"/>
          <p:cNvSpPr txBox="1"/>
          <p:nvPr/>
        </p:nvSpPr>
        <p:spPr>
          <a:xfrm>
            <a:off x="9294546" y="2948758"/>
            <a:ext cx="2517899" cy="371697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endParaRPr lang="zh-CN" altLang="en-US" b="1" dirty="0">
              <a:solidFill>
                <a:srgbClr val="AD2A26"/>
              </a:solidFill>
              <a:sym typeface="微软雅黑" panose="020B0503020204020204" pitchFamily="34" charset="-122"/>
            </a:endParaRPr>
          </a:p>
        </p:txBody>
      </p:sp>
      <p:sp>
        <p:nvSpPr>
          <p:cNvPr id="39" name="文本框 13"/>
          <p:cNvSpPr txBox="1"/>
          <p:nvPr/>
        </p:nvSpPr>
        <p:spPr>
          <a:xfrm>
            <a:off x="951787" y="2938211"/>
            <a:ext cx="1942368" cy="962628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一个消息发送给对方需要哪些关键因素。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40" name="文本框 13"/>
          <p:cNvSpPr txBox="1"/>
          <p:nvPr/>
        </p:nvSpPr>
        <p:spPr>
          <a:xfrm>
            <a:off x="2922680" y="2938211"/>
            <a:ext cx="2102163" cy="962628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消息直接发送给对象，不确认对方是否在线，不做消息确认。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  <p:sp>
        <p:nvSpPr>
          <p:cNvPr id="19" name="文本占位符 3"/>
          <p:cNvSpPr txBox="1"/>
          <p:nvPr/>
        </p:nvSpPr>
        <p:spPr>
          <a:xfrm>
            <a:off x="787079" y="1072893"/>
            <a:ext cx="373021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关于网络编程同学们需要学会什么</a:t>
            </a:r>
            <a:endParaRPr kumimoji="1"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本框 13"/>
          <p:cNvSpPr txBox="1"/>
          <p:nvPr/>
        </p:nvSpPr>
        <p:spPr>
          <a:xfrm>
            <a:off x="7319919" y="2958244"/>
            <a:ext cx="2102163" cy="974725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如何实现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TCP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实现文件上传，具体是是如何实现的。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40914" y="1860693"/>
            <a:ext cx="184731" cy="4181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R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0914" y="1975736"/>
            <a:ext cx="2870282" cy="327612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5"/>
          <p:cNvSpPr/>
          <p:nvPr/>
        </p:nvSpPr>
        <p:spPr>
          <a:xfrm rot="2651319">
            <a:off x="1098502" y="210866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91887" y="182526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endParaRPr kumimoji="1" lang="zh-CN" altLang="en-US" sz="140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13813" y="1856071"/>
            <a:ext cx="2870282" cy="327612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5"/>
          <p:cNvSpPr/>
          <p:nvPr/>
        </p:nvSpPr>
        <p:spPr>
          <a:xfrm rot="2651319">
            <a:off x="8271401" y="198900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264786" y="170560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服务端</a:t>
            </a:r>
            <a:endParaRPr kumimoji="1" lang="zh-CN" altLang="en-US" sz="140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3764" y="4215850"/>
            <a:ext cx="419100" cy="4572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243" y="4309336"/>
            <a:ext cx="419100" cy="58102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3595864" y="3075587"/>
            <a:ext cx="4827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595864" y="4215850"/>
            <a:ext cx="4827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08" y="3114904"/>
            <a:ext cx="866775" cy="97902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405" y="3106068"/>
            <a:ext cx="866775" cy="1009507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721434" y="26302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Alibaba PuHuiTi R"/>
              </a:rPr>
              <a:t>Socket                                       Socket</a:t>
            </a:r>
            <a:endParaRPr lang="zh-CN" altLang="en-US" dirty="0"/>
          </a:p>
        </p:txBody>
      </p:sp>
      <p:sp>
        <p:nvSpPr>
          <p:cNvPr id="27" name="箭头: 右 26"/>
          <p:cNvSpPr/>
          <p:nvPr/>
        </p:nvSpPr>
        <p:spPr>
          <a:xfrm>
            <a:off x="3433304" y="3258467"/>
            <a:ext cx="1005840" cy="2645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箭头: 右 28"/>
          <p:cNvSpPr/>
          <p:nvPr/>
        </p:nvSpPr>
        <p:spPr>
          <a:xfrm>
            <a:off x="7584323" y="3248939"/>
            <a:ext cx="1005840" cy="2645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10880" y="980015"/>
            <a:ext cx="609600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通信模式演示</a:t>
            </a: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 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500127" y="327822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字节输出流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601926" y="3205682"/>
            <a:ext cx="14323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字节输入流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箭头: 右 34"/>
          <p:cNvSpPr/>
          <p:nvPr/>
        </p:nvSpPr>
        <p:spPr>
          <a:xfrm flipH="1" flipV="1">
            <a:off x="3424342" y="3754649"/>
            <a:ext cx="1007095" cy="2893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500127" y="3759729"/>
            <a:ext cx="609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字节输入流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箭头: 右 36"/>
          <p:cNvSpPr/>
          <p:nvPr/>
        </p:nvSpPr>
        <p:spPr>
          <a:xfrm flipH="1" flipV="1">
            <a:off x="7547083" y="3742140"/>
            <a:ext cx="1007095" cy="2893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704586" y="377685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字节输出流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47745" y="321044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在一起？</a:t>
            </a:r>
            <a:endParaRPr lang="zh-CN" altLang="en-US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759720" y="375537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看你表现！</a:t>
            </a:r>
            <a:endParaRPr lang="zh-CN" altLang="en-US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40914" y="5532750"/>
            <a:ext cx="829533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注意：在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中只要是使用</a:t>
            </a:r>
            <a:r>
              <a:rPr lang="en-US" altLang="zh-CN" sz="1600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java.net.Socket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类实现通信，底层即是使用了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0.59232 -0.0108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09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-0.62852 -0.00278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3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9" grpId="0" animBg="1"/>
      <p:bldP spid="32" grpId="0"/>
      <p:bldP spid="34" grpId="0"/>
      <p:bldP spid="35" grpId="0" animBg="1"/>
      <p:bldP spid="36" grpId="0"/>
      <p:bldP spid="37" grpId="0" animBg="1"/>
      <p:bldP spid="38" grpId="0"/>
      <p:bldP spid="39" grpId="0"/>
      <p:bldP spid="39" grpId="1"/>
      <p:bldP spid="28" grpId="0"/>
      <p:bldP spid="28" grpId="1"/>
      <p:bldP spid="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5134" y="3499613"/>
            <a:ext cx="632515" cy="1226926"/>
          </a:xfrm>
          <a:prstGeom prst="rect">
            <a:avLst/>
          </a:prstGeom>
        </p:spPr>
      </p:pic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726441" y="527686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defTabSz="1219200" eaLnBrk="0" hangingPunct="0">
              <a:defRPr/>
            </a:pPr>
            <a:r>
              <a:rPr lang="en-US" altLang="zh-CN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通信程序</a:t>
            </a:r>
            <a:endParaRPr lang="zh-TW" altLang="zh-CN" sz="2400" b="1" kern="0" dirty="0">
              <a:solidFill>
                <a:prstClr val="black">
                  <a:lumMod val="65000"/>
                  <a:lumOff val="3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1" y="1609378"/>
            <a:ext cx="4206605" cy="632515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4427009" y="980728"/>
            <a:ext cx="7177617" cy="2448272"/>
            <a:chOff x="4427009" y="1196752"/>
            <a:chExt cx="7177617" cy="2448272"/>
          </a:xfrm>
        </p:grpSpPr>
        <p:sp>
          <p:nvSpPr>
            <p:cNvPr id="18" name="矩形 17"/>
            <p:cNvSpPr/>
            <p:nvPr/>
          </p:nvSpPr>
          <p:spPr>
            <a:xfrm>
              <a:off x="4427009" y="1196752"/>
              <a:ext cx="7177617" cy="244827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1287" y="1252237"/>
              <a:ext cx="2309060" cy="289585"/>
            </a:xfrm>
            <a:prstGeom prst="rect">
              <a:avLst/>
            </a:prstGeom>
          </p:spPr>
        </p:pic>
      </p:grpSp>
      <p:grpSp>
        <p:nvGrpSpPr>
          <p:cNvPr id="30" name="组合 29"/>
          <p:cNvGrpSpPr/>
          <p:nvPr/>
        </p:nvGrpSpPr>
        <p:grpSpPr>
          <a:xfrm>
            <a:off x="4905633" y="4797152"/>
            <a:ext cx="1989423" cy="1763650"/>
            <a:chOff x="4905633" y="4797152"/>
            <a:chExt cx="1989423" cy="1763650"/>
          </a:xfrm>
        </p:grpSpPr>
        <p:sp>
          <p:nvSpPr>
            <p:cNvPr id="25" name="矩形 24"/>
            <p:cNvSpPr/>
            <p:nvPr/>
          </p:nvSpPr>
          <p:spPr>
            <a:xfrm>
              <a:off x="4905633" y="4797152"/>
              <a:ext cx="1989423" cy="13321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2571" y="6309320"/>
              <a:ext cx="1455546" cy="251482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3767822" y="3429000"/>
            <a:ext cx="2860295" cy="1368152"/>
            <a:chOff x="3767822" y="3429000"/>
            <a:chExt cx="2860295" cy="1368152"/>
          </a:xfrm>
        </p:grpSpPr>
        <p:grpSp>
          <p:nvGrpSpPr>
            <p:cNvPr id="34" name="组合 33"/>
            <p:cNvGrpSpPr/>
            <p:nvPr/>
          </p:nvGrpSpPr>
          <p:grpSpPr>
            <a:xfrm>
              <a:off x="5172571" y="3429000"/>
              <a:ext cx="1455546" cy="1368152"/>
              <a:chOff x="5172571" y="3429000"/>
              <a:chExt cx="1455546" cy="1368152"/>
            </a:xfrm>
          </p:grpSpPr>
          <p:cxnSp>
            <p:nvCxnSpPr>
              <p:cNvPr id="32" name="直接连接符 31"/>
              <p:cNvCxnSpPr/>
              <p:nvPr/>
            </p:nvCxnSpPr>
            <p:spPr>
              <a:xfrm>
                <a:off x="5172571" y="3429000"/>
                <a:ext cx="0" cy="1368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6628117" y="3429000"/>
                <a:ext cx="0" cy="1368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67822" y="3640595"/>
              <a:ext cx="1318374" cy="944962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5027407" y="3507291"/>
            <a:ext cx="823031" cy="2532814"/>
            <a:chOff x="5027407" y="3507291"/>
            <a:chExt cx="823031" cy="2532814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27407" y="4980833"/>
              <a:ext cx="823031" cy="1059272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58947" y="3507291"/>
              <a:ext cx="541067" cy="1211685"/>
            </a:xfrm>
            <a:prstGeom prst="rect">
              <a:avLst/>
            </a:prstGeom>
          </p:spPr>
        </p:pic>
      </p:grpSp>
      <p:sp>
        <p:nvSpPr>
          <p:cNvPr id="43" name="矩形 42"/>
          <p:cNvSpPr/>
          <p:nvPr/>
        </p:nvSpPr>
        <p:spPr>
          <a:xfrm>
            <a:off x="4905632" y="2096852"/>
            <a:ext cx="1989423" cy="133214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5399" y="1085088"/>
            <a:ext cx="1592718" cy="655377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2620" y="1818641"/>
            <a:ext cx="975445" cy="220999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7407" y="2251235"/>
            <a:ext cx="723963" cy="1051651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00342" y="2273859"/>
            <a:ext cx="777307" cy="1036410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9582" y="4971964"/>
            <a:ext cx="723963" cy="998307"/>
          </a:xfrm>
          <a:prstGeom prst="rect">
            <a:avLst/>
          </a:prstGeom>
        </p:spPr>
      </p:pic>
      <p:grpSp>
        <p:nvGrpSpPr>
          <p:cNvPr id="75" name="组合 74"/>
          <p:cNvGrpSpPr/>
          <p:nvPr/>
        </p:nvGrpSpPr>
        <p:grpSpPr>
          <a:xfrm>
            <a:off x="7904141" y="1085088"/>
            <a:ext cx="3175077" cy="5475714"/>
            <a:chOff x="7904141" y="1085088"/>
            <a:chExt cx="3175077" cy="5475714"/>
          </a:xfrm>
        </p:grpSpPr>
        <p:grpSp>
          <p:nvGrpSpPr>
            <p:cNvPr id="73" name="组合 72"/>
            <p:cNvGrpSpPr/>
            <p:nvPr/>
          </p:nvGrpSpPr>
          <p:grpSpPr>
            <a:xfrm>
              <a:off x="9089794" y="1085088"/>
              <a:ext cx="1989424" cy="5475714"/>
              <a:chOff x="9089794" y="1085088"/>
              <a:chExt cx="1989424" cy="5475714"/>
            </a:xfrm>
          </p:grpSpPr>
          <p:pic>
            <p:nvPicPr>
              <p:cNvPr id="58" name="图片 5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229296" y="3499613"/>
                <a:ext cx="632515" cy="1226926"/>
              </a:xfrm>
              <a:prstGeom prst="rect">
                <a:avLst/>
              </a:prstGeom>
            </p:spPr>
          </p:pic>
          <p:sp>
            <p:nvSpPr>
              <p:cNvPr id="60" name="矩形 59"/>
              <p:cNvSpPr/>
              <p:nvPr/>
            </p:nvSpPr>
            <p:spPr>
              <a:xfrm>
                <a:off x="9089795" y="4797152"/>
                <a:ext cx="1989423" cy="1332148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1" name="图片 6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56733" y="6309320"/>
                <a:ext cx="1455546" cy="251482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11569" y="4980833"/>
                <a:ext cx="823031" cy="1059272"/>
              </a:xfrm>
              <a:prstGeom prst="rect">
                <a:avLst/>
              </a:prstGeom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43109" y="3507291"/>
                <a:ext cx="541067" cy="1211685"/>
              </a:xfrm>
              <a:prstGeom prst="rect">
                <a:avLst/>
              </a:prstGeom>
            </p:spPr>
          </p:pic>
          <p:sp>
            <p:nvSpPr>
              <p:cNvPr id="65" name="矩形 64"/>
              <p:cNvSpPr/>
              <p:nvPr/>
            </p:nvSpPr>
            <p:spPr>
              <a:xfrm>
                <a:off x="9089794" y="2096852"/>
                <a:ext cx="1989423" cy="1332148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19561" y="1085088"/>
                <a:ext cx="1592718" cy="655377"/>
              </a:xfrm>
              <a:prstGeom prst="rect">
                <a:avLst/>
              </a:prstGeom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96782" y="1818641"/>
                <a:ext cx="975445" cy="220999"/>
              </a:xfrm>
              <a:prstGeom prst="rect">
                <a:avLst/>
              </a:prstGeom>
            </p:spPr>
          </p:pic>
          <p:pic>
            <p:nvPicPr>
              <p:cNvPr id="68" name="图片 6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11569" y="2251235"/>
                <a:ext cx="723963" cy="1051651"/>
              </a:xfrm>
              <a:prstGeom prst="rect">
                <a:avLst/>
              </a:prstGeom>
            </p:spPr>
          </p:pic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4504" y="2273859"/>
                <a:ext cx="777307" cy="1036410"/>
              </a:xfrm>
              <a:prstGeom prst="rect">
                <a:avLst/>
              </a:prstGeom>
            </p:spPr>
          </p:pic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163744" y="4971964"/>
                <a:ext cx="723963" cy="998307"/>
              </a:xfrm>
              <a:prstGeom prst="rect">
                <a:avLst/>
              </a:prstGeom>
            </p:spPr>
          </p:pic>
          <p:cxnSp>
            <p:nvCxnSpPr>
              <p:cNvPr id="71" name="直接连接符 70"/>
              <p:cNvCxnSpPr/>
              <p:nvPr/>
            </p:nvCxnSpPr>
            <p:spPr>
              <a:xfrm>
                <a:off x="9354710" y="3429000"/>
                <a:ext cx="0" cy="1368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10810256" y="3429000"/>
                <a:ext cx="0" cy="13681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04141" y="3640595"/>
              <a:ext cx="1318374" cy="944962"/>
            </a:xfrm>
            <a:prstGeom prst="rect">
              <a:avLst/>
            </a:prstGeom>
          </p:spPr>
        </p:pic>
      </p:grpSp>
      <p:pic>
        <p:nvPicPr>
          <p:cNvPr id="77" name="图片 7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6476" y="4682842"/>
            <a:ext cx="4336156" cy="228620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6285" y="5008747"/>
            <a:ext cx="4031329" cy="205758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6285" y="5249848"/>
            <a:ext cx="4564776" cy="213378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3423" y="5501664"/>
            <a:ext cx="4587638" cy="205758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3911" y="5767940"/>
            <a:ext cx="3939881" cy="228620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5526" y="2338957"/>
            <a:ext cx="3970364" cy="1204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0880" y="1047129"/>
            <a:ext cx="975464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</a:t>
            </a: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ocket</a:t>
            </a:r>
            <a:endParaRPr kumimoji="0" lang="en-US" altLang="zh-CN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kumimoji="0" lang="en-US" altLang="zh-CN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62846" y="1578043"/>
          <a:ext cx="10666307" cy="1196686"/>
        </p:xfrm>
        <a:graphic>
          <a:graphicData uri="http://schemas.openxmlformats.org/drawingml/2006/table">
            <a:tbl>
              <a:tblPr/>
              <a:tblGrid>
                <a:gridCol w="4610627"/>
                <a:gridCol w="6055680"/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</a:t>
                      </a:r>
                      <a:r>
                        <a:rPr lang="en-US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Socket(String host , int port)</a:t>
                      </a:r>
                      <a:r>
                        <a:rPr lang="zh-CN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​</a:t>
                      </a:r>
                      <a:endParaRPr lang="zh-CN" altLang="en-US" sz="14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创建发送端的</a:t>
                      </a:r>
                      <a:r>
                        <a:rPr lang="en-US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Socket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对象与服务端连接，参数为服务端程序的</a:t>
                      </a:r>
                      <a:r>
                        <a:rPr lang="en-US" altLang="zh-CN" sz="14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ip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和端口。</a:t>
                      </a:r>
                      <a:endParaRPr lang="en-US" altLang="zh-CN" sz="14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62846" y="29917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类成员方法</a:t>
            </a:r>
            <a:endParaRPr lang="zh-CN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62846" y="3487120"/>
          <a:ext cx="11084880" cy="1872860"/>
        </p:xfrm>
        <a:graphic>
          <a:graphicData uri="http://schemas.openxmlformats.org/drawingml/2006/table">
            <a:tbl>
              <a:tblPr/>
              <a:tblGrid>
                <a:gridCol w="5407130"/>
                <a:gridCol w="5677750"/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OutputStream</a:t>
                      </a:r>
                      <a:r>
                        <a:rPr lang="en-US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 </a:t>
                      </a:r>
                      <a:r>
                        <a:rPr lang="en-US" altLang="zh-CN" sz="14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getOutputStream</a:t>
                      </a:r>
                      <a:r>
                        <a:rPr lang="en-US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()</a:t>
                      </a:r>
                      <a:endParaRPr lang="zh-CN" altLang="en-US" sz="14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获得字节输出流对象</a:t>
                      </a:r>
                      <a:endParaRPr lang="en-US" altLang="zh-CN" sz="14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6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InputStream</a:t>
                      </a:r>
                      <a:r>
                        <a:rPr lang="en-US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 </a:t>
                      </a:r>
                      <a:r>
                        <a:rPr lang="en-US" altLang="zh-CN" sz="14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getInputStream</a:t>
                      </a:r>
                      <a:r>
                        <a:rPr lang="en-US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()</a:t>
                      </a:r>
                      <a:endParaRPr lang="zh-CN" altLang="en-US" sz="14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获得字节输入流对象</a:t>
                      </a:r>
                      <a:endParaRPr lang="en-US" altLang="zh-CN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2195450" y="831522"/>
            <a:ext cx="9214230" cy="51719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客户端发送消息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4219575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/>
              <a:t>需求：客户端实现步骤</a:t>
            </a:r>
            <a:endParaRPr lang="en-US" altLang="zh-CN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/>
              <a:t>创建客户端的</a:t>
            </a:r>
            <a:r>
              <a:rPr lang="en-US" altLang="zh-CN" dirty="0"/>
              <a:t>Socket</a:t>
            </a:r>
            <a:r>
              <a:rPr lang="zh-CN" altLang="en-US" dirty="0"/>
              <a:t>对象，请求与服务端的连接。</a:t>
            </a:r>
            <a:endParaRPr lang="en-US" altLang="zh-CN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/>
              <a:t>使用</a:t>
            </a:r>
            <a:r>
              <a:rPr lang="en-US" altLang="zh-CN" dirty="0"/>
              <a:t>socket</a:t>
            </a:r>
            <a:r>
              <a:rPr lang="zh-CN" altLang="en-US" dirty="0"/>
              <a:t>对象调用</a:t>
            </a:r>
            <a:r>
              <a:rPr lang="en-US" altLang="zh-CN" dirty="0" err="1"/>
              <a:t>getOutputStream</a:t>
            </a:r>
            <a:r>
              <a:rPr lang="en-US" altLang="zh-CN" dirty="0"/>
              <a:t>()</a:t>
            </a:r>
            <a:r>
              <a:rPr lang="zh-CN" altLang="en-US" dirty="0"/>
              <a:t>方法得到字节输出流。</a:t>
            </a:r>
            <a:endParaRPr lang="en-US" altLang="zh-CN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/>
              <a:t>使用字节输出流完成数据的发送。</a:t>
            </a:r>
            <a:endParaRPr lang="en-US" altLang="zh-CN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dirty="0"/>
              <a:t>释放资源：关闭</a:t>
            </a:r>
            <a:r>
              <a:rPr lang="en-US" altLang="zh-CN" dirty="0"/>
              <a:t>socket</a:t>
            </a:r>
            <a:r>
              <a:rPr lang="zh-CN" altLang="en-US" dirty="0"/>
              <a:t>管道。</a:t>
            </a:r>
            <a:endParaRPr lang="en-US" altLang="zh-CN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</a:pPr>
            <a:endParaRPr lang="en-US" altLang="zh-CN" dirty="0"/>
          </a:p>
          <a:p>
            <a:pPr>
              <a:lnSpc>
                <a:spcPct val="2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635096" y="1173480"/>
            <a:ext cx="7065416" cy="45110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通信的客户端的代表类是谁？</a:t>
            </a:r>
            <a:endParaRPr lang="en-US" altLang="zh-CN" dirty="0"/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Socket(String host , int port)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/>
              <a:t>TCP</a:t>
            </a:r>
            <a:r>
              <a:rPr lang="zh-CN" altLang="en-US" dirty="0"/>
              <a:t>通信如何使用</a:t>
            </a:r>
            <a:r>
              <a:rPr lang="en-US" altLang="zh-CN" dirty="0"/>
              <a:t>Socket</a:t>
            </a:r>
            <a:r>
              <a:rPr lang="zh-CN" altLang="en-US" dirty="0"/>
              <a:t>管道发送、接收数据。</a:t>
            </a:r>
            <a:endParaRPr lang="en-US" altLang="zh-CN" sz="1600" b="1" dirty="0"/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OutputStream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getOutputStream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获得字节输出流对象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（发）</a:t>
            </a:r>
            <a:endParaRPr lang="zh-CN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InputStream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getInputStream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获得字节输入流对象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（收）</a:t>
            </a:r>
            <a:endParaRPr lang="zh-CN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64161" y="2268316"/>
            <a:ext cx="184731" cy="4181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R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4161" y="2383359"/>
            <a:ext cx="2870282" cy="327612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5"/>
          <p:cNvSpPr/>
          <p:nvPr/>
        </p:nvSpPr>
        <p:spPr>
          <a:xfrm rot="2651319">
            <a:off x="1121749" y="2516289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15134" y="2232888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endParaRPr kumimoji="1" lang="zh-CN" altLang="en-US" sz="140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7060" y="2263694"/>
            <a:ext cx="2870282" cy="327612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5"/>
          <p:cNvSpPr/>
          <p:nvPr/>
        </p:nvSpPr>
        <p:spPr>
          <a:xfrm rot="2651319">
            <a:off x="8294648" y="2396624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288033" y="211322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服务端</a:t>
            </a:r>
            <a:endParaRPr kumimoji="1" lang="zh-CN" altLang="en-US" sz="140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7011" y="4623473"/>
            <a:ext cx="419100" cy="4572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490" y="4716959"/>
            <a:ext cx="419100" cy="58102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3619111" y="3483210"/>
            <a:ext cx="4827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619111" y="4623473"/>
            <a:ext cx="4827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055" y="3522527"/>
            <a:ext cx="866775" cy="97902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652" y="3513691"/>
            <a:ext cx="866775" cy="1009507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744681" y="30378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Alibaba PuHuiTi R"/>
              </a:rPr>
              <a:t>Socket                                       </a:t>
            </a:r>
            <a:r>
              <a:rPr lang="en-US" altLang="zh-CN" err="1">
                <a:solidFill>
                  <a:srgbClr val="C00000"/>
                </a:solidFill>
                <a:latin typeface="微软雅黑" panose="020B0503020204020204" pitchFamily="34" charset="-122"/>
                <a:ea typeface="Alibaba PuHuiTi R"/>
              </a:rPr>
              <a:t>Socket</a:t>
            </a:r>
            <a:endParaRPr lang="zh-CN" altLang="en-US"/>
          </a:p>
        </p:txBody>
      </p:sp>
      <p:sp>
        <p:nvSpPr>
          <p:cNvPr id="27" name="箭头: 右 26"/>
          <p:cNvSpPr/>
          <p:nvPr/>
        </p:nvSpPr>
        <p:spPr>
          <a:xfrm>
            <a:off x="3456551" y="3666090"/>
            <a:ext cx="1005840" cy="2645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箭头: 右 28"/>
          <p:cNvSpPr/>
          <p:nvPr/>
        </p:nvSpPr>
        <p:spPr>
          <a:xfrm>
            <a:off x="7607570" y="3656562"/>
            <a:ext cx="1005840" cy="2645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10880" y="1236625"/>
            <a:ext cx="609600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通信模式演示</a:t>
            </a:r>
            <a:r>
              <a:rPr lang="zh-CN" altLang="en-US" sz="18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 </a:t>
            </a:r>
            <a:endParaRPr lang="en-US" altLang="zh-CN" sz="18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523374" y="368585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字节输出流</a:t>
            </a:r>
            <a:endParaRPr lang="zh-CN" altLang="en-US" sz="1400" b="1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750901" y="3622280"/>
            <a:ext cx="2950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字节输入流</a:t>
            </a:r>
            <a:endParaRPr lang="zh-CN" altLang="en-US" sz="1400" b="1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箭头: 右 34"/>
          <p:cNvSpPr/>
          <p:nvPr/>
        </p:nvSpPr>
        <p:spPr>
          <a:xfrm flipH="1" flipV="1">
            <a:off x="3447589" y="4162272"/>
            <a:ext cx="1007095" cy="2893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523374" y="4167352"/>
            <a:ext cx="609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字节输入流</a:t>
            </a:r>
            <a:endParaRPr lang="zh-CN" altLang="en-US" sz="1400" b="1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箭头: 右 36"/>
          <p:cNvSpPr/>
          <p:nvPr/>
        </p:nvSpPr>
        <p:spPr>
          <a:xfrm flipH="1" flipV="1">
            <a:off x="7570330" y="4149763"/>
            <a:ext cx="1007095" cy="2893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727833" y="418447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字节输出流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70992" y="361807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在一起？</a:t>
            </a:r>
            <a:endParaRPr lang="zh-CN" altLang="en-US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59258 -0.0057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22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0880" y="1047129"/>
            <a:ext cx="975464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ServerS</a:t>
            </a: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ocket</a:t>
            </a:r>
            <a:r>
              <a:rPr kumimoji="0" lang="en-US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服务端</a:t>
            </a:r>
            <a:r>
              <a:rPr kumimoji="0" lang="en-US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kumimoji="0" lang="en-US" altLang="zh-CN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kumimoji="0" lang="en-US" altLang="zh-CN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62847" y="1578043"/>
          <a:ext cx="6676340" cy="829562"/>
        </p:xfrm>
        <a:graphic>
          <a:graphicData uri="http://schemas.openxmlformats.org/drawingml/2006/table">
            <a:tbl>
              <a:tblPr/>
              <a:tblGrid>
                <a:gridCol w="4002882"/>
                <a:gridCol w="2673458"/>
              </a:tblGrid>
              <a:tr h="3596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</a:tr>
              <a:tr h="4671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</a:t>
                      </a:r>
                      <a:r>
                        <a:rPr lang="en-US" altLang="zh-CN" sz="1400" kern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ServerSocket</a:t>
                      </a:r>
                      <a:r>
                        <a:rPr lang="en-US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(int port)</a:t>
                      </a:r>
                      <a:endParaRPr lang="zh-CN" altLang="en-US" sz="14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注册服务端端口</a:t>
                      </a:r>
                      <a:endParaRPr lang="en-US" altLang="zh-CN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10880" y="30702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ServerS</a:t>
            </a: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ocket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类成员方法</a:t>
            </a:r>
            <a:endParaRPr lang="zh-CN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30311" y="3625542"/>
          <a:ext cx="8166455" cy="1297971"/>
        </p:xfrm>
        <a:graphic>
          <a:graphicData uri="http://schemas.openxmlformats.org/drawingml/2006/table">
            <a:tbl>
              <a:tblPr/>
              <a:tblGrid>
                <a:gridCol w="2825086"/>
                <a:gridCol w="5341369"/>
              </a:tblGrid>
              <a:tr h="4147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</a:tr>
              <a:tr h="5387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Socket accept()</a:t>
                      </a:r>
                      <a:endParaRPr lang="zh-CN" altLang="en-US" sz="14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等待接收客户端的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Socket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通信连接</a:t>
                      </a:r>
                      <a:endParaRPr lang="en-US" altLang="zh-CN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  <a:p>
                      <a:pPr marL="0" indent="0" fontAlgn="auto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连接成功返回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Socket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对象与客户端建立端到端通信</a:t>
                      </a:r>
                      <a:endParaRPr lang="en-US" altLang="zh-CN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2195450" y="1016160"/>
            <a:ext cx="9214230" cy="517190"/>
          </a:xfrm>
        </p:spPr>
        <p:txBody>
          <a:bodyPr/>
          <a:lstStyle/>
          <a:p>
            <a:r>
              <a:rPr lang="zh-CN" altLang="en-US" dirty="0"/>
              <a:t>服务端实现接收消息</a:t>
            </a:r>
            <a:endParaRPr lang="zh-CN" alt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42195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ea typeface="Alibaba PuHuiTi R" pitchFamily="18" charset="-122"/>
              </a:rPr>
              <a:t>需求：服务端实现步骤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创建</a:t>
            </a:r>
            <a:r>
              <a:rPr lang="en-US" altLang="zh-CN" dirty="0" err="1">
                <a:ea typeface="Alibaba PuHuiTi R" pitchFamily="18" charset="-122"/>
              </a:rPr>
              <a:t>ServerSocket</a:t>
            </a:r>
            <a:r>
              <a:rPr lang="zh-CN" altLang="en-US" dirty="0">
                <a:ea typeface="Alibaba PuHuiTi R" pitchFamily="18" charset="-122"/>
              </a:rPr>
              <a:t>对象，注册服务端端口。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调用</a:t>
            </a:r>
            <a:r>
              <a:rPr lang="en-US" altLang="zh-CN" dirty="0" err="1">
                <a:ea typeface="Alibaba PuHuiTi R" pitchFamily="18" charset="-122"/>
              </a:rPr>
              <a:t>ServerSocket</a:t>
            </a:r>
            <a:r>
              <a:rPr lang="zh-CN" altLang="en-US" dirty="0">
                <a:ea typeface="Alibaba PuHuiTi R" pitchFamily="18" charset="-122"/>
              </a:rPr>
              <a:t>对象的</a:t>
            </a:r>
            <a:r>
              <a:rPr lang="en-US" altLang="zh-CN" dirty="0">
                <a:ea typeface="Alibaba PuHuiTi R" pitchFamily="18" charset="-122"/>
              </a:rPr>
              <a:t>accept()</a:t>
            </a:r>
            <a:r>
              <a:rPr lang="zh-CN" altLang="en-US" dirty="0">
                <a:ea typeface="Alibaba PuHuiTi R" pitchFamily="18" charset="-122"/>
              </a:rPr>
              <a:t>方法，等待客户端的连接，并得到</a:t>
            </a:r>
            <a:r>
              <a:rPr lang="en-US" altLang="zh-CN" dirty="0">
                <a:ea typeface="Alibaba PuHuiTi R" pitchFamily="18" charset="-122"/>
              </a:rPr>
              <a:t>Socket</a:t>
            </a:r>
            <a:r>
              <a:rPr lang="zh-CN" altLang="en-US" dirty="0">
                <a:ea typeface="Alibaba PuHuiTi R" pitchFamily="18" charset="-122"/>
              </a:rPr>
              <a:t>管道对象。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通过</a:t>
            </a:r>
            <a:r>
              <a:rPr lang="en-US" altLang="zh-CN" dirty="0">
                <a:ea typeface="Alibaba PuHuiTi R" pitchFamily="18" charset="-122"/>
              </a:rPr>
              <a:t>Socket</a:t>
            </a:r>
            <a:r>
              <a:rPr lang="zh-CN" altLang="en-US" dirty="0">
                <a:ea typeface="Alibaba PuHuiTi R" pitchFamily="18" charset="-122"/>
              </a:rPr>
              <a:t>对象调用</a:t>
            </a:r>
            <a:r>
              <a:rPr lang="en-US" altLang="zh-CN" dirty="0" err="1">
                <a:ea typeface="Alibaba PuHuiTi R" pitchFamily="18" charset="-122"/>
              </a:rPr>
              <a:t>getInputStream</a:t>
            </a:r>
            <a:r>
              <a:rPr lang="en-US" altLang="zh-CN" dirty="0">
                <a:ea typeface="Alibaba PuHuiTi R" pitchFamily="18" charset="-122"/>
              </a:rPr>
              <a:t>()</a:t>
            </a:r>
            <a:r>
              <a:rPr lang="zh-CN" altLang="en-US" dirty="0">
                <a:ea typeface="Alibaba PuHuiTi R" pitchFamily="18" charset="-122"/>
              </a:rPr>
              <a:t>方法得到字节输入流、完成数据的接收。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ea typeface="Alibaba PuHuiTi R" pitchFamily="18" charset="-122"/>
              </a:rPr>
              <a:t>释放资源：关闭</a:t>
            </a:r>
            <a:r>
              <a:rPr lang="en-US" altLang="zh-CN" dirty="0">
                <a:ea typeface="Alibaba PuHuiTi R" pitchFamily="18" charset="-122"/>
              </a:rPr>
              <a:t>socket</a:t>
            </a:r>
            <a:r>
              <a:rPr lang="zh-CN" altLang="en-US" dirty="0">
                <a:ea typeface="Alibaba PuHuiTi R" pitchFamily="18" charset="-122"/>
              </a:rPr>
              <a:t>管道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endParaRPr lang="en-US" altLang="zh-CN" dirty="0">
              <a:ea typeface="Alibaba PuHuiTi R" pitchFamily="18" charset="-122"/>
            </a:endParaRPr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577944" y="1173480"/>
            <a:ext cx="7065416" cy="45110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TCP</a:t>
            </a:r>
            <a:r>
              <a:rPr lang="zh-CN" altLang="en-US" dirty="0">
                <a:latin typeface="Consolas" panose="020B0609020204030204" pitchFamily="49" charset="0"/>
              </a:rPr>
              <a:t>通信服务端用的代表类？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Consolas" panose="020B0609020204030204" pitchFamily="49" charset="0"/>
                <a:ea typeface="阿里巴巴普惠体" panose="00020600040101010101" pitchFamily="18" charset="-122"/>
              </a:rPr>
              <a:t>ServerSocket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类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,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注册端口。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调用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accept()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方法阻塞等待接收客户端连接。得到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Socket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对象。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TCP</a:t>
            </a:r>
            <a:r>
              <a:rPr lang="zh-CN" altLang="en-US" dirty="0">
                <a:latin typeface="Consolas" panose="020B0609020204030204" pitchFamily="49" charset="0"/>
              </a:rPr>
              <a:t>通信的基本原理？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客户端怎么发，服务端就应该怎么收。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客户端如果没有消息，服务端会进入阻塞等待。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Socket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一方关闭或者出现异常、对方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Socket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也会失效或者出错。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>
            <a:spLocks noGrp="1"/>
          </p:cNvSpPr>
          <p:nvPr/>
        </p:nvSpPr>
        <p:spPr>
          <a:xfrm>
            <a:off x="5104765" y="1223645"/>
            <a:ext cx="5973445" cy="467741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sz="14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三要素概述、要素一：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要素二：端口号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要素三：协议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一发一收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文件上传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单线程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zh-CN" altLang="en-US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文件上传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多线程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en-US" altLang="zh-CN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文件上传</a:t>
            </a:r>
            <a:r>
              <a:rPr lang="en-US" altLang="zh-CN" sz="14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线程池</a:t>
            </a:r>
            <a:r>
              <a:rPr lang="en-US" altLang="zh-CN" sz="14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en-US" altLang="zh-CN" sz="14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4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04765" y="1223645"/>
            <a:ext cx="5973445" cy="46774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三要素概述、要素一：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地址操作类</a:t>
            </a:r>
            <a:r>
              <a:rPr lang="en-US" altLang="zh-CN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en-US" altLang="zh-CN" sz="1400" b="0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InetAddress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要素二：端口号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要素三：协议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一发一收</a:t>
            </a:r>
            <a:r>
              <a:rPr lang="en-US" altLang="zh-CN" sz="14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en-US" altLang="zh-CN" sz="14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文件上传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单线程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zh-CN" altLang="en-US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文件上传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多线程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文件上传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线程池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marL="0" marR="0" lvl="0" indent="0" algn="l" defTabSz="1219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文件上传案例</a:t>
            </a:r>
            <a:endParaRPr kumimoji="0" lang="zh-TW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1834" y="1509185"/>
            <a:ext cx="4686300" cy="5945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200"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TCP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通信</a:t>
            </a:r>
            <a:endParaRPr lang="zh-CN" alt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678517" y="2660652"/>
            <a:ext cx="1634067" cy="211243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客户端</a:t>
            </a:r>
            <a:endParaRPr lang="en-US" altLang="zh-CN" sz="14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Socket</a:t>
            </a:r>
            <a:endParaRPr lang="en-US" altLang="zh-CN" sz="14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976784" y="2660652"/>
            <a:ext cx="1631949" cy="211243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服务器</a:t>
            </a:r>
            <a:r>
              <a:rPr lang="en-US" altLang="zh-CN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ServerSocket</a:t>
            </a:r>
            <a:endParaRPr lang="en-US" altLang="zh-CN" sz="14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12584" y="3380318"/>
            <a:ext cx="5664200" cy="6731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>
              <a:solidFill>
                <a:prstClr val="white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92651" y="4197352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通过三次握手协议保证连接建立</a:t>
            </a:r>
            <a:endParaRPr lang="zh-CN" altLang="en-US" sz="1400" b="1" dirty="0">
              <a:solidFill>
                <a:prstClr val="black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2556937" y="3378209"/>
            <a:ext cx="666751" cy="338667"/>
            <a:chOff x="1893197" y="3452604"/>
            <a:chExt cx="500458" cy="253916"/>
          </a:xfrm>
        </p:grpSpPr>
        <p:sp>
          <p:nvSpPr>
            <p:cNvPr id="15" name="矩形 14"/>
            <p:cNvSpPr/>
            <p:nvPr/>
          </p:nvSpPr>
          <p:spPr>
            <a:xfrm>
              <a:off x="1893197" y="3452604"/>
              <a:ext cx="408126" cy="2307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数据</a:t>
              </a:r>
              <a:endParaRPr lang="zh-CN" altLang="en-US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893197" y="3452604"/>
              <a:ext cx="500458" cy="253916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white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endParaRPr>
            </a:p>
          </p:txBody>
        </p:sp>
      </p:grpSp>
      <p:cxnSp>
        <p:nvCxnSpPr>
          <p:cNvPr id="19" name="直接箭头连接符 18"/>
          <p:cNvCxnSpPr>
            <a:stCxn id="16" idx="3"/>
          </p:cNvCxnSpPr>
          <p:nvPr/>
        </p:nvCxnSpPr>
        <p:spPr>
          <a:xfrm>
            <a:off x="3223684" y="3547533"/>
            <a:ext cx="56726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 bwMode="auto">
          <a:xfrm>
            <a:off x="9122834" y="3733795"/>
            <a:ext cx="902811" cy="338666"/>
            <a:chOff x="1808883" y="3452604"/>
            <a:chExt cx="677620" cy="253451"/>
          </a:xfrm>
        </p:grpSpPr>
        <p:sp>
          <p:nvSpPr>
            <p:cNvPr id="27" name="矩形 26"/>
            <p:cNvSpPr/>
            <p:nvPr/>
          </p:nvSpPr>
          <p:spPr>
            <a:xfrm>
              <a:off x="1808883" y="3452604"/>
              <a:ext cx="677620" cy="2303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latin typeface="Consolas" panose="020B0609020204030204" pitchFamily="49" charset="0"/>
                  <a:ea typeface="阿里巴巴普惠体 Light" panose="00020600040101010101" pitchFamily="18" charset="-122"/>
                  <a:cs typeface="阿里巴巴普惠体 Light" panose="00020600040101010101" pitchFamily="18" charset="-122"/>
                </a:rPr>
                <a:t>上传成功</a:t>
              </a:r>
              <a:endParaRPr lang="zh-CN" altLang="en-US" sz="1400" b="1" dirty="0">
                <a:solidFill>
                  <a:prstClr val="black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1893085" y="3452604"/>
              <a:ext cx="500440" cy="253451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92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prstClr val="white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endParaRPr>
            </a:p>
          </p:txBody>
        </p:sp>
      </p:grpSp>
      <p:cxnSp>
        <p:nvCxnSpPr>
          <p:cNvPr id="30" name="直接箭头连接符 29"/>
          <p:cNvCxnSpPr/>
          <p:nvPr/>
        </p:nvCxnSpPr>
        <p:spPr>
          <a:xfrm flipH="1">
            <a:off x="8691033" y="3909485"/>
            <a:ext cx="543984" cy="42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27051" y="4366684"/>
            <a:ext cx="768349" cy="8128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本地文件</a:t>
            </a:r>
            <a:endParaRPr lang="zh-CN" altLang="en-US" sz="1400" b="1" dirty="0">
              <a:solidFill>
                <a:srgbClr val="FF0000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cxnSp>
        <p:nvCxnSpPr>
          <p:cNvPr id="10" name="直接箭头连接符 9"/>
          <p:cNvCxnSpPr>
            <a:endCxn id="15" idx="1"/>
          </p:cNvCxnSpPr>
          <p:nvPr/>
        </p:nvCxnSpPr>
        <p:spPr>
          <a:xfrm flipV="1">
            <a:off x="1121834" y="3532098"/>
            <a:ext cx="1435103" cy="100392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9901767" y="3547534"/>
            <a:ext cx="1282700" cy="81915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10991851" y="4366684"/>
            <a:ext cx="768349" cy="8128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本地文件</a:t>
            </a:r>
            <a:endParaRPr lang="zh-CN" altLang="en-US" sz="1400" b="1" dirty="0">
              <a:solidFill>
                <a:srgbClr val="FF0000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49977" y="5455275"/>
            <a:ext cx="85844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注意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:</a:t>
            </a:r>
            <a:r>
              <a:rPr lang="zh-CN" alt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当客户端上传完成之后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也就是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while</a:t>
            </a:r>
            <a:r>
              <a:rPr lang="zh-CN" alt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循环读取结束后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需要手动停止输出流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,</a:t>
            </a:r>
            <a:r>
              <a:rPr lang="zh-CN" alt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否则服务器端会一直阻塞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.</a:t>
            </a:r>
            <a:endParaRPr lang="zh-CN" altLang="en-US" sz="1400" b="1" dirty="0">
              <a:solidFill>
                <a:srgbClr val="FF0000"/>
              </a:solidFill>
              <a:latin typeface="Consolas" panose="020B0609020204030204" pitchFamily="49" charset="0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0.54648 -0.0016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1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08642E-6 L -0.54462 0.0003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1" grpId="0" bldLvl="0" animBg="1"/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28" y="1844824"/>
            <a:ext cx="1859441" cy="35893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49" y="1844820"/>
            <a:ext cx="2319868" cy="358933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1844821"/>
            <a:ext cx="2319868" cy="3589331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1834497"/>
            <a:ext cx="906859" cy="30482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0456" y="1852671"/>
            <a:ext cx="1944216" cy="3611323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5447928" y="2278236"/>
            <a:ext cx="1368152" cy="2014860"/>
            <a:chOff x="5447928" y="2278236"/>
            <a:chExt cx="1368152" cy="2014860"/>
          </a:xfrm>
        </p:grpSpPr>
        <p:grpSp>
          <p:nvGrpSpPr>
            <p:cNvPr id="44" name="组合 43"/>
            <p:cNvGrpSpPr/>
            <p:nvPr/>
          </p:nvGrpSpPr>
          <p:grpSpPr>
            <a:xfrm>
              <a:off x="5447928" y="3068960"/>
              <a:ext cx="1368152" cy="1224136"/>
              <a:chOff x="5447928" y="3068960"/>
              <a:chExt cx="1368152" cy="1224136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5447928" y="3068960"/>
                <a:ext cx="136815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5447928" y="4293096"/>
                <a:ext cx="136815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66355" y="2278236"/>
              <a:ext cx="1096872" cy="708721"/>
            </a:xfrm>
            <a:prstGeom prst="rect">
              <a:avLst/>
            </a:prstGeom>
          </p:spPr>
        </p:pic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0495" y="2897484"/>
            <a:ext cx="1295185" cy="492733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5125" y="3899832"/>
            <a:ext cx="1209634" cy="746682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2831" y="3113745"/>
            <a:ext cx="1115791" cy="1089173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3372394" y="2791959"/>
            <a:ext cx="2058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latin typeface="+mn-lt"/>
                <a:ea typeface="+mn-ea"/>
              </a:rPr>
              <a:t>byte[] bs = new byte[1024]</a:t>
            </a:r>
            <a:endParaRPr lang="en-US" sz="1200" b="1" dirty="0">
              <a:latin typeface="+mn-lt"/>
              <a:ea typeface="+mn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3752" y="3251081"/>
            <a:ext cx="864097" cy="837300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9719" y="4646514"/>
            <a:ext cx="1859510" cy="694246"/>
          </a:xfrm>
          <a:prstGeom prst="rect">
            <a:avLst/>
          </a:prstGeom>
        </p:spPr>
      </p:pic>
      <p:cxnSp>
        <p:nvCxnSpPr>
          <p:cNvPr id="64" name="直接箭头连接符 63"/>
          <p:cNvCxnSpPr>
            <a:endCxn id="53" idx="2"/>
          </p:cNvCxnSpPr>
          <p:nvPr/>
        </p:nvCxnSpPr>
        <p:spPr>
          <a:xfrm flipV="1">
            <a:off x="4280726" y="4202918"/>
            <a:ext cx="1" cy="443596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图片 6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73066" y="4333840"/>
            <a:ext cx="586791" cy="198137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38622" y="3573747"/>
            <a:ext cx="586791" cy="255303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0994" y="3136442"/>
            <a:ext cx="1115791" cy="1089173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1915" y="3273778"/>
            <a:ext cx="864097" cy="837300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1698" y="3135957"/>
            <a:ext cx="1115791" cy="1089173"/>
          </a:xfrm>
          <a:prstGeom prst="rect">
            <a:avLst/>
          </a:prstGeom>
        </p:spPr>
      </p:pic>
      <p:sp>
        <p:nvSpPr>
          <p:cNvPr id="73" name="文本框 72"/>
          <p:cNvSpPr txBox="1"/>
          <p:nvPr/>
        </p:nvSpPr>
        <p:spPr>
          <a:xfrm>
            <a:off x="7005823" y="2797425"/>
            <a:ext cx="2058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latin typeface="+mn-lt"/>
                <a:ea typeface="+mn-ea"/>
              </a:rPr>
              <a:t>byte[] bs = new byte[1024]</a:t>
            </a:r>
            <a:endParaRPr lang="en-US" sz="1200" b="1" dirty="0">
              <a:latin typeface="+mn-lt"/>
              <a:ea typeface="+mn-ea"/>
            </a:endParaRP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72232" y="4650007"/>
            <a:ext cx="1771209" cy="658470"/>
          </a:xfrm>
          <a:prstGeom prst="rect">
            <a:avLst/>
          </a:prstGeom>
        </p:spPr>
      </p:pic>
      <p:cxnSp>
        <p:nvCxnSpPr>
          <p:cNvPr id="79" name="直接箭头连接符 78"/>
          <p:cNvCxnSpPr/>
          <p:nvPr/>
        </p:nvCxnSpPr>
        <p:spPr>
          <a:xfrm flipH="1" flipV="1">
            <a:off x="6676785" y="3680543"/>
            <a:ext cx="1181052" cy="96897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0" idx="3"/>
            <a:endCxn id="72" idx="1"/>
          </p:cNvCxnSpPr>
          <p:nvPr/>
        </p:nvCxnSpPr>
        <p:spPr>
          <a:xfrm flipV="1">
            <a:off x="6676785" y="3680544"/>
            <a:ext cx="674913" cy="48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图片 8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0149" y="4257159"/>
            <a:ext cx="624894" cy="198137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7545" y="3288140"/>
            <a:ext cx="864097" cy="837300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46109" y="2935769"/>
            <a:ext cx="1115791" cy="472481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49043" y="3887557"/>
            <a:ext cx="1130532" cy="739204"/>
          </a:xfrm>
          <a:prstGeom prst="rect">
            <a:avLst/>
          </a:prstGeom>
        </p:spPr>
      </p:pic>
      <p:cxnSp>
        <p:nvCxnSpPr>
          <p:cNvPr id="90" name="直接箭头连接符 89"/>
          <p:cNvCxnSpPr/>
          <p:nvPr/>
        </p:nvCxnSpPr>
        <p:spPr>
          <a:xfrm>
            <a:off x="8467489" y="3680543"/>
            <a:ext cx="1732967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图片 9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34376" y="2283049"/>
            <a:ext cx="1476375" cy="2952750"/>
          </a:xfrm>
          <a:prstGeom prst="rect">
            <a:avLst/>
          </a:prstGeom>
        </p:spPr>
      </p:pic>
      <p:cxnSp>
        <p:nvCxnSpPr>
          <p:cNvPr id="94" name="直接箭头连接符 93"/>
          <p:cNvCxnSpPr/>
          <p:nvPr/>
        </p:nvCxnSpPr>
        <p:spPr>
          <a:xfrm>
            <a:off x="1906769" y="3645024"/>
            <a:ext cx="1816062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图片 10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22505" y="5896683"/>
            <a:ext cx="3886537" cy="548688"/>
          </a:xfrm>
          <a:prstGeom prst="rect">
            <a:avLst/>
          </a:prstGeom>
        </p:spPr>
      </p:pic>
      <p:pic>
        <p:nvPicPr>
          <p:cNvPr id="103" name="图片 10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26552" y="5815077"/>
            <a:ext cx="4618120" cy="624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7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63952" y="2290115"/>
            <a:ext cx="184731" cy="4181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R"/>
            </a:endParaRPr>
          </a:p>
        </p:txBody>
      </p:sp>
      <p:sp>
        <p:nvSpPr>
          <p:cNvPr id="10" name="三角形 5"/>
          <p:cNvSpPr/>
          <p:nvPr/>
        </p:nvSpPr>
        <p:spPr>
          <a:xfrm rot="2651319">
            <a:off x="1021540" y="253808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214157" y="1715224"/>
            <a:ext cx="5583279" cy="400025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5"/>
          <p:cNvSpPr/>
          <p:nvPr/>
        </p:nvSpPr>
        <p:spPr>
          <a:xfrm rot="2651319">
            <a:off x="8194439" y="241842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529496" y="1502080"/>
            <a:ext cx="1053296" cy="4572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服务端</a:t>
            </a:r>
            <a:endParaRPr kumimoji="1" lang="zh-CN" altLang="en-US" sz="140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6802" y="4645272"/>
            <a:ext cx="419100" cy="4572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281" y="4738758"/>
            <a:ext cx="419100" cy="5810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63952" y="1085174"/>
            <a:ext cx="609391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同时处理多个客户端文件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Oval 48"/>
          <p:cNvSpPr/>
          <p:nvPr/>
        </p:nvSpPr>
        <p:spPr>
          <a:xfrm>
            <a:off x="1509686" y="4997497"/>
            <a:ext cx="1227788" cy="573849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8" name="箭头: 右 7"/>
          <p:cNvSpPr/>
          <p:nvPr/>
        </p:nvSpPr>
        <p:spPr>
          <a:xfrm>
            <a:off x="2737474" y="3548080"/>
            <a:ext cx="3189455" cy="4572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/>
          <p:cNvSpPr/>
          <p:nvPr/>
        </p:nvSpPr>
        <p:spPr>
          <a:xfrm>
            <a:off x="2719376" y="2271944"/>
            <a:ext cx="3286217" cy="4572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/>
          <p:cNvSpPr/>
          <p:nvPr/>
        </p:nvSpPr>
        <p:spPr>
          <a:xfrm>
            <a:off x="2719377" y="5066224"/>
            <a:ext cx="3263778" cy="4572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100557" y="2329116"/>
            <a:ext cx="1023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061326" y="3612516"/>
            <a:ext cx="978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090331" y="5099755"/>
            <a:ext cx="978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dirty="0"/>
          </a:p>
        </p:txBody>
      </p:sp>
      <p:sp>
        <p:nvSpPr>
          <p:cNvPr id="17" name="笑脸 16"/>
          <p:cNvSpPr/>
          <p:nvPr/>
        </p:nvSpPr>
        <p:spPr>
          <a:xfrm>
            <a:off x="7488865" y="2272524"/>
            <a:ext cx="681856" cy="487127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笑脸 43"/>
          <p:cNvSpPr/>
          <p:nvPr/>
        </p:nvSpPr>
        <p:spPr>
          <a:xfrm>
            <a:off x="7488865" y="3522165"/>
            <a:ext cx="681856" cy="487127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笑脸 44"/>
          <p:cNvSpPr/>
          <p:nvPr/>
        </p:nvSpPr>
        <p:spPr>
          <a:xfrm>
            <a:off x="7488865" y="5050074"/>
            <a:ext cx="681856" cy="487127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笑脸 45"/>
          <p:cNvSpPr/>
          <p:nvPr/>
        </p:nvSpPr>
        <p:spPr>
          <a:xfrm>
            <a:off x="5691964" y="1795313"/>
            <a:ext cx="447040" cy="400903"/>
          </a:xfrm>
          <a:prstGeom prst="smileyFace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257692" y="2342930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子线程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226682" y="3671699"/>
            <a:ext cx="1087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子线程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257692" y="506385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子线程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174733" y="1869627"/>
            <a:ext cx="3181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主线程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(while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死循环接收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连接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Oval 48"/>
          <p:cNvSpPr/>
          <p:nvPr/>
        </p:nvSpPr>
        <p:spPr>
          <a:xfrm>
            <a:off x="1452205" y="3494565"/>
            <a:ext cx="1227788" cy="573849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1" name="Oval 48"/>
          <p:cNvSpPr/>
          <p:nvPr/>
        </p:nvSpPr>
        <p:spPr>
          <a:xfrm>
            <a:off x="1452205" y="2196216"/>
            <a:ext cx="1227788" cy="573849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Beba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7" grpId="0" animBg="1"/>
      <p:bldP spid="8" grpId="0" animBg="1"/>
      <p:bldP spid="38" grpId="0" animBg="1"/>
      <p:bldP spid="39" grpId="0" animBg="1"/>
      <p:bldP spid="40" grpId="0"/>
      <p:bldP spid="42" grpId="0"/>
      <p:bldP spid="43" grpId="0"/>
      <p:bldP spid="17" grpId="0" animBg="1"/>
      <p:bldP spid="44" grpId="0" animBg="1"/>
      <p:bldP spid="45" grpId="0" animBg="1"/>
      <p:bldP spid="46" grpId="0" animBg="1"/>
      <p:bldP spid="19" grpId="0"/>
      <p:bldP spid="53" grpId="0"/>
      <p:bldP spid="54" grpId="0"/>
      <p:bldP spid="55" grpId="0"/>
      <p:bldP spid="29" grpId="0" animBg="1"/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617701" y="942893"/>
            <a:ext cx="7065416" cy="4511040"/>
          </a:xfrm>
        </p:spPr>
        <p:txBody>
          <a:bodyPr/>
          <a:lstStyle/>
          <a:p>
            <a:r>
              <a:rPr lang="zh-CN" altLang="en-US" dirty="0"/>
              <a:t>本次是如何实现服务端接收多个客户端上传的文件的。</a:t>
            </a:r>
            <a:endParaRPr lang="en-US" altLang="zh-CN" dirty="0"/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主线程定义了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循环负责接收客户端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管道连接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每接收到一个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通信管道后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分配一个独立的线程负责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处理它。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>
            <a:spLocks noGrp="1"/>
          </p:cNvSpPr>
          <p:nvPr/>
        </p:nvSpPr>
        <p:spPr>
          <a:xfrm>
            <a:off x="5104765" y="1223645"/>
            <a:ext cx="5973445" cy="467741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网络通信三要素</a:t>
            </a:r>
            <a:endParaRPr lang="en-US" altLang="zh-CN" sz="14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三要素概述、要素一：</a:t>
            </a:r>
            <a:r>
              <a:rPr lang="en-US" altLang="zh-CN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4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sz="14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要素二：端口号</a:t>
            </a:r>
            <a:endParaRPr lang="en-US" altLang="zh-CN" sz="14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要素三：协议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通信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快速入门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一发一收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文件上传</a:t>
            </a:r>
            <a:r>
              <a:rPr lang="en-US" altLang="zh-CN" sz="14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单线程</a:t>
            </a:r>
            <a:r>
              <a:rPr lang="en-US" altLang="zh-CN" sz="14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zh-CN" altLang="en-US" sz="14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文件上传</a:t>
            </a:r>
            <a:r>
              <a:rPr lang="en-US" altLang="zh-CN" sz="14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多线程</a:t>
            </a:r>
            <a:r>
              <a:rPr lang="en-US" altLang="zh-CN" sz="14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en-US" altLang="zh-CN" sz="14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文件上传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线程池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endParaRPr lang="en-US" altLang="zh-CN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63952" y="2290115"/>
            <a:ext cx="184731" cy="4181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R"/>
            </a:endParaRPr>
          </a:p>
        </p:txBody>
      </p:sp>
      <p:sp>
        <p:nvSpPr>
          <p:cNvPr id="10" name="三角形 5"/>
          <p:cNvSpPr/>
          <p:nvPr/>
        </p:nvSpPr>
        <p:spPr>
          <a:xfrm rot="2651319">
            <a:off x="1021540" y="253808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214158" y="1715224"/>
            <a:ext cx="5525638" cy="400025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5"/>
          <p:cNvSpPr/>
          <p:nvPr/>
        </p:nvSpPr>
        <p:spPr>
          <a:xfrm rot="2651319">
            <a:off x="8194439" y="241842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481901" y="1486624"/>
            <a:ext cx="1053296" cy="4572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服务端</a:t>
            </a:r>
            <a:endParaRPr kumimoji="1" lang="zh-CN" altLang="en-US" sz="140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6802" y="4645272"/>
            <a:ext cx="419100" cy="4572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281" y="4738758"/>
            <a:ext cx="419100" cy="5810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63952" y="1085174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目前的通信架构模型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Oval 48"/>
          <p:cNvSpPr/>
          <p:nvPr/>
        </p:nvSpPr>
        <p:spPr>
          <a:xfrm>
            <a:off x="1509686" y="4997497"/>
            <a:ext cx="1227788" cy="573849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8" name="箭头: 右 7"/>
          <p:cNvSpPr/>
          <p:nvPr/>
        </p:nvSpPr>
        <p:spPr>
          <a:xfrm>
            <a:off x="2559244" y="3557917"/>
            <a:ext cx="3189455" cy="4572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/>
          <p:cNvSpPr/>
          <p:nvPr/>
        </p:nvSpPr>
        <p:spPr>
          <a:xfrm>
            <a:off x="2575533" y="2290115"/>
            <a:ext cx="3286217" cy="4572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/>
          <p:cNvSpPr/>
          <p:nvPr/>
        </p:nvSpPr>
        <p:spPr>
          <a:xfrm>
            <a:off x="2651706" y="5055821"/>
            <a:ext cx="3263778" cy="4572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笑脸 16"/>
          <p:cNvSpPr/>
          <p:nvPr/>
        </p:nvSpPr>
        <p:spPr>
          <a:xfrm>
            <a:off x="6510306" y="2259610"/>
            <a:ext cx="681856" cy="487127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笑脸 43"/>
          <p:cNvSpPr/>
          <p:nvPr/>
        </p:nvSpPr>
        <p:spPr>
          <a:xfrm>
            <a:off x="6510306" y="3509251"/>
            <a:ext cx="681856" cy="487127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笑脸 44"/>
          <p:cNvSpPr/>
          <p:nvPr/>
        </p:nvSpPr>
        <p:spPr>
          <a:xfrm>
            <a:off x="6510306" y="5037160"/>
            <a:ext cx="681856" cy="487127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笑脸 45"/>
          <p:cNvSpPr/>
          <p:nvPr/>
        </p:nvSpPr>
        <p:spPr>
          <a:xfrm>
            <a:off x="5691964" y="1795313"/>
            <a:ext cx="447040" cy="400903"/>
          </a:xfrm>
          <a:prstGeom prst="smileyFace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279133" y="2330016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子线程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248123" y="3658785"/>
            <a:ext cx="1087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子线程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279133" y="5050938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子线程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174733" y="1869627"/>
            <a:ext cx="3181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主线程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(while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死循环接收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连接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Oval 48"/>
          <p:cNvSpPr/>
          <p:nvPr/>
        </p:nvSpPr>
        <p:spPr>
          <a:xfrm>
            <a:off x="1452205" y="3494565"/>
            <a:ext cx="1227788" cy="573849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Bebas" pitchFamily="2" charset="0"/>
            </a:endParaRPr>
          </a:p>
        </p:txBody>
      </p:sp>
      <p:sp>
        <p:nvSpPr>
          <p:cNvPr id="31" name="Oval 48"/>
          <p:cNvSpPr/>
          <p:nvPr/>
        </p:nvSpPr>
        <p:spPr>
          <a:xfrm>
            <a:off x="1452205" y="2196216"/>
            <a:ext cx="1227788" cy="573849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Bebas" pitchFamily="2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111" y="2265108"/>
            <a:ext cx="521373" cy="3272093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5506111" y="2343646"/>
            <a:ext cx="1023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5466880" y="3627046"/>
            <a:ext cx="978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495885" y="5114285"/>
            <a:ext cx="978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7" grpId="0" animBg="1"/>
      <p:bldP spid="8" grpId="0" animBg="1"/>
      <p:bldP spid="38" grpId="0" animBg="1"/>
      <p:bldP spid="39" grpId="0" animBg="1"/>
      <p:bldP spid="17" grpId="0" animBg="1"/>
      <p:bldP spid="44" grpId="0" animBg="1"/>
      <p:bldP spid="45" grpId="0" animBg="1"/>
      <p:bldP spid="46" grpId="0" animBg="1"/>
      <p:bldP spid="19" grpId="0"/>
      <p:bldP spid="53" grpId="0"/>
      <p:bldP spid="54" grpId="0"/>
      <p:bldP spid="55" grpId="0"/>
      <p:bldP spid="29" grpId="0" animBg="1"/>
      <p:bldP spid="31" grpId="0" animBg="1"/>
      <p:bldP spid="40" grpId="0"/>
      <p:bldP spid="42" grpId="0"/>
      <p:bldP spid="4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386020" y="1624204"/>
            <a:ext cx="7023660" cy="3861223"/>
          </a:xfrm>
        </p:spPr>
        <p:txBody>
          <a:bodyPr/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、目前的通信架构存在什么问题？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户端与服务端的线程模型是： N-N的关系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并发越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，系统瘫痪的越快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49" y="1624204"/>
            <a:ext cx="2877118" cy="266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三角形 5"/>
          <p:cNvSpPr/>
          <p:nvPr/>
        </p:nvSpPr>
        <p:spPr>
          <a:xfrm rot="2651319">
            <a:off x="1021540" y="253808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621211" y="1715224"/>
            <a:ext cx="7176226" cy="400025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5"/>
          <p:cNvSpPr/>
          <p:nvPr/>
        </p:nvSpPr>
        <p:spPr>
          <a:xfrm rot="2651319">
            <a:off x="8194439" y="241842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841424" y="1502080"/>
            <a:ext cx="741368" cy="331231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服务端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6802" y="4645272"/>
            <a:ext cx="419100" cy="4572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281" y="4738758"/>
            <a:ext cx="419100" cy="58102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10880" y="1072837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引入线程池处理多个客户端消息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Oval 48"/>
          <p:cNvSpPr/>
          <p:nvPr/>
        </p:nvSpPr>
        <p:spPr>
          <a:xfrm>
            <a:off x="1449970" y="2276832"/>
            <a:ext cx="1227788" cy="433154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8" name="箭头: 右 37"/>
          <p:cNvSpPr/>
          <p:nvPr/>
        </p:nvSpPr>
        <p:spPr>
          <a:xfrm>
            <a:off x="2578044" y="2291543"/>
            <a:ext cx="1474507" cy="42510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笑脸 45"/>
          <p:cNvSpPr/>
          <p:nvPr/>
        </p:nvSpPr>
        <p:spPr>
          <a:xfrm>
            <a:off x="4042214" y="1770624"/>
            <a:ext cx="490572" cy="371485"/>
          </a:xfrm>
          <a:prstGeom prst="smileyFace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502291" y="1825911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主线程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Oval 48"/>
          <p:cNvSpPr/>
          <p:nvPr/>
        </p:nvSpPr>
        <p:spPr>
          <a:xfrm>
            <a:off x="1495196" y="2931859"/>
            <a:ext cx="1227788" cy="453006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1" name="箭头: 右 30"/>
          <p:cNvSpPr/>
          <p:nvPr/>
        </p:nvSpPr>
        <p:spPr>
          <a:xfrm>
            <a:off x="2646302" y="2939783"/>
            <a:ext cx="1472419" cy="42510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48"/>
          <p:cNvSpPr/>
          <p:nvPr/>
        </p:nvSpPr>
        <p:spPr>
          <a:xfrm>
            <a:off x="1477224" y="3553783"/>
            <a:ext cx="1227788" cy="425108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4" name="箭头: 右 33"/>
          <p:cNvSpPr/>
          <p:nvPr/>
        </p:nvSpPr>
        <p:spPr>
          <a:xfrm>
            <a:off x="2654823" y="3560305"/>
            <a:ext cx="1472419" cy="42510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Oval 48"/>
          <p:cNvSpPr/>
          <p:nvPr/>
        </p:nvSpPr>
        <p:spPr>
          <a:xfrm>
            <a:off x="1472371" y="4314235"/>
            <a:ext cx="1227788" cy="433154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47" name="箭头: 右 46"/>
          <p:cNvSpPr/>
          <p:nvPr/>
        </p:nvSpPr>
        <p:spPr>
          <a:xfrm>
            <a:off x="2667349" y="4324391"/>
            <a:ext cx="1472419" cy="42510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Oval 48"/>
          <p:cNvSpPr/>
          <p:nvPr/>
        </p:nvSpPr>
        <p:spPr>
          <a:xfrm>
            <a:off x="1518021" y="4987846"/>
            <a:ext cx="1182138" cy="387952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客户端</a:t>
            </a:r>
            <a:r>
              <a:rPr kumimoji="1" lang="en-US" altLang="zh-CN" sz="105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</a:t>
            </a:r>
            <a:endParaRPr kumimoji="1" lang="zh-CN" altLang="en-US" sz="105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50" name="箭头: 右 49"/>
          <p:cNvSpPr/>
          <p:nvPr/>
        </p:nvSpPr>
        <p:spPr>
          <a:xfrm>
            <a:off x="2666426" y="4972631"/>
            <a:ext cx="1472419" cy="42510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7366432" y="2119243"/>
            <a:ext cx="3216359" cy="32759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笑脸 55"/>
          <p:cNvSpPr/>
          <p:nvPr/>
        </p:nvSpPr>
        <p:spPr>
          <a:xfrm>
            <a:off x="7920198" y="3002272"/>
            <a:ext cx="467138" cy="427152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576320" y="2169807"/>
            <a:ext cx="843594" cy="36933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线程池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7483061" y="4738589"/>
            <a:ext cx="2857195" cy="3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7487924" y="5163744"/>
            <a:ext cx="2931990" cy="180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9115824" y="4761690"/>
            <a:ext cx="33044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任务队列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101248" y="2483830"/>
            <a:ext cx="2488809" cy="2576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051783" y="3133550"/>
            <a:ext cx="2519074" cy="1927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5082027" y="3778773"/>
            <a:ext cx="2472652" cy="1281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5100106" y="4469723"/>
            <a:ext cx="2470275" cy="590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5099630" y="5060197"/>
            <a:ext cx="2424797" cy="121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6" idx="4"/>
            <a:endCxn id="61" idx="1"/>
          </p:cNvCxnSpPr>
          <p:nvPr/>
        </p:nvCxnSpPr>
        <p:spPr>
          <a:xfrm>
            <a:off x="8153767" y="3429424"/>
            <a:ext cx="962057" cy="150154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61" idx="1"/>
          </p:cNvCxnSpPr>
          <p:nvPr/>
        </p:nvCxnSpPr>
        <p:spPr>
          <a:xfrm>
            <a:off x="8943806" y="3416644"/>
            <a:ext cx="172018" cy="15143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4" name="笑脸 93"/>
          <p:cNvSpPr/>
          <p:nvPr/>
        </p:nvSpPr>
        <p:spPr>
          <a:xfrm>
            <a:off x="8691439" y="3002272"/>
            <a:ext cx="467138" cy="427152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7518833" y="2507013"/>
            <a:ext cx="2018344" cy="99870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7844600" y="2566194"/>
            <a:ext cx="3304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ea typeface="阿里巴巴普惠体" panose="00020600040101010101" pitchFamily="18" charset="-122"/>
              </a:rPr>
              <a:t>核心线程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968" y="2242122"/>
            <a:ext cx="490571" cy="323388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3623658" y="2350897"/>
            <a:ext cx="10532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sz="1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3637672" y="2989995"/>
            <a:ext cx="957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3623658" y="3605146"/>
            <a:ext cx="10707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sz="1200" dirty="0"/>
          </a:p>
        </p:txBody>
      </p:sp>
      <p:sp>
        <p:nvSpPr>
          <p:cNvPr id="48" name="文本框 47"/>
          <p:cNvSpPr txBox="1"/>
          <p:nvPr/>
        </p:nvSpPr>
        <p:spPr>
          <a:xfrm>
            <a:off x="3631410" y="4353139"/>
            <a:ext cx="1173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3637672" y="5042784"/>
            <a:ext cx="1105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socket</a:t>
            </a:r>
            <a:endParaRPr lang="zh-CN" altLang="en-US" sz="12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206276" y="2348380"/>
            <a:ext cx="10532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runnable</a:t>
            </a:r>
            <a:endParaRPr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4230123" y="2964329"/>
            <a:ext cx="9570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runnable</a:t>
            </a:r>
            <a:endParaRPr lang="zh-CN" altLang="en-US" sz="1200" dirty="0"/>
          </a:p>
        </p:txBody>
      </p:sp>
      <p:sp>
        <p:nvSpPr>
          <p:cNvPr id="78" name="文本框 77"/>
          <p:cNvSpPr txBox="1"/>
          <p:nvPr/>
        </p:nvSpPr>
        <p:spPr>
          <a:xfrm>
            <a:off x="4214198" y="3587115"/>
            <a:ext cx="10707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runnable</a:t>
            </a:r>
            <a:endParaRPr lang="zh-CN" altLang="en-US" sz="1200" dirty="0"/>
          </a:p>
        </p:txBody>
      </p:sp>
      <p:sp>
        <p:nvSpPr>
          <p:cNvPr id="79" name="文本框 78"/>
          <p:cNvSpPr txBox="1"/>
          <p:nvPr/>
        </p:nvSpPr>
        <p:spPr>
          <a:xfrm>
            <a:off x="4223861" y="4327473"/>
            <a:ext cx="1173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runnable</a:t>
            </a:r>
            <a:endParaRPr lang="zh-CN" altLang="en-US" sz="1200" dirty="0"/>
          </a:p>
        </p:txBody>
      </p:sp>
      <p:sp>
        <p:nvSpPr>
          <p:cNvPr id="80" name="文本框 79"/>
          <p:cNvSpPr txBox="1"/>
          <p:nvPr/>
        </p:nvSpPr>
        <p:spPr>
          <a:xfrm>
            <a:off x="4230123" y="5017118"/>
            <a:ext cx="1105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runnable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0" grpId="0" animBg="1"/>
      <p:bldP spid="38" grpId="0" animBg="1"/>
      <p:bldP spid="46" grpId="0" animBg="1"/>
      <p:bldP spid="55" grpId="0"/>
      <p:bldP spid="29" grpId="0" animBg="1"/>
      <p:bldP spid="31" grpId="0" animBg="1"/>
      <p:bldP spid="33" grpId="0" animBg="1"/>
      <p:bldP spid="34" grpId="0" animBg="1"/>
      <p:bldP spid="41" grpId="0" animBg="1"/>
      <p:bldP spid="47" grpId="0" animBg="1"/>
      <p:bldP spid="49" grpId="0" animBg="1"/>
      <p:bldP spid="50" grpId="0" animBg="1"/>
      <p:bldP spid="52" grpId="0" animBg="1"/>
      <p:bldP spid="56" grpId="0" animBg="1"/>
      <p:bldP spid="59" grpId="0" animBg="1"/>
      <p:bldP spid="61" grpId="0"/>
      <p:bldP spid="94" grpId="0" animBg="1"/>
      <p:bldP spid="98" grpId="0" animBg="1"/>
      <p:bldP spid="102" grpId="0"/>
      <p:bldP spid="40" grpId="0"/>
      <p:bldP spid="32" grpId="0"/>
      <p:bldP spid="36" grpId="0"/>
      <p:bldP spid="48" grpId="0"/>
      <p:bldP spid="51" grpId="0"/>
      <p:bldP spid="76" grpId="0"/>
      <p:bldP spid="77" grpId="0"/>
      <p:bldP spid="78" grpId="0"/>
      <p:bldP spid="79" grpId="0"/>
      <p:bldP spid="8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655435" y="902260"/>
            <a:ext cx="7065416" cy="4511040"/>
          </a:xfrm>
        </p:spPr>
        <p:txBody>
          <a:bodyPr/>
          <a:lstStyle/>
          <a:p>
            <a:r>
              <a:rPr lang="zh-CN" altLang="en-US" dirty="0"/>
              <a:t>本次使用线程池的优势在哪里？</a:t>
            </a:r>
            <a:endParaRPr lang="en-US" altLang="zh-CN" dirty="0"/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服务端可以复用线程处理多个客户端，可以避免系统瘫痪。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适合客户端通信时长较短的场景。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3"/>
          <p:cNvSpPr txBox="1"/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kumimoji="1" lang="zh-CN" altLang="en-US" dirty="0"/>
              <a:t>网络通信基本模式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0880" y="1510134"/>
            <a:ext cx="8083263" cy="61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常见的通信模式有如下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种形式：</a:t>
            </a:r>
            <a:r>
              <a:rPr lang="en-US" altLang="zh-CN" sz="1600" b="0" i="0" dirty="0"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Client-Server(CS) </a:t>
            </a:r>
            <a:r>
              <a:rPr lang="zh-CN" altLang="en-US" sz="1600" b="0" i="0" dirty="0"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i="0" dirty="0"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Browser/Server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(BS)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Freeform 46"/>
          <p:cNvSpPr/>
          <p:nvPr/>
        </p:nvSpPr>
        <p:spPr bwMode="auto">
          <a:xfrm>
            <a:off x="1975692" y="2327377"/>
            <a:ext cx="3257787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4950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250000"/>
              </a:lnSpc>
              <a:defRPr/>
            </a:pP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14" name="Freeform 46"/>
          <p:cNvSpPr/>
          <p:nvPr/>
        </p:nvSpPr>
        <p:spPr bwMode="auto">
          <a:xfrm>
            <a:off x="5860900" y="2327377"/>
            <a:ext cx="3255664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250000"/>
              </a:lnSpc>
              <a:defRPr/>
            </a:pP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15" name="Freeform 5"/>
          <p:cNvSpPr/>
          <p:nvPr/>
        </p:nvSpPr>
        <p:spPr bwMode="auto">
          <a:xfrm>
            <a:off x="610141" y="3327649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Client</a:t>
            </a:r>
            <a:endParaRPr lang="en-US" altLang="zh-CN" sz="2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客户端</a:t>
            </a:r>
            <a:endParaRPr lang="zh-CN" altLang="en-US" sz="2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16" name="Freeform 5"/>
          <p:cNvSpPr/>
          <p:nvPr/>
        </p:nvSpPr>
        <p:spPr bwMode="auto">
          <a:xfrm>
            <a:off x="8558024" y="3340391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Server</a:t>
            </a:r>
            <a:endParaRPr lang="en-US" altLang="zh-CN" sz="2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服务端</a:t>
            </a:r>
            <a:endParaRPr lang="zh-CN" altLang="en-US" sz="2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506170" y="3326091"/>
            <a:ext cx="2650714" cy="122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需要程序员开发实现。</a:t>
            </a:r>
            <a:endParaRPr lang="en-US" altLang="zh-CN" sz="16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用户需要安装客户端。</a:t>
            </a:r>
            <a:endParaRPr lang="zh-CN" altLang="en-US" sz="32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6040037" y="3580899"/>
            <a:ext cx="2517987" cy="611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需要程序员开发实现。</a:t>
            </a:r>
            <a:endParaRPr lang="zh-CN" altLang="en-US" sz="32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9" name="箭头: 右 8"/>
          <p:cNvSpPr/>
          <p:nvPr/>
        </p:nvSpPr>
        <p:spPr>
          <a:xfrm>
            <a:off x="4968014" y="3340391"/>
            <a:ext cx="1317036" cy="2978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箭头: 右 19"/>
          <p:cNvSpPr/>
          <p:nvPr/>
        </p:nvSpPr>
        <p:spPr>
          <a:xfrm flipH="1">
            <a:off x="4888672" y="4582072"/>
            <a:ext cx="1317036" cy="31324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29021" y="5542516"/>
            <a:ext cx="6320900" cy="676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Client-Server(CS)</a:t>
            </a:r>
            <a:endParaRPr kumimoji="1"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46"/>
          <p:cNvSpPr/>
          <p:nvPr/>
        </p:nvSpPr>
        <p:spPr bwMode="auto">
          <a:xfrm>
            <a:off x="2076431" y="2118150"/>
            <a:ext cx="3257787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4950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250000"/>
              </a:lnSpc>
              <a:defRPr/>
            </a:pP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14" name="Freeform 46"/>
          <p:cNvSpPr/>
          <p:nvPr/>
        </p:nvSpPr>
        <p:spPr bwMode="auto">
          <a:xfrm>
            <a:off x="5961639" y="2118150"/>
            <a:ext cx="3255664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250000"/>
              </a:lnSpc>
              <a:defRPr/>
            </a:pP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 pitchFamily="2" charset="0"/>
            </a:endParaRPr>
          </a:p>
        </p:txBody>
      </p:sp>
      <p:sp>
        <p:nvSpPr>
          <p:cNvPr id="15" name="Freeform 5"/>
          <p:cNvSpPr/>
          <p:nvPr/>
        </p:nvSpPr>
        <p:spPr bwMode="auto">
          <a:xfrm>
            <a:off x="710880" y="3118422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Browser</a:t>
            </a:r>
            <a:endParaRPr lang="en-US" altLang="zh-CN" sz="2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浏览器</a:t>
            </a:r>
            <a:endParaRPr lang="zh-CN" altLang="en-US" sz="2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16" name="Freeform 5"/>
          <p:cNvSpPr/>
          <p:nvPr/>
        </p:nvSpPr>
        <p:spPr bwMode="auto">
          <a:xfrm>
            <a:off x="8658763" y="3131164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Server</a:t>
            </a:r>
            <a:endParaRPr lang="en-US" altLang="zh-CN" sz="2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服务端</a:t>
            </a:r>
            <a:endParaRPr lang="zh-CN" altLang="en-US" sz="24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596281" y="3259048"/>
            <a:ext cx="3054238" cy="122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不需要程序员开发实现。</a:t>
            </a:r>
            <a:endParaRPr lang="en-US" altLang="zh-CN" sz="160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用户需要安装浏览器。</a:t>
            </a:r>
            <a:endParaRPr lang="zh-CN" altLang="en-US" sz="320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6193540" y="3521839"/>
            <a:ext cx="2657472" cy="611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Bebas"/>
              </a:rPr>
              <a:t>需要程序员开发实现。</a:t>
            </a:r>
            <a:endParaRPr lang="zh-CN" altLang="en-US" sz="32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Bebas"/>
            </a:endParaRPr>
          </a:p>
        </p:txBody>
      </p:sp>
      <p:sp>
        <p:nvSpPr>
          <p:cNvPr id="9" name="箭头: 右 8"/>
          <p:cNvSpPr/>
          <p:nvPr/>
        </p:nvSpPr>
        <p:spPr>
          <a:xfrm>
            <a:off x="5068753" y="3131164"/>
            <a:ext cx="1317036" cy="2978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箭头: 右 19"/>
          <p:cNvSpPr/>
          <p:nvPr/>
        </p:nvSpPr>
        <p:spPr>
          <a:xfrm flipH="1">
            <a:off x="4989411" y="4372845"/>
            <a:ext cx="1317036" cy="31324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1942" y="2596169"/>
            <a:ext cx="1317036" cy="83283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477343" y="5491749"/>
            <a:ext cx="2657472" cy="676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Browser-Server(CS)</a:t>
            </a:r>
            <a:endParaRPr kumimoji="1" lang="zh-CN" altLang="en-US" b="1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占位符 3"/>
          <p:cNvSpPr txBox="1"/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kumimoji="1" lang="zh-CN" altLang="en-US"/>
              <a:t>网络通信基本模式</a:t>
            </a:r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10880" y="1510134"/>
            <a:ext cx="8083263" cy="61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常见的通信模式有如下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种形式：</a:t>
            </a:r>
            <a:r>
              <a:rPr lang="en-US" altLang="zh-CN" sz="1600" b="0" i="0" dirty="0"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Client-Server(CS) </a:t>
            </a:r>
            <a:r>
              <a:rPr lang="zh-CN" altLang="en-US" sz="1600" b="0" i="0" dirty="0"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i="0" dirty="0"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Browser/Server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(BS)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0880" y="1150611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实现网络编程关键的三要素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880" y="1948745"/>
            <a:ext cx="9120716" cy="18955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地址：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设备在网络中的地址，是唯一的标识。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端口：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应用程序在设备中唯一的标识。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505" indent="-357505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 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数据在网络中传输的规则，常见的协议有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UDP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协议和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407" y="3386667"/>
            <a:ext cx="1398131" cy="116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56" y="1886314"/>
            <a:ext cx="1953683" cy="1627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735" y="1467961"/>
            <a:ext cx="1398131" cy="116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1395803" y="1437368"/>
            <a:ext cx="7745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5" name="组合 24"/>
          <p:cNvGrpSpPr/>
          <p:nvPr/>
        </p:nvGrpSpPr>
        <p:grpSpPr bwMode="auto">
          <a:xfrm>
            <a:off x="9274470" y="1164086"/>
            <a:ext cx="493184" cy="1369907"/>
            <a:chOff x="7177003" y="617821"/>
            <a:chExt cx="442800" cy="1224671"/>
          </a:xfrm>
        </p:grpSpPr>
        <p:pic>
          <p:nvPicPr>
            <p:cNvPr id="23575" name="图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7003" y="1013460"/>
              <a:ext cx="442800" cy="44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6" name="图片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962" y="617821"/>
              <a:ext cx="369407" cy="3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7" name="图片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8403" y="148249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218" name="直接箭头连接符 9217"/>
          <p:cNvCxnSpPr>
            <a:stCxn id="7" idx="3"/>
          </p:cNvCxnSpPr>
          <p:nvPr/>
        </p:nvCxnSpPr>
        <p:spPr>
          <a:xfrm>
            <a:off x="2989639" y="2700173"/>
            <a:ext cx="5290761" cy="8347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1" name="直接箭头连接符 9220"/>
          <p:cNvCxnSpPr>
            <a:endCxn id="45" idx="1"/>
          </p:cNvCxnSpPr>
          <p:nvPr/>
        </p:nvCxnSpPr>
        <p:spPr>
          <a:xfrm>
            <a:off x="8280400" y="3564298"/>
            <a:ext cx="1162653" cy="7260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35" y="1426998"/>
            <a:ext cx="478367" cy="480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339" y="5226646"/>
            <a:ext cx="1398131" cy="116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组合 40"/>
          <p:cNvGrpSpPr/>
          <p:nvPr/>
        </p:nvGrpSpPr>
        <p:grpSpPr bwMode="auto">
          <a:xfrm>
            <a:off x="9396942" y="3121739"/>
            <a:ext cx="493184" cy="1369907"/>
            <a:chOff x="7177003" y="617821"/>
            <a:chExt cx="442800" cy="1224671"/>
          </a:xfrm>
        </p:grpSpPr>
        <p:pic>
          <p:nvPicPr>
            <p:cNvPr id="42" name="图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7003" y="1013460"/>
              <a:ext cx="442800" cy="44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图片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962" y="617821"/>
              <a:ext cx="369407" cy="3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图片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8403" y="148249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组合 45"/>
          <p:cNvGrpSpPr/>
          <p:nvPr/>
        </p:nvGrpSpPr>
        <p:grpSpPr bwMode="auto">
          <a:xfrm>
            <a:off x="9379300" y="5008960"/>
            <a:ext cx="493184" cy="1369907"/>
            <a:chOff x="7177003" y="617821"/>
            <a:chExt cx="442800" cy="1224671"/>
          </a:xfrm>
        </p:grpSpPr>
        <p:pic>
          <p:nvPicPr>
            <p:cNvPr id="47" name="图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7003" y="1013460"/>
              <a:ext cx="442800" cy="44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图片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962" y="617821"/>
              <a:ext cx="369407" cy="369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图片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8403" y="148249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文本框 26"/>
          <p:cNvSpPr txBox="1"/>
          <p:nvPr/>
        </p:nvSpPr>
        <p:spPr>
          <a:xfrm>
            <a:off x="6976955" y="1740065"/>
            <a:ext cx="1398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76955" y="3752403"/>
            <a:ext cx="1398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76955" y="5542618"/>
            <a:ext cx="1398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952627" y="1164086"/>
            <a:ext cx="13981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6666</a:t>
            </a:r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7777</a:t>
            </a:r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8888</a:t>
            </a:r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952627" y="3106072"/>
            <a:ext cx="13981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6666</a:t>
            </a:r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7777</a:t>
            </a:r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8888</a:t>
            </a:r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952627" y="4960511"/>
            <a:ext cx="13981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6666</a:t>
            </a:r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7777</a:t>
            </a:r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8888</a:t>
            </a:r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140843" y="987589"/>
            <a:ext cx="1935294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8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</a:t>
            </a:r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端口：</a:t>
            </a:r>
            <a:r>
              <a:rPr lang="en-US" altLang="zh-CN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8888</a:t>
            </a:r>
            <a:endParaRPr lang="en-US" altLang="zh-CN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8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en-US" altLang="zh-CN" sz="1800" b="1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953419" y="1450890"/>
            <a:ext cx="8782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你瞅啥？</a:t>
            </a:r>
            <a:endParaRPr lang="zh-CN" altLang="en-US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11111E-6 L 0.71875 0.3988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38" y="1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2" grpId="0"/>
      <p:bldP spid="33" grpId="0"/>
      <p:bldP spid="34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4"/>
          <p:cNvSpPr txBox="1"/>
          <p:nvPr/>
        </p:nvSpPr>
        <p:spPr>
          <a:xfrm>
            <a:off x="710880" y="1512965"/>
            <a:ext cx="10560049" cy="18955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Internet Protocol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）：全称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互联网协议地址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，是分配给上网设备的唯一标志。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常见的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分类为：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IPv4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IPv6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IPv4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25700" y="2768600"/>
            <a:ext cx="1151467" cy="6244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32bit</a:t>
            </a:r>
            <a:endParaRPr lang="en-US" altLang="zh-CN" sz="14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字节）</a:t>
            </a:r>
            <a:endParaRPr lang="zh-CN" altLang="en-US" sz="14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0" name="直接箭头连接符 9"/>
          <p:cNvCxnSpPr>
            <a:stCxn id="4" idx="3"/>
            <a:endCxn id="11" idx="1"/>
          </p:cNvCxnSpPr>
          <p:nvPr/>
        </p:nvCxnSpPr>
        <p:spPr>
          <a:xfrm>
            <a:off x="3577167" y="3081867"/>
            <a:ext cx="204258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619751" y="2768600"/>
            <a:ext cx="5281083" cy="6244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11000000 10101000 00000001 01000010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358718" y="3839633"/>
            <a:ext cx="1221316" cy="6244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点分十进制</a:t>
            </a:r>
            <a:endParaRPr lang="en-US" altLang="zh-CN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>
              <a:defRPr/>
            </a:pP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表示法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6" name="直接箭头连接符 15"/>
          <p:cNvCxnSpPr>
            <a:stCxn id="11" idx="2"/>
            <a:endCxn id="17" idx="0"/>
          </p:cNvCxnSpPr>
          <p:nvPr/>
        </p:nvCxnSpPr>
        <p:spPr>
          <a:xfrm>
            <a:off x="8261351" y="3393016"/>
            <a:ext cx="0" cy="15176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5619751" y="4910667"/>
            <a:ext cx="5281083" cy="62441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192.168.1.66</a:t>
            </a:r>
            <a:endParaRPr lang="zh-CN" altLang="en-US" sz="14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TextBox 2"/>
          <p:cNvSpPr txBox="1"/>
          <p:nvPr/>
        </p:nvSpPr>
        <p:spPr>
          <a:xfrm>
            <a:off x="710880" y="980865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c8e4aaee-0cd9-4f35-b517-8cd44f85d050}"/>
</p:tagLst>
</file>

<file path=ppt/tags/tag2.xml><?xml version="1.0" encoding="utf-8"?>
<p:tagLst xmlns:p="http://schemas.openxmlformats.org/presentationml/2006/main">
  <p:tag name="COMMONDATA" val="eyJoZGlkIjoiYzg3ZDhkZTNkMzgxYjBiNjQxNTRkZjgzOTI0OGUyZjYifQ==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5468</Words>
  <Application>WPS 演示</Application>
  <PresentationFormat>宽屏</PresentationFormat>
  <Paragraphs>754</Paragraphs>
  <Slides>50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50</vt:i4>
      </vt:variant>
    </vt:vector>
  </HeadingPairs>
  <TitlesOfParts>
    <vt:vector size="82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华文楷体</vt:lpstr>
      <vt:lpstr>阿里巴巴普惠体 Medium</vt:lpstr>
      <vt:lpstr>Alibaba PuHuiTi M</vt:lpstr>
      <vt:lpstr>Segoe UI Light</vt:lpstr>
      <vt:lpstr>微软雅黑 Light</vt:lpstr>
      <vt:lpstr>Consolas</vt:lpstr>
      <vt:lpstr>Bebas</vt:lpstr>
      <vt:lpstr>Bebas</vt:lpstr>
      <vt:lpstr>Segoe Print</vt:lpstr>
      <vt:lpstr>Alibaba PuHuiTi R</vt:lpstr>
      <vt:lpstr>Arial Unicode MS</vt:lpstr>
      <vt:lpstr>等线</vt:lpstr>
      <vt:lpstr>Alibaba PuHuiTi B</vt:lpstr>
      <vt:lpstr>阿里巴巴普惠体 Light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网络编程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smhjx</cp:lastModifiedBy>
  <cp:revision>4862</cp:revision>
  <dcterms:created xsi:type="dcterms:W3CDTF">2020-03-31T02:23:00Z</dcterms:created>
  <dcterms:modified xsi:type="dcterms:W3CDTF">2022-06-21T16:21:30Z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D7419DFB1C8346279E8554C920081659</vt:lpwstr>
  </property>
  <property fmtid="{D5CDD505-2E9C-101B-9397-08002B2CF9AE}" pid="3" name="KSOProductBuildVer">
    <vt:lpwstr>2052-11.1.0.11744</vt:lpwstr>
  </property>
</Properties>
</file>