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65" r:id="rId6"/>
    <p:sldMasterId id="2147483667" r:id="rId7"/>
    <p:sldMasterId id="2147483674" r:id="rId8"/>
    <p:sldMasterId id="2147483681" r:id="rId9"/>
    <p:sldMasterId id="2147483684" r:id="rId10"/>
    <p:sldMasterId id="2147483686" r:id="rId11"/>
    <p:sldMasterId id="2147483689" r:id="rId12"/>
  </p:sldMasterIdLst>
  <p:notesMasterIdLst>
    <p:notesMasterId r:id="rId14"/>
  </p:notesMasterIdLst>
  <p:sldIdLst>
    <p:sldId id="260" r:id="rId13"/>
    <p:sldId id="601" r:id="rId15"/>
    <p:sldId id="728" r:id="rId16"/>
    <p:sldId id="769" r:id="rId17"/>
    <p:sldId id="729" r:id="rId18"/>
    <p:sldId id="730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D66742-D30F-462C-9AF8-D6FD0C43E6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>
              <a:defRPr/>
            </a:lvl1pPr>
          </a:lstStyle>
          <a:p>
            <a:fld id="{5949A961-0720-48F3-944E-A63944965C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1673D9-58A7-4711-9E72-2CA685FE0D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>
              <a:defRPr/>
            </a:lvl1pPr>
          </a:lstStyle>
          <a:p>
            <a:fld id="{B144B21A-915F-472B-885D-89D03E6316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4" Type="http://schemas.openxmlformats.org/officeDocument/2006/relationships/theme" Target="../theme/theme10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4.xml"/><Relationship Id="rId11" Type="http://schemas.openxmlformats.org/officeDocument/2006/relationships/image" Target="../media/image19.png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image" Target="../media/image19.png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image" Target="../media/image19.png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6 w 1180531"/>
              <a:gd name="T1" fmla="*/ 0 h 577560"/>
              <a:gd name="T2" fmla="*/ 2147483646 w 1180531"/>
              <a:gd name="T3" fmla="*/ 2147483646 h 577560"/>
              <a:gd name="T4" fmla="*/ 2147483646 w 1180531"/>
              <a:gd name="T5" fmla="*/ 2147483646 h 577560"/>
              <a:gd name="T6" fmla="*/ 617663364 w 1180531"/>
              <a:gd name="T7" fmla="*/ 2147483646 h 577560"/>
              <a:gd name="T8" fmla="*/ 0 w 1180531"/>
              <a:gd name="T9" fmla="*/ 214748364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2147483647 h 577560"/>
              <a:gd name="T4" fmla="*/ 2147483647 w 1180531"/>
              <a:gd name="T5" fmla="*/ 2147483647 h 577560"/>
              <a:gd name="T6" fmla="*/ 524483413 w 1180531"/>
              <a:gd name="T7" fmla="*/ 2147483647 h 577560"/>
              <a:gd name="T8" fmla="*/ 0 w 1180531"/>
              <a:gd name="T9" fmla="*/ 214748364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2147483647 h 577560"/>
              <a:gd name="T4" fmla="*/ 2147483647 w 1180531"/>
              <a:gd name="T5" fmla="*/ 2147483647 h 577560"/>
              <a:gd name="T6" fmla="*/ 569169737 w 1180531"/>
              <a:gd name="T7" fmla="*/ 2147483647 h 577560"/>
              <a:gd name="T8" fmla="*/ 0 w 1180531"/>
              <a:gd name="T9" fmla="*/ 214748364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6 w 1180531"/>
              <a:gd name="T1" fmla="*/ 0 h 577560"/>
              <a:gd name="T2" fmla="*/ 2147483646 w 1180531"/>
              <a:gd name="T3" fmla="*/ 2147483646 h 577560"/>
              <a:gd name="T4" fmla="*/ 2147483646 w 1180531"/>
              <a:gd name="T5" fmla="*/ 2147483646 h 577560"/>
              <a:gd name="T6" fmla="*/ 617663364 w 1180531"/>
              <a:gd name="T7" fmla="*/ 2147483646 h 577560"/>
              <a:gd name="T8" fmla="*/ 0 w 1180531"/>
              <a:gd name="T9" fmla="*/ 214748364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</a:t>
            </a:r>
            <a:endParaRPr lang="zh-CN" altLang="en-US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170" y="836295"/>
            <a:ext cx="10279380" cy="216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枚举概念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endParaRPr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1.这种实例(</a:t>
            </a:r>
            <a:r>
              <a:rPr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有限而且固定的类，在Java里被称为枚举类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。</a:t>
            </a:r>
            <a:endParaRPr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2.枚举是JDK1.5新增的引用数据类型，和类，接口是一个级别的，定义枚举的关键字为enum。</a:t>
            </a:r>
            <a:endParaRPr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3.java.lang.Enum类，是所有枚举的父类。所有的类的最终父类是java.lang.Object类</a:t>
            </a:r>
            <a:endParaRPr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4.枚举的本质就是一个类的多个(</a:t>
            </a:r>
            <a:r>
              <a:rPr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固定的且内容不可改变的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  <a:r>
              <a:rPr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。</a:t>
            </a:r>
            <a:endParaRPr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7170" y="3004820"/>
            <a:ext cx="9872980" cy="34150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举例</a:t>
            </a:r>
            <a:r>
              <a:rPr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交通灯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Red(红)、Green(绿)、Yellow(黄)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星期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	Monday(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星期一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)、....、Sunday(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星期天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性别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	Man(男)、Women(女)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月份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January(1月)、....、December(12月)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季节：Spring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春季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)、....、Winter(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冬季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行星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水星、金星、地球、火星、木星、土星、天王星、海王星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l" defTabSz="1219200" eaLnBrk="0" fontAlgn="auto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线程状态</a:t>
            </a:r>
            <a:r>
              <a:rPr sz="1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</a:t>
            </a:r>
            <a:r>
              <a:rPr sz="18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新建、运行、消亡、阻塞、限时等待、无限等待</a:t>
            </a:r>
            <a:endParaRPr sz="18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43660" y="1484630"/>
            <a:ext cx="9970135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1600" dirty="0"/>
              <a:t>定义类时,发现该类的对象只有固定的几个,且每个对象的内容不可改变时,需要定义成枚举类</a:t>
            </a:r>
            <a:endParaRPr lang="zh-CN" sz="1600" dirty="0"/>
          </a:p>
          <a:p>
            <a:r>
              <a:rPr lang="zh-CN" sz="1600" dirty="0"/>
              <a:t>        自定义类模拟枚举的效果</a:t>
            </a:r>
            <a:endParaRPr lang="zh-CN" sz="1600" dirty="0"/>
          </a:p>
          <a:p>
            <a:endParaRPr lang="zh-CN" sz="1600" dirty="0"/>
          </a:p>
          <a:p>
            <a:r>
              <a:rPr lang="zh-CN" sz="1600" dirty="0"/>
              <a:t>    定义交通灯:</a:t>
            </a:r>
            <a:endParaRPr lang="zh-CN" sz="1600" dirty="0"/>
          </a:p>
          <a:p>
            <a:r>
              <a:rPr lang="zh-CN" sz="1600" dirty="0"/>
              <a:t>        1.红灯: 停</a:t>
            </a:r>
            <a:endParaRPr lang="zh-CN" sz="1600" dirty="0"/>
          </a:p>
          <a:p>
            <a:r>
              <a:rPr lang="zh-CN" sz="1600" dirty="0"/>
              <a:t>        2.绿灯: 行</a:t>
            </a:r>
            <a:endParaRPr lang="zh-CN" sz="1600" dirty="0"/>
          </a:p>
          <a:p>
            <a:r>
              <a:rPr lang="zh-CN" sz="1600" dirty="0"/>
              <a:t>        3.黄灯: 等一等</a:t>
            </a:r>
            <a:endParaRPr lang="zh-CN" sz="1600" dirty="0"/>
          </a:p>
          <a:p>
            <a:endParaRPr lang="zh-CN" sz="1600" dirty="0"/>
          </a:p>
          <a:p>
            <a:r>
              <a:rPr lang="zh-CN" sz="1600" dirty="0"/>
              <a:t>    需要注意:</a:t>
            </a:r>
            <a:endParaRPr lang="zh-CN" sz="1600" dirty="0"/>
          </a:p>
          <a:p>
            <a:r>
              <a:rPr lang="zh-CN" sz="1600" dirty="0"/>
              <a:t>        1.因为每个对象中都有对应的属性,而且不可改变,需要定义常量</a:t>
            </a:r>
            <a:endParaRPr lang="zh-CN" sz="1600" dirty="0"/>
          </a:p>
          <a:p>
            <a:r>
              <a:rPr lang="zh-CN" sz="1600" dirty="0"/>
              <a:t>        2.通过构造方法给属性赋值,构造方法private修饰,不允许外部创建该类的其它对象</a:t>
            </a:r>
            <a:endParaRPr lang="zh-CN" sz="1600" dirty="0"/>
          </a:p>
          <a:p>
            <a:r>
              <a:rPr lang="zh-CN" sz="1600" dirty="0"/>
              <a:t>        3.需要给该类提供多个固定的对象</a:t>
            </a:r>
            <a:endParaRPr lang="zh-CN" sz="1600" dirty="0"/>
          </a:p>
          <a:p>
            <a:r>
              <a:rPr lang="zh-CN" sz="1600" dirty="0"/>
              <a:t>        4.方便查看数据,覆盖重写toString方法</a:t>
            </a:r>
            <a:endParaRPr lang="zh-CN" sz="1600" dirty="0"/>
          </a:p>
          <a:p>
            <a:r>
              <a:rPr lang="zh-CN" sz="1600" dirty="0"/>
              <a:t>        5.方法获取对象中的属性信息,提供get方法</a:t>
            </a:r>
            <a:endParaRPr lang="zh-CN" sz="1600" dirty="0"/>
          </a:p>
          <a:p>
            <a:r>
              <a:rPr lang="zh-CN" sz="1600" dirty="0"/>
              <a:t>        6.每个对象中的属性信息,不允许修改,不能提供set方法</a:t>
            </a:r>
            <a:endParaRPr 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枚举的定义格式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23592" y="2483705"/>
            <a:ext cx="44513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zh-CN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枚举类名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br>
              <a:rPr lang="zh-CN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枚举项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枚举项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枚举项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枚举的特点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63548" y="2103707"/>
            <a:ext cx="9306618" cy="354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26960" rIns="0" bIns="126960" anchor="ctr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所有枚举类都是</a:t>
            </a:r>
            <a:r>
              <a:rPr lang="en-US" altLang="zh-CN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Enum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的子类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我们可以通过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枚举类名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枚举项名称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去访问指定的枚举项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每一个枚举项其实就是该枚举的一个对象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枚举也是一个类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也可以去定义成员变量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枚举类的第一行上必须是枚举项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最后一个枚举项后的分号是可以省略的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但是如果枚举类有其他的东西，这个分号就不能省略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建议不要省略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枚举类可以有构造器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但必须是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它默认的也是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的。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枚举项的用法比较特殊：枚举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("");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枚举类也可以有抽象方法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但是枚举项必须重写该方法</a:t>
            </a:r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sz="1600" b="1" dirty="0">
              <a:solidFill>
                <a:srgbClr val="333333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枚举的常用方法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3512" y="2276872"/>
          <a:ext cx="8712968" cy="3806000"/>
        </p:xfrm>
        <a:graphic>
          <a:graphicData uri="http://schemas.openxmlformats.org/drawingml/2006/table">
            <a:tbl>
              <a:tblPr/>
              <a:tblGrid>
                <a:gridCol w="4595587"/>
                <a:gridCol w="4117381"/>
              </a:tblGrid>
              <a:tr h="63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 name()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获取枚举项的名称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int ordinal()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返回枚举项在枚举类中的索引值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int </a:t>
                      </a: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compareTo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(E o)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比较两个枚举项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返回的是索引值的差值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 toString()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返回枚举常量的名称</a:t>
                      </a:r>
                      <a:endParaRPr lang="en-US" altLang="zh-CN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static &lt;T&gt; T </a:t>
                      </a: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valueOf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(Class&lt;T&gt; </a:t>
                      </a: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type,String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 name)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获取指定枚举类中的指定名称的枚举值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1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values()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获得所有的枚举项</a:t>
                      </a:r>
                      <a:endParaRPr lang="en-US" altLang="zh-CN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6" marR="91436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TABLE_BEAUTIFY" val="smartTable{f89729ea-afd8-4869-be53-9ef7614fe3e0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宽屏</PresentationFormat>
  <Paragraphs>88</Paragraphs>
  <Slides>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Consolas</vt:lpstr>
      <vt:lpstr>阿里巴巴普惠体 Light</vt:lpstr>
      <vt:lpstr>Arial Unicode MS</vt:lpstr>
      <vt:lpstr>等线</vt:lpstr>
      <vt:lpstr>Open Sans</vt:lpstr>
      <vt:lpstr>Calibri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枚举与XML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smhjx</cp:lastModifiedBy>
  <cp:revision>192</cp:revision>
  <dcterms:created xsi:type="dcterms:W3CDTF">2020-03-31T02:23:00Z</dcterms:created>
  <dcterms:modified xsi:type="dcterms:W3CDTF">2022-04-25T01:47:01Z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7B789B0405E14E2091E7CA7F676005F1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eyJoZGlkIjoiYzg3ZDhkZTNkMzgxYjBiNjQxNTRkZjgzOTI0OGUyZjYifQ==</vt:lpwstr>
  </property>
</Properties>
</file>