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1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1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65" r:id="rId5"/>
    <p:sldMasterId id="2147483667" r:id="rId6"/>
    <p:sldMasterId id="2147483674" r:id="rId7"/>
    <p:sldMasterId id="2147483681" r:id="rId8"/>
    <p:sldMasterId id="2147483684" r:id="rId9"/>
    <p:sldMasterId id="2147483686" r:id="rId10"/>
    <p:sldMasterId id="2147483689" r:id="rId11"/>
    <p:sldMasterId id="2147483692" r:id="rId12"/>
    <p:sldMasterId id="2147483695" r:id="rId13"/>
  </p:sldMasterIdLst>
  <p:notesMasterIdLst>
    <p:notesMasterId r:id="rId58"/>
  </p:notesMasterIdLst>
  <p:sldIdLst>
    <p:sldId id="260" r:id="rId14"/>
    <p:sldId id="424" r:id="rId15"/>
    <p:sldId id="268" r:id="rId16"/>
    <p:sldId id="601" r:id="rId17"/>
    <p:sldId id="728" r:id="rId18"/>
    <p:sldId id="729" r:id="rId19"/>
    <p:sldId id="732" r:id="rId20"/>
    <p:sldId id="733" r:id="rId21"/>
    <p:sldId id="734" r:id="rId22"/>
    <p:sldId id="735" r:id="rId23"/>
    <p:sldId id="643" r:id="rId24"/>
    <p:sldId id="647" r:id="rId25"/>
    <p:sldId id="637" r:id="rId26"/>
    <p:sldId id="638" r:id="rId27"/>
    <p:sldId id="639" r:id="rId28"/>
    <p:sldId id="736" r:id="rId29"/>
    <p:sldId id="737" r:id="rId30"/>
    <p:sldId id="751" r:id="rId31"/>
    <p:sldId id="752" r:id="rId32"/>
    <p:sldId id="753" r:id="rId33"/>
    <p:sldId id="640" r:id="rId34"/>
    <p:sldId id="784" r:id="rId35"/>
    <p:sldId id="738" r:id="rId36"/>
    <p:sldId id="739" r:id="rId37"/>
    <p:sldId id="623" r:id="rId38"/>
    <p:sldId id="646" r:id="rId39"/>
    <p:sldId id="740" r:id="rId40"/>
    <p:sldId id="615" r:id="rId41"/>
    <p:sldId id="648" r:id="rId42"/>
    <p:sldId id="654" r:id="rId43"/>
    <p:sldId id="655" r:id="rId44"/>
    <p:sldId id="656" r:id="rId45"/>
    <p:sldId id="619" r:id="rId46"/>
    <p:sldId id="741" r:id="rId47"/>
    <p:sldId id="742" r:id="rId48"/>
    <p:sldId id="743" r:id="rId49"/>
    <p:sldId id="744" r:id="rId50"/>
    <p:sldId id="745" r:id="rId51"/>
    <p:sldId id="746" r:id="rId52"/>
    <p:sldId id="747" r:id="rId53"/>
    <p:sldId id="748" r:id="rId54"/>
    <p:sldId id="749" r:id="rId55"/>
    <p:sldId id="750" r:id="rId56"/>
    <p:sldId id="264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40404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 autoAdjust="0"/>
  </p:normalViewPr>
  <p:slideViewPr>
    <p:cSldViewPr>
      <p:cViewPr varScale="1">
        <p:scale>
          <a:sx n="87" d="100"/>
          <a:sy n="87" d="100"/>
        </p:scale>
        <p:origin x="49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slide" Target="slides/slide42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slide" Target="slides/slide40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" Target="slides/slide6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slide" Target="slides/slide43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openxmlformats.org/officeDocument/2006/relationships/presProps" Target="presProps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54" Type="http://schemas.openxmlformats.org/officeDocument/2006/relationships/slide" Target="slides/slide4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slide" Target="slides/slide44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/>
              <a:t>Bootstrp</a:t>
            </a:r>
            <a:r>
              <a:rPr lang="zh-CN" altLang="en-US"/>
              <a:t>加载器是用</a:t>
            </a:r>
            <a:r>
              <a:rPr lang="en-US" altLang="zh-CN"/>
              <a:t>C++</a:t>
            </a:r>
            <a:r>
              <a:rPr lang="zh-CN" altLang="en-US"/>
              <a:t>语言写的，它是在</a:t>
            </a:r>
            <a:r>
              <a:rPr lang="en-US" altLang="zh-CN"/>
              <a:t>Java</a:t>
            </a:r>
            <a:r>
              <a:rPr lang="zh-CN" altLang="en-US"/>
              <a:t>虚拟机启动后初始化的</a:t>
            </a:r>
            <a:endParaRPr lang="en-US" altLang="zh-CN"/>
          </a:p>
          <a:p>
            <a:r>
              <a:rPr lang="zh-CN" altLang="en-US"/>
              <a:t>平台类加载器：负责加载</a:t>
            </a:r>
            <a:r>
              <a:rPr lang="en-US" altLang="zh-CN"/>
              <a:t>JDK</a:t>
            </a:r>
            <a:r>
              <a:rPr lang="zh-CN" altLang="en-US"/>
              <a:t>中一些特殊的模块；</a:t>
            </a:r>
            <a:endParaRPr lang="en-US" altLang="zh-CN"/>
          </a:p>
          <a:p>
            <a:r>
              <a:rPr lang="zh-CN" altLang="en-US"/>
              <a:t>系统类加载器（</a:t>
            </a:r>
            <a:r>
              <a:rPr lang="en-US" altLang="zh-CN"/>
              <a:t>System class loader</a:t>
            </a:r>
            <a:r>
              <a:rPr lang="zh-CN" altLang="en-US"/>
              <a:t>）它也被称为应用程序类加载器， 它负责加载用户类路径上所指定的类库，一般情况下这个就是程序中默认的类加载器</a:t>
            </a: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B172889-E770-4A98-81A1-DF1A18E53C95}" type="slidenum">
              <a:rPr lang="zh-CN" altLang="en-US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4E67802-F875-4269-8FE8-786F9AD25BFA}" type="slidenum">
              <a:rPr lang="zh-CN" altLang="en-US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8104F62-B9ED-4565-9D87-CDEC9B4EBE14}" type="slidenum">
              <a:rPr lang="zh-CN" altLang="en-US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接下来，我们到程序中去实现一下</a:t>
            </a: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337AFA-0099-427E-A398-AD0B540710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接下来，我们到程序中去实现一下</a:t>
            </a: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337AFA-0099-427E-A398-AD0B540710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接下来，我们到程序中去实现一下</a:t>
            </a: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337AFA-0099-427E-A398-AD0B540710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接下来，我们到程序中去实现一下</a:t>
            </a: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337AFA-0099-427E-A398-AD0B540710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我们要想通过反射去调用一个类中的方法，我们该怎么办？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这个我们还没有学习，但是我们可以按照已知的步骤进行推导</a:t>
            </a:r>
            <a:endParaRPr lang="zh-CN" altLang="en-US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1B18073-0DEF-4B5D-B341-43D3069EDC92}" type="slidenum">
              <a:rPr lang="zh-CN" altLang="en-US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我们要想通过反射去调用一个类中的方法，我们该怎么办？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这个我们还没有学习，但是我们可以按照已知的步骤进行推导</a:t>
            </a:r>
            <a:endParaRPr lang="zh-CN" altLang="en-US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1B18073-0DEF-4B5D-B341-43D3069EDC92}" type="slidenum">
              <a:rPr lang="zh-CN" altLang="en-US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/>
              <a:t>Bootstrp</a:t>
            </a:r>
            <a:r>
              <a:rPr lang="zh-CN" altLang="en-US"/>
              <a:t>加载器是用</a:t>
            </a:r>
            <a:r>
              <a:rPr lang="en-US" altLang="zh-CN"/>
              <a:t>C++</a:t>
            </a:r>
            <a:r>
              <a:rPr lang="zh-CN" altLang="en-US"/>
              <a:t>语言写的，它是在</a:t>
            </a:r>
            <a:r>
              <a:rPr lang="en-US" altLang="zh-CN"/>
              <a:t>Java</a:t>
            </a:r>
            <a:r>
              <a:rPr lang="zh-CN" altLang="en-US"/>
              <a:t>虚拟机启动后初始化的</a:t>
            </a:r>
            <a:endParaRPr lang="en-US" altLang="zh-CN"/>
          </a:p>
          <a:p>
            <a:r>
              <a:rPr lang="zh-CN" altLang="en-US"/>
              <a:t>平台类加载器：负责加载</a:t>
            </a:r>
            <a:r>
              <a:rPr lang="en-US" altLang="zh-CN"/>
              <a:t>JDK</a:t>
            </a:r>
            <a:r>
              <a:rPr lang="zh-CN" altLang="en-US"/>
              <a:t>中一些特殊的模块；</a:t>
            </a:r>
            <a:endParaRPr lang="en-US" altLang="zh-CN"/>
          </a:p>
          <a:p>
            <a:r>
              <a:rPr lang="zh-CN" altLang="en-US"/>
              <a:t>系统类加载器（</a:t>
            </a:r>
            <a:r>
              <a:rPr lang="en-US" altLang="zh-CN"/>
              <a:t>System class loader</a:t>
            </a:r>
            <a:r>
              <a:rPr lang="zh-CN" altLang="en-US"/>
              <a:t>）它也被称为应用程序类加载器， 它负责加载用户类路径上所指定的类库，一般情况下这个就是程序中默认的类加载器</a:t>
            </a: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58407C4-BF27-4D20-8590-A2FA9CA3E05E}" type="slidenum">
              <a:rPr lang="zh-CN" altLang="en-US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简单来说，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就是两台电脑可以通过网络互相访问。</a:t>
            </a:r>
          </a:p>
          <a:p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1FA018-8A21-4869-820D-7A52B96F4C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/>
              <a:t>Bootstrp</a:t>
            </a:r>
            <a:r>
              <a:rPr lang="zh-CN" altLang="en-US"/>
              <a:t>加载器是用</a:t>
            </a:r>
            <a:r>
              <a:rPr lang="en-US" altLang="zh-CN"/>
              <a:t>C++</a:t>
            </a:r>
            <a:r>
              <a:rPr lang="zh-CN" altLang="en-US"/>
              <a:t>语言写的，它是在</a:t>
            </a:r>
            <a:r>
              <a:rPr lang="en-US" altLang="zh-CN"/>
              <a:t>Java</a:t>
            </a:r>
            <a:r>
              <a:rPr lang="zh-CN" altLang="en-US"/>
              <a:t>虚拟机启动后初始化的</a:t>
            </a:r>
            <a:endParaRPr lang="en-US" altLang="zh-CN"/>
          </a:p>
          <a:p>
            <a:r>
              <a:rPr lang="zh-CN" altLang="en-US"/>
              <a:t>平台类加载器：负责加载</a:t>
            </a:r>
            <a:r>
              <a:rPr lang="en-US" altLang="zh-CN"/>
              <a:t>JDK</a:t>
            </a:r>
            <a:r>
              <a:rPr lang="zh-CN" altLang="en-US"/>
              <a:t>中一些特殊的模块；</a:t>
            </a:r>
            <a:endParaRPr lang="en-US" altLang="zh-CN"/>
          </a:p>
          <a:p>
            <a:r>
              <a:rPr lang="zh-CN" altLang="en-US"/>
              <a:t>系统类加载器（</a:t>
            </a:r>
            <a:r>
              <a:rPr lang="en-US" altLang="zh-CN"/>
              <a:t>System class loader</a:t>
            </a:r>
            <a:r>
              <a:rPr lang="zh-CN" altLang="en-US"/>
              <a:t>）它也被称为应用程序类加载器， 它负责加载用户类路径上所指定的类库，一般情况下这个就是程序中默认的类加载器</a:t>
            </a: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DFCD541-66D0-4D73-AEB8-6F04373E03BF}" type="slidenum">
              <a:rPr lang="zh-CN" altLang="en-US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我们要想通过反射去使用一个类，首先我们要获取到该类的字节码文件对象，也就是类型为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类型的对象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81351AB-8E3C-49A0-B07B-E6113F957B76}" type="slidenum">
              <a:rPr lang="zh-CN" altLang="en-US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/>
              <a:t>Bootstrp</a:t>
            </a:r>
            <a:r>
              <a:rPr lang="zh-CN" altLang="en-US"/>
              <a:t>加载器是用</a:t>
            </a:r>
            <a:r>
              <a:rPr lang="en-US" altLang="zh-CN"/>
              <a:t>C++</a:t>
            </a:r>
            <a:r>
              <a:rPr lang="zh-CN" altLang="en-US"/>
              <a:t>语言写的，它是在</a:t>
            </a:r>
            <a:r>
              <a:rPr lang="en-US" altLang="zh-CN"/>
              <a:t>Java</a:t>
            </a:r>
            <a:r>
              <a:rPr lang="zh-CN" altLang="en-US"/>
              <a:t>虚拟机启动后初始化的</a:t>
            </a:r>
            <a:endParaRPr lang="en-US" altLang="zh-CN"/>
          </a:p>
          <a:p>
            <a:r>
              <a:rPr lang="zh-CN" altLang="en-US"/>
              <a:t>平台类加载器：负责加载</a:t>
            </a:r>
            <a:r>
              <a:rPr lang="en-US" altLang="zh-CN"/>
              <a:t>JDK</a:t>
            </a:r>
            <a:r>
              <a:rPr lang="zh-CN" altLang="en-US"/>
              <a:t>中一些特殊的模块；</a:t>
            </a:r>
            <a:endParaRPr lang="en-US" altLang="zh-CN"/>
          </a:p>
          <a:p>
            <a:r>
              <a:rPr lang="zh-CN" altLang="en-US"/>
              <a:t>系统类加载器（</a:t>
            </a:r>
            <a:r>
              <a:rPr lang="en-US" altLang="zh-CN"/>
              <a:t>System class loader</a:t>
            </a:r>
            <a:r>
              <a:rPr lang="zh-CN" altLang="en-US"/>
              <a:t>）它也被称为应用程序类加载器， 它负责加载用户类路径上所指定的类库，一般情况下这个就是程序中默认的类加载器</a:t>
            </a: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681DD2B-6494-4C8C-902E-9AB078D9D7BF}" type="slidenum">
              <a:rPr lang="zh-CN" altLang="en-US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/>
              <a:t>Bootstrp</a:t>
            </a:r>
            <a:r>
              <a:rPr lang="zh-CN" altLang="en-US"/>
              <a:t>加载器是用</a:t>
            </a:r>
            <a:r>
              <a:rPr lang="en-US" altLang="zh-CN"/>
              <a:t>C++</a:t>
            </a:r>
            <a:r>
              <a:rPr lang="zh-CN" altLang="en-US"/>
              <a:t>语言写的，它是在</a:t>
            </a:r>
            <a:r>
              <a:rPr lang="en-US" altLang="zh-CN"/>
              <a:t>Java</a:t>
            </a:r>
            <a:r>
              <a:rPr lang="zh-CN" altLang="en-US"/>
              <a:t>虚拟机启动后初始化的</a:t>
            </a:r>
            <a:endParaRPr lang="en-US" altLang="zh-CN"/>
          </a:p>
          <a:p>
            <a:r>
              <a:rPr lang="zh-CN" altLang="en-US"/>
              <a:t>平台类加载器：负责加载</a:t>
            </a:r>
            <a:r>
              <a:rPr lang="en-US" altLang="zh-CN"/>
              <a:t>JDK</a:t>
            </a:r>
            <a:r>
              <a:rPr lang="zh-CN" altLang="en-US"/>
              <a:t>中一些特殊的模块；</a:t>
            </a:r>
            <a:endParaRPr lang="en-US" altLang="zh-CN"/>
          </a:p>
          <a:p>
            <a:r>
              <a:rPr lang="zh-CN" altLang="en-US"/>
              <a:t>系统类加载器（</a:t>
            </a:r>
            <a:r>
              <a:rPr lang="en-US" altLang="zh-CN"/>
              <a:t>System class loader</a:t>
            </a:r>
            <a:r>
              <a:rPr lang="zh-CN" altLang="en-US"/>
              <a:t>）它也被称为应用程序类加载器， 它负责加载用户类路径上所指定的类库，一般情况下这个就是程序中默认的类加载器</a:t>
            </a: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F261012-4B74-4FE7-AF00-C378175AA78D}" type="slidenum">
              <a:rPr lang="zh-CN" altLang="en-US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反射里面包含的方法有很多，这里我们重点讲解反射获取构造方法，成员变量，成员方法的使用，首先我们来学习反射获取构造方法的使用，关于这个内容的讲解，我们先到程序中去讲解，然后在回来总结</a:t>
            </a: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3837DC2-865E-40F0-9E19-0133B1F51DCF}" type="slidenum">
              <a:rPr lang="zh-CN" altLang="en-US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反射里面包含的方法有很多，这里我们重点讲解反射获取构造方法，成员变量，成员方法的使用，首先我们来学习反射获取构造方法的使用，关于这个内容的讲解，我们先到程序中去讲解，然后在回来总结</a:t>
            </a: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21D8AAB-A5C4-4E0E-992E-A2BB74D8019B}" type="slidenum">
              <a:rPr lang="zh-CN" altLang="en-US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/>
              <a:t>Bootstrp</a:t>
            </a:r>
            <a:r>
              <a:rPr lang="zh-CN" altLang="en-US"/>
              <a:t>加载器是用</a:t>
            </a:r>
            <a:r>
              <a:rPr lang="en-US" altLang="zh-CN"/>
              <a:t>C++</a:t>
            </a:r>
            <a:r>
              <a:rPr lang="zh-CN" altLang="en-US"/>
              <a:t>语言写的，它是在</a:t>
            </a:r>
            <a:r>
              <a:rPr lang="en-US" altLang="zh-CN"/>
              <a:t>Java</a:t>
            </a:r>
            <a:r>
              <a:rPr lang="zh-CN" altLang="en-US"/>
              <a:t>虚拟机启动后初始化的</a:t>
            </a:r>
            <a:endParaRPr lang="en-US" altLang="zh-CN"/>
          </a:p>
          <a:p>
            <a:r>
              <a:rPr lang="zh-CN" altLang="en-US"/>
              <a:t>平台类加载器：负责加载</a:t>
            </a:r>
            <a:r>
              <a:rPr lang="en-US" altLang="zh-CN"/>
              <a:t>JDK</a:t>
            </a:r>
            <a:r>
              <a:rPr lang="zh-CN" altLang="en-US"/>
              <a:t>中一些特殊的模块；</a:t>
            </a:r>
            <a:endParaRPr lang="en-US" altLang="zh-CN"/>
          </a:p>
          <a:p>
            <a:r>
              <a:rPr lang="zh-CN" altLang="en-US"/>
              <a:t>系统类加载器（</a:t>
            </a:r>
            <a:r>
              <a:rPr lang="en-US" altLang="zh-CN"/>
              <a:t>System class loader</a:t>
            </a:r>
            <a:r>
              <a:rPr lang="zh-CN" altLang="en-US"/>
              <a:t>）它也被称为应用程序类加载器， 它负责加载用户类路径上所指定的类库，一般情况下这个就是程序中默认的类加载器</a:t>
            </a: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362309-2B5D-44B0-9967-44090130FFE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/>
              <a:t>Bootstrp</a:t>
            </a:r>
            <a:r>
              <a:rPr lang="zh-CN" altLang="en-US"/>
              <a:t>加载器是用</a:t>
            </a:r>
            <a:r>
              <a:rPr lang="en-US" altLang="zh-CN"/>
              <a:t>C++</a:t>
            </a:r>
            <a:r>
              <a:rPr lang="zh-CN" altLang="en-US"/>
              <a:t>语言写的，它是在</a:t>
            </a:r>
            <a:r>
              <a:rPr lang="en-US" altLang="zh-CN"/>
              <a:t>Java</a:t>
            </a:r>
            <a:r>
              <a:rPr lang="zh-CN" altLang="en-US"/>
              <a:t>虚拟机启动后初始化的</a:t>
            </a:r>
            <a:endParaRPr lang="en-US" altLang="zh-CN"/>
          </a:p>
          <a:p>
            <a:r>
              <a:rPr lang="zh-CN" altLang="en-US"/>
              <a:t>平台类加载器：负责加载</a:t>
            </a:r>
            <a:r>
              <a:rPr lang="en-US" altLang="zh-CN"/>
              <a:t>JDK</a:t>
            </a:r>
            <a:r>
              <a:rPr lang="zh-CN" altLang="en-US"/>
              <a:t>中一些特殊的模块；</a:t>
            </a:r>
            <a:endParaRPr lang="en-US" altLang="zh-CN"/>
          </a:p>
          <a:p>
            <a:r>
              <a:rPr lang="zh-CN" altLang="en-US"/>
              <a:t>系统类加载器（</a:t>
            </a:r>
            <a:r>
              <a:rPr lang="en-US" altLang="zh-CN"/>
              <a:t>System class loader</a:t>
            </a:r>
            <a:r>
              <a:rPr lang="zh-CN" altLang="en-US"/>
              <a:t>）它也被称为应用程序类加载器， 它负责加载用户类路径上所指定的类库，一般情况下这个就是程序中默认的类加载器</a:t>
            </a: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A31FEE-8674-496F-8F58-F68E31D37D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/>
              <a:t>Bootstrp</a:t>
            </a:r>
            <a:r>
              <a:rPr lang="zh-CN" altLang="en-US"/>
              <a:t>加载器是用</a:t>
            </a:r>
            <a:r>
              <a:rPr lang="en-US" altLang="zh-CN"/>
              <a:t>C++</a:t>
            </a:r>
            <a:r>
              <a:rPr lang="zh-CN" altLang="en-US"/>
              <a:t>语言写的，它是在</a:t>
            </a:r>
            <a:r>
              <a:rPr lang="en-US" altLang="zh-CN"/>
              <a:t>Java</a:t>
            </a:r>
            <a:r>
              <a:rPr lang="zh-CN" altLang="en-US"/>
              <a:t>虚拟机启动后初始化的</a:t>
            </a:r>
            <a:endParaRPr lang="en-US" altLang="zh-CN"/>
          </a:p>
          <a:p>
            <a:r>
              <a:rPr lang="zh-CN" altLang="en-US"/>
              <a:t>平台类加载器：负责加载</a:t>
            </a:r>
            <a:r>
              <a:rPr lang="en-US" altLang="zh-CN"/>
              <a:t>JDK</a:t>
            </a:r>
            <a:r>
              <a:rPr lang="zh-CN" altLang="en-US"/>
              <a:t>中一些特殊的模块；</a:t>
            </a:r>
            <a:endParaRPr lang="en-US" altLang="zh-CN"/>
          </a:p>
          <a:p>
            <a:r>
              <a:rPr lang="zh-CN" altLang="en-US"/>
              <a:t>系统类加载器（</a:t>
            </a:r>
            <a:r>
              <a:rPr lang="en-US" altLang="zh-CN"/>
              <a:t>System class loader</a:t>
            </a:r>
            <a:r>
              <a:rPr lang="zh-CN" altLang="en-US"/>
              <a:t>）它也被称为应用程序类加载器， 它负责加载用户类路径上所指定的类库，一般情况下这个就是程序中默认的类加载器</a:t>
            </a: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2DABA2-4693-4560-BE0A-9FA4E3A98B1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521EE9B-BCC6-49E5-8E9B-F314473114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简单来说，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就是两台电脑可以通过网络互相访问。</a:t>
            </a:r>
          </a:p>
          <a:p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1FA018-8A21-4869-820D-7A52B96F4C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521EE9B-BCC6-49E5-8E9B-F314473114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521EE9B-BCC6-49E5-8E9B-F314473114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521EE9B-BCC6-49E5-8E9B-F314473114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521EE9B-BCC6-49E5-8E9B-F314473114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521EE9B-BCC6-49E5-8E9B-F314473114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521EE9B-BCC6-49E5-8E9B-F314473114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521EE9B-BCC6-49E5-8E9B-F314473114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521EE9B-BCC6-49E5-8E9B-F314473114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521EE9B-BCC6-49E5-8E9B-F314473114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简单来说，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就是两台电脑可以通过网络互相访问。</a:t>
            </a:r>
          </a:p>
          <a:p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1FA018-8A21-4869-820D-7A52B96F4C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简单来说，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就是两台电脑可以通过网络互相访问。</a:t>
            </a:r>
          </a:p>
          <a:p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1FA018-8A21-4869-820D-7A52B96F4C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简单来说，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就是两台电脑可以通过网络互相访问。</a:t>
            </a:r>
          </a:p>
          <a:p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1FA018-8A21-4869-820D-7A52B96F4C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简单来说，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就是两台电脑可以通过网络互相访问。</a:t>
            </a:r>
          </a:p>
          <a:p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1FA018-8A21-4869-820D-7A52B96F4C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/>
              <a:t>Bootstrp</a:t>
            </a:r>
            <a:r>
              <a:rPr lang="zh-CN" altLang="en-US"/>
              <a:t>加载器是用</a:t>
            </a:r>
            <a:r>
              <a:rPr lang="en-US" altLang="zh-CN"/>
              <a:t>C++</a:t>
            </a:r>
            <a:r>
              <a:rPr lang="zh-CN" altLang="en-US"/>
              <a:t>语言写的，它是在</a:t>
            </a:r>
            <a:r>
              <a:rPr lang="en-US" altLang="zh-CN"/>
              <a:t>Java</a:t>
            </a:r>
            <a:r>
              <a:rPr lang="zh-CN" altLang="en-US"/>
              <a:t>虚拟机启动后初始化的</a:t>
            </a:r>
            <a:endParaRPr lang="en-US" altLang="zh-CN"/>
          </a:p>
          <a:p>
            <a:r>
              <a:rPr lang="zh-CN" altLang="en-US"/>
              <a:t>平台类加载器：负责加载</a:t>
            </a:r>
            <a:r>
              <a:rPr lang="en-US" altLang="zh-CN"/>
              <a:t>JDK</a:t>
            </a:r>
            <a:r>
              <a:rPr lang="zh-CN" altLang="en-US"/>
              <a:t>中一些特殊的模块；</a:t>
            </a:r>
            <a:endParaRPr lang="en-US" altLang="zh-CN"/>
          </a:p>
          <a:p>
            <a:r>
              <a:rPr lang="zh-CN" altLang="en-US"/>
              <a:t>系统类加载器（</a:t>
            </a:r>
            <a:r>
              <a:rPr lang="en-US" altLang="zh-CN"/>
              <a:t>System class loader</a:t>
            </a:r>
            <a:r>
              <a:rPr lang="zh-CN" altLang="en-US"/>
              <a:t>）它也被称为应用程序类加载器， 它负责加载用户类路径上所指定的类库，一般情况下这个就是程序中默认的类加载器</a:t>
            </a: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91FA1D6-0B5F-4662-82E0-5BD79FCF9165}" type="slidenum">
              <a:rPr lang="zh-CN" altLang="en-US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创建类的实例（对象）</a:t>
            </a:r>
          </a:p>
          <a:p>
            <a:r>
              <a:rPr lang="zh-CN" altLang="en-US"/>
              <a:t>调用类的类方法</a:t>
            </a:r>
          </a:p>
          <a:p>
            <a:r>
              <a:rPr lang="zh-CN" altLang="en-US"/>
              <a:t>访问类或者接口的类变量，或者为该类变量赋值</a:t>
            </a:r>
          </a:p>
          <a:p>
            <a:r>
              <a:rPr lang="zh-CN" altLang="en-US"/>
              <a:t>使用反射方式来强制创建某个类或接口对应的</a:t>
            </a:r>
            <a:r>
              <a:rPr lang="en-US" altLang="zh-CN"/>
              <a:t>java.lang.Class</a:t>
            </a:r>
            <a:r>
              <a:rPr lang="zh-CN" altLang="en-US"/>
              <a:t>对象</a:t>
            </a:r>
          </a:p>
          <a:p>
            <a:r>
              <a:rPr lang="zh-CN" altLang="en-US"/>
              <a:t>初始化某个类的子类</a:t>
            </a:r>
          </a:p>
          <a:p>
            <a:r>
              <a:rPr lang="zh-CN" altLang="en-US"/>
              <a:t>直接使用</a:t>
            </a:r>
            <a:r>
              <a:rPr lang="en-US" altLang="zh-CN"/>
              <a:t>java.exe</a:t>
            </a:r>
            <a:r>
              <a:rPr lang="zh-CN" altLang="en-US"/>
              <a:t>命令来运行某个主类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1F4B849-82ED-4D4E-95E8-E28379BA8A65}" type="slidenum">
              <a:rPr lang="zh-CN" altLang="en-US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/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177925" indent="-457200">
              <a:buAutoNum type="arabicPeriod"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360045" lvl="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65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CD66742-D30F-462C-9AF8-D6FD0C43E6C5}" type="datetimeFigureOut">
              <a:rPr lang="zh-CN" altLang="en-US"/>
              <a:t>2022/8/19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>
              <a:defRPr/>
            </a:lvl1pPr>
          </a:lstStyle>
          <a:p>
            <a:fld id="{5949A961-0720-48F3-944E-A63944965CD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65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91673D9-58A7-4711-9E72-2CA685FE0D96}" type="datetimeFigureOut">
              <a:rPr lang="zh-CN" altLang="en-US"/>
              <a:t>2022/8/19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>
              <a:defRPr/>
            </a:lvl1pPr>
          </a:lstStyle>
          <a:p>
            <a:fld id="{B144B21A-915F-472B-885D-89D03E63161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  <a:defRPr lang="zh-CN" altLang="en-US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19455" indent="-358775">
              <a:buFont typeface="Wingdings" panose="05000000000000000000" pitchFamily="2" charset="2"/>
              <a:buChar char="p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Wingdings" panose="05000000000000000000" pitchFamily="2" charset="2"/>
              <a:buChar char="p"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90" indent="-360045">
              <a:buFont typeface="+mj-lt"/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+mj-lt"/>
              <a:buAutoNum type="arabicPeriod"/>
              <a:defRPr sz="16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360045" lvl="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9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9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9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9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9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/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/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/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/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147483646 w 1180531"/>
              <a:gd name="T1" fmla="*/ 0 h 577560"/>
              <a:gd name="T2" fmla="*/ 2147483646 w 1180531"/>
              <a:gd name="T3" fmla="*/ 2147483646 h 577560"/>
              <a:gd name="T4" fmla="*/ 2147483646 w 1180531"/>
              <a:gd name="T5" fmla="*/ 2147483646 h 577560"/>
              <a:gd name="T6" fmla="*/ 617663364 w 1180531"/>
              <a:gd name="T7" fmla="*/ 2147483646 h 577560"/>
              <a:gd name="T8" fmla="*/ 0 w 1180531"/>
              <a:gd name="T9" fmla="*/ 2147483646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147483647 w 1180531"/>
              <a:gd name="T1" fmla="*/ 0 h 577560"/>
              <a:gd name="T2" fmla="*/ 2147483647 w 1180531"/>
              <a:gd name="T3" fmla="*/ 2147483647 h 577560"/>
              <a:gd name="T4" fmla="*/ 2147483647 w 1180531"/>
              <a:gd name="T5" fmla="*/ 2147483647 h 577560"/>
              <a:gd name="T6" fmla="*/ 1188043059 w 1180531"/>
              <a:gd name="T7" fmla="*/ 2147483647 h 577560"/>
              <a:gd name="T8" fmla="*/ 0 w 1180531"/>
              <a:gd name="T9" fmla="*/ 2147483647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147483647 w 1180531"/>
              <a:gd name="T1" fmla="*/ 0 h 577560"/>
              <a:gd name="T2" fmla="*/ 2147483647 w 1180531"/>
              <a:gd name="T3" fmla="*/ 1345223486 h 577560"/>
              <a:gd name="T4" fmla="*/ 2147483647 w 1180531"/>
              <a:gd name="T5" fmla="*/ 1681546676 h 577560"/>
              <a:gd name="T6" fmla="*/ 321123068 w 1180531"/>
              <a:gd name="T7" fmla="*/ 1681546676 h 577560"/>
              <a:gd name="T8" fmla="*/ 0 w 1180531"/>
              <a:gd name="T9" fmla="*/ 1345223486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147483646 w 1180531"/>
              <a:gd name="T1" fmla="*/ 0 h 577560"/>
              <a:gd name="T2" fmla="*/ 2147483646 w 1180531"/>
              <a:gd name="T3" fmla="*/ 1141211934 h 577560"/>
              <a:gd name="T4" fmla="*/ 2147483646 w 1180531"/>
              <a:gd name="T5" fmla="*/ 1426529610 h 577560"/>
              <a:gd name="T6" fmla="*/ 272678829 w 1180531"/>
              <a:gd name="T7" fmla="*/ 1426529610 h 577560"/>
              <a:gd name="T8" fmla="*/ 0 w 1180531"/>
              <a:gd name="T9" fmla="*/ 1141211934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s_1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</a:p>
        </p:txBody>
      </p:sp>
      <p:sp>
        <p:nvSpPr>
          <p:cNvPr id="21" name="MH_Others_2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5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</a:p>
        </p:txBody>
      </p:sp>
      <p:sp>
        <p:nvSpPr>
          <p:cNvPr id="23" name="MH_Others_3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/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/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5" b="1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4265" b="1" kern="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占位符 1"/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147483647 w 1180531"/>
              <a:gd name="T1" fmla="*/ 0 h 577560"/>
              <a:gd name="T2" fmla="*/ 2147483647 w 1180531"/>
              <a:gd name="T3" fmla="*/ 1869178227 h 577560"/>
              <a:gd name="T4" fmla="*/ 2147483647 w 1180531"/>
              <a:gd name="T5" fmla="*/ 2147483647 h 577560"/>
              <a:gd name="T6" fmla="*/ 445360477 w 1180531"/>
              <a:gd name="T7" fmla="*/ 2147483647 h 577560"/>
              <a:gd name="T8" fmla="*/ 0 w 1180531"/>
              <a:gd name="T9" fmla="*/ 1869178227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147483647 w 1180531"/>
              <a:gd name="T1" fmla="*/ 0 h 577560"/>
              <a:gd name="T2" fmla="*/ 2147483647 w 1180531"/>
              <a:gd name="T3" fmla="*/ 1869178227 h 577560"/>
              <a:gd name="T4" fmla="*/ 2147483647 w 1180531"/>
              <a:gd name="T5" fmla="*/ 2147483647 h 577560"/>
              <a:gd name="T6" fmla="*/ 445360477 w 1180531"/>
              <a:gd name="T7" fmla="*/ 2147483647 h 577560"/>
              <a:gd name="T8" fmla="*/ 0 w 1180531"/>
              <a:gd name="T9" fmla="*/ 1869178227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147483647 w 1180531"/>
              <a:gd name="T1" fmla="*/ 0 h 577560"/>
              <a:gd name="T2" fmla="*/ 2147483647 w 1180531"/>
              <a:gd name="T3" fmla="*/ 2147483647 h 577560"/>
              <a:gd name="T4" fmla="*/ 2147483647 w 1180531"/>
              <a:gd name="T5" fmla="*/ 2147483647 h 577560"/>
              <a:gd name="T6" fmla="*/ 569169737 w 1180531"/>
              <a:gd name="T7" fmla="*/ 2147483647 h 577560"/>
              <a:gd name="T8" fmla="*/ 0 w 1180531"/>
              <a:gd name="T9" fmla="*/ 2147483647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147483646 w 1180531"/>
              <a:gd name="T1" fmla="*/ 0 h 577560"/>
              <a:gd name="T2" fmla="*/ 2147483646 w 1180531"/>
              <a:gd name="T3" fmla="*/ 2147483646 h 577560"/>
              <a:gd name="T4" fmla="*/ 2147483646 w 1180531"/>
              <a:gd name="T5" fmla="*/ 2147483646 h 577560"/>
              <a:gd name="T6" fmla="*/ 617663364 w 1180531"/>
              <a:gd name="T7" fmla="*/ 2147483646 h 577560"/>
              <a:gd name="T8" fmla="*/ 0 w 1180531"/>
              <a:gd name="T9" fmla="*/ 2147483646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5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6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JUnit</a:t>
            </a:r>
            <a:r>
              <a:rPr lang="zh-CN" altLang="en-US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单元测试与反射和注解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655840" y="332656"/>
            <a:ext cx="6291263" cy="3758259"/>
          </a:xfrm>
        </p:spPr>
        <p:txBody>
          <a:bodyPr/>
          <a:lstStyle/>
          <a:p>
            <a:pPr marL="0" indent="0">
              <a:buNone/>
            </a:pP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Junit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单元测试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类加载器</a:t>
            </a:r>
            <a:endParaRPr lang="zh-CN" altLang="zh-CN" sz="2800" b="1" dirty="0">
              <a:solidFill>
                <a:srgbClr val="FF0000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反射</a:t>
            </a:r>
            <a:endParaRPr lang="en-US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注解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7142" y="-33542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类加载器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1834" y="1509185"/>
            <a:ext cx="4686300" cy="67614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类加载器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0151" y="2120901"/>
            <a:ext cx="9984316" cy="425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类加载器</a:t>
            </a: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:</a:t>
            </a: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负责将</a:t>
            </a: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.class</a:t>
            </a: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文件（存储的物理文件）加载在到内存中</a:t>
            </a:r>
            <a:endParaRPr lang="en-US" altLang="zh-CN" sz="16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930400" y="4070351"/>
            <a:ext cx="1441451" cy="865716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Java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文件</a:t>
            </a:r>
          </a:p>
        </p:txBody>
      </p:sp>
      <p:cxnSp>
        <p:nvCxnSpPr>
          <p:cNvPr id="9" name="直接箭头连接符 8"/>
          <p:cNvCxnSpPr>
            <a:stCxn id="4" idx="3"/>
          </p:cNvCxnSpPr>
          <p:nvPr/>
        </p:nvCxnSpPr>
        <p:spPr>
          <a:xfrm>
            <a:off x="3371851" y="4504267"/>
            <a:ext cx="10541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4425952" y="4070351"/>
            <a:ext cx="1441449" cy="865716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Class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文件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7440085" y="2918885"/>
            <a:ext cx="3168649" cy="3168649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虚拟机</a:t>
            </a:r>
          </a:p>
        </p:txBody>
      </p:sp>
      <p:sp>
        <p:nvSpPr>
          <p:cNvPr id="11" name="矩形 10"/>
          <p:cNvSpPr/>
          <p:nvPr/>
        </p:nvSpPr>
        <p:spPr>
          <a:xfrm>
            <a:off x="3604590" y="4195234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编译</a:t>
            </a:r>
          </a:p>
        </p:txBody>
      </p:sp>
      <p:grpSp>
        <p:nvGrpSpPr>
          <p:cNvPr id="20" name="组合 19"/>
          <p:cNvGrpSpPr/>
          <p:nvPr/>
        </p:nvGrpSpPr>
        <p:grpSpPr bwMode="auto">
          <a:xfrm>
            <a:off x="5774268" y="3333752"/>
            <a:ext cx="1553633" cy="2660649"/>
            <a:chOff x="4330933" y="2499742"/>
            <a:chExt cx="1165139" cy="1996427"/>
          </a:xfrm>
        </p:grpSpPr>
        <p:pic>
          <p:nvPicPr>
            <p:cNvPr id="7181" name="图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30933" y="2499742"/>
              <a:ext cx="1165139" cy="1996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矩形 16"/>
            <p:cNvSpPr/>
            <p:nvPr/>
          </p:nvSpPr>
          <p:spPr>
            <a:xfrm>
              <a:off x="4820234" y="3271630"/>
              <a:ext cx="592908" cy="4387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字节码</a:t>
              </a:r>
              <a:endPara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endParaRPr>
            </a:p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文件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5696019" y="3045885"/>
            <a:ext cx="9925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类加载器</a:t>
            </a:r>
          </a:p>
        </p:txBody>
      </p:sp>
      <p:sp>
        <p:nvSpPr>
          <p:cNvPr id="2" name="矩形 1"/>
          <p:cNvSpPr/>
          <p:nvPr/>
        </p:nvSpPr>
        <p:spPr>
          <a:xfrm>
            <a:off x="4538814" y="4917018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字节码文件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12" grpId="0" animBg="1"/>
      <p:bldP spid="10" grpId="0" animBg="1"/>
      <p:bldP spid="11" grpId="0"/>
      <p:bldP spid="19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类加载器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1834" y="1509185"/>
            <a:ext cx="4686300" cy="67614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类加载时机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79144" y="1509185"/>
            <a:ext cx="7296151" cy="36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69280" rIns="0" bIns="169280" anchor="ctr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04800" indent="-3048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zh-CN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创建类的实例（对象）</a:t>
            </a:r>
          </a:p>
          <a:p>
            <a:pPr marL="304800" indent="-3048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zh-CN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调用类的类方法</a:t>
            </a:r>
          </a:p>
          <a:p>
            <a:pPr marL="304800" indent="-3048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zh-CN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访问类或者接口的类变量，或者为该类变量赋值</a:t>
            </a:r>
          </a:p>
          <a:p>
            <a:pPr marL="304800" indent="-3048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zh-CN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使用反射方式来强制创建某个类或接口对应的java.lang.Class对象</a:t>
            </a:r>
          </a:p>
          <a:p>
            <a:pPr marL="304800" indent="-3048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zh-CN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初始化某个类的子类</a:t>
            </a:r>
          </a:p>
          <a:p>
            <a:pPr marL="304800" indent="-3048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zh-CN" sz="1600" b="1" dirty="0">
                <a:solidFill>
                  <a:srgbClr val="3333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直接使用java.exe命令来运行某个主类</a:t>
            </a:r>
          </a:p>
          <a:p>
            <a:pPr>
              <a:defRPr/>
            </a:pP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464984" y="5144260"/>
            <a:ext cx="39244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用到就加载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不用不加载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1847850"/>
            <a:ext cx="34544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类加载器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1834" y="576370"/>
            <a:ext cx="4686300" cy="7596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类加载器的分类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678518" y="1501352"/>
            <a:ext cx="9984316" cy="506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引导类类加载器（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Bootstrap</a:t>
            </a:r>
            <a:r>
              <a:rPr lang="en-US" altLang="zh-CN" b="1" dirty="0" err="1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ClassLoader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）：引导类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/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根类加载器</a:t>
            </a:r>
            <a:endParaRPr lang="en-US" altLang="zh-CN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1678518" y="1844252"/>
            <a:ext cx="9984316" cy="922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扩展类加载器（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Ext</a:t>
            </a:r>
            <a:r>
              <a:rPr lang="en-US" altLang="zh-CN" b="1" dirty="0" err="1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Classloader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）：</a:t>
            </a:r>
            <a:r>
              <a:rPr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扩展类加载器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应用类加载器（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App</a:t>
            </a:r>
            <a:r>
              <a:rPr lang="en-US" altLang="zh-CN" b="1" dirty="0" err="1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Classloader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）：应用类加载器</a:t>
            </a:r>
            <a:endParaRPr lang="en-US" altLang="zh-CN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03705" y="2766060"/>
            <a:ext cx="6889115" cy="3788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类加载器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3259" y="1509185"/>
            <a:ext cx="46863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双亲委派模型</a:t>
            </a:r>
          </a:p>
        </p:txBody>
      </p:sp>
      <p:sp>
        <p:nvSpPr>
          <p:cNvPr id="2" name="矩形 1"/>
          <p:cNvSpPr/>
          <p:nvPr/>
        </p:nvSpPr>
        <p:spPr>
          <a:xfrm>
            <a:off x="7077711" y="2247689"/>
            <a:ext cx="2053167" cy="1056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58238" y="2378922"/>
            <a:ext cx="21386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引导类加载器</a:t>
            </a:r>
            <a:endParaRPr lang="en-US" altLang="zh-CN" sz="14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Bootstrap</a:t>
            </a:r>
            <a:r>
              <a:rPr lang="en-US" altLang="zh-CN" sz="1400" b="1" dirty="0" err="1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ClassLoader</a:t>
            </a:r>
            <a:endParaRPr lang="en-US" altLang="zh-CN" sz="14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77711" y="3627756"/>
            <a:ext cx="2053167" cy="1056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51608" y="3758989"/>
            <a:ext cx="155194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扩展类加载器</a:t>
            </a:r>
            <a:endParaRPr lang="en-US" altLang="zh-CN" sz="14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Ext</a:t>
            </a:r>
            <a:r>
              <a:rPr lang="en-US" altLang="zh-CN" sz="1400" b="1" dirty="0" err="1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Classloader</a:t>
            </a:r>
            <a:endParaRPr lang="en-US" altLang="zh-CN" sz="14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77711" y="5007823"/>
            <a:ext cx="2053167" cy="1056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51607" y="5139055"/>
            <a:ext cx="155194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应用类加载器</a:t>
            </a:r>
            <a:endParaRPr lang="en-US" altLang="zh-CN" sz="14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App</a:t>
            </a:r>
            <a:r>
              <a:rPr lang="en-US" altLang="zh-CN" sz="1400" b="1" dirty="0" err="1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Classloader</a:t>
            </a:r>
            <a:endParaRPr lang="en-US" altLang="zh-CN" sz="14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7598411" y="4683973"/>
            <a:ext cx="0" cy="3238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551844" y="3303907"/>
            <a:ext cx="0" cy="3238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584777" y="3303907"/>
            <a:ext cx="0" cy="3238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584777" y="4683973"/>
            <a:ext cx="0" cy="3238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578438" y="5433485"/>
            <a:ext cx="18453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getClassLoader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() 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cxnSp>
        <p:nvCxnSpPr>
          <p:cNvPr id="17" name="直接箭头连接符 16"/>
          <p:cNvCxnSpPr>
            <a:stCxn id="5" idx="3"/>
          </p:cNvCxnSpPr>
          <p:nvPr/>
        </p:nvCxnSpPr>
        <p:spPr>
          <a:xfrm>
            <a:off x="5423511" y="5587374"/>
            <a:ext cx="1273835" cy="154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469007" y="4203701"/>
            <a:ext cx="28867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getParent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()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得到委托父加载器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cxnSp>
        <p:nvCxnSpPr>
          <p:cNvPr id="25" name="直接箭头连接符 24"/>
          <p:cNvCxnSpPr>
            <a:stCxn id="5" idx="0"/>
          </p:cNvCxnSpPr>
          <p:nvPr/>
        </p:nvCxnSpPr>
        <p:spPr>
          <a:xfrm flipH="1" flipV="1">
            <a:off x="4435899" y="4557187"/>
            <a:ext cx="64758" cy="87629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452073" y="3001434"/>
            <a:ext cx="28867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getParent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()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得到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委托父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加载器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4518872" y="3352801"/>
            <a:ext cx="0" cy="87841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bldLvl="0" animBg="1"/>
      <p:bldP spid="4" grpId="0"/>
      <p:bldP spid="4" grpId="1"/>
      <p:bldP spid="7" grpId="0" bldLvl="0" animBg="1"/>
      <p:bldP spid="7" grpId="1" bldLvl="0" animBg="1"/>
      <p:bldP spid="8" grpId="0"/>
      <p:bldP spid="8" grpId="1"/>
      <p:bldP spid="9" grpId="0" bldLvl="0" animBg="1"/>
      <p:bldP spid="9" grpId="1" bldLvl="0" animBg="1"/>
      <p:bldP spid="10" grpId="0"/>
      <p:bldP spid="10" grpId="1"/>
      <p:bldP spid="5" grpId="0"/>
      <p:bldP spid="23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类加载器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649" y="1051985"/>
            <a:ext cx="46863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类加载器的获取与常用方法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11861" y="2204931"/>
          <a:ext cx="10155766" cy="2786775"/>
        </p:xfrm>
        <a:graphic>
          <a:graphicData uri="http://schemas.openxmlformats.org/drawingml/2006/table">
            <a:tbl>
              <a:tblPr/>
              <a:tblGrid>
                <a:gridCol w="602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方法名</a:t>
                      </a:r>
                    </a:p>
                  </a:txBody>
                  <a:tcPr marL="121915" marR="121915" marT="60941" marB="609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说明</a:t>
                      </a:r>
                    </a:p>
                  </a:txBody>
                  <a:tcPr marL="121915" marR="121915" marT="60941" marB="609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sz="16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java.lang.Class</a:t>
                      </a:r>
                      <a:r>
                        <a:rPr lang="zh-CN" altLang="en-US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类的成员方法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public ClassLoader getClassLoader()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121915" marR="121915" marT="60941" marB="609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获取</a:t>
                      </a:r>
                      <a:r>
                        <a:rPr lang="zh-CN" altLang="en-US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  <a:sym typeface="+mn-ea"/>
                        </a:rPr>
                        <a:t>获取类加载器对象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121915" marR="121915" marT="60941" marB="609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sz="16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  <a:sym typeface="+mn-ea"/>
                        </a:rPr>
                        <a:t>java.lang.ClassLoader</a:t>
                      </a:r>
                      <a:r>
                        <a:rPr lang="zh-CN" altLang="en-US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  <a:sym typeface="+mn-ea"/>
                        </a:rPr>
                        <a:t>类的成员方法</a:t>
                      </a:r>
                      <a:endParaRPr lang="zh-CN" altLang="en-US" sz="16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public </a:t>
                      </a:r>
                      <a:r>
                        <a:rPr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InputStream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 </a:t>
                      </a:r>
                      <a:r>
                        <a:rPr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getResourceAsStream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(String name)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121915" marR="121915" marT="60941" marB="609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加载某一个资源文件</a:t>
                      </a:r>
                    </a:p>
                  </a:txBody>
                  <a:tcPr marL="121915" marR="121915" marT="60941" marB="609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11861" y="4991946"/>
          <a:ext cx="10155766" cy="1097242"/>
        </p:xfrm>
        <a:graphic>
          <a:graphicData uri="http://schemas.openxmlformats.org/drawingml/2006/table">
            <a:tbl>
              <a:tblPr/>
              <a:tblGrid>
                <a:gridCol w="602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6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  <a:sym typeface="+mn-ea"/>
                        </a:rPr>
                        <a:t>java.lang.ClassLoader</a:t>
                      </a:r>
                      <a:r>
                        <a:rPr lang="zh-CN" altLang="en-US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  <a:sym typeface="+mn-ea"/>
                        </a:rPr>
                        <a:t>类的成员方法</a:t>
                      </a:r>
                      <a:endParaRPr lang="zh-CN" altLang="en-US" sz="16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public final ClassLoader getParent()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121915" marR="121915" marT="60941" marB="609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返回委托的父类加载器</a:t>
                      </a:r>
                    </a:p>
                  </a:txBody>
                  <a:tcPr marL="121915" marR="121915" marT="60941" marB="609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655840" y="332656"/>
            <a:ext cx="6291263" cy="3758259"/>
          </a:xfrm>
        </p:spPr>
        <p:txBody>
          <a:bodyPr/>
          <a:lstStyle/>
          <a:p>
            <a:pPr marL="0" indent="0">
              <a:buNone/>
            </a:pP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Junit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单元测试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类加载器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反射</a:t>
            </a:r>
            <a:endParaRPr lang="en-US" altLang="zh-CN" sz="2800" b="1" dirty="0">
              <a:solidFill>
                <a:srgbClr val="FF0000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注解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defTabSz="1219200" eaLnBrk="0" hangingPunct="0">
              <a:defRPr/>
            </a:pP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lang="zh-TW" altLang="zh-CN" sz="2400" b="1" kern="0" dirty="0">
              <a:solidFill>
                <a:prstClr val="black">
                  <a:lumMod val="65000"/>
                  <a:lumOff val="3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1834" y="1509185"/>
            <a:ext cx="4686300" cy="5810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反射概述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1504" y="2259103"/>
            <a:ext cx="9313333" cy="171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Java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反射机制</a:t>
            </a:r>
            <a:endParaRPr lang="en-US" altLang="zh-CN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defTabSz="1219200" eaLnBrk="0" hangingPunct="0">
              <a:lnSpc>
                <a:spcPct val="150000"/>
              </a:lnSpc>
              <a:defRPr/>
            </a:pP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   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是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在运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行状态中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对于任意一个类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都能够知道这个类的所有属性和方法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       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对于任意一个对象，都能够调用它的任意方法和属性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</a:p>
          <a:p>
            <a:pPr defTabSz="1219200" eaLnBrk="0" hangingPunct="0">
              <a:lnSpc>
                <a:spcPct val="150000"/>
              </a:lnSpc>
              <a:defRPr/>
            </a:pP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   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这种动态获取信息以及动态调用对象方法的功能称为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Java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语言的反射机制。</a:t>
            </a:r>
            <a:endParaRPr lang="en-US" altLang="zh-CN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4449692" y="4142151"/>
            <a:ext cx="673100" cy="833967"/>
          </a:xfrm>
          <a:prstGeom prst="downArrow">
            <a:avLst/>
          </a:prstGeom>
          <a:solidFill>
            <a:srgbClr val="7030A0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b="1">
              <a:solidFill>
                <a:prstClr val="white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1504" y="5013176"/>
            <a:ext cx="9313333" cy="12986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Java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反射机制</a:t>
            </a:r>
            <a:endParaRPr lang="en-US" altLang="zh-CN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defTabSz="1219200" eaLnBrk="0" hangingPunct="0">
              <a:lnSpc>
                <a:spcPct val="150000"/>
              </a:lnSpc>
              <a:defRPr/>
            </a:pP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   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利用反射可以无视修饰符获取类里面所有的属性和方法。</a:t>
            </a:r>
            <a:endParaRPr lang="en-US" altLang="zh-CN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defTabSz="1219200" eaLnBrk="0" hangingPunct="0">
              <a:lnSpc>
                <a:spcPct val="150000"/>
              </a:lnSpc>
              <a:defRPr/>
            </a:pP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   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先获取配置文件中的信息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动态获取信息并创建对象和调用方法</a:t>
            </a:r>
            <a:endParaRPr lang="en-US" altLang="zh-CN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351" y="1237961"/>
            <a:ext cx="1516511" cy="777307"/>
          </a:xfrm>
          <a:prstGeom prst="rect">
            <a:avLst/>
          </a:prstGeom>
        </p:spPr>
      </p:pic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defTabSz="1219200" eaLnBrk="0" hangingPunct="0">
              <a:defRPr/>
            </a:pP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r>
              <a:rPr lang="en-US" altLang="zh-CN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_Class</a:t>
            </a: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类的介绍</a:t>
            </a:r>
            <a:endParaRPr lang="zh-TW" altLang="zh-CN" sz="2400" b="1" kern="0" dirty="0">
              <a:solidFill>
                <a:prstClr val="black">
                  <a:lumMod val="65000"/>
                  <a:lumOff val="3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772" y="620688"/>
            <a:ext cx="1981372" cy="20118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336" y="1444375"/>
            <a:ext cx="1836579" cy="65537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5862" y="738807"/>
            <a:ext cx="1897544" cy="177561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2346" y="1140952"/>
            <a:ext cx="1135478" cy="72396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7824" y="1502933"/>
            <a:ext cx="510584" cy="28196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7390" y="3347062"/>
            <a:ext cx="5334462" cy="93734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47390" y="4219268"/>
            <a:ext cx="5418290" cy="75444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47390" y="4974612"/>
            <a:ext cx="5357324" cy="83065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47390" y="5805264"/>
            <a:ext cx="5235394" cy="739204"/>
          </a:xfrm>
          <a:prstGeom prst="rect">
            <a:avLst/>
          </a:prstGeom>
        </p:spPr>
      </p:pic>
      <p:cxnSp>
        <p:nvCxnSpPr>
          <p:cNvPr id="30" name="直接箭头连接符 29"/>
          <p:cNvCxnSpPr/>
          <p:nvPr/>
        </p:nvCxnSpPr>
        <p:spPr>
          <a:xfrm>
            <a:off x="4151784" y="2308231"/>
            <a:ext cx="688730" cy="56817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5015880" y="1898909"/>
            <a:ext cx="1800200" cy="100960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99193" y="2981666"/>
            <a:ext cx="3482642" cy="883997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20021" y="2426783"/>
            <a:ext cx="5410669" cy="899238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2812" y="2172903"/>
            <a:ext cx="2651990" cy="784928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5440" y="4010415"/>
            <a:ext cx="5159187" cy="1394581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5440" y="5614887"/>
            <a:ext cx="4755292" cy="1036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168" y="4422334"/>
            <a:ext cx="1139321" cy="691836"/>
          </a:xfrm>
          <a:prstGeom prst="rect">
            <a:avLst/>
          </a:prstGeom>
        </p:spPr>
      </p:pic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defTabSz="1219200" eaLnBrk="0" hangingPunct="0">
              <a:defRPr/>
            </a:pP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r>
              <a:rPr lang="en-US" altLang="zh-CN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</a:t>
            </a: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反射的介绍</a:t>
            </a:r>
            <a:endParaRPr lang="zh-TW" altLang="zh-CN" sz="2400" b="1" kern="0" dirty="0">
              <a:solidFill>
                <a:prstClr val="black">
                  <a:lumMod val="65000"/>
                  <a:lumOff val="3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764704"/>
            <a:ext cx="2110923" cy="14860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252" y="2250733"/>
            <a:ext cx="1181202" cy="93734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92" y="3284984"/>
            <a:ext cx="2505075" cy="19907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392" y="5418957"/>
            <a:ext cx="2773920" cy="125740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7009" y="4869160"/>
            <a:ext cx="3055885" cy="1812823"/>
          </a:xfrm>
          <a:prstGeom prst="rect">
            <a:avLst/>
          </a:prstGeom>
        </p:spPr>
      </p:pic>
      <p:cxnSp>
        <p:nvCxnSpPr>
          <p:cNvPr id="21" name="直接箭头连接符 20"/>
          <p:cNvCxnSpPr>
            <a:endCxn id="17" idx="1"/>
          </p:cNvCxnSpPr>
          <p:nvPr/>
        </p:nvCxnSpPr>
        <p:spPr>
          <a:xfrm>
            <a:off x="2639616" y="4665759"/>
            <a:ext cx="1787393" cy="1109813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5854" y="5038326"/>
            <a:ext cx="2471755" cy="122849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08368" y="854897"/>
            <a:ext cx="2232248" cy="233317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78790" y="1358473"/>
            <a:ext cx="1601786" cy="1494464"/>
          </a:xfrm>
          <a:prstGeom prst="rect">
            <a:avLst/>
          </a:prstGeom>
        </p:spPr>
      </p:pic>
      <p:cxnSp>
        <p:nvCxnSpPr>
          <p:cNvPr id="39" name="直接箭头连接符 38"/>
          <p:cNvCxnSpPr>
            <a:endCxn id="25" idx="0"/>
          </p:cNvCxnSpPr>
          <p:nvPr/>
        </p:nvCxnSpPr>
        <p:spPr>
          <a:xfrm flipH="1">
            <a:off x="5931732" y="2407372"/>
            <a:ext cx="4340732" cy="26309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86359" y="3579715"/>
            <a:ext cx="3726503" cy="1577477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86359" y="5161657"/>
            <a:ext cx="3703641" cy="57917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85778" y="5768778"/>
            <a:ext cx="3558848" cy="510584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85778" y="6368732"/>
            <a:ext cx="3055885" cy="228620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04737" y="840816"/>
            <a:ext cx="3772227" cy="541067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75876" y="1301452"/>
            <a:ext cx="4961050" cy="602032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05886" y="1944790"/>
            <a:ext cx="4351397" cy="220999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05886" y="2136641"/>
            <a:ext cx="4389500" cy="251482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106558" y="2415215"/>
            <a:ext cx="4778154" cy="259102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05886" y="2724449"/>
            <a:ext cx="5410669" cy="220999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71691" y="2964697"/>
            <a:ext cx="5380186" cy="289585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13431" y="3310639"/>
            <a:ext cx="3871295" cy="274344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678769" y="3624540"/>
            <a:ext cx="5006774" cy="327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59896" y="980728"/>
            <a:ext cx="5760640" cy="3196039"/>
          </a:xfrm>
        </p:spPr>
        <p:txBody>
          <a:bodyPr/>
          <a:lstStyle/>
          <a:p>
            <a:r>
              <a:rPr lang="zh-CN" altLang="en-US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能够使用</a:t>
            </a:r>
            <a:r>
              <a:rPr lang="en-US" altLang="zh-CN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Junit</a:t>
            </a:r>
            <a:r>
              <a:rPr lang="zh-CN" altLang="en-US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进行单元测试</a:t>
            </a:r>
            <a:endParaRPr lang="en-US" altLang="zh-CN" sz="20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zh-CN" altLang="en-US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能够使用反射技术获取</a:t>
            </a:r>
            <a:r>
              <a:rPr lang="en-US" altLang="zh-CN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Class</a:t>
            </a:r>
            <a:r>
              <a:rPr lang="zh-CN" altLang="en-US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字节码对象</a:t>
            </a:r>
            <a:r>
              <a:rPr lang="en-US" altLang="zh-CN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</a:t>
            </a:r>
          </a:p>
          <a:p>
            <a:r>
              <a:rPr lang="zh-CN" altLang="en-US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能够使用反射技术获取构造方法对象并使用</a:t>
            </a:r>
            <a:endParaRPr lang="en-US" altLang="zh-CN" sz="20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zh-CN" altLang="en-US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能够使用反射技术获取成员方法对象并使用</a:t>
            </a:r>
            <a:endParaRPr lang="en-US" altLang="zh-CN" sz="20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zh-CN" altLang="en-US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能够知道类加载器的作用</a:t>
            </a:r>
            <a:endParaRPr lang="en-US" altLang="zh-CN" sz="20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zh-CN" altLang="en-US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能够自定义注解</a:t>
            </a:r>
            <a:endParaRPr lang="en-US" altLang="zh-CN" sz="20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zh-CN" altLang="en-US" sz="20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能够使用自定义注解</a:t>
            </a:r>
            <a:endParaRPr lang="en-US" altLang="zh-CN" sz="20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168" y="4422334"/>
            <a:ext cx="1139321" cy="691836"/>
          </a:xfrm>
          <a:prstGeom prst="rect">
            <a:avLst/>
          </a:prstGeom>
        </p:spPr>
      </p:pic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defTabSz="1219200" eaLnBrk="0" hangingPunct="0">
              <a:defRPr/>
            </a:pP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r>
              <a:rPr lang="en-US" altLang="zh-CN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</a:t>
            </a: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反射的介绍</a:t>
            </a:r>
            <a:endParaRPr lang="zh-TW" altLang="zh-CN" sz="2400" b="1" kern="0" dirty="0">
              <a:solidFill>
                <a:prstClr val="black">
                  <a:lumMod val="65000"/>
                  <a:lumOff val="3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764704"/>
            <a:ext cx="2110923" cy="14860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252" y="2250733"/>
            <a:ext cx="1181202" cy="93734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92" y="3284984"/>
            <a:ext cx="2505075" cy="19907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392" y="5418957"/>
            <a:ext cx="2773920" cy="125740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7009" y="4869160"/>
            <a:ext cx="3055885" cy="1812823"/>
          </a:xfrm>
          <a:prstGeom prst="rect">
            <a:avLst/>
          </a:prstGeom>
        </p:spPr>
      </p:pic>
      <p:cxnSp>
        <p:nvCxnSpPr>
          <p:cNvPr id="21" name="直接箭头连接符 20"/>
          <p:cNvCxnSpPr>
            <a:endCxn id="17" idx="1"/>
          </p:cNvCxnSpPr>
          <p:nvPr/>
        </p:nvCxnSpPr>
        <p:spPr>
          <a:xfrm>
            <a:off x="2639616" y="4665759"/>
            <a:ext cx="1787393" cy="1109813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5854" y="5038326"/>
            <a:ext cx="2471755" cy="122849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08368" y="854897"/>
            <a:ext cx="2232248" cy="233317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78790" y="1358473"/>
            <a:ext cx="1601786" cy="1494464"/>
          </a:xfrm>
          <a:prstGeom prst="rect">
            <a:avLst/>
          </a:prstGeom>
        </p:spPr>
      </p:pic>
      <p:cxnSp>
        <p:nvCxnSpPr>
          <p:cNvPr id="39" name="直接箭头连接符 38"/>
          <p:cNvCxnSpPr>
            <a:endCxn id="25" idx="0"/>
          </p:cNvCxnSpPr>
          <p:nvPr/>
        </p:nvCxnSpPr>
        <p:spPr>
          <a:xfrm flipH="1">
            <a:off x="5931732" y="2407372"/>
            <a:ext cx="4340732" cy="26309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04737" y="840816"/>
            <a:ext cx="3772227" cy="541067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75876" y="1301452"/>
            <a:ext cx="4961050" cy="602032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5886" y="1944790"/>
            <a:ext cx="4351397" cy="220999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05886" y="2136641"/>
            <a:ext cx="4389500" cy="251482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06558" y="2415215"/>
            <a:ext cx="4778154" cy="259102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05886" y="2724449"/>
            <a:ext cx="5410669" cy="220999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71691" y="2964697"/>
            <a:ext cx="5380186" cy="289585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13431" y="3310639"/>
            <a:ext cx="3871295" cy="274344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78769" y="3624540"/>
            <a:ext cx="5006774" cy="327688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178487" y="3830856"/>
            <a:ext cx="38941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反射代码的步骤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类的对象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类的对象获取其它对象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(1)</a:t>
            </a: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获取成员变量</a:t>
            </a:r>
            <a:r>
              <a:rPr lang="en-US" altLang="zh-CN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6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获取成员方法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6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获取构造方法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Constructor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成员变量</a:t>
            </a:r>
            <a:r>
              <a:rPr lang="en-US" altLang="zh-CN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获取值</a:t>
            </a:r>
            <a:r>
              <a:rPr lang="en-US" altLang="zh-CN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成员方法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执行功能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执行创建对象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TextBox 2"/>
          <p:cNvSpPr txBox="1"/>
          <p:nvPr/>
        </p:nvSpPr>
        <p:spPr>
          <a:xfrm>
            <a:off x="880120" y="1009677"/>
            <a:ext cx="3514725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反射概述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880120" y="1571508"/>
            <a:ext cx="8365807" cy="2489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反射是指对于任何一个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类，在"运行的时候"都可以直接得到这个类全部成分。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在运行时,可以直接得到这个类的构造器对象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Constructor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在运行时,可以直接得到这个类的成员变量对象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Field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在运行时,可以直接得到这个类的成员方法对象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Method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这种运行时动态获取类信息以及动态调用类中成分的能力称为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语言的反射机制。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80120" y="4088236"/>
            <a:ext cx="9023985" cy="2173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反射的关键：</a:t>
            </a:r>
            <a:endParaRPr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0" lang="zh-CN" altLang="en-US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反射的第一步都是先得到编译后的</a:t>
            </a:r>
            <a:r>
              <a:rPr kumimoji="0" lang="en-US" altLang="zh-CN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kumimoji="0" lang="zh-CN" altLang="en-US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类对象，</a:t>
            </a: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然后</a:t>
            </a:r>
            <a: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</a:t>
            </a:r>
            <a:r>
              <a:rPr kumimoji="0" lang="zh-CN" altLang="en-US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可以得到</a:t>
            </a:r>
            <a:r>
              <a:rPr kumimoji="0" lang="en-US" altLang="zh-CN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kumimoji="0" lang="zh-CN" altLang="en-US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的全部成分。</a:t>
            </a: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br>
              <a:rPr kumimoji="0" lang="zh-CN" altLang="zh-CN" sz="18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77087" y="5277163"/>
            <a:ext cx="6096000" cy="101188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HelloWorld.java -&gt; javac -&gt; HelloWorld.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c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HelloWorld.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15667" y="2565400"/>
            <a:ext cx="2400300" cy="3774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反射去调用一个类中的方法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1968500" y="2565400"/>
            <a:ext cx="2590800" cy="3774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以前调用一个类中的方法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60033" y="3039534"/>
            <a:ext cx="2599267" cy="3774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创建这个类的对象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60033" y="3513667"/>
            <a:ext cx="2599267" cy="3774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用对象调用方法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endCxn id="11" idx="1"/>
          </p:cNvCxnSpPr>
          <p:nvPr/>
        </p:nvCxnSpPr>
        <p:spPr>
          <a:xfrm>
            <a:off x="3888317" y="3824818"/>
            <a:ext cx="3071284" cy="4236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959601" y="4059767"/>
            <a:ext cx="3841751" cy="3774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反射方式：调用方法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888317" y="3208867"/>
            <a:ext cx="3071283" cy="6455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959601" y="3600451"/>
            <a:ext cx="3841751" cy="3774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反射方式：创建对象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6959601" y="3122085"/>
            <a:ext cx="3841751" cy="39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6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46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46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对象来创建的</a:t>
            </a:r>
            <a:endParaRPr lang="en-US" altLang="zh-CN" sz="1465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1834" y="1509185"/>
            <a:ext cx="4686300" cy="5810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类的对象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140885" y="2997201"/>
            <a:ext cx="7922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  <p:bldP spid="14" grpId="0"/>
      <p:bldP spid="15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121834" y="1509185"/>
            <a:ext cx="46863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获取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Class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类的对象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081618" y="2973918"/>
            <a:ext cx="1441449" cy="865716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Java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文件</a:t>
            </a:r>
          </a:p>
        </p:txBody>
      </p:sp>
      <p:cxnSp>
        <p:nvCxnSpPr>
          <p:cNvPr id="22" name="直接箭头连接符 21"/>
          <p:cNvCxnSpPr>
            <a:stCxn id="18" idx="3"/>
            <a:endCxn id="23" idx="1"/>
          </p:cNvCxnSpPr>
          <p:nvPr/>
        </p:nvCxnSpPr>
        <p:spPr>
          <a:xfrm flipV="1">
            <a:off x="2523067" y="3403600"/>
            <a:ext cx="757767" cy="21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3280833" y="2971800"/>
            <a:ext cx="1441451" cy="865717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Class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文件</a:t>
            </a:r>
          </a:p>
        </p:txBody>
      </p:sp>
      <p:sp>
        <p:nvSpPr>
          <p:cNvPr id="24" name="矩形 23"/>
          <p:cNvSpPr/>
          <p:nvPr/>
        </p:nvSpPr>
        <p:spPr>
          <a:xfrm>
            <a:off x="2553881" y="306705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编译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6210300" y="2971800"/>
            <a:ext cx="1441451" cy="865717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660215" y="261831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内存</a:t>
            </a:r>
          </a:p>
        </p:txBody>
      </p:sp>
      <p:sp>
        <p:nvSpPr>
          <p:cNvPr id="53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54" name="组合 53"/>
          <p:cNvGrpSpPr/>
          <p:nvPr/>
        </p:nvGrpSpPr>
        <p:grpSpPr bwMode="auto">
          <a:xfrm>
            <a:off x="5008034" y="2468033"/>
            <a:ext cx="1025934" cy="1873251"/>
            <a:chOff x="4330933" y="2499742"/>
            <a:chExt cx="1232757" cy="1996427"/>
          </a:xfrm>
        </p:grpSpPr>
        <p:pic>
          <p:nvPicPr>
            <p:cNvPr id="18446" name="图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30933" y="2499742"/>
              <a:ext cx="1165139" cy="1996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7" name="矩形 55"/>
            <p:cNvSpPr>
              <a:spLocks noChangeArrowheads="1"/>
            </p:cNvSpPr>
            <p:nvPr/>
          </p:nvSpPr>
          <p:spPr bwMode="auto">
            <a:xfrm>
              <a:off x="4723500" y="3186376"/>
              <a:ext cx="840190" cy="535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335" b="1">
                  <a:solidFill>
                    <a:schemeClr val="bg1"/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字节码</a:t>
              </a:r>
              <a:endParaRPr lang="en-US" altLang="zh-CN" sz="1335" b="1">
                <a:solidFill>
                  <a:schemeClr val="bg1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endParaRPr>
            </a:p>
            <a:p>
              <a:pPr algn="ctr"/>
              <a:r>
                <a:rPr lang="zh-CN" altLang="en-US" sz="1335" b="1">
                  <a:solidFill>
                    <a:schemeClr val="bg1"/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文件</a:t>
              </a:r>
            </a:p>
          </p:txBody>
        </p:sp>
      </p:grpSp>
      <p:sp>
        <p:nvSpPr>
          <p:cNvPr id="57" name="矩形 56"/>
          <p:cNvSpPr/>
          <p:nvPr/>
        </p:nvSpPr>
        <p:spPr>
          <a:xfrm>
            <a:off x="5059337" y="222461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类加载器</a:t>
            </a:r>
          </a:p>
        </p:txBody>
      </p:sp>
      <p:sp>
        <p:nvSpPr>
          <p:cNvPr id="58" name="矩形 57"/>
          <p:cNvSpPr/>
          <p:nvPr/>
        </p:nvSpPr>
        <p:spPr>
          <a:xfrm>
            <a:off x="3496369" y="3850218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字节码文件</a:t>
            </a:r>
          </a:p>
        </p:txBody>
      </p:sp>
      <p:sp>
        <p:nvSpPr>
          <p:cNvPr id="7174" name="矩形 7173"/>
          <p:cNvSpPr/>
          <p:nvPr/>
        </p:nvSpPr>
        <p:spPr>
          <a:xfrm>
            <a:off x="6414955" y="3236385"/>
            <a:ext cx="1034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Class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4" grpId="0"/>
      <p:bldP spid="27" grpId="0" animBg="1"/>
      <p:bldP spid="34" grpId="0"/>
      <p:bldP spid="57" grpId="0"/>
      <p:bldP spid="58" grpId="0"/>
      <p:bldP spid="717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121834" y="1509185"/>
            <a:ext cx="46863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获取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Class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类的对象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081618" y="2973918"/>
            <a:ext cx="1441449" cy="865716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Java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文件</a:t>
            </a:r>
          </a:p>
        </p:txBody>
      </p:sp>
      <p:cxnSp>
        <p:nvCxnSpPr>
          <p:cNvPr id="22" name="直接箭头连接符 21"/>
          <p:cNvCxnSpPr>
            <a:stCxn id="18" idx="3"/>
            <a:endCxn id="23" idx="1"/>
          </p:cNvCxnSpPr>
          <p:nvPr/>
        </p:nvCxnSpPr>
        <p:spPr>
          <a:xfrm flipV="1">
            <a:off x="2523067" y="3403600"/>
            <a:ext cx="757767" cy="21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3280833" y="2971800"/>
            <a:ext cx="1441451" cy="865717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Class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文件</a:t>
            </a:r>
          </a:p>
        </p:txBody>
      </p:sp>
      <p:sp>
        <p:nvSpPr>
          <p:cNvPr id="24" name="矩形 23"/>
          <p:cNvSpPr/>
          <p:nvPr/>
        </p:nvSpPr>
        <p:spPr>
          <a:xfrm>
            <a:off x="2553881" y="306705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编译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6210300" y="2971800"/>
            <a:ext cx="1441451" cy="865717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660215" y="261831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内存</a:t>
            </a:r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7687734" y="3479800"/>
            <a:ext cx="148801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7980337" y="306705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创建对象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9175752" y="3028951"/>
            <a:ext cx="1680633" cy="865716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new Student()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7171" name="圆角矩形 7170"/>
          <p:cNvSpPr/>
          <p:nvPr/>
        </p:nvSpPr>
        <p:spPr>
          <a:xfrm>
            <a:off x="797985" y="2370667"/>
            <a:ext cx="4008967" cy="2017184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014702" y="4387852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源代码阶段</a:t>
            </a:r>
          </a:p>
        </p:txBody>
      </p:sp>
      <p:sp>
        <p:nvSpPr>
          <p:cNvPr id="44" name="矩形 43"/>
          <p:cNvSpPr/>
          <p:nvPr/>
        </p:nvSpPr>
        <p:spPr>
          <a:xfrm>
            <a:off x="6237566" y="4364568"/>
            <a:ext cx="1386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Class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对象阶段</a:t>
            </a:r>
          </a:p>
        </p:txBody>
      </p:sp>
      <p:sp>
        <p:nvSpPr>
          <p:cNvPr id="45" name="矩形 44"/>
          <p:cNvSpPr/>
          <p:nvPr/>
        </p:nvSpPr>
        <p:spPr>
          <a:xfrm>
            <a:off x="9280050" y="4364568"/>
            <a:ext cx="17620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Runtime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运行时阶段</a:t>
            </a:r>
          </a:p>
        </p:txBody>
      </p:sp>
      <p:sp>
        <p:nvSpPr>
          <p:cNvPr id="7172" name="矩形 7171"/>
          <p:cNvSpPr/>
          <p:nvPr/>
        </p:nvSpPr>
        <p:spPr>
          <a:xfrm>
            <a:off x="766233" y="5287434"/>
            <a:ext cx="3651251" cy="10272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Class</a:t>
            </a:r>
            <a:r>
              <a:rPr lang="zh-CN" altLang="en-US" sz="1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类中静态方法</a:t>
            </a:r>
            <a:endParaRPr lang="en-US" altLang="zh-CN" sz="14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        </a:t>
            </a:r>
            <a:r>
              <a:rPr lang="en-US" altLang="zh-CN" sz="1400" b="1" dirty="0" err="1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forName</a:t>
            </a:r>
            <a:r>
              <a:rPr lang="en-US" altLang="zh-CN" sz="1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(String </a:t>
            </a:r>
            <a:r>
              <a:rPr lang="en-US" altLang="zh-CN" sz="1400" b="1" dirty="0" err="1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className</a:t>
            </a:r>
            <a:r>
              <a:rPr lang="en-US" altLang="zh-CN" sz="1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)</a:t>
            </a:r>
            <a:endParaRPr lang="zh-CN" altLang="en-US" sz="14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337300" y="5611284"/>
            <a:ext cx="1187451" cy="3852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类名</a:t>
            </a:r>
            <a:r>
              <a:rPr lang="en-US" altLang="zh-CN" sz="1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.class</a:t>
            </a:r>
            <a:endParaRPr lang="zh-CN" altLang="en-US" sz="14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205384" y="5611284"/>
            <a:ext cx="1913467" cy="3852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对象</a:t>
            </a:r>
            <a:r>
              <a:rPr lang="en-US" altLang="zh-CN" sz="1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  <a:r>
              <a:rPr lang="en-US" altLang="zh-CN" sz="1400" b="1" dirty="0" err="1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getClass</a:t>
            </a:r>
            <a:r>
              <a:rPr lang="en-US" altLang="zh-CN" sz="1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()</a:t>
            </a:r>
            <a:endParaRPr lang="zh-CN" altLang="en-US" sz="14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7173" name="下箭头 7172"/>
          <p:cNvSpPr/>
          <p:nvPr/>
        </p:nvSpPr>
        <p:spPr>
          <a:xfrm>
            <a:off x="2404534" y="4834467"/>
            <a:ext cx="302684" cy="452967"/>
          </a:xfrm>
          <a:prstGeom prst="downArrow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51" name="下箭头 50"/>
          <p:cNvSpPr/>
          <p:nvPr/>
        </p:nvSpPr>
        <p:spPr>
          <a:xfrm>
            <a:off x="6779684" y="4834467"/>
            <a:ext cx="302683" cy="452967"/>
          </a:xfrm>
          <a:prstGeom prst="downArrow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52" name="下箭头 51"/>
          <p:cNvSpPr/>
          <p:nvPr/>
        </p:nvSpPr>
        <p:spPr>
          <a:xfrm>
            <a:off x="9863667" y="4834467"/>
            <a:ext cx="302684" cy="452967"/>
          </a:xfrm>
          <a:prstGeom prst="downArrow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53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9479" name="组合 53"/>
          <p:cNvGrpSpPr/>
          <p:nvPr/>
        </p:nvGrpSpPr>
        <p:grpSpPr bwMode="auto">
          <a:xfrm>
            <a:off x="5008034" y="2468033"/>
            <a:ext cx="1025934" cy="1873251"/>
            <a:chOff x="4330933" y="2499742"/>
            <a:chExt cx="1232757" cy="1996427"/>
          </a:xfrm>
        </p:grpSpPr>
        <p:pic>
          <p:nvPicPr>
            <p:cNvPr id="19483" name="图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30933" y="2499742"/>
              <a:ext cx="1165139" cy="1996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84" name="矩形 55"/>
            <p:cNvSpPr>
              <a:spLocks noChangeArrowheads="1"/>
            </p:cNvSpPr>
            <p:nvPr/>
          </p:nvSpPr>
          <p:spPr bwMode="auto">
            <a:xfrm>
              <a:off x="4723500" y="3186376"/>
              <a:ext cx="840190" cy="535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335" b="1">
                  <a:solidFill>
                    <a:schemeClr val="bg1"/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字节码</a:t>
              </a:r>
              <a:endParaRPr lang="en-US" altLang="zh-CN" sz="1335" b="1">
                <a:solidFill>
                  <a:schemeClr val="bg1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endParaRPr>
            </a:p>
            <a:p>
              <a:pPr algn="ctr"/>
              <a:r>
                <a:rPr lang="zh-CN" altLang="en-US" sz="1335" b="1">
                  <a:solidFill>
                    <a:schemeClr val="bg1"/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文件</a:t>
              </a:r>
            </a:p>
          </p:txBody>
        </p:sp>
      </p:grpSp>
      <p:sp>
        <p:nvSpPr>
          <p:cNvPr id="57" name="矩形 56"/>
          <p:cNvSpPr/>
          <p:nvPr/>
        </p:nvSpPr>
        <p:spPr>
          <a:xfrm>
            <a:off x="5059337" y="222461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类加载器</a:t>
            </a:r>
          </a:p>
        </p:txBody>
      </p:sp>
      <p:sp>
        <p:nvSpPr>
          <p:cNvPr id="58" name="矩形 57"/>
          <p:cNvSpPr/>
          <p:nvPr/>
        </p:nvSpPr>
        <p:spPr>
          <a:xfrm>
            <a:off x="3496369" y="3850218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字节码文件</a:t>
            </a:r>
          </a:p>
        </p:txBody>
      </p:sp>
      <p:sp>
        <p:nvSpPr>
          <p:cNvPr id="7174" name="矩形 7173"/>
          <p:cNvSpPr/>
          <p:nvPr/>
        </p:nvSpPr>
        <p:spPr>
          <a:xfrm>
            <a:off x="6413898" y="3236385"/>
            <a:ext cx="1034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Class</a:t>
            </a:r>
            <a:r>
              <a:rPr lang="zh-CN" alt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7171" grpId="0" animBg="1"/>
      <p:bldP spid="42" grpId="0"/>
      <p:bldP spid="44" grpId="0"/>
      <p:bldP spid="45" grpId="0"/>
      <p:bldP spid="7172" grpId="0"/>
      <p:bldP spid="47" grpId="0"/>
      <p:bldP spid="48" grpId="0"/>
      <p:bldP spid="7173" grpId="0" animBg="1"/>
      <p:bldP spid="51" grpId="0" animBg="1"/>
      <p:bldP spid="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1834" y="1509185"/>
            <a:ext cx="4686300" cy="7619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获取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Class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类的对象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2271125"/>
            <a:ext cx="9313333" cy="129997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7505" indent="-357505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b="1" dirty="0" err="1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Class.forName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(“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全类名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”);</a:t>
            </a:r>
          </a:p>
          <a:p>
            <a:pPr marL="357505" indent="-357505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类名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.class</a:t>
            </a:r>
          </a:p>
          <a:p>
            <a:pPr marL="357505" indent="-357505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对象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  <a:r>
              <a:rPr lang="en-US" altLang="zh-CN" b="1" dirty="0" err="1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getClass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121834" y="1509185"/>
            <a:ext cx="46863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获取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Class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类的对象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3464984" y="2779184"/>
            <a:ext cx="4301067" cy="35306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43648" y="242570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内存</a:t>
            </a:r>
          </a:p>
        </p:txBody>
      </p:sp>
      <p:sp>
        <p:nvSpPr>
          <p:cNvPr id="53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174" name="矩形 7173"/>
          <p:cNvSpPr/>
          <p:nvPr/>
        </p:nvSpPr>
        <p:spPr>
          <a:xfrm>
            <a:off x="3793464" y="3132668"/>
            <a:ext cx="1034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Class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对象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4119033" y="3454401"/>
            <a:ext cx="3168651" cy="2662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43308" y="3096685"/>
            <a:ext cx="1476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Student.class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29152" y="3640667"/>
            <a:ext cx="2172390" cy="7040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private String name;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private </a:t>
            </a: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age;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29151" y="4536018"/>
            <a:ext cx="889987" cy="708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空参构造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带参构造</a:t>
            </a:r>
          </a:p>
        </p:txBody>
      </p:sp>
      <p:sp>
        <p:nvSpPr>
          <p:cNvPr id="25" name="矩形 24"/>
          <p:cNvSpPr/>
          <p:nvPr/>
        </p:nvSpPr>
        <p:spPr>
          <a:xfrm>
            <a:off x="4654551" y="5412318"/>
            <a:ext cx="889987" cy="385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成员方法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4597400" y="3640667"/>
            <a:ext cx="2209800" cy="770467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584700" y="4531784"/>
            <a:ext cx="2209800" cy="770467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584700" y="5412318"/>
            <a:ext cx="2209800" cy="4445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6807200" y="4025900"/>
            <a:ext cx="130598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89385" y="3856568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Field</a:t>
            </a:r>
            <a:endParaRPr lang="zh-CN" altLang="en-US" sz="14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807200" y="4917017"/>
            <a:ext cx="130598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189384" y="4747685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Constructor</a:t>
            </a:r>
            <a:endParaRPr lang="zh-CN" altLang="en-US" sz="14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6807200" y="5634567"/>
            <a:ext cx="130598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189385" y="5465234"/>
            <a:ext cx="8002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Method</a:t>
            </a:r>
            <a:endParaRPr lang="zh-CN" altLang="en-US" sz="14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/>
      <p:bldP spid="7174" grpId="0"/>
      <p:bldP spid="2" grpId="0" animBg="1"/>
      <p:bldP spid="19" grpId="0"/>
      <p:bldP spid="20" grpId="0"/>
      <p:bldP spid="21" grpId="0"/>
      <p:bldP spid="25" grpId="0"/>
      <p:bldP spid="3" grpId="0" animBg="1"/>
      <p:bldP spid="13" grpId="0" animBg="1"/>
      <p:bldP spid="14" grpId="0" animBg="1"/>
      <p:bldP spid="6" grpId="0"/>
      <p:bldP spid="22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121834" y="1509185"/>
            <a:ext cx="46863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获取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Class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类的对象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3464984" y="2779184"/>
            <a:ext cx="4301067" cy="35306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43648" y="242570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内存</a:t>
            </a:r>
          </a:p>
        </p:txBody>
      </p:sp>
      <p:sp>
        <p:nvSpPr>
          <p:cNvPr id="53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174" name="矩形 7173"/>
          <p:cNvSpPr/>
          <p:nvPr/>
        </p:nvSpPr>
        <p:spPr>
          <a:xfrm>
            <a:off x="3793465" y="3132668"/>
            <a:ext cx="1034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Class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对象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4119033" y="3454401"/>
            <a:ext cx="3168651" cy="2662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43308" y="3096685"/>
            <a:ext cx="1476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Student.class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29152" y="3640667"/>
            <a:ext cx="2172390" cy="7040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private String name;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private </a:t>
            </a: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age;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29151" y="4536018"/>
            <a:ext cx="889987" cy="708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空参构造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带参构造</a:t>
            </a:r>
          </a:p>
        </p:txBody>
      </p:sp>
      <p:sp>
        <p:nvSpPr>
          <p:cNvPr id="25" name="矩形 24"/>
          <p:cNvSpPr/>
          <p:nvPr/>
        </p:nvSpPr>
        <p:spPr>
          <a:xfrm>
            <a:off x="4654551" y="5412318"/>
            <a:ext cx="889987" cy="385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成员方法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4597400" y="3640667"/>
            <a:ext cx="2209800" cy="770467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584700" y="4531784"/>
            <a:ext cx="2209800" cy="770467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584700" y="5412318"/>
            <a:ext cx="2209800" cy="4445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cxnSp>
        <p:nvCxnSpPr>
          <p:cNvPr id="5" name="直接箭头连接符 4"/>
          <p:cNvCxnSpPr>
            <a:stCxn id="3" idx="3"/>
          </p:cNvCxnSpPr>
          <p:nvPr/>
        </p:nvCxnSpPr>
        <p:spPr>
          <a:xfrm flipV="1">
            <a:off x="6807200" y="4025900"/>
            <a:ext cx="130598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89385" y="3856568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Field</a:t>
            </a:r>
            <a:endParaRPr lang="zh-CN" altLang="en-US" sz="14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807200" y="4917017"/>
            <a:ext cx="130598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189384" y="4747685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Constructor</a:t>
            </a:r>
            <a:endParaRPr lang="zh-CN" altLang="en-US" sz="1400" b="1" dirty="0">
              <a:solidFill>
                <a:srgbClr val="FF0000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6807200" y="5634567"/>
            <a:ext cx="130598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189385" y="5465234"/>
            <a:ext cx="8002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Method</a:t>
            </a:r>
            <a:endParaRPr lang="zh-CN" altLang="en-US" sz="14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1834" y="1509184"/>
            <a:ext cx="4686300" cy="6781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反射获取构造方法并使用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3512" y="2187383"/>
            <a:ext cx="9984316" cy="4154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Class</a:t>
            </a: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类中用于获取构造方法的方法</a:t>
            </a:r>
            <a:endParaRPr lang="en-US" altLang="zh-CN" sz="16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57505" indent="-357505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Constructor&lt;?&gt;[] </a:t>
            </a:r>
            <a:r>
              <a:rPr lang="en-US" altLang="zh-CN" sz="1600" b="1" dirty="0" err="1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getConstructors</a:t>
            </a: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​()</a:t>
            </a: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：返回所有公共构造方法对象的数组</a:t>
            </a:r>
            <a:endParaRPr lang="en-US" altLang="zh-CN" sz="16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57505" indent="-357505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Constructor&lt;?&gt;[] </a:t>
            </a:r>
            <a:r>
              <a:rPr lang="en-US" altLang="zh-CN" sz="1600" b="1" dirty="0" err="1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getDeclaredConstructors</a:t>
            </a: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​()</a:t>
            </a: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：返回所有构造方法对象的数组</a:t>
            </a:r>
            <a:endParaRPr lang="en-US" altLang="zh-CN" sz="16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57505" indent="-357505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Constructor&lt;T&gt; </a:t>
            </a:r>
            <a:r>
              <a:rPr lang="en-US" altLang="zh-CN" sz="1600" b="1" dirty="0" err="1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getConstructor</a:t>
            </a: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​(Class&lt;?&gt;... </a:t>
            </a:r>
            <a:r>
              <a:rPr lang="en-US" altLang="zh-CN" sz="1600" b="1" dirty="0" err="1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parameterTypes</a:t>
            </a: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)</a:t>
            </a: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：返回单个公共构造方法对象</a:t>
            </a:r>
            <a:endParaRPr lang="en-US" altLang="zh-CN" sz="16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57505" indent="-357505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Constructor&lt;T&gt; </a:t>
            </a:r>
            <a:r>
              <a:rPr lang="en-US" altLang="zh-CN" sz="1600" b="1" dirty="0" err="1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getDeclaredConstructor</a:t>
            </a: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​(Class&lt;?&gt;... </a:t>
            </a:r>
            <a:r>
              <a:rPr lang="en-US" altLang="zh-CN" sz="1600" b="1" dirty="0" err="1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parameterTypes</a:t>
            </a: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)</a:t>
            </a: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：返回单个构造方法对象</a:t>
            </a:r>
            <a:endParaRPr lang="en-US" altLang="zh-CN" sz="16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57505" indent="-357505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Constructor</a:t>
            </a: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类中用于创建对象的方法</a:t>
            </a:r>
            <a:endParaRPr lang="en-US" altLang="zh-CN" sz="16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57505" indent="-357505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 </a:t>
            </a:r>
            <a:r>
              <a:rPr lang="en-US" altLang="zh-CN" sz="1600" b="1" dirty="0" err="1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newInstance</a:t>
            </a: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​(Object... </a:t>
            </a:r>
            <a:r>
              <a:rPr lang="en-US" altLang="zh-CN" sz="1600" b="1" dirty="0" err="1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initargs</a:t>
            </a: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)</a:t>
            </a: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：根据指定的构造方法创建对象</a:t>
            </a:r>
            <a:endParaRPr lang="en-US" altLang="zh-CN" sz="16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57505" indent="-357505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 err="1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setAccessible</a:t>
            </a: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boolean</a:t>
            </a: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flag)</a:t>
            </a: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：设置为</a:t>
            </a: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true,</a:t>
            </a: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表示取消访问检查</a:t>
            </a:r>
            <a:endParaRPr lang="en-US" altLang="zh-CN" sz="16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7448" y="1410516"/>
            <a:ext cx="8264396" cy="676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小结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31504" y="2204864"/>
            <a:ext cx="9481285" cy="3787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获取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class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对象</a:t>
            </a:r>
            <a:endParaRPr lang="en-US" altLang="zh-CN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三种方式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---- 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Class.forName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(“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全类名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”)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获取里面的构造方法对象</a:t>
            </a:r>
            <a:endParaRPr lang="en-US" altLang="zh-CN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 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getConstructor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(Class&lt;?&gt;...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parameterTypes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)  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 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getDeclaredConstructor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(Class&lt;?&gt;...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parameterTypes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)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如果是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public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的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直接创建对象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 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newInstance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(Object...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initargs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)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如果是非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public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的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需要临时取消检查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然后再创建对象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  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setAccessible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boolean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5294169" y="5552677"/>
            <a:ext cx="1750436" cy="42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暴力反射</a:t>
            </a:r>
            <a:endParaRPr lang="en-US" altLang="zh-CN" sz="1600" b="1" dirty="0">
              <a:solidFill>
                <a:srgbClr val="FF0000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655840" y="332656"/>
            <a:ext cx="6291263" cy="5544616"/>
          </a:xfrm>
        </p:spPr>
        <p:txBody>
          <a:bodyPr/>
          <a:lstStyle/>
          <a:p>
            <a:pPr marL="0" indent="0">
              <a:buNone/>
            </a:pP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Junit</a:t>
            </a:r>
            <a:r>
              <a:rPr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单元测试</a:t>
            </a:r>
            <a:endParaRPr lang="zh-CN" altLang="zh-CN" sz="2800" b="1" dirty="0">
              <a:solidFill>
                <a:srgbClr val="FF0000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类加载器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反射</a:t>
            </a:r>
            <a:endParaRPr lang="en-US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注解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3464984" y="2779184"/>
            <a:ext cx="4301067" cy="35306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39732" y="244263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内存</a:t>
            </a:r>
          </a:p>
        </p:txBody>
      </p:sp>
      <p:sp>
        <p:nvSpPr>
          <p:cNvPr id="53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119033" y="3454401"/>
            <a:ext cx="3168651" cy="2662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white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59625" y="3096685"/>
            <a:ext cx="1476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Student.class</a:t>
            </a:r>
            <a:endParaRPr lang="zh-CN" alt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29152" y="3640667"/>
            <a:ext cx="2172390" cy="7040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private String name;</a:t>
            </a:r>
          </a:p>
          <a:p>
            <a:pPr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private </a:t>
            </a:r>
            <a:r>
              <a:rPr lang="en-US" altLang="zh-CN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age;</a:t>
            </a:r>
            <a:endParaRPr lang="zh-CN" alt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29151" y="4536018"/>
            <a:ext cx="889987" cy="708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空参构造</a:t>
            </a:r>
            <a:endParaRPr lang="en-US" altLang="zh-CN" sz="1400" b="1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带参构造</a:t>
            </a:r>
          </a:p>
        </p:txBody>
      </p:sp>
      <p:sp>
        <p:nvSpPr>
          <p:cNvPr id="25" name="矩形 24"/>
          <p:cNvSpPr/>
          <p:nvPr/>
        </p:nvSpPr>
        <p:spPr>
          <a:xfrm>
            <a:off x="4654551" y="5412318"/>
            <a:ext cx="889987" cy="385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成员方法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4584700" y="5412318"/>
            <a:ext cx="2209800" cy="450849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white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615517" y="2400301"/>
            <a:ext cx="1919816" cy="1045633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6379634" y="3433234"/>
            <a:ext cx="1917700" cy="1826684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627857" y="2038352"/>
            <a:ext cx="20922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第一步：获得</a:t>
            </a:r>
            <a:r>
              <a:rPr lang="en-US" altLang="zh-CN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class</a:t>
            </a: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对象</a:t>
            </a:r>
          </a:p>
        </p:txBody>
      </p:sp>
      <p:sp>
        <p:nvSpPr>
          <p:cNvPr id="29" name="矩形 28"/>
          <p:cNvSpPr/>
          <p:nvPr/>
        </p:nvSpPr>
        <p:spPr>
          <a:xfrm>
            <a:off x="8294686" y="3297768"/>
            <a:ext cx="2210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第二步：获得</a:t>
            </a:r>
            <a:r>
              <a:rPr lang="en-US" altLang="zh-CN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Method</a:t>
            </a: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对象</a:t>
            </a:r>
          </a:p>
        </p:txBody>
      </p:sp>
      <p:sp>
        <p:nvSpPr>
          <p:cNvPr id="30" name="矩形 29"/>
          <p:cNvSpPr/>
          <p:nvPr/>
        </p:nvSpPr>
        <p:spPr>
          <a:xfrm>
            <a:off x="8654197" y="475191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第三步：运行方法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21834" y="1509184"/>
            <a:ext cx="46863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反射获取成员方法并运行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8" grpId="0"/>
      <p:bldP spid="29" grpId="0"/>
      <p:bldP spid="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3464985" y="2038352"/>
            <a:ext cx="7040565" cy="4271433"/>
            <a:chOff x="2598738" y="1528446"/>
            <a:chExt cx="5280559" cy="3203892"/>
          </a:xfrm>
        </p:grpSpPr>
        <p:grpSp>
          <p:nvGrpSpPr>
            <p:cNvPr id="34836" name="组合 3"/>
            <p:cNvGrpSpPr/>
            <p:nvPr/>
          </p:nvGrpSpPr>
          <p:grpSpPr bwMode="auto">
            <a:xfrm>
              <a:off x="2598738" y="1528446"/>
              <a:ext cx="5280559" cy="3203892"/>
              <a:chOff x="2598738" y="1528446"/>
              <a:chExt cx="5280559" cy="3203892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2598738" y="2084126"/>
                <a:ext cx="3225883" cy="264821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729803" y="1831688"/>
                <a:ext cx="407815" cy="230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onsolas" panose="020B0609020204030204" pitchFamily="49" charset="0"/>
                    <a:ea typeface="阿里巴巴普惠体 Light" panose="00020600040101010101" pitchFamily="18" charset="-122"/>
                    <a:cs typeface="阿里巴巴普惠体 Light" panose="00020600040101010101" pitchFamily="18" charset="-122"/>
                  </a:rPr>
                  <a:t>内存</a:t>
                </a:r>
              </a:p>
            </p:txBody>
          </p:sp>
          <p:sp>
            <p:nvSpPr>
              <p:cNvPr id="2" name="圆角矩形 1"/>
              <p:cNvSpPr/>
              <p:nvPr/>
            </p:nvSpPr>
            <p:spPr>
              <a:xfrm>
                <a:off x="3089288" y="2590588"/>
                <a:ext cx="2376549" cy="1997273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prstClr val="white"/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119733" y="2322275"/>
                <a:ext cx="1107543" cy="230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400" b="1" dirty="0" err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onsolas" panose="020B0609020204030204" pitchFamily="49" charset="0"/>
                    <a:ea typeface="阿里巴巴普惠体 Light" panose="00020600040101010101" pitchFamily="18" charset="-122"/>
                    <a:cs typeface="阿里巴巴普惠体 Light" panose="00020600040101010101" pitchFamily="18" charset="-122"/>
                  </a:rPr>
                  <a:t>Student.class</a:t>
                </a:r>
                <a:endParaRPr lang="zh-CN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471885" y="2730302"/>
                <a:ext cx="1629334" cy="528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2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onsolas" panose="020B0609020204030204" pitchFamily="49" charset="0"/>
                    <a:ea typeface="阿里巴巴普惠体 Light" panose="00020600040101010101" pitchFamily="18" charset="-122"/>
                    <a:cs typeface="阿里巴巴普惠体 Light" panose="00020600040101010101" pitchFamily="18" charset="-122"/>
                  </a:rPr>
                  <a:t>private String name;</a:t>
                </a:r>
              </a:p>
              <a:p>
                <a:pPr defTabSz="12192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onsolas" panose="020B0609020204030204" pitchFamily="49" charset="0"/>
                    <a:ea typeface="阿里巴巴普惠体 Light" panose="00020600040101010101" pitchFamily="18" charset="-122"/>
                    <a:cs typeface="阿里巴巴普惠体 Light" panose="00020600040101010101" pitchFamily="18" charset="-122"/>
                  </a:rPr>
                  <a:t>private </a:t>
                </a:r>
                <a:r>
                  <a:rPr lang="en-US" altLang="zh-CN" sz="1400" b="1" dirty="0" err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onsolas" panose="020B0609020204030204" pitchFamily="49" charset="0"/>
                    <a:ea typeface="阿里巴巴普惠体 Light" panose="00020600040101010101" pitchFamily="18" charset="-122"/>
                    <a:cs typeface="阿里巴巴普惠体 Light" panose="00020600040101010101" pitchFamily="18" charset="-122"/>
                  </a:rPr>
                  <a:t>int</a:t>
                </a:r>
                <a:r>
                  <a:rPr lang="en-US" altLang="zh-CN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onsolas" panose="020B0609020204030204" pitchFamily="49" charset="0"/>
                    <a:ea typeface="阿里巴巴普惠体 Light" panose="00020600040101010101" pitchFamily="18" charset="-122"/>
                    <a:cs typeface="阿里巴巴普惠体 Light" panose="00020600040101010101" pitchFamily="18" charset="-122"/>
                  </a:rPr>
                  <a:t> age;</a:t>
                </a:r>
                <a:endParaRPr lang="zh-CN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471885" y="3401881"/>
                <a:ext cx="667507" cy="5314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2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onsolas" panose="020B0609020204030204" pitchFamily="49" charset="0"/>
                    <a:ea typeface="阿里巴巴普惠体 Light" panose="00020600040101010101" pitchFamily="18" charset="-122"/>
                    <a:cs typeface="阿里巴巴普惠体 Light" panose="00020600040101010101" pitchFamily="18" charset="-122"/>
                  </a:rPr>
                  <a:t>空参构造</a:t>
                </a:r>
                <a:endParaRPr lang="en-US" altLang="zh-CN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endParaRPr>
              </a:p>
              <a:p>
                <a:pPr defTabSz="12192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onsolas" panose="020B0609020204030204" pitchFamily="49" charset="0"/>
                    <a:ea typeface="阿里巴巴普惠体 Light" panose="00020600040101010101" pitchFamily="18" charset="-122"/>
                    <a:cs typeface="阿里巴巴普惠体 Light" panose="00020600040101010101" pitchFamily="18" charset="-122"/>
                  </a:rPr>
                  <a:t>带参构造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490936" y="4059171"/>
                <a:ext cx="667507" cy="2890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2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onsolas" panose="020B0609020204030204" pitchFamily="49" charset="0"/>
                    <a:ea typeface="阿里巴巴普惠体 Light" panose="00020600040101010101" pitchFamily="18" charset="-122"/>
                    <a:cs typeface="阿里巴巴普惠体 Light" panose="00020600040101010101" pitchFamily="18" charset="-122"/>
                  </a:rPr>
                  <a:t>成员方法</a:t>
                </a:r>
              </a:p>
            </p:txBody>
          </p:sp>
          <p:sp>
            <p:nvSpPr>
              <p:cNvPr id="3" name="圆角矩形 2"/>
              <p:cNvSpPr/>
              <p:nvPr/>
            </p:nvSpPr>
            <p:spPr>
              <a:xfrm>
                <a:off x="3438547" y="4059171"/>
                <a:ext cx="1657393" cy="338170"/>
              </a:xfrm>
              <a:prstGeom prst="roundRect">
                <a:avLst/>
              </a:prstGeom>
              <a:no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prstClr val="white"/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endParaRPr>
              </a:p>
            </p:txBody>
          </p:sp>
          <p:cxnSp>
            <p:nvCxnSpPr>
              <p:cNvPr id="7" name="直接箭头连接符 6"/>
              <p:cNvCxnSpPr/>
              <p:nvPr/>
            </p:nvCxnSpPr>
            <p:spPr>
              <a:xfrm flipH="1">
                <a:off x="4211679" y="1801523"/>
                <a:ext cx="1439899" cy="782714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 flipH="1">
                <a:off x="4784781" y="2574712"/>
                <a:ext cx="1436725" cy="1370149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4970158" y="1528446"/>
                <a:ext cx="1569219" cy="230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onsolas" panose="020B0609020204030204" pitchFamily="49" charset="0"/>
                    <a:ea typeface="阿里巴巴普惠体 Light" panose="00020600040101010101" pitchFamily="18" charset="-122"/>
                    <a:cs typeface="阿里巴巴普惠体 Light" panose="00020600040101010101" pitchFamily="18" charset="-122"/>
                  </a:rPr>
                  <a:t>第一步：获得</a:t>
                </a:r>
                <a:r>
                  <a:rPr lang="en-US" altLang="zh-CN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onsolas" panose="020B0609020204030204" pitchFamily="49" charset="0"/>
                    <a:ea typeface="阿里巴巴普惠体 Light" panose="00020600040101010101" pitchFamily="18" charset="-122"/>
                    <a:cs typeface="阿里巴巴普惠体 Light" panose="00020600040101010101" pitchFamily="18" charset="-122"/>
                  </a:rPr>
                  <a:t>class</a:t>
                </a:r>
                <a:r>
                  <a:rPr lang="zh-CN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onsolas" panose="020B0609020204030204" pitchFamily="49" charset="0"/>
                    <a:ea typeface="阿里巴巴普惠体 Light" panose="00020600040101010101" pitchFamily="18" charset="-122"/>
                    <a:cs typeface="阿里巴巴普惠体 Light" panose="00020600040101010101" pitchFamily="18" charset="-122"/>
                  </a:rPr>
                  <a:t>对象</a:t>
                </a: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221108" y="2473101"/>
                <a:ext cx="1658189" cy="230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onsolas" panose="020B0609020204030204" pitchFamily="49" charset="0"/>
                    <a:ea typeface="阿里巴巴普惠体 Light" panose="00020600040101010101" pitchFamily="18" charset="-122"/>
                    <a:cs typeface="阿里巴巴普惠体 Light" panose="00020600040101010101" pitchFamily="18" charset="-122"/>
                  </a:rPr>
                  <a:t>第二步：获得</a:t>
                </a:r>
                <a:r>
                  <a:rPr lang="en-US" altLang="zh-CN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onsolas" panose="020B0609020204030204" pitchFamily="49" charset="0"/>
                    <a:ea typeface="阿里巴巴普惠体 Light" panose="00020600040101010101" pitchFamily="18" charset="-122"/>
                    <a:cs typeface="阿里巴巴普惠体 Light" panose="00020600040101010101" pitchFamily="18" charset="-122"/>
                  </a:rPr>
                  <a:t>Method</a:t>
                </a:r>
                <a:r>
                  <a:rPr lang="zh-CN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onsolas" panose="020B0609020204030204" pitchFamily="49" charset="0"/>
                    <a:ea typeface="阿里巴巴普惠体 Light" panose="00020600040101010101" pitchFamily="18" charset="-122"/>
                    <a:cs typeface="阿里巴巴普惠体 Light" panose="00020600040101010101" pitchFamily="18" charset="-122"/>
                  </a:rPr>
                  <a:t>对象</a:t>
                </a: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6490748" y="3563822"/>
              <a:ext cx="1215749" cy="2308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第三步：运行方法</a:t>
              </a: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52918" y="2038352"/>
            <a:ext cx="7040565" cy="4271433"/>
            <a:chOff x="2598738" y="1528446"/>
            <a:chExt cx="5280559" cy="3203892"/>
          </a:xfrm>
        </p:grpSpPr>
        <p:grpSp>
          <p:nvGrpSpPr>
            <p:cNvPr id="34822" name="组合 22"/>
            <p:cNvGrpSpPr/>
            <p:nvPr/>
          </p:nvGrpSpPr>
          <p:grpSpPr bwMode="auto">
            <a:xfrm>
              <a:off x="2598738" y="1528446"/>
              <a:ext cx="5280559" cy="3203892"/>
              <a:chOff x="2598738" y="1528446"/>
              <a:chExt cx="5280559" cy="3203892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2598738" y="2084126"/>
                <a:ext cx="3225883" cy="264821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4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729803" y="1831688"/>
                <a:ext cx="407815" cy="230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onsolas" panose="020B0609020204030204" pitchFamily="49" charset="0"/>
                    <a:ea typeface="阿里巴巴普惠体 Light" panose="00020600040101010101" pitchFamily="18" charset="-122"/>
                    <a:cs typeface="阿里巴巴普惠体 Light" panose="00020600040101010101" pitchFamily="18" charset="-122"/>
                  </a:rPr>
                  <a:t>内存</a:t>
                </a: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3089288" y="2590588"/>
                <a:ext cx="2376549" cy="1997273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119733" y="2322275"/>
                <a:ext cx="1107543" cy="230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400" dirty="0" err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onsolas" panose="020B0609020204030204" pitchFamily="49" charset="0"/>
                    <a:ea typeface="阿里巴巴普惠体 Light" panose="00020600040101010101" pitchFamily="18" charset="-122"/>
                    <a:cs typeface="阿里巴巴普惠体 Light" panose="00020600040101010101" pitchFamily="18" charset="-122"/>
                  </a:rPr>
                  <a:t>Student.class</a:t>
                </a:r>
                <a:endParaRPr lang="zh-CN" altLang="en-US" sz="14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71885" y="2730302"/>
                <a:ext cx="1629334" cy="528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2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onsolas" panose="020B0609020204030204" pitchFamily="49" charset="0"/>
                    <a:ea typeface="阿里巴巴普惠体 Light" panose="00020600040101010101" pitchFamily="18" charset="-122"/>
                    <a:cs typeface="阿里巴巴普惠体 Light" panose="00020600040101010101" pitchFamily="18" charset="-122"/>
                  </a:rPr>
                  <a:t>private String name;</a:t>
                </a:r>
              </a:p>
              <a:p>
                <a:pPr defTabSz="12192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onsolas" panose="020B0609020204030204" pitchFamily="49" charset="0"/>
                    <a:ea typeface="阿里巴巴普惠体 Light" panose="00020600040101010101" pitchFamily="18" charset="-122"/>
                    <a:cs typeface="阿里巴巴普惠体 Light" panose="00020600040101010101" pitchFamily="18" charset="-122"/>
                  </a:rPr>
                  <a:t>private </a:t>
                </a:r>
                <a:r>
                  <a:rPr lang="en-US" altLang="zh-CN" sz="1400" dirty="0" err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onsolas" panose="020B0609020204030204" pitchFamily="49" charset="0"/>
                    <a:ea typeface="阿里巴巴普惠体 Light" panose="00020600040101010101" pitchFamily="18" charset="-122"/>
                    <a:cs typeface="阿里巴巴普惠体 Light" panose="00020600040101010101" pitchFamily="18" charset="-122"/>
                  </a:rPr>
                  <a:t>int</a:t>
                </a:r>
                <a:r>
                  <a:rPr lang="en-US" altLang="zh-CN" sz="1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onsolas" panose="020B0609020204030204" pitchFamily="49" charset="0"/>
                    <a:ea typeface="阿里巴巴普惠体 Light" panose="00020600040101010101" pitchFamily="18" charset="-122"/>
                    <a:cs typeface="阿里巴巴普惠体 Light" panose="00020600040101010101" pitchFamily="18" charset="-122"/>
                  </a:rPr>
                  <a:t> age;</a:t>
                </a:r>
                <a:endParaRPr lang="zh-CN" altLang="en-US" sz="14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471885" y="3401881"/>
                <a:ext cx="667507" cy="5314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2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onsolas" panose="020B0609020204030204" pitchFamily="49" charset="0"/>
                    <a:ea typeface="阿里巴巴普惠体 Light" panose="00020600040101010101" pitchFamily="18" charset="-122"/>
                    <a:cs typeface="阿里巴巴普惠体 Light" panose="00020600040101010101" pitchFamily="18" charset="-122"/>
                  </a:rPr>
                  <a:t>空参构造</a:t>
                </a:r>
                <a:endParaRPr lang="en-US" altLang="zh-CN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endParaRPr>
              </a:p>
              <a:p>
                <a:pPr defTabSz="12192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onsolas" panose="020B0609020204030204" pitchFamily="49" charset="0"/>
                    <a:ea typeface="阿里巴巴普惠体 Light" panose="00020600040101010101" pitchFamily="18" charset="-122"/>
                    <a:cs typeface="阿里巴巴普惠体 Light" panose="00020600040101010101" pitchFamily="18" charset="-122"/>
                  </a:rPr>
                  <a:t>带参构造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490936" y="4059171"/>
                <a:ext cx="667507" cy="2890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2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onsolas" panose="020B0609020204030204" pitchFamily="49" charset="0"/>
                    <a:ea typeface="阿里巴巴普惠体 Light" panose="00020600040101010101" pitchFamily="18" charset="-122"/>
                    <a:cs typeface="阿里巴巴普惠体 Light" panose="00020600040101010101" pitchFamily="18" charset="-122"/>
                  </a:rPr>
                  <a:t>成员方法</a:t>
                </a:r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3438547" y="4059171"/>
                <a:ext cx="1657393" cy="338170"/>
              </a:xfrm>
              <a:prstGeom prst="roundRect">
                <a:avLst/>
              </a:prstGeom>
              <a:no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endParaRPr>
              </a:p>
            </p:txBody>
          </p:sp>
          <p:cxnSp>
            <p:nvCxnSpPr>
              <p:cNvPr id="41" name="直接箭头连接符 40"/>
              <p:cNvCxnSpPr/>
              <p:nvPr/>
            </p:nvCxnSpPr>
            <p:spPr>
              <a:xfrm flipH="1">
                <a:off x="4211679" y="1801523"/>
                <a:ext cx="1439899" cy="782714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4784781" y="2574712"/>
                <a:ext cx="1436725" cy="1370149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4970159" y="1528446"/>
                <a:ext cx="1569220" cy="230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onsolas" panose="020B0609020204030204" pitchFamily="49" charset="0"/>
                    <a:ea typeface="阿里巴巴普惠体 Light" panose="00020600040101010101" pitchFamily="18" charset="-122"/>
                    <a:cs typeface="阿里巴巴普惠体 Light" panose="00020600040101010101" pitchFamily="18" charset="-122"/>
                  </a:rPr>
                  <a:t>第一步：获得</a:t>
                </a:r>
                <a:r>
                  <a:rPr lang="en-US" altLang="zh-CN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onsolas" panose="020B0609020204030204" pitchFamily="49" charset="0"/>
                    <a:ea typeface="阿里巴巴普惠体 Light" panose="00020600040101010101" pitchFamily="18" charset="-122"/>
                    <a:cs typeface="阿里巴巴普惠体 Light" panose="00020600040101010101" pitchFamily="18" charset="-122"/>
                  </a:rPr>
                  <a:t>class</a:t>
                </a:r>
                <a:r>
                  <a:rPr lang="zh-CN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onsolas" panose="020B0609020204030204" pitchFamily="49" charset="0"/>
                    <a:ea typeface="阿里巴巴普惠体 Light" panose="00020600040101010101" pitchFamily="18" charset="-122"/>
                    <a:cs typeface="阿里巴巴普惠体 Light" panose="00020600040101010101" pitchFamily="18" charset="-122"/>
                  </a:rPr>
                  <a:t>对象</a:t>
                </a: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6221108" y="2473101"/>
                <a:ext cx="1658189" cy="230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onsolas" panose="020B0609020204030204" pitchFamily="49" charset="0"/>
                    <a:ea typeface="阿里巴巴普惠体 Light" panose="00020600040101010101" pitchFamily="18" charset="-122"/>
                    <a:cs typeface="阿里巴巴普惠体 Light" panose="00020600040101010101" pitchFamily="18" charset="-122"/>
                  </a:rPr>
                  <a:t>第二步：获得</a:t>
                </a:r>
                <a:r>
                  <a:rPr lang="en-US" altLang="zh-CN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onsolas" panose="020B0609020204030204" pitchFamily="49" charset="0"/>
                    <a:ea typeface="阿里巴巴普惠体 Light" panose="00020600040101010101" pitchFamily="18" charset="-122"/>
                    <a:cs typeface="阿里巴巴普惠体 Light" panose="00020600040101010101" pitchFamily="18" charset="-122"/>
                  </a:rPr>
                  <a:t>Method</a:t>
                </a:r>
                <a:r>
                  <a:rPr lang="zh-CN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onsolas" panose="020B0609020204030204" pitchFamily="49" charset="0"/>
                    <a:ea typeface="阿里巴巴普惠体 Light" panose="00020600040101010101" pitchFamily="18" charset="-122"/>
                    <a:cs typeface="阿里巴巴普惠体 Light" panose="00020600040101010101" pitchFamily="18" charset="-122"/>
                  </a:rPr>
                  <a:t>对象</a:t>
                </a: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6490748" y="3563822"/>
              <a:ext cx="1215749" cy="2308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第三步：运行方法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121834" y="1509184"/>
            <a:ext cx="46863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反射获取成员方法并运行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97531E-6 L -0.26493 -1.9753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35843" name="组合 22"/>
          <p:cNvGrpSpPr/>
          <p:nvPr/>
        </p:nvGrpSpPr>
        <p:grpSpPr bwMode="auto">
          <a:xfrm>
            <a:off x="52918" y="2038352"/>
            <a:ext cx="7040565" cy="4271433"/>
            <a:chOff x="2598738" y="1528446"/>
            <a:chExt cx="5280559" cy="3203892"/>
          </a:xfrm>
        </p:grpSpPr>
        <p:sp>
          <p:nvSpPr>
            <p:cNvPr id="32" name="圆角矩形 31"/>
            <p:cNvSpPr/>
            <p:nvPr/>
          </p:nvSpPr>
          <p:spPr>
            <a:xfrm>
              <a:off x="2598738" y="2084126"/>
              <a:ext cx="3225883" cy="2648212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29803" y="1831688"/>
              <a:ext cx="407815" cy="2308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内存</a:t>
              </a: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089288" y="2590588"/>
              <a:ext cx="2376549" cy="199727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white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119733" y="2322275"/>
              <a:ext cx="1107543" cy="2308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b="1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Student.class</a:t>
              </a:r>
              <a:endPara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471885" y="2730302"/>
              <a:ext cx="1629334" cy="528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private String name;</a:t>
              </a:r>
            </a:p>
            <a:p>
              <a:pPr defTabSz="1219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private </a:t>
              </a:r>
              <a:r>
                <a:rPr lang="en-US" altLang="zh-CN" sz="1400" b="1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int</a:t>
              </a:r>
              <a:r>
                <a:rPr lang="en-US" altLang="zh-CN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 age;</a:t>
              </a:r>
              <a:endPara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471885" y="3401881"/>
              <a:ext cx="667507" cy="5314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空参构造</a:t>
              </a:r>
              <a:endParaRPr lang="en-US" altLang="zh-CN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endParaRPr>
            </a:p>
            <a:p>
              <a:pPr defTabSz="1219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带参构造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3490936" y="4059171"/>
              <a:ext cx="667507" cy="2890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成员方法</a:t>
              </a: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3438547" y="4059171"/>
              <a:ext cx="1657393" cy="338170"/>
            </a:xfrm>
            <a:prstGeom prst="round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white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 flipH="1">
              <a:off x="4211679" y="1801523"/>
              <a:ext cx="1439899" cy="782714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H="1">
              <a:off x="4784781" y="2574712"/>
              <a:ext cx="1436725" cy="1370149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4970159" y="1528446"/>
              <a:ext cx="1569220" cy="2308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第一步：获得</a:t>
              </a:r>
              <a:r>
                <a:rPr lang="en-US" altLang="zh-CN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class</a:t>
              </a:r>
              <a:r>
                <a:rPr lang="zh-CN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对象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6221108" y="2473101"/>
              <a:ext cx="1658189" cy="2308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第二步：获得</a:t>
              </a:r>
              <a:r>
                <a:rPr lang="en-US" altLang="zh-CN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Method</a:t>
              </a:r>
              <a:r>
                <a:rPr lang="zh-CN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对象</a:t>
              </a:r>
            </a:p>
          </p:txBody>
        </p:sp>
      </p:grpSp>
      <p:sp>
        <p:nvSpPr>
          <p:cNvPr id="24" name="矩形 23"/>
          <p:cNvSpPr/>
          <p:nvPr/>
        </p:nvSpPr>
        <p:spPr>
          <a:xfrm>
            <a:off x="5198739" y="591396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第三步：运行方法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04367" y="3594101"/>
            <a:ext cx="9984317" cy="23164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7505" indent="-357505" defTabSz="1219200" eaLnBrk="0" hangingPunct="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Method[] </a:t>
            </a:r>
            <a:r>
              <a:rPr lang="en-US" altLang="zh-CN" sz="1400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getMethods</a:t>
            </a:r>
            <a:r>
              <a:rPr lang="en-US" altLang="zh-CN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​()</a:t>
            </a:r>
            <a:r>
              <a:rPr lang="zh-CN" altLang="en-US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：返回所有公共成员方法对象的数组，包括继承的</a:t>
            </a:r>
            <a:endParaRPr lang="en-US" altLang="zh-CN" sz="14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57505" indent="-357505" defTabSz="1219200" eaLnBrk="0" hangingPunct="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Method[] </a:t>
            </a:r>
            <a:r>
              <a:rPr lang="en-US" altLang="zh-CN" sz="1400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getDeclaredMethods</a:t>
            </a:r>
            <a:r>
              <a:rPr lang="en-US" altLang="zh-CN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​()</a:t>
            </a:r>
            <a:r>
              <a:rPr lang="zh-CN" altLang="en-US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</a:t>
            </a:r>
            <a:endParaRPr lang="en-US" altLang="zh-CN" sz="14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defTabSz="1219200" eaLnBrk="0" hangingPunct="0"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	  </a:t>
            </a:r>
            <a:r>
              <a:rPr lang="zh-CN" altLang="en-US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返回所有成员方法对象的数组，不包括继承的</a:t>
            </a:r>
            <a:endParaRPr lang="en-US" altLang="zh-CN" sz="14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57505" indent="-357505" defTabSz="1219200" eaLnBrk="0" hangingPunct="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Method </a:t>
            </a:r>
            <a:r>
              <a:rPr lang="en-US" altLang="zh-CN" sz="1400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getMethod</a:t>
            </a:r>
            <a:r>
              <a:rPr lang="en-US" altLang="zh-CN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​(String name, Class&lt;?&gt;... </a:t>
            </a:r>
            <a:r>
              <a:rPr lang="en-US" altLang="zh-CN" sz="1400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parameterTypes</a:t>
            </a:r>
            <a:r>
              <a:rPr lang="en-US" altLang="zh-CN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) </a:t>
            </a:r>
            <a:r>
              <a:rPr lang="zh-CN" altLang="en-US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</a:t>
            </a:r>
            <a:endParaRPr lang="en-US" altLang="zh-CN" sz="14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defTabSz="1219200" eaLnBrk="0" hangingPunct="0"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	   </a:t>
            </a:r>
            <a:r>
              <a:rPr lang="zh-CN" altLang="en-US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返回单个公共成员方法对象</a:t>
            </a:r>
            <a:endParaRPr lang="en-US" altLang="zh-CN" sz="14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57505" indent="-357505" defTabSz="1219200" eaLnBrk="0" hangingPunct="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Method </a:t>
            </a:r>
            <a:r>
              <a:rPr lang="en-US" altLang="zh-CN" sz="1400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getDeclaredMethod</a:t>
            </a:r>
            <a:r>
              <a:rPr lang="en-US" altLang="zh-CN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​(String name, Class&lt;?&gt;... </a:t>
            </a:r>
            <a:r>
              <a:rPr lang="en-US" altLang="zh-CN" sz="1400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parameterTypes</a:t>
            </a:r>
            <a:r>
              <a:rPr lang="en-US" altLang="zh-CN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)</a:t>
            </a:r>
            <a:r>
              <a:rPr lang="zh-CN" altLang="en-US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</a:t>
            </a:r>
            <a:endParaRPr lang="en-US" altLang="zh-CN" sz="14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defTabSz="1219200" eaLnBrk="0" hangingPunct="0"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	   </a:t>
            </a:r>
            <a:r>
              <a:rPr lang="zh-CN" altLang="en-US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返回单个成员方法对象</a:t>
            </a:r>
            <a:endParaRPr lang="en-US" altLang="zh-CN" sz="14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21834" y="1509184"/>
            <a:ext cx="46863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反射获取成员方法并运行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9496" y="1988840"/>
            <a:ext cx="9984317" cy="1852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7505" indent="-357505" defTabSz="1219200" eaLnBrk="0" hangingPunct="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Object invoke​(Object </a:t>
            </a:r>
            <a:r>
              <a:rPr lang="en-US" altLang="zh-CN" sz="1600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obj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 Object... </a:t>
            </a:r>
            <a:r>
              <a:rPr lang="en-US" altLang="zh-CN" sz="1600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args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)</a:t>
            </a:r>
            <a:r>
              <a:rPr lang="zh-CN" altLang="en-US" sz="28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运行方法</a:t>
            </a: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609600" lvl="1" defTabSz="1219200"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参数一：用</a:t>
            </a:r>
            <a:r>
              <a:rPr lang="en-US" altLang="zh-CN" sz="1600" b="1" dirty="0" err="1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obj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对象调用该方法</a:t>
            </a: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609600" lvl="1" defTabSz="1219200"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参数二：调用方法的传递的参数（如果没有就不写）</a:t>
            </a: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609600" lvl="1" defTabSz="1219200"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返回值：方法的返回值（如果没有就不写）牛蒡 山药 手扶拖拉机</a:t>
            </a: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1834" y="1509184"/>
            <a:ext cx="46863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反射获取成员方法并运行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655840" y="332656"/>
            <a:ext cx="6291263" cy="3758259"/>
          </a:xfrm>
        </p:spPr>
        <p:txBody>
          <a:bodyPr/>
          <a:lstStyle/>
          <a:p>
            <a:pPr marL="0" indent="0">
              <a:buNone/>
            </a:pP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Junit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单元测试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类加载器</a:t>
            </a:r>
            <a:endParaRPr lang="zh-CN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en-US" altLang="zh-CN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反射</a:t>
            </a:r>
            <a:endParaRPr lang="en-US" altLang="zh-CN" sz="28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/>
            <a:r>
              <a:rPr lang="zh-CN" altLang="en-US" sz="28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注解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7449" y="1023774"/>
            <a:ext cx="10484421" cy="1529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1219200" eaLnBrk="0" hangingPunct="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1.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注解概念</a:t>
            </a: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 defTabSz="1219200"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 注解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(Annotation)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也叫元数据。</a:t>
            </a: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 defTabSz="1219200"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 一种代码级别的说明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它是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JDK1.5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及以后版本引入的一个特性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与类、接口、枚举是在同一个层次。</a:t>
            </a:r>
            <a:endParaRPr lang="en-US" altLang="zh-CN" sz="16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 defTabSz="1219200"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 它可以声明在包、类、字段、方法、局部变量、方法参数等的前面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用来对这些元素进行说明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注释。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1127449" y="2664367"/>
            <a:ext cx="10545994" cy="1529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1219200" eaLnBrk="0" hangingPunct="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2.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作用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:</a:t>
            </a:r>
          </a:p>
          <a:p>
            <a:pPr lvl="0" defTabSz="1219200" eaLnBrk="0" hangingPunct="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 (1)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编写文档：通过代码里标识的注解生成文档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【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例如，生成文档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doc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文档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】</a:t>
            </a:r>
          </a:p>
          <a:p>
            <a:pPr lvl="0" defTabSz="1219200" eaLnBrk="0" hangingPunct="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 (2)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代码分析：通过代码里标识的注解对代码进行分析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【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例如，注解的反射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】</a:t>
            </a:r>
          </a:p>
          <a:p>
            <a:pPr lvl="0" defTabSz="1219200" eaLnBrk="0" hangingPunct="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 (3)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编译检查：通过代码里标识的注解让编译器能够实现基本的编译检查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【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例如，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Override】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055370" y="4163060"/>
            <a:ext cx="10927715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1219200" eaLnBrk="0" hangingPunct="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3.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常见注解</a:t>
            </a:r>
          </a:p>
          <a:p>
            <a:pPr lvl="0" defTabSz="1219200" eaLnBrk="0" hangingPunct="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  (1)@author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：用来标识作者名</a:t>
            </a:r>
          </a:p>
          <a:p>
            <a:pPr lvl="0" defTabSz="1219200"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  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(2)@version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：用于标识对象的版本号，适用范围：文件、类、方法。</a:t>
            </a:r>
          </a:p>
          <a:p>
            <a:pPr lvl="0" defTabSz="1219200"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  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(3)@Override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：修饰方法声明，告诉编译器该方法是重写父类的方法，如果父类不存在该方法，编译失败。</a:t>
            </a:r>
          </a:p>
          <a:p>
            <a:pPr lvl="0" defTabSz="1219200"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  </a:t>
            </a:r>
            <a:r>
              <a:rPr lang="en-US" altLang="zh-CN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(4)@FunctionalInterface: </a:t>
            </a:r>
            <a:r>
              <a:rPr lang="zh-CN" altLang="en-US" sz="16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检测是否是函数式接口的</a:t>
            </a:r>
          </a:p>
          <a:p>
            <a:pPr lvl="0" defTabSz="1219200" eaLnBrk="0" hangingPunct="0">
              <a:lnSpc>
                <a:spcPct val="150000"/>
              </a:lnSpc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  (5)@Deprecated: 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标注该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方法已经过时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1834" y="1509184"/>
            <a:ext cx="46863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12192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JDK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中的常见注解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87488" y="2450591"/>
            <a:ext cx="5425429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toString() {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600" b="1" dirty="0">
                <a:solidFill>
                  <a:srgbClr val="660E7A"/>
                </a:solidFill>
                <a:latin typeface="Consolas" panose="020B0609020204030204" pitchFamily="49" charset="0"/>
              </a:rPr>
              <a:t>name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zh-CN" altLang="zh-C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---</a:t>
            </a:r>
            <a:r>
              <a:rPr lang="zh-CN" altLang="zh-C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zh-CN" altLang="zh-CN" sz="1600" b="1" dirty="0">
                <a:solidFill>
                  <a:srgbClr val="660E7A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zh-CN" sz="2400" dirty="0">
              <a:solidFill>
                <a:prstClr val="black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19536" y="4365104"/>
            <a:ext cx="741682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@Override </a:t>
            </a:r>
            <a:r>
              <a:rPr lang="zh-CN" altLang="en-US" sz="2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用来校验是不是一个有效的方法重写</a:t>
            </a:r>
            <a:r>
              <a:rPr lang="en-US" altLang="zh-CN" sz="2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  <a:endParaRPr lang="zh-CN" altLang="zh-CN" sz="24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1834" y="1509184"/>
            <a:ext cx="46863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12192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JDK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中的常见注解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056967" y="4563617"/>
            <a:ext cx="412750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  <a:t>@Deprecated</a:t>
            </a:r>
            <a:b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toLocaleString() {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。。。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2400" dirty="0">
              <a:solidFill>
                <a:prstClr val="black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1055441" y="3178597"/>
            <a:ext cx="7101417" cy="830997"/>
            <a:chOff x="684342" y="2310173"/>
            <a:chExt cx="5326308" cy="621931"/>
          </a:xfrm>
        </p:grpSpPr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684342" y="2310173"/>
              <a:ext cx="5326308" cy="6219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Date date = </a:t>
              </a:r>
              <a:r>
                <a:rPr lang="zh-CN" altLang="zh-CN" sz="1600" b="1" dirty="0">
                  <a:solidFill>
                    <a:srgbClr val="000080"/>
                  </a:solidFill>
                  <a:latin typeface="Consolas" panose="020B0609020204030204" pitchFamily="49" charset="0"/>
                </a:rPr>
                <a:t>new </a:t>
              </a:r>
              <a:r>
                <a:rPr lang="zh-CN" altLang="zh-CN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Date();</a:t>
              </a:r>
              <a:br>
                <a:rPr lang="zh-CN" altLang="zh-CN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zh-CN" altLang="zh-CN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String result = date.toLocaleString();</a:t>
              </a:r>
              <a:br>
                <a:rPr lang="zh-CN" altLang="zh-CN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zh-CN" altLang="zh-CN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zh-CN" altLang="zh-CN" sz="1600" b="1" i="1" dirty="0">
                  <a:solidFill>
                    <a:srgbClr val="660E7A"/>
                  </a:solidFill>
                  <a:latin typeface="Consolas" panose="020B0609020204030204" pitchFamily="49" charset="0"/>
                </a:rPr>
                <a:t>out</a:t>
              </a:r>
              <a:r>
                <a:rPr lang="zh-CN" altLang="zh-CN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.println(result);</a:t>
              </a:r>
              <a:endParaRPr lang="zh-CN" altLang="zh-CN" sz="2400" dirty="0">
                <a:solidFill>
                  <a:prstClr val="black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2555086" y="2621140"/>
              <a:ext cx="1398651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985" y="1570567"/>
            <a:ext cx="25781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箭头连接符 14"/>
          <p:cNvCxnSpPr/>
          <p:nvPr/>
        </p:nvCxnSpPr>
        <p:spPr>
          <a:xfrm flipV="1">
            <a:off x="5399429" y="1926164"/>
            <a:ext cx="2491317" cy="16679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380380" y="3594097"/>
            <a:ext cx="1767605" cy="9695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1834" y="1509184"/>
            <a:ext cx="46863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12192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JDK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中的常见注解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847528" y="2652183"/>
          <a:ext cx="8688916" cy="1553634"/>
        </p:xfrm>
        <a:graphic>
          <a:graphicData uri="http://schemas.openxmlformats.org/drawingml/2006/table">
            <a:tbl>
              <a:tblPr/>
              <a:tblGrid>
                <a:gridCol w="5231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3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注解名</a:t>
                      </a:r>
                    </a:p>
                  </a:txBody>
                  <a:tcPr marL="121893" marR="121893" marT="61017" marB="610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说明</a:t>
                      </a:r>
                    </a:p>
                  </a:txBody>
                  <a:tcPr marL="121893" marR="121893" marT="61017" marB="610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@Override</a:t>
                      </a:r>
                    </a:p>
                  </a:txBody>
                  <a:tcPr marL="121893" marR="121893" marT="61017" marB="6101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描述子类重写父类的方法</a:t>
                      </a:r>
                      <a:endParaRPr lang="en-US" altLang="zh-CN" sz="1600" b="1" dirty="0"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121893" marR="121893" marT="61017" marB="6101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@Deprecated</a:t>
                      </a:r>
                    </a:p>
                  </a:txBody>
                  <a:tcPr marL="121893" marR="121893" marT="61017" marB="6101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描述方法过时</a:t>
                      </a:r>
                      <a:endParaRPr lang="en-US" altLang="zh-CN" sz="1600" b="1" dirty="0"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121893" marR="121893" marT="61017" marB="6101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1834" y="1509184"/>
            <a:ext cx="46863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12192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注解的定义格式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775884" y="2250388"/>
            <a:ext cx="7704492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000" b="1" dirty="0">
                <a:solidFill>
                  <a:srgbClr val="00008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public </a:t>
            </a:r>
            <a:r>
              <a:rPr lang="zh-CN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@</a:t>
            </a:r>
            <a:r>
              <a:rPr lang="zh-CN" altLang="zh-CN" sz="2000" b="1" dirty="0">
                <a:solidFill>
                  <a:srgbClr val="00008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interface </a:t>
            </a:r>
            <a:r>
              <a:rPr lang="zh-CN" altLang="zh-CN" sz="2000" b="1" dirty="0">
                <a:solidFill>
                  <a:srgbClr val="808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注解名称 </a:t>
            </a:r>
            <a:r>
              <a:rPr lang="zh-CN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{</a:t>
            </a:r>
            <a:br>
              <a:rPr lang="zh-CN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</a:br>
            <a:br>
              <a:rPr lang="zh-CN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</a:b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</a:t>
            </a:r>
            <a:r>
              <a:rPr lang="zh-CN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属性类型 属性名() </a:t>
            </a:r>
            <a:r>
              <a:rPr lang="zh-CN" altLang="zh-CN" sz="2000" b="1" dirty="0">
                <a:solidFill>
                  <a:srgbClr val="00008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default </a:t>
            </a:r>
            <a:r>
              <a:rPr lang="zh-CN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默认值 ;</a:t>
            </a:r>
            <a:br>
              <a:rPr lang="zh-CN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</a:br>
            <a:br>
              <a:rPr lang="zh-CN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</a:br>
            <a:r>
              <a:rPr lang="zh-CN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}</a:t>
            </a:r>
            <a:endParaRPr lang="zh-CN" altLang="zh-CN" sz="32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59696" y="4212511"/>
            <a:ext cx="6624736" cy="2267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基本数据类型</a:t>
            </a:r>
            <a:endParaRPr lang="en-US" altLang="zh-CN" sz="16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String</a:t>
            </a:r>
            <a:endParaRPr lang="en-US" altLang="zh-CN" sz="16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Class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注解</a:t>
            </a:r>
            <a:endParaRPr lang="en-US" altLang="zh-CN" sz="16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枚举</a:t>
            </a:r>
            <a:endParaRPr lang="en-US" altLang="zh-CN" sz="16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以上类型的一维数组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935760" y="3429000"/>
            <a:ext cx="0" cy="5461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defTabSz="1219200" eaLnBrk="0" hangingPunct="0">
              <a:defRPr/>
            </a:pPr>
            <a:r>
              <a:rPr lang="en-US" altLang="zh-CN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lang="zh-TW" altLang="zh-CN" sz="2400" b="1" kern="0" dirty="0">
              <a:solidFill>
                <a:prstClr val="black">
                  <a:lumMod val="65000"/>
                  <a:lumOff val="3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1834" y="1509185"/>
            <a:ext cx="46863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以前的测试方式</a:t>
            </a:r>
          </a:p>
        </p:txBody>
      </p:sp>
      <p:sp>
        <p:nvSpPr>
          <p:cNvPr id="11270" name="AutoShape 7" descr="http://img2.imgtn.bdimg.com/it/u=2727304986,3847289856&amp;fm=26&amp;gp=0.jpg"/>
          <p:cNvSpPr>
            <a:spLocks noChangeAspect="1" noChangeArrowheads="1"/>
          </p:cNvSpPr>
          <p:nvPr/>
        </p:nvSpPr>
        <p:spPr bwMode="auto">
          <a:xfrm>
            <a:off x="59267" y="-2286000"/>
            <a:ext cx="44450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07118" y="2386011"/>
            <a:ext cx="9770623" cy="1298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我们都是将代码全部写完再进行测试。其实这样并不是很好。</a:t>
            </a:r>
            <a:endParaRPr lang="en-US" altLang="zh-CN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在以后工作的时候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都是写完一部分代码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就测试一部分。这样代码中的问题可以得到及时修复。</a:t>
            </a:r>
            <a:endParaRPr lang="en-US" altLang="zh-CN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也避免了由于代码过多从而无法准确定位到错误的代码。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790" y="4221088"/>
            <a:ext cx="8424936" cy="17620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测试分类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黑盒测试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: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不需要写代码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给输入值看程序是否能够输出期望的值。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白盒测试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: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需要写代码的。关注程序具体的执行流程。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4373424"/>
            <a:ext cx="4968552" cy="1286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1834" y="1509184"/>
            <a:ext cx="46863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12192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注解的本质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775520" y="2558789"/>
            <a:ext cx="770449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注解本质上就是一个接口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该接口默认继承自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Annotation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接口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1834" y="1509184"/>
            <a:ext cx="46863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12192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特殊属性值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value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59496" y="2450222"/>
            <a:ext cx="9865091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20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当注解中只有一个属性且名称是</a:t>
            </a:r>
            <a:r>
              <a:rPr lang="en-US" altLang="zh-CN" sz="20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value,</a:t>
            </a:r>
            <a:r>
              <a:rPr lang="zh-CN" altLang="en-US" sz="20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在使用注解时给</a:t>
            </a:r>
            <a:r>
              <a:rPr lang="en-US" altLang="zh-CN" sz="20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value</a:t>
            </a:r>
            <a:r>
              <a:rPr lang="zh-CN" altLang="en-US" sz="20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属性赋值可以直接给属性值</a:t>
            </a:r>
            <a:r>
              <a:rPr lang="en-US" altLang="zh-CN" sz="20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20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无论</a:t>
            </a:r>
            <a:r>
              <a:rPr lang="en-US" altLang="zh-CN" sz="20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value</a:t>
            </a:r>
            <a:r>
              <a:rPr lang="zh-CN" altLang="en-US" sz="20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是单值元素还是数组类型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582177" y="3699893"/>
            <a:ext cx="9865091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20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如果注解中除了</a:t>
            </a:r>
            <a:r>
              <a:rPr lang="en-US" altLang="zh-CN" sz="20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value</a:t>
            </a:r>
            <a:r>
              <a:rPr lang="zh-CN" altLang="en-US" sz="20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属性还有其他属性</a:t>
            </a:r>
            <a:r>
              <a:rPr lang="en-US" altLang="zh-CN" sz="20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20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且至少有一个属性没有默认值</a:t>
            </a:r>
            <a:r>
              <a:rPr lang="en-US" altLang="zh-CN" sz="20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20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则在使用注解给属性赋值时</a:t>
            </a:r>
            <a:r>
              <a:rPr lang="en-US" altLang="zh-CN" sz="20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,value</a:t>
            </a:r>
            <a:r>
              <a:rPr lang="zh-CN" altLang="en-US" sz="20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属性名不能省略</a:t>
            </a:r>
            <a:r>
              <a:rPr lang="en-US" altLang="zh-CN" sz="20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1834" y="1509184"/>
            <a:ext cx="46863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12192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元注解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85129" y="2450233"/>
            <a:ext cx="986509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元注解就是描述注解的注解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279576" y="3168512"/>
          <a:ext cx="8280920" cy="1873251"/>
        </p:xfrm>
        <a:graphic>
          <a:graphicData uri="http://schemas.openxmlformats.org/drawingml/2006/table">
            <a:tbl>
              <a:tblPr/>
              <a:tblGrid>
                <a:gridCol w="228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50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元注解名</a:t>
                      </a:r>
                    </a:p>
                  </a:txBody>
                  <a:tcPr marL="91420" marR="91420" marT="45763" marB="457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说明</a:t>
                      </a:r>
                    </a:p>
                  </a:txBody>
                  <a:tcPr marL="91420" marR="91420" marT="45763" marB="457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@Target</a:t>
                      </a:r>
                    </a:p>
                  </a:txBody>
                  <a:tcPr marL="91420" marR="91420" marT="45763" marB="4576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指定了注解能在哪里使用</a:t>
                      </a:r>
                      <a:endParaRPr lang="en-US" altLang="zh-CN" sz="1600" b="1" dirty="0"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20" marR="91420" marT="45763" marB="4576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@Retention</a:t>
                      </a:r>
                    </a:p>
                  </a:txBody>
                  <a:tcPr marL="91420" marR="91420" marT="45763" marB="4576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可以理解为保留时间</a:t>
                      </a:r>
                      <a:r>
                        <a:rPr lang="en-US" altLang="zh-CN" sz="1600" b="1" dirty="0"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(</a:t>
                      </a:r>
                      <a:r>
                        <a:rPr lang="zh-CN" altLang="en-US" sz="1600" b="1" dirty="0"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生命周期</a:t>
                      </a:r>
                      <a:r>
                        <a:rPr lang="en-US" altLang="zh-CN" sz="1600" b="1" dirty="0"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)</a:t>
                      </a:r>
                    </a:p>
                  </a:txBody>
                  <a:tcPr marL="91420" marR="91420" marT="45763" marB="4576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279576" y="5023253"/>
          <a:ext cx="8276985" cy="522565"/>
        </p:xfrm>
        <a:graphic>
          <a:graphicData uri="http://schemas.openxmlformats.org/drawingml/2006/table">
            <a:tbl>
              <a:tblPr/>
              <a:tblGrid>
                <a:gridCol w="2286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0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@Inherited</a:t>
                      </a:r>
                    </a:p>
                  </a:txBody>
                  <a:tcPr marL="91420" marR="91420" marT="45781" marB="457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表示修饰的自定义注解可以被子类继承</a:t>
                      </a:r>
                      <a:endParaRPr lang="en-US" altLang="zh-CN" sz="1600" b="1" dirty="0"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20" marR="91420" marT="45781" marB="457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279576" y="5545819"/>
          <a:ext cx="8280920" cy="504056"/>
        </p:xfrm>
        <a:graphic>
          <a:graphicData uri="http://schemas.openxmlformats.org/drawingml/2006/table">
            <a:tbl>
              <a:tblPr/>
              <a:tblGrid>
                <a:gridCol w="228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@Documented</a:t>
                      </a:r>
                    </a:p>
                  </a:txBody>
                  <a:tcPr marL="91420" marR="91420" marT="45781" marB="457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表示该自定义注解</a:t>
                      </a:r>
                      <a:r>
                        <a:rPr lang="en-US" altLang="zh-CN" sz="1600" b="1" dirty="0"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,</a:t>
                      </a:r>
                      <a:r>
                        <a:rPr lang="zh-CN" altLang="en-US" sz="1600" b="1" dirty="0"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会出现在</a:t>
                      </a:r>
                      <a:r>
                        <a:rPr lang="en-US" altLang="zh-CN" sz="1600" b="1" dirty="0"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API</a:t>
                      </a:r>
                      <a:r>
                        <a:rPr lang="zh-CN" altLang="en-US" sz="1600" b="1" dirty="0"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文档里面。</a:t>
                      </a:r>
                      <a:endParaRPr lang="en-US" altLang="zh-CN" sz="1600" b="1" dirty="0"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20" marR="91420" marT="45781" marB="457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1834" y="1509184"/>
            <a:ext cx="46863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12192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注解的解析方式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85129" y="2450233"/>
            <a:ext cx="986509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通过</a:t>
            </a:r>
            <a:r>
              <a:rPr lang="en-US" altLang="zh-CN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Java</a:t>
            </a:r>
            <a:r>
              <a:rPr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技术获取注解数据的过程则称为注解解析</a:t>
            </a:r>
            <a:r>
              <a:rPr lang="en-US" altLang="zh-CN" sz="20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343472" y="3196870"/>
          <a:ext cx="10106748" cy="2530506"/>
        </p:xfrm>
        <a:graphic>
          <a:graphicData uri="http://schemas.openxmlformats.org/drawingml/2006/table">
            <a:tbl>
              <a:tblPr/>
              <a:tblGrid>
                <a:gridCol w="597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2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spc="60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方法名</a:t>
                      </a:r>
                    </a:p>
                  </a:txBody>
                  <a:tcPr marL="91433" marR="91433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spc="60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说明</a:t>
                      </a:r>
                    </a:p>
                  </a:txBody>
                  <a:tcPr marL="91433" marR="91433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boolean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isAnnotationPresent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(Class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annotationClass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1429" marR="91429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判断当前对象是否有指定的注解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,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有则返回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true,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否则返回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false</a:t>
                      </a:r>
                    </a:p>
                  </a:txBody>
                  <a:tcPr marL="91429" marR="91429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7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T </a:t>
                      </a:r>
                      <a:r>
                        <a:rPr lang="en-US" altLang="zh-CN" sz="16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getAnnotation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(Class&lt;T&gt; </a:t>
                      </a:r>
                      <a:r>
                        <a:rPr lang="en-US" altLang="zh-CN" sz="16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annotationClass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1429" marR="91429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获得当前对象上指定的注解对象。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29" marR="91429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Annotation[]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getAnnotations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1429" marR="91429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获得当前对象及其从父类上继承的所有的注解对象。</a:t>
                      </a:r>
                      <a:endParaRPr lang="en-US" altLang="zh-CN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29" marR="91429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Annotation[]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getDeclaredAnnotations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1429" marR="91429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获得当前对象上所有的注解对象，不包括父类的</a:t>
                      </a:r>
                      <a:endParaRPr lang="en-US" altLang="zh-CN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L="91429" marR="91429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defTabSz="1219200" eaLnBrk="0" hangingPunct="0">
              <a:defRPr/>
            </a:pPr>
            <a:r>
              <a:rPr lang="en-US" altLang="zh-CN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lang="zh-TW" altLang="zh-CN" sz="2400" b="1" kern="0" dirty="0">
              <a:solidFill>
                <a:prstClr val="black">
                  <a:lumMod val="65000"/>
                  <a:lumOff val="3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270" name="AutoShape 7" descr="http://img2.imgtn.bdimg.com/it/u=2727304986,3847289856&amp;fm=26&amp;gp=0.jpg"/>
          <p:cNvSpPr>
            <a:spLocks noChangeAspect="1" noChangeArrowheads="1"/>
          </p:cNvSpPr>
          <p:nvPr/>
        </p:nvSpPr>
        <p:spPr bwMode="auto">
          <a:xfrm>
            <a:off x="59267" y="-2286000"/>
            <a:ext cx="44450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1200151" y="1411818"/>
            <a:ext cx="2495549" cy="7619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Junit</a:t>
            </a:r>
            <a:r>
              <a:rPr lang="zh-CN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概述</a:t>
            </a:r>
          </a:p>
        </p:txBody>
      </p:sp>
      <p:sp>
        <p:nvSpPr>
          <p:cNvPr id="9" name="矩形 8"/>
          <p:cNvSpPr/>
          <p:nvPr/>
        </p:nvSpPr>
        <p:spPr>
          <a:xfrm>
            <a:off x="1651001" y="2296987"/>
            <a:ext cx="9218084" cy="46897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JUnit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是一个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Java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编程语言的单元测试工具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,JUnit 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是一个非常重要的测试工具。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defTabSz="1219200" eaLnBrk="0" hangingPunct="0">
              <a:defRPr/>
            </a:pPr>
            <a:r>
              <a:rPr lang="en-US" altLang="zh-CN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lang="zh-TW" altLang="zh-CN" sz="2400" b="1" kern="0" dirty="0">
              <a:solidFill>
                <a:prstClr val="black">
                  <a:lumMod val="65000"/>
                  <a:lumOff val="3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1834" y="1509185"/>
            <a:ext cx="46863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以前的测试方式</a:t>
            </a:r>
          </a:p>
        </p:txBody>
      </p:sp>
      <p:sp>
        <p:nvSpPr>
          <p:cNvPr id="11270" name="AutoShape 7" descr="http://img2.imgtn.bdimg.com/it/u=2727304986,3847289856&amp;fm=26&amp;gp=0.jpg"/>
          <p:cNvSpPr>
            <a:spLocks noChangeAspect="1" noChangeArrowheads="1"/>
          </p:cNvSpPr>
          <p:nvPr/>
        </p:nvSpPr>
        <p:spPr bwMode="auto">
          <a:xfrm>
            <a:off x="59267" y="-2286000"/>
            <a:ext cx="44450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07118" y="2386011"/>
            <a:ext cx="9770623" cy="1298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我们都是将代码全部写完再进行测试。其实这样并不是很好。</a:t>
            </a:r>
            <a:endParaRPr lang="en-US" altLang="zh-CN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在以后工作的时候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都是写完一部分代码</a:t>
            </a:r>
            <a:r>
              <a:rPr lang="en-US" altLang="zh-CN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就测试一部分。这样代码中的问题可以得到及时修复。</a:t>
            </a:r>
            <a:endParaRPr lang="en-US" altLang="zh-CN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也避免了由于代码过多从而无法准确定位到错误的代码。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790" y="4221088"/>
            <a:ext cx="8424936" cy="17620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测试分类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黑盒测试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: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不需要写代码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给输入值看程序是否能够输出期望的值。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白盒测试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: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需要写代码的。关注程序具体的执行流程。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4373424"/>
            <a:ext cx="4968552" cy="1286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defTabSz="1219200" eaLnBrk="0" hangingPunct="0">
              <a:defRPr/>
            </a:pPr>
            <a:r>
              <a:rPr lang="en-US" altLang="zh-CN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lang="zh-TW" altLang="zh-CN" sz="2400" b="1" kern="0" dirty="0">
              <a:solidFill>
                <a:prstClr val="black">
                  <a:lumMod val="65000"/>
                  <a:lumOff val="3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270" name="AutoShape 7" descr="http://img2.imgtn.bdimg.com/it/u=2727304986,3847289856&amp;fm=26&amp;gp=0.jpg"/>
          <p:cNvSpPr>
            <a:spLocks noChangeAspect="1" noChangeArrowheads="1"/>
          </p:cNvSpPr>
          <p:nvPr/>
        </p:nvSpPr>
        <p:spPr bwMode="auto">
          <a:xfrm>
            <a:off x="59267" y="-2286000"/>
            <a:ext cx="44450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1199456" y="1412776"/>
            <a:ext cx="2495549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Junit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概述</a:t>
            </a:r>
          </a:p>
        </p:txBody>
      </p:sp>
      <p:sp>
        <p:nvSpPr>
          <p:cNvPr id="9" name="矩形 8"/>
          <p:cNvSpPr/>
          <p:nvPr/>
        </p:nvSpPr>
        <p:spPr>
          <a:xfrm>
            <a:off x="1594106" y="2379442"/>
            <a:ext cx="9218084" cy="46769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JUnit 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是一个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Java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编程语言的单元测试工具。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JUnit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是一个非常重要的测试工具。</a:t>
            </a:r>
          </a:p>
        </p:txBody>
      </p:sp>
      <p:sp>
        <p:nvSpPr>
          <p:cNvPr id="10" name="矩形 9"/>
          <p:cNvSpPr/>
          <p:nvPr/>
        </p:nvSpPr>
        <p:spPr>
          <a:xfrm>
            <a:off x="1583267" y="3140968"/>
            <a:ext cx="9218084" cy="21296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JUnit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是一个开放源代码的测试工具。</a:t>
            </a:r>
            <a:endParaRPr lang="en-US" altLang="zh-CN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228600" indent="-228600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提供注解来识别测试方法。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@Test  @Before @After</a:t>
            </a:r>
          </a:p>
          <a:p>
            <a:pPr marL="228600" indent="-228600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JUnit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测试可以让你编写代码更快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并能提高质量。</a:t>
            </a:r>
            <a:endParaRPr lang="en-US" altLang="zh-CN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228600" indent="-228600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JUnit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优雅简洁。没那么复杂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花费时间较少。</a:t>
            </a:r>
            <a:endParaRPr lang="en-US" altLang="zh-CN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228600" indent="-228600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JUnit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在一个条中显示进度。如果</a:t>
            </a:r>
            <a:r>
              <a:rPr lang="zh-CN" altLang="en-US" b="1" dirty="0">
                <a:solidFill>
                  <a:srgbClr val="33CC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运行良好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则是</a:t>
            </a:r>
            <a:r>
              <a:rPr lang="zh-CN" altLang="en-US" b="1" dirty="0">
                <a:solidFill>
                  <a:srgbClr val="33CC33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绿色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;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如果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运行失败</a:t>
            </a: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则变成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红色</a:t>
            </a:r>
            <a:r>
              <a:rPr lang="zh-CN" altLang="en-US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defTabSz="1219200" eaLnBrk="0" hangingPunct="0">
              <a:defRPr/>
            </a:pPr>
            <a:r>
              <a:rPr lang="en-US" altLang="zh-CN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lang="zh-TW" altLang="zh-CN" sz="2400" b="1" kern="0" dirty="0">
              <a:solidFill>
                <a:prstClr val="black">
                  <a:lumMod val="65000"/>
                  <a:lumOff val="3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270" name="AutoShape 7" descr="http://img2.imgtn.bdimg.com/it/u=2727304986,3847289856&amp;fm=26&amp;gp=0.jpg"/>
          <p:cNvSpPr>
            <a:spLocks noChangeAspect="1" noChangeArrowheads="1"/>
          </p:cNvSpPr>
          <p:nvPr/>
        </p:nvSpPr>
        <p:spPr bwMode="auto">
          <a:xfrm>
            <a:off x="59267" y="-2286000"/>
            <a:ext cx="44450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1200151" y="1411818"/>
            <a:ext cx="4031753" cy="592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Junit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的使用流程</a:t>
            </a:r>
          </a:p>
        </p:txBody>
      </p:sp>
      <p:sp>
        <p:nvSpPr>
          <p:cNvPr id="9" name="矩形 8"/>
          <p:cNvSpPr/>
          <p:nvPr/>
        </p:nvSpPr>
        <p:spPr>
          <a:xfrm>
            <a:off x="1487488" y="2362326"/>
            <a:ext cx="10416878" cy="2254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将</a:t>
            </a:r>
            <a:r>
              <a:rPr lang="en-US" altLang="zh-CN" sz="2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JUnit</a:t>
            </a:r>
            <a:r>
              <a:rPr lang="zh-CN" altLang="en-US" sz="2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的</a:t>
            </a:r>
            <a:r>
              <a:rPr lang="en-US" altLang="zh-CN" sz="2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jar</a:t>
            </a:r>
            <a:r>
              <a:rPr lang="zh-CN" altLang="en-US" sz="2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包导入到工程中</a:t>
            </a:r>
            <a:endParaRPr lang="en-US" altLang="zh-CN" sz="24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编写测试方法该测试方法必须是公共的</a:t>
            </a:r>
            <a:r>
              <a:rPr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无参数无返回值的非静态方法</a:t>
            </a:r>
            <a:endParaRPr lang="en-US" altLang="zh-CN" sz="2400" b="1" dirty="0">
              <a:solidFill>
                <a:srgbClr val="FF0000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在测试方法上使用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@Test</a:t>
            </a:r>
            <a:r>
              <a:rPr lang="zh-CN" altLang="en-US" sz="2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注解标注该方法是一个测试方法</a:t>
            </a:r>
            <a:endParaRPr lang="en-US" altLang="zh-CN" sz="2400" b="1" dirty="0"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选中测试方法右键通过</a:t>
            </a:r>
            <a:r>
              <a:rPr lang="en-US" altLang="zh-CN" sz="2400" b="1" dirty="0" err="1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junit</a:t>
            </a:r>
            <a:r>
              <a:rPr lang="zh-CN" altLang="en-US" sz="2400" b="1" dirty="0"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运行该方法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270" name="AutoShape 7" descr="http://img2.imgtn.bdimg.com/it/u=2727304986,3847289856&amp;fm=26&amp;gp=0.jpg"/>
          <p:cNvSpPr>
            <a:spLocks noChangeAspect="1" noChangeArrowheads="1"/>
          </p:cNvSpPr>
          <p:nvPr/>
        </p:nvSpPr>
        <p:spPr bwMode="auto">
          <a:xfrm>
            <a:off x="59267" y="-2286000"/>
            <a:ext cx="44450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1200151" y="1411818"/>
            <a:ext cx="4031753" cy="592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192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Junit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的常用注解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75520" y="2410167"/>
          <a:ext cx="7848872" cy="283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5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89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注解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含义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@Test</a:t>
                      </a:r>
                      <a:endParaRPr lang="zh-CN" altLang="en-US" sz="1600" b="1" dirty="0"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表示测试该方法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@Before</a:t>
                      </a:r>
                      <a:endParaRPr lang="zh-CN" altLang="en-US" sz="1600" b="1" dirty="0"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在测试的方法前运行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@After</a:t>
                      </a:r>
                      <a:endParaRPr lang="zh-CN" altLang="en-US" sz="1600" b="1" dirty="0">
                        <a:latin typeface="Consolas" panose="020B0609020204030204" pitchFamily="49" charset="0"/>
                        <a:ea typeface="阿里巴巴普惠体 Light" panose="00020600040101010101" pitchFamily="18" charset="-122"/>
                        <a:cs typeface="阿里巴巴普惠体 Light" panose="00020600040101010101" pitchFamily="18" charset="-122"/>
                      </a:endParaRP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Consolas" panose="020B0609020204030204" pitchFamily="49" charset="0"/>
                          <a:ea typeface="阿里巴巴普惠体 Light" panose="00020600040101010101" pitchFamily="18" charset="-122"/>
                          <a:cs typeface="阿里巴巴普惠体 Light" panose="00020600040101010101" pitchFamily="18" charset="-122"/>
                        </a:rPr>
                        <a:t>在测试的方法后运行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4596181-7be7-48ce-a937-bc65fd626fa8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372,&quot;width&quot;:11160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df9d55c-c9d0-4898-ab9d-9f62fb608ac4}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3599</Words>
  <Application>Microsoft Office PowerPoint</Application>
  <PresentationFormat>宽屏</PresentationFormat>
  <Paragraphs>477</Paragraphs>
  <Slides>44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44</vt:i4>
      </vt:variant>
    </vt:vector>
  </HeadingPairs>
  <TitlesOfParts>
    <vt:vector size="68" baseType="lpstr">
      <vt:lpstr>Alibaba PuHuiTi</vt:lpstr>
      <vt:lpstr>阿里巴巴普惠体</vt:lpstr>
      <vt:lpstr>阿里巴巴普惠体 Light</vt:lpstr>
      <vt:lpstr>等线</vt:lpstr>
      <vt:lpstr>黑体</vt:lpstr>
      <vt:lpstr>微软雅黑</vt:lpstr>
      <vt:lpstr>Arial</vt:lpstr>
      <vt:lpstr>Calibri</vt:lpstr>
      <vt:lpstr>Consolas</vt:lpstr>
      <vt:lpstr>Segoe UI</vt:lpstr>
      <vt:lpstr>Wingdings</vt:lpstr>
      <vt:lpstr>1_课程标题页</vt:lpstr>
      <vt:lpstr>2_目录设计方案</vt:lpstr>
      <vt:lpstr>3_目标设计方案</vt:lpstr>
      <vt:lpstr>4_正文设计方案</vt:lpstr>
      <vt:lpstr>5_结束页设计方案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JUnit单元测试与反射和注解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JX H</cp:lastModifiedBy>
  <cp:revision>207</cp:revision>
  <dcterms:created xsi:type="dcterms:W3CDTF">2020-03-31T02:23:00Z</dcterms:created>
  <dcterms:modified xsi:type="dcterms:W3CDTF">2022-08-19T01:10:55Z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C1D19FFD4B944DD3AB4D4533DD87A151</vt:lpwstr>
  </property>
  <property fmtid="{D5CDD505-2E9C-101B-9397-08002B2CF9AE}" pid="3" name="KSOProductBuildVer">
    <vt:lpwstr>2052-11.1.0.11365</vt:lpwstr>
  </property>
</Properties>
</file>