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  <p:sldMasterId id="2147483687" r:id="rId3"/>
    <p:sldMasterId id="2147483668" r:id="rId4"/>
    <p:sldMasterId id="2147483672" r:id="rId5"/>
    <p:sldMasterId id="2147483689" r:id="rId6"/>
    <p:sldMasterId id="2147483698" r:id="rId7"/>
    <p:sldMasterId id="2147483706" r:id="rId8"/>
    <p:sldMasterId id="2147483710" r:id="rId9"/>
    <p:sldMasterId id="2147483712" r:id="rId10"/>
  </p:sldMasterIdLst>
  <p:notesMasterIdLst>
    <p:notesMasterId r:id="rId49"/>
  </p:notesMasterIdLst>
  <p:sldIdLst>
    <p:sldId id="260" r:id="rId11"/>
    <p:sldId id="424" r:id="rId12"/>
    <p:sldId id="268" r:id="rId13"/>
    <p:sldId id="702" r:id="rId14"/>
    <p:sldId id="703" r:id="rId15"/>
    <p:sldId id="704" r:id="rId16"/>
    <p:sldId id="705" r:id="rId17"/>
    <p:sldId id="592" r:id="rId18"/>
    <p:sldId id="598" r:id="rId19"/>
    <p:sldId id="599" r:id="rId20"/>
    <p:sldId id="600" r:id="rId21"/>
    <p:sldId id="602" r:id="rId22"/>
    <p:sldId id="603" r:id="rId23"/>
    <p:sldId id="588" r:id="rId24"/>
    <p:sldId id="589" r:id="rId25"/>
    <p:sldId id="590" r:id="rId26"/>
    <p:sldId id="594" r:id="rId27"/>
    <p:sldId id="597" r:id="rId28"/>
    <p:sldId id="706" r:id="rId29"/>
    <p:sldId id="707" r:id="rId30"/>
    <p:sldId id="708" r:id="rId31"/>
    <p:sldId id="709" r:id="rId32"/>
    <p:sldId id="710" r:id="rId33"/>
    <p:sldId id="711" r:id="rId34"/>
    <p:sldId id="712" r:id="rId35"/>
    <p:sldId id="713" r:id="rId36"/>
    <p:sldId id="721" r:id="rId37"/>
    <p:sldId id="722" r:id="rId38"/>
    <p:sldId id="596" r:id="rId39"/>
    <p:sldId id="714" r:id="rId40"/>
    <p:sldId id="715" r:id="rId41"/>
    <p:sldId id="591" r:id="rId42"/>
    <p:sldId id="716" r:id="rId43"/>
    <p:sldId id="717" r:id="rId44"/>
    <p:sldId id="718" r:id="rId45"/>
    <p:sldId id="593" r:id="rId46"/>
    <p:sldId id="719" r:id="rId47"/>
    <p:sldId id="264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0404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 autoAdjust="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8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E3549DC5-0786-4F81-8D07-154775D4FC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AEFBE02A-26E7-43A7-8ED2-FC4B856654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024557E1-42B1-4968-93F3-F1D1E4E19A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3D09AF-88B0-4FF1-B7EC-315A8717E6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95C74B1A-F7DC-4E52-828E-15091AEE79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4B16521F-5B51-47AD-A6BF-BF4EB18E6A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方式</a:t>
            </a:r>
            <a:r>
              <a:rPr lang="en-US" altLang="zh-CN"/>
              <a:t>2</a:t>
            </a:r>
            <a:r>
              <a:rPr lang="zh-CN" altLang="en-US"/>
              <a:t>，方式</a:t>
            </a:r>
            <a:r>
              <a:rPr lang="en-US" altLang="zh-CN"/>
              <a:t>3</a:t>
            </a:r>
            <a:r>
              <a:rPr lang="zh-CN" altLang="en-US"/>
              <a:t>先到代码中演示，再回来总结</a:t>
            </a: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256A0DE5-E208-422C-AD73-57C6E42F1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83352C-CD04-426B-845D-BD51FE7792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10D09B54-76A1-48D0-93AF-FDCEC269DC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1EC1A00D-5E07-475C-A1B7-8366AD54D4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4CB1BE7A-E747-46C9-95C1-EEB1265C2C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7B4517-C4BE-48C7-86B7-FE745E024A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29E5736F-4E18-4C4E-B9A3-9EB3C1D1D4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9B78CF28-5ECB-46F4-98FA-CAF5004DED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拿着形式参数去做代码块中的事情，至于这个格式在使用中的一些特点，我们后面一边使用一边讲解</a:t>
            </a: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E0D912EE-615F-4036-BD02-D72AD652D2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E1D571-973F-4ED4-B4E6-C8D24ADB767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CFAA3E80-0E1D-4DB9-9551-06E3ADEAA0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70C80260-3F3F-4035-9B0A-53E8A5F910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AD82A27F-0710-48A1-9D73-BA957BD23A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02AEA3-1A84-40D5-8C73-0CE5C9994A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79D8BB2E-A556-4AB8-9651-BFACDF2D2E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D56B69D7-4AB4-4202-BE38-076FE3B7CD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9AF338E9-ADD2-4C9D-8624-BB8CD9188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2D2CB4-3C83-4F58-8447-1719B62458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79D8BB2E-A556-4AB8-9651-BFACDF2D2E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D56B69D7-4AB4-4202-BE38-076FE3B7CD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9AF338E9-ADD2-4C9D-8624-BB8CD9188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2D2CB4-3C83-4F58-8447-1719B62458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17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79D8BB2E-A556-4AB8-9651-BFACDF2D2E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D56B69D7-4AB4-4202-BE38-076FE3B7CD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9AF338E9-ADD2-4C9D-8624-BB8CD9188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2D2CB4-3C83-4F58-8447-1719B62458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406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79D8BB2E-A556-4AB8-9651-BFACDF2D2E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D56B69D7-4AB4-4202-BE38-076FE3B7CD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9AF338E9-ADD2-4C9D-8624-BB8CD9188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2D2CB4-3C83-4F58-8447-1719B62458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316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79D8BB2E-A556-4AB8-9651-BFACDF2D2E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D56B69D7-4AB4-4202-BE38-076FE3B7CD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9AF338E9-ADD2-4C9D-8624-BB8CD9188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2D2CB4-3C83-4F58-8447-1719B62458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75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>
            <a:extLst>
              <a:ext uri="{FF2B5EF4-FFF2-40B4-BE49-F238E27FC236}">
                <a16:creationId xmlns:a16="http://schemas.microsoft.com/office/drawing/2014/main" id="{95AA6608-0ABF-483B-B1E3-621596A222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>
            <a:extLst>
              <a:ext uri="{FF2B5EF4-FFF2-40B4-BE49-F238E27FC236}">
                <a16:creationId xmlns:a16="http://schemas.microsoft.com/office/drawing/2014/main" id="{721E11DB-C398-47C4-8E97-74D42FACFB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40" name="灯片编号占位符 3">
            <a:extLst>
              <a:ext uri="{FF2B5EF4-FFF2-40B4-BE49-F238E27FC236}">
                <a16:creationId xmlns:a16="http://schemas.microsoft.com/office/drawing/2014/main" id="{F443F1CE-A595-4151-BFE3-80EE6D179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0FDE1D-A0F4-4665-999C-B8B9DCC99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260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79D8BB2E-A556-4AB8-9651-BFACDF2D2E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D56B69D7-4AB4-4202-BE38-076FE3B7CD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9AF338E9-ADD2-4C9D-8624-BB8CD9188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2D2CB4-3C83-4F58-8447-1719B62458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505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79D8BB2E-A556-4AB8-9651-BFACDF2D2E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D56B69D7-4AB4-4202-BE38-076FE3B7CD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9AF338E9-ADD2-4C9D-8624-BB8CD9188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2D2CB4-3C83-4F58-8447-1719B62458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026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79D8BB2E-A556-4AB8-9651-BFACDF2D2E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D56B69D7-4AB4-4202-BE38-076FE3B7CD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9AF338E9-ADD2-4C9D-8624-BB8CD9188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2D2CB4-3C83-4F58-8447-1719B62458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24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79D8BB2E-A556-4AB8-9651-BFACDF2D2E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D56B69D7-4AB4-4202-BE38-076FE3B7CD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9AF338E9-ADD2-4C9D-8624-BB8CD9188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2D2CB4-3C83-4F58-8447-1719B62458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146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5274A46C-8CD9-480D-9566-E0E323BF24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5F91AF7D-3320-4677-8285-9A0A11585A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03DC07A4-1389-4839-A229-B3614AD2A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F706B2-360E-4B8C-A329-C41DB50BBE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4C9F77C7-3245-4284-B25C-E92ADDF40F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98DB30DD-E49D-4FA3-AA81-0EBB0F810E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forEach</a:t>
            </a:r>
            <a:r>
              <a:rPr lang="zh-CN" altLang="en-US"/>
              <a:t>指的是为每一个元素执行操作</a:t>
            </a: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3958FDE1-AE6B-4E5B-B5D3-F95B23360F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59B359-A707-42EF-A4C5-A2548A0AF4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96DFA5C8-AC4E-4D61-AF9E-CA66A395CB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FECA7188-E037-4062-9F06-4C04A9692A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forEach</a:t>
            </a:r>
            <a:r>
              <a:rPr lang="zh-CN" altLang="en-US"/>
              <a:t>指的是为每一个元素执行操作</a:t>
            </a: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A59CD412-34DF-4B4E-B027-EB372D128B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D5A62F-4D6B-46AA-9739-525BF585A4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B356E3C9-12E5-4955-AB4F-E517B6A09E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40EDFF21-1565-4351-BCE4-CF4562A2CA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Stream</a:t>
            </a:r>
            <a:r>
              <a:rPr lang="zh-CN" altLang="en-US"/>
              <a:t>流的使用，它有这样的一些操作，首先来说是生成流，你要使用</a:t>
            </a:r>
            <a:r>
              <a:rPr lang="en-US" altLang="zh-CN"/>
              <a:t>Stream</a:t>
            </a:r>
            <a:r>
              <a:rPr lang="zh-CN" altLang="en-US"/>
              <a:t>流，你的有一个</a:t>
            </a:r>
            <a:r>
              <a:rPr lang="en-US" altLang="zh-CN"/>
              <a:t>Stream</a:t>
            </a:r>
            <a:r>
              <a:rPr lang="zh-CN" altLang="en-US"/>
              <a:t>流啊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forEach</a:t>
            </a:r>
            <a:r>
              <a:rPr lang="zh-CN" altLang="en-US"/>
              <a:t>指的是为每一个元素执行操作</a:t>
            </a:r>
          </a:p>
          <a:p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74FB69F6-0B88-41D6-8610-32E1D60B3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47F73D-F8D0-4575-89BE-742FDA18579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165BC633-121C-4FA5-8CFE-4B61541248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1B4753E3-2FAD-4DC1-A6A4-F6040E7A0E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接下来我们就先来说一下流的常见生成方式</a:t>
            </a:r>
            <a:endParaRPr lang="en-US" altLang="zh-CN"/>
          </a:p>
          <a:p>
            <a:r>
              <a:rPr lang="en-US" altLang="zh-CN"/>
              <a:t>Stream</a:t>
            </a:r>
            <a:r>
              <a:rPr lang="zh-CN" altLang="en-US"/>
              <a:t>流的生成方式有很多中，这里我们重点讲解三种生成方式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3169C4EC-2AB1-41D3-BD29-A0471AD8A1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40E74E-74B2-4D24-A768-4851424265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D1A35792-7C8F-48C0-B43F-F8A84EDD2D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EF303F64-E69C-4278-B651-2A775D486D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DEFAD73B-B990-49DC-9DE8-D389E19D1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2129AD-DA09-4A22-A808-DCCD6C2C79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>
            <a:extLst>
              <a:ext uri="{FF2B5EF4-FFF2-40B4-BE49-F238E27FC236}">
                <a16:creationId xmlns:a16="http://schemas.microsoft.com/office/drawing/2014/main" id="{95AA6608-0ABF-483B-B1E3-621596A222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>
            <a:extLst>
              <a:ext uri="{FF2B5EF4-FFF2-40B4-BE49-F238E27FC236}">
                <a16:creationId xmlns:a16="http://schemas.microsoft.com/office/drawing/2014/main" id="{721E11DB-C398-47C4-8E97-74D42FACFB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40" name="灯片编号占位符 3">
            <a:extLst>
              <a:ext uri="{FF2B5EF4-FFF2-40B4-BE49-F238E27FC236}">
                <a16:creationId xmlns:a16="http://schemas.microsoft.com/office/drawing/2014/main" id="{F443F1CE-A595-4151-BFE3-80EE6D179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0FDE1D-A0F4-4665-999C-B8B9DCC99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6672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BB75E542-9FF4-404E-B6D3-2BACCAD482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0F00B4E5-98F2-4670-A289-37E4416FD9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0B43907B-8D21-4999-8F46-512FB229A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F0E44B-1AE9-4112-A29E-5D3132890BC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F91A77F8-D2F0-40E6-8263-45139A30B2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D400F12A-8AFF-4874-900D-ABFF0AC226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C27858FB-8039-40DF-A543-C8FA2ED7E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4FADAB-3ACF-46DF-A9D8-FC9592A5D3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BA482C1D-3DB8-4DEE-828A-571872EFAB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D6FE5525-C9E2-45C9-8C4C-0F949AEBC3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这里我们要使用的是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Stream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流的收集方法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说完之后接下来的内容是在帮助文档中查看讲解，然后在回到资料总结，最后到代码中去演示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我们可以自己实现该接口，提供收集操作。也可以使用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给我们提供的收集操作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一般来说，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给我们提供的收集操作，就够我们使用了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9F267B8A-71DA-4712-AAFB-E559E7629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4838DB-6CA6-44AC-9E78-063F7A6E0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>
            <a:extLst>
              <a:ext uri="{FF2B5EF4-FFF2-40B4-BE49-F238E27FC236}">
                <a16:creationId xmlns:a16="http://schemas.microsoft.com/office/drawing/2014/main" id="{95AA6608-0ABF-483B-B1E3-621596A222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>
            <a:extLst>
              <a:ext uri="{FF2B5EF4-FFF2-40B4-BE49-F238E27FC236}">
                <a16:creationId xmlns:a16="http://schemas.microsoft.com/office/drawing/2014/main" id="{721E11DB-C398-47C4-8E97-74D42FACFB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40" name="灯片编号占位符 3">
            <a:extLst>
              <a:ext uri="{FF2B5EF4-FFF2-40B4-BE49-F238E27FC236}">
                <a16:creationId xmlns:a16="http://schemas.microsoft.com/office/drawing/2014/main" id="{F443F1CE-A595-4151-BFE3-80EE6D179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0FDE1D-A0F4-4665-999C-B8B9DCC99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41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1EDACB75-75CB-4BEA-891B-8C88E6DF8C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7B61A00C-4BFC-4B49-AAEC-7F01138A71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C1324DED-43A4-4AC7-B5CE-02B255A7B0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AE190B-3706-47A7-B8EC-196D964C64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1F6AC3C-8FCC-4D47-B250-CD4A8B3BBA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FB0C241B-A65B-4AB5-9418-5E6A24C311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42BEF3A1-255C-45C8-945A-9EF325181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FE9085-206A-4B81-B8EF-3B17CD098E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71ED8CF8-D181-45A0-AE26-26B18F23D6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F24FE895-9FB0-4808-8DB0-5ACD29FBC0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5E775702-510E-4546-848A-2D79719A3D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2DA291-5C29-4AA6-863E-3DA10239896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CFD2ACB5-1DC0-4170-95D7-79786A242D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A77A24C1-0D10-4D8E-BAEC-01B0BD1A80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2C178EFA-7F4E-4655-99D6-0F1B20988F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E65DA0-8B82-4776-8B84-543206730D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6799F519-6117-466B-A8B1-20262DF7C0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EF3F6955-86CE-440C-8DD6-C251A3AFEA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832E85A3-A50E-4645-AB19-C4F6705474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09B762-B3BB-4F36-8C2B-4FE4E1923A9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>
            <a:extLst>
              <a:ext uri="{FF2B5EF4-FFF2-40B4-BE49-F238E27FC236}">
                <a16:creationId xmlns:a16="http://schemas.microsoft.com/office/drawing/2014/main" id="{32458E56-6549-49C7-A782-3D0B2EC26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  <p:extLst>
      <p:ext uri="{BB962C8B-B14F-4D97-AF65-F5344CB8AC3E}">
        <p14:creationId xmlns:p14="http://schemas.microsoft.com/office/powerpoint/2010/main" val="47562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177925" indent="-457200">
              <a:buAutoNum type="arabicPeriod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00" lvl="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1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095BB6-7617-41E1-96A4-23FE4B643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032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283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794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FFF50-BD74-42EF-93F8-8BEE001D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CCD66742-D30F-462C-9AF8-D6FD0C43E6C5}" type="datetimeFigureOut">
              <a:rPr lang="zh-CN" altLang="en-US"/>
              <a:pPr>
                <a:defRPr/>
              </a:pPr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29658-BB72-4925-8205-979D7142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C8077-0211-4E91-9EAA-A8B84013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949A961-0720-48F3-944E-A63944965C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3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206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2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256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324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17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80C61-8BE2-4532-91FF-BD521D2D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A91673D9-58A7-4711-9E72-2CA685FE0D96}" type="datetimeFigureOut">
              <a:rPr lang="zh-CN" altLang="en-US"/>
              <a:pPr>
                <a:defRPr/>
              </a:pPr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ECD6E-86FB-4103-961C-6E80D83D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B872A-2DE1-4CF9-8838-11FB2C58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44B21A-915F-472B-885D-89D03E6316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013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2935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243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5791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5321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760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32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594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6151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15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  <a:defRPr lang="zh-CN" altLang="en-US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19138" indent="-358775">
              <a:buFont typeface="Wingdings" pitchFamily="2" charset="2"/>
              <a:buChar char="p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Wingdings" pitchFamily="2" charset="2"/>
              <a:buChar char="p"/>
              <a:tabLst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+mj-lt"/>
              <a:buAutoNum type="arabicPeriod"/>
              <a:tabLst/>
              <a:defRPr sz="16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00" lvl="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9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9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>
            <a:extLst>
              <a:ext uri="{FF2B5EF4-FFF2-40B4-BE49-F238E27FC236}">
                <a16:creationId xmlns:a16="http://schemas.microsoft.com/office/drawing/2014/main" id="{59119F22-D024-471E-B92F-C523CA45C8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>
            <a:extLst>
              <a:ext uri="{FF2B5EF4-FFF2-40B4-BE49-F238E27FC236}">
                <a16:creationId xmlns:a16="http://schemas.microsoft.com/office/drawing/2014/main" id="{87CFF184-C6FC-4D23-8060-D9084D47B3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C1B93EB0-B47B-4139-A9E7-680FEBD87211}"/>
              </a:ext>
            </a:extLst>
          </p:cNvPr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8E61F3-F7A5-412D-A38C-F3698EFEA909}"/>
              </a:ext>
            </a:extLst>
          </p:cNvPr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>
            <a:extLst>
              <a:ext uri="{FF2B5EF4-FFF2-40B4-BE49-F238E27FC236}">
                <a16:creationId xmlns:a16="http://schemas.microsoft.com/office/drawing/2014/main" id="{6EAD5656-3FDB-4CE6-9394-42A11A2398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18BB37-E54D-4A0F-AA9B-98C77A171F88}"/>
              </a:ext>
            </a:extLst>
          </p:cNvPr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>
            <a:extLst>
              <a:ext uri="{FF2B5EF4-FFF2-40B4-BE49-F238E27FC236}">
                <a16:creationId xmlns:a16="http://schemas.microsoft.com/office/drawing/2014/main" id="{EA37E182-5E55-4C98-8205-BE980A7879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>
            <a:extLst>
              <a:ext uri="{FF2B5EF4-FFF2-40B4-BE49-F238E27FC236}">
                <a16:creationId xmlns:a16="http://schemas.microsoft.com/office/drawing/2014/main" id="{D99F1C51-2313-447A-BFC8-E981987BA1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>
            <a:extLst>
              <a:ext uri="{FF2B5EF4-FFF2-40B4-BE49-F238E27FC236}">
                <a16:creationId xmlns:a16="http://schemas.microsoft.com/office/drawing/2014/main" id="{D9140ECE-CAF1-4050-A9EC-1A8C49F077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7D8366-498F-4A28-8FFF-80691A5AD806}"/>
                </a:ext>
              </a:extLst>
            </p:cNvPr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0D6EF0B3-55F9-4B0B-8FC1-12FA66CEE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>
            <a:extLst>
              <a:ext uri="{FF2B5EF4-FFF2-40B4-BE49-F238E27FC236}">
                <a16:creationId xmlns:a16="http://schemas.microsoft.com/office/drawing/2014/main" id="{97E57E1C-B670-4CE9-9444-E6716C7A8F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>
            <a:extLst>
              <a:ext uri="{FF2B5EF4-FFF2-40B4-BE49-F238E27FC236}">
                <a16:creationId xmlns:a16="http://schemas.microsoft.com/office/drawing/2014/main" id="{D61A61DC-7D6A-45C3-BA8F-F95BBC689D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4371FF8-15E6-4C2E-BFD6-329D49CDA085}"/>
                </a:ext>
              </a:extLst>
            </p:cNvPr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>
              <a:extLst>
                <a:ext uri="{FF2B5EF4-FFF2-40B4-BE49-F238E27FC236}">
                  <a16:creationId xmlns:a16="http://schemas.microsoft.com/office/drawing/2014/main" id="{F929DECA-8CDC-440C-B3C7-ADA052A35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>
            <a:extLst>
              <a:ext uri="{FF2B5EF4-FFF2-40B4-BE49-F238E27FC236}">
                <a16:creationId xmlns:a16="http://schemas.microsoft.com/office/drawing/2014/main" id="{42F88623-A00D-4FAE-AD30-4F4EA8DC31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>
              <a:extLst>
                <a:ext uri="{FF2B5EF4-FFF2-40B4-BE49-F238E27FC236}">
                  <a16:creationId xmlns:a16="http://schemas.microsoft.com/office/drawing/2014/main" id="{4E412649-A4AF-48C6-BFDB-D502C267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>
              <a:extLst>
                <a:ext uri="{FF2B5EF4-FFF2-40B4-BE49-F238E27FC236}">
                  <a16:creationId xmlns:a16="http://schemas.microsoft.com/office/drawing/2014/main" id="{894D9ABE-4CAD-47E4-8346-4A1C73B1F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>
            <a:extLst>
              <a:ext uri="{FF2B5EF4-FFF2-40B4-BE49-F238E27FC236}">
                <a16:creationId xmlns:a16="http://schemas.microsoft.com/office/drawing/2014/main" id="{890DA93C-3391-4971-9214-08F5901EAC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72FD8FB7-FB7B-4CB6-9165-B9C8610A000A}"/>
              </a:ext>
            </a:extLst>
          </p:cNvPr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>
            <a:extLst>
              <a:ext uri="{FF2B5EF4-FFF2-40B4-BE49-F238E27FC236}">
                <a16:creationId xmlns:a16="http://schemas.microsoft.com/office/drawing/2014/main" id="{A19690F8-AFF5-4AD6-B0AB-0720DFF9A9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>
            <a:extLst>
              <a:ext uri="{FF2B5EF4-FFF2-40B4-BE49-F238E27FC236}">
                <a16:creationId xmlns:a16="http://schemas.microsoft.com/office/drawing/2014/main" id="{A811C41F-40F1-4D6E-8D6D-D479ED1F16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CB36BC1-A95B-410A-BC21-E708CF997AA1}"/>
                </a:ext>
              </a:extLst>
            </p:cNvPr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>
              <a:extLst>
                <a:ext uri="{FF2B5EF4-FFF2-40B4-BE49-F238E27FC236}">
                  <a16:creationId xmlns:a16="http://schemas.microsoft.com/office/drawing/2014/main" id="{CDA65F72-0E53-4445-85F9-4723E86E4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>
            <a:extLst>
              <a:ext uri="{FF2B5EF4-FFF2-40B4-BE49-F238E27FC236}">
                <a16:creationId xmlns:a16="http://schemas.microsoft.com/office/drawing/2014/main" id="{0769868A-8F7E-4DA2-BA34-4A524B52872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DB8E1A8-B72A-4CBD-8055-B3D49AC0935D}"/>
                </a:ext>
              </a:extLst>
            </p:cNvPr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>
              <a:extLst>
                <a:ext uri="{FF2B5EF4-FFF2-40B4-BE49-F238E27FC236}">
                  <a16:creationId xmlns:a16="http://schemas.microsoft.com/office/drawing/2014/main" id="{6FD13781-9278-47B5-AB4F-D79A58F0A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>
            <a:extLst>
              <a:ext uri="{FF2B5EF4-FFF2-40B4-BE49-F238E27FC236}">
                <a16:creationId xmlns:a16="http://schemas.microsoft.com/office/drawing/2014/main" id="{E57A953F-1EC4-4783-99D4-205B9994B8A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F852386-6B8F-4AF3-B756-70E58BAC530E}"/>
                </a:ext>
              </a:extLst>
            </p:cNvPr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>
              <a:extLst>
                <a:ext uri="{FF2B5EF4-FFF2-40B4-BE49-F238E27FC236}">
                  <a16:creationId xmlns:a16="http://schemas.microsoft.com/office/drawing/2014/main" id="{096D23DE-CA8F-4934-AE25-567987ABE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>
            <a:extLst>
              <a:ext uri="{FF2B5EF4-FFF2-40B4-BE49-F238E27FC236}">
                <a16:creationId xmlns:a16="http://schemas.microsoft.com/office/drawing/2014/main" id="{206E367D-CF98-4DB9-AD53-262ECB42867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46E4D8C-2304-4305-B021-E390BEBBA825}"/>
                </a:ext>
              </a:extLst>
            </p:cNvPr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>
              <a:extLst>
                <a:ext uri="{FF2B5EF4-FFF2-40B4-BE49-F238E27FC236}">
                  <a16:creationId xmlns:a16="http://schemas.microsoft.com/office/drawing/2014/main" id="{7C0CFAA0-CEDC-412E-8C1D-8318171D4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>
            <a:extLst>
              <a:ext uri="{FF2B5EF4-FFF2-40B4-BE49-F238E27FC236}">
                <a16:creationId xmlns:a16="http://schemas.microsoft.com/office/drawing/2014/main" id="{1C551C26-ADA8-451A-86DE-00180217A0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983932B-9AEF-4417-9AC9-9329B8499C66}"/>
                </a:ext>
              </a:extLst>
            </p:cNvPr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>
              <a:extLst>
                <a:ext uri="{FF2B5EF4-FFF2-40B4-BE49-F238E27FC236}">
                  <a16:creationId xmlns:a16="http://schemas.microsoft.com/office/drawing/2014/main" id="{5D18A454-5134-4B24-BCBA-F32C5525D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>
            <a:extLst>
              <a:ext uri="{FF2B5EF4-FFF2-40B4-BE49-F238E27FC236}">
                <a16:creationId xmlns:a16="http://schemas.microsoft.com/office/drawing/2014/main" id="{7876D317-A2A9-4256-8B30-31BBFC602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>
            <a:extLst>
              <a:ext uri="{FF2B5EF4-FFF2-40B4-BE49-F238E27FC236}">
                <a16:creationId xmlns:a16="http://schemas.microsoft.com/office/drawing/2014/main" id="{B617132C-8935-4990-AB86-F06C588CE2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723C3BA-7454-41DF-AC2F-73CEFC0B2ABF}"/>
                </a:ext>
              </a:extLst>
            </p:cNvPr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>
              <a:extLst>
                <a:ext uri="{FF2B5EF4-FFF2-40B4-BE49-F238E27FC236}">
                  <a16:creationId xmlns:a16="http://schemas.microsoft.com/office/drawing/2014/main" id="{1E3F7196-F178-41AE-9B01-DB431AA99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>
            <a:extLst>
              <a:ext uri="{FF2B5EF4-FFF2-40B4-BE49-F238E27FC236}">
                <a16:creationId xmlns:a16="http://schemas.microsoft.com/office/drawing/2014/main" id="{EBD2D31A-46C2-4D70-B7B3-66C13F0989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4A0515-8B0E-4AD6-B9D0-D58677FB7649}"/>
                </a:ext>
              </a:extLst>
            </p:cNvPr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>
              <a:extLst>
                <a:ext uri="{FF2B5EF4-FFF2-40B4-BE49-F238E27FC236}">
                  <a16:creationId xmlns:a16="http://schemas.microsoft.com/office/drawing/2014/main" id="{A29A6410-025B-4DDB-B51D-C128F673C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7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>
            <a:extLst>
              <a:ext uri="{FF2B5EF4-FFF2-40B4-BE49-F238E27FC236}">
                <a16:creationId xmlns:a16="http://schemas.microsoft.com/office/drawing/2014/main" id="{6CDACB43-FE0D-4B20-AAD6-A6B81A494E68}"/>
              </a:ext>
            </a:extLst>
          </p:cNvPr>
          <p:cNvGrpSpPr>
            <a:grpSpLocks/>
          </p:cNvGrpSpPr>
          <p:nvPr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636C4C5B-93D7-4C4C-AB24-17BD50FCE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B85DBA56-8C7D-4A2D-A172-3E28F6EA8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CFAF5EDC-FDE3-4EE9-910E-5E3CA7154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DF9E5DE4-0588-4952-80A1-1BD43F5E9E95}"/>
              </a:ext>
            </a:extLst>
          </p:cNvPr>
          <p:cNvSpPr/>
          <p:nvPr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>
            <a:extLst>
              <a:ext uri="{FF2B5EF4-FFF2-40B4-BE49-F238E27FC236}">
                <a16:creationId xmlns:a16="http://schemas.microsoft.com/office/drawing/2014/main" id="{7778AF3B-5770-49E6-9673-B0B68E6A03E3}"/>
              </a:ext>
            </a:extLst>
          </p:cNvPr>
          <p:cNvSpPr>
            <a:spLocks/>
          </p:cNvSpPr>
          <p:nvPr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1706187068 w 1180531"/>
              <a:gd name="T1" fmla="*/ 0 h 577560"/>
              <a:gd name="T2" fmla="*/ 1706187068 w 1180531"/>
              <a:gd name="T3" fmla="*/ 696757891 h 577560"/>
              <a:gd name="T4" fmla="*/ 1539233519 w 1180531"/>
              <a:gd name="T5" fmla="*/ 870956333 h 577560"/>
              <a:gd name="T6" fmla="*/ 166951823 w 1180531"/>
              <a:gd name="T7" fmla="*/ 870956333 h 577560"/>
              <a:gd name="T8" fmla="*/ 0 w 1180531"/>
              <a:gd name="T9" fmla="*/ 69675789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60503026-9661-479D-B03C-7FA412C89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E8305B7D-E5D0-405F-A650-ED84A346A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81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MH_Others_1">
            <a:extLst>
              <a:ext uri="{FF2B5EF4-FFF2-40B4-BE49-F238E27FC236}">
                <a16:creationId xmlns:a16="http://schemas.microsoft.com/office/drawing/2014/main" id="{BABE5452-224A-4404-9D2C-4118C48DF92C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>
            <a:extLst>
              <a:ext uri="{FF2B5EF4-FFF2-40B4-BE49-F238E27FC236}">
                <a16:creationId xmlns:a16="http://schemas.microsoft.com/office/drawing/2014/main" id="{605D0FED-827D-46F2-9C8C-E752E657C92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3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>
            <a:extLst>
              <a:ext uri="{FF2B5EF4-FFF2-40B4-BE49-F238E27FC236}">
                <a16:creationId xmlns:a16="http://schemas.microsoft.com/office/drawing/2014/main" id="{5185C740-EC67-432F-BB92-0612444D5C1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4A5CC22-CD89-4C80-A020-D481487793E5}"/>
              </a:ext>
            </a:extLst>
          </p:cNvPr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0F6C6B1-803A-439F-8BF9-57EE6B3322BA}"/>
              </a:ext>
            </a:extLst>
          </p:cNvPr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EDB8FF-2CF8-4657-B1F9-7FE8618D6596}"/>
              </a:ext>
            </a:extLst>
          </p:cNvPr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5D865734-BD34-43A9-BEBE-E07E2FA9E4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7" b="1" kern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4267" b="1" kern="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77F29609-A27C-427B-89A8-A07F8D2799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>
            <a:extLst>
              <a:ext uri="{FF2B5EF4-FFF2-40B4-BE49-F238E27FC236}">
                <a16:creationId xmlns:a16="http://schemas.microsoft.com/office/drawing/2014/main" id="{D8C6A398-F827-444F-A371-006638DF5D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C9522CEE-F2A3-46AF-9E50-5C3DA36FE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FF101B47-90B0-4AC2-9DE1-4F91D7B34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7562B788-04C3-4B6A-8AE0-572514B1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6B7E501-0487-4D5D-AA3B-8387A113B3A2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>
            <a:extLst>
              <a:ext uri="{FF2B5EF4-FFF2-40B4-BE49-F238E27FC236}">
                <a16:creationId xmlns:a16="http://schemas.microsoft.com/office/drawing/2014/main" id="{482A7831-061E-4030-B854-7F56FB02CBAD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E826B424-0A18-4827-990D-489EABAF298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5B0A8C49-FFD4-4CCA-9251-AFF490984F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84" r:id="rId7"/>
    <p:sldLayoutId id="2147483677" r:id="rId8"/>
    <p:sldLayoutId id="2147483681" r:id="rId9"/>
    <p:sldLayoutId id="2147483682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>
            <a:extLst>
              <a:ext uri="{FF2B5EF4-FFF2-40B4-BE49-F238E27FC236}">
                <a16:creationId xmlns:a16="http://schemas.microsoft.com/office/drawing/2014/main" id="{41627759-845F-4D77-B776-6ECCB8DAD97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>
              <a:extLst>
                <a:ext uri="{FF2B5EF4-FFF2-40B4-BE49-F238E27FC236}">
                  <a16:creationId xmlns:a16="http://schemas.microsoft.com/office/drawing/2014/main" id="{6C9866F8-6741-4BBD-A9D1-603623D3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D0CCD97-6AA9-4169-958D-B6611669721A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5536390-9CC7-40A6-871F-2054FCA681D7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>
            <a:extLst>
              <a:ext uri="{FF2B5EF4-FFF2-40B4-BE49-F238E27FC236}">
                <a16:creationId xmlns:a16="http://schemas.microsoft.com/office/drawing/2014/main" id="{DB723EC5-D788-4B71-B672-AF74890F374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BF4F5E26-31BD-4CED-8EDA-659D026AA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C3A8834-4CB5-44E3-A5D9-2E94AD07C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DAEF1049-BC5C-4A1A-A527-0AAAA08C7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3D1DE88B-CE7C-46FD-A42C-5FD078A1E49F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>
            <a:extLst>
              <a:ext uri="{FF2B5EF4-FFF2-40B4-BE49-F238E27FC236}">
                <a16:creationId xmlns:a16="http://schemas.microsoft.com/office/drawing/2014/main" id="{7CE78607-336D-4700-87A4-EDA0C21901D1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147483647 w 1180531"/>
              <a:gd name="T1" fmla="*/ 0 h 577560"/>
              <a:gd name="T2" fmla="*/ 2147483647 w 1180531"/>
              <a:gd name="T3" fmla="*/ 1869178227 h 577560"/>
              <a:gd name="T4" fmla="*/ 2147483647 w 1180531"/>
              <a:gd name="T5" fmla="*/ 2147483647 h 577560"/>
              <a:gd name="T6" fmla="*/ 445360477 w 1180531"/>
              <a:gd name="T7" fmla="*/ 2147483647 h 577560"/>
              <a:gd name="T8" fmla="*/ 0 w 1180531"/>
              <a:gd name="T9" fmla="*/ 1869178227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53792EB6-8B48-433B-94CA-7FE95B70E78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0805A697-6014-453F-92D9-03941260CC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53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>
            <a:extLst>
              <a:ext uri="{FF2B5EF4-FFF2-40B4-BE49-F238E27FC236}">
                <a16:creationId xmlns:a16="http://schemas.microsoft.com/office/drawing/2014/main" id="{6B221CB5-0239-4C95-98BF-3B5048157A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89090311-C7E2-4295-A611-41C390F4C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04C7F94F-7D38-49BC-B7A4-BC3747CEA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6BD909CB-F67C-4A9A-B349-6FCF82DC3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3CA6E75-8187-4A03-8A50-77EF5AEA1429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>
            <a:extLst>
              <a:ext uri="{FF2B5EF4-FFF2-40B4-BE49-F238E27FC236}">
                <a16:creationId xmlns:a16="http://schemas.microsoft.com/office/drawing/2014/main" id="{738C6A0E-10CC-48F5-9EFA-7E4D2D4E20EF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147483647 w 1180531"/>
              <a:gd name="T1" fmla="*/ 0 h 577560"/>
              <a:gd name="T2" fmla="*/ 2147483647 w 1180531"/>
              <a:gd name="T3" fmla="*/ 1869178227 h 577560"/>
              <a:gd name="T4" fmla="*/ 2147483647 w 1180531"/>
              <a:gd name="T5" fmla="*/ 2147483647 h 577560"/>
              <a:gd name="T6" fmla="*/ 445360477 w 1180531"/>
              <a:gd name="T7" fmla="*/ 2147483647 h 577560"/>
              <a:gd name="T8" fmla="*/ 0 w 1180531"/>
              <a:gd name="T9" fmla="*/ 1869178227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D29A8905-60D6-4599-A9BD-FA44BD50442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9F01A68A-9449-46E3-9AB4-565ACF36B2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65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>
            <a:extLst>
              <a:ext uri="{FF2B5EF4-FFF2-40B4-BE49-F238E27FC236}">
                <a16:creationId xmlns:a16="http://schemas.microsoft.com/office/drawing/2014/main" id="{5FE504C6-E373-46BD-A2FB-29FB6E06D8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30701FA9-7C15-4CF5-B0C4-C428BEE45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0D59AEDB-6965-4160-9AB9-148D1A8C3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CE6527E5-CF35-4289-8662-60783A406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27DAA35-FEE4-42DE-8C20-1C89AA4E927F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>
            <a:extLst>
              <a:ext uri="{FF2B5EF4-FFF2-40B4-BE49-F238E27FC236}">
                <a16:creationId xmlns:a16="http://schemas.microsoft.com/office/drawing/2014/main" id="{5ECCCFA4-ADE3-46EB-B962-75C0D5617F04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147483647 w 1180531"/>
              <a:gd name="T1" fmla="*/ 0 h 577560"/>
              <a:gd name="T2" fmla="*/ 2147483647 w 1180531"/>
              <a:gd name="T3" fmla="*/ 2147483647 h 577560"/>
              <a:gd name="T4" fmla="*/ 2147483647 w 1180531"/>
              <a:gd name="T5" fmla="*/ 2147483647 h 577560"/>
              <a:gd name="T6" fmla="*/ 569169737 w 1180531"/>
              <a:gd name="T7" fmla="*/ 2147483647 h 577560"/>
              <a:gd name="T8" fmla="*/ 0 w 1180531"/>
              <a:gd name="T9" fmla="*/ 2147483647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62F2ABA7-A00B-4E55-AD22-506C630CD6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DC774DE7-D676-4757-BD3A-5590511BFC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15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>
            <a:extLst>
              <a:ext uri="{FF2B5EF4-FFF2-40B4-BE49-F238E27FC236}">
                <a16:creationId xmlns:a16="http://schemas.microsoft.com/office/drawing/2014/main" id="{F710C487-02F4-4716-9F76-72A67723C5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4FD4FD0D-E5F7-4022-9685-A4279B9AA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F7C42B0F-4625-4AD0-A1E1-2C8F1881E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0F5431DD-5FDA-48A3-A8F5-920FCBFD4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89429E12-ACC2-4F80-BB83-92ACDF8EF46A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>
            <a:extLst>
              <a:ext uri="{FF2B5EF4-FFF2-40B4-BE49-F238E27FC236}">
                <a16:creationId xmlns:a16="http://schemas.microsoft.com/office/drawing/2014/main" id="{C227D546-38F2-4F0A-BD70-68FF908A0033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1851555303 w 1180531"/>
              <a:gd name="T1" fmla="*/ 0 h 577560"/>
              <a:gd name="T2" fmla="*/ 1851555303 w 1180531"/>
              <a:gd name="T3" fmla="*/ 756477411 h 577560"/>
              <a:gd name="T4" fmla="*/ 1670377204 w 1180531"/>
              <a:gd name="T5" fmla="*/ 945606502 h 577560"/>
              <a:gd name="T6" fmla="*/ 181176226 w 1180531"/>
              <a:gd name="T7" fmla="*/ 945606502 h 577560"/>
              <a:gd name="T8" fmla="*/ 0 w 1180531"/>
              <a:gd name="T9" fmla="*/ 75647741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2131224F-360D-49F8-9B9E-FEEBE50BEA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7F0970E8-8D8E-49ED-B825-E6259D2144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37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B4BB-C627-448A-9147-26BD777F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488" y="3023414"/>
            <a:ext cx="8679024" cy="811171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Lambda</a:t>
            </a:r>
            <a:r>
              <a:rPr lang="zh-CN" altLang="en-US" sz="2800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表达式</a:t>
            </a:r>
            <a:r>
              <a:rPr lang="en-US" altLang="zh-CN" sz="2800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&amp;Stream</a:t>
            </a:r>
            <a:r>
              <a:rPr lang="zh-CN" altLang="en-US" sz="2800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流</a:t>
            </a:r>
            <a:r>
              <a:rPr lang="en-US" altLang="zh-CN" sz="2800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&amp;</a:t>
            </a:r>
            <a:r>
              <a:rPr lang="zh-CN" altLang="en-US" sz="2800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函数式接口</a:t>
            </a:r>
          </a:p>
        </p:txBody>
      </p:sp>
    </p:spTree>
    <p:extLst>
      <p:ext uri="{BB962C8B-B14F-4D97-AF65-F5344CB8AC3E}">
        <p14:creationId xmlns:p14="http://schemas.microsoft.com/office/powerpoint/2010/main" val="98126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C98C4283-31B1-4992-AAD1-97E6B9028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BD3FED-FA0E-427B-BEA8-9E988043337B}"/>
              </a:ext>
            </a:extLst>
          </p:cNvPr>
          <p:cNvSpPr txBox="1"/>
          <p:nvPr/>
        </p:nvSpPr>
        <p:spPr>
          <a:xfrm>
            <a:off x="1121834" y="1509185"/>
            <a:ext cx="4686300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体验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2195DD06-168B-43DA-9647-5CCB8F805A00}"/>
              </a:ext>
            </a:extLst>
          </p:cNvPr>
          <p:cNvSpPr txBox="1"/>
          <p:nvPr/>
        </p:nvSpPr>
        <p:spPr>
          <a:xfrm>
            <a:off x="245533" y="2120900"/>
            <a:ext cx="5850467" cy="332398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LambdaDemo1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main(String[] args)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zh-CN" altLang="zh-CN" sz="1400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goSwimming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Swimming()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b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swim()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    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铁汁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我们去游泳吧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~"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}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goSwimming(Swimming swimming)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swimming.swim();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4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FC85BFB-BCB4-40DB-92E8-01D408C5B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3969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prstClr val="black"/>
              </a:solidFill>
            </a:endParaRP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CDC52F88-3F76-4D63-80CA-D337F6D35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3969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prstClr val="black"/>
              </a:solidFill>
            </a:endParaRPr>
          </a:p>
        </p:txBody>
      </p:sp>
      <p:pic>
        <p:nvPicPr>
          <p:cNvPr id="8199" name="图片 9">
            <a:extLst>
              <a:ext uri="{FF2B5EF4-FFF2-40B4-BE49-F238E27FC236}">
                <a16:creationId xmlns:a16="http://schemas.microsoft.com/office/drawing/2014/main" id="{928E67E7-CB81-41EC-A27E-62AD72D2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734" y="5353051"/>
            <a:ext cx="802217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AD3BC4E5-3900-4604-900E-773AAECAB586}"/>
              </a:ext>
            </a:extLst>
          </p:cNvPr>
          <p:cNvSpPr/>
          <p:nvPr/>
        </p:nvSpPr>
        <p:spPr>
          <a:xfrm>
            <a:off x="6769101" y="2123018"/>
            <a:ext cx="4500033" cy="2749549"/>
          </a:xfrm>
          <a:prstGeom prst="cloudCallout">
            <a:avLst>
              <a:gd name="adj1" fmla="val -33710"/>
              <a:gd name="adj2" fmla="val 7080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libri"/>
              <a:ea typeface="黑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048FBF-348E-4874-9E61-8CC62FD2BC87}"/>
              </a:ext>
            </a:extLst>
          </p:cNvPr>
          <p:cNvSpPr txBox="1"/>
          <p:nvPr/>
        </p:nvSpPr>
        <p:spPr>
          <a:xfrm>
            <a:off x="7344833" y="2853267"/>
            <a:ext cx="3544560" cy="10237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04792" indent="-304792" defTabSz="1219170" eaLnBrk="0" hangingPunct="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方法要一个接口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我得给个实现类对象</a:t>
            </a:r>
            <a:endParaRPr lang="en-US" altLang="zh-CN" sz="14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04792" indent="-304792" defTabSz="1219170" eaLnBrk="0" hangingPunct="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创建匿名内部类对象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重写方法</a:t>
            </a:r>
            <a:endParaRPr lang="en-US" altLang="zh-CN" sz="14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04792" indent="-304792" defTabSz="1219170" eaLnBrk="0" hangingPunct="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方法要干嘛呢？打印一句话吧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7A03E0DC-ABC2-4378-A3C7-1953A130B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FBDA9-3C21-4FA2-A2C9-FDC25ECC7065}"/>
              </a:ext>
            </a:extLst>
          </p:cNvPr>
          <p:cNvSpPr txBox="1"/>
          <p:nvPr/>
        </p:nvSpPr>
        <p:spPr>
          <a:xfrm>
            <a:off x="1121834" y="1509185"/>
            <a:ext cx="4686300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体验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305CEA2A-2A9E-4068-93E3-6EADA38DD330}"/>
              </a:ext>
            </a:extLst>
          </p:cNvPr>
          <p:cNvSpPr txBox="1"/>
          <p:nvPr/>
        </p:nvSpPr>
        <p:spPr>
          <a:xfrm>
            <a:off x="245533" y="2120900"/>
            <a:ext cx="5850467" cy="332398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LambdaDemo1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main(String[] args)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zh-CN" altLang="zh-CN" sz="1400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goSwimming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Swimming()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b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swim()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    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铁汁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我们去游泳吧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~"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}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goSwimming(Swimming swimming)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swimming.swim();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4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2DD3D46-B47D-4FDE-86F1-DF6444389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3969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prstClr val="black"/>
              </a:solidFill>
            </a:endParaRP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30AB00D-E540-4967-88E5-D7BED4D53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3969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prstClr val="black"/>
              </a:solidFill>
            </a:endParaRPr>
          </a:p>
        </p:txBody>
      </p:sp>
      <p:pic>
        <p:nvPicPr>
          <p:cNvPr id="9223" name="图片 9">
            <a:extLst>
              <a:ext uri="{FF2B5EF4-FFF2-40B4-BE49-F238E27FC236}">
                <a16:creationId xmlns:a16="http://schemas.microsoft.com/office/drawing/2014/main" id="{E14B6A34-9A32-42FA-BDFE-C15BB444F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734" y="5353051"/>
            <a:ext cx="802217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77157DD0-9EAE-47CA-ADC8-D57FC27CCD5C}"/>
              </a:ext>
            </a:extLst>
          </p:cNvPr>
          <p:cNvSpPr/>
          <p:nvPr/>
        </p:nvSpPr>
        <p:spPr>
          <a:xfrm>
            <a:off x="6769101" y="2123018"/>
            <a:ext cx="4500033" cy="2749549"/>
          </a:xfrm>
          <a:prstGeom prst="cloudCallout">
            <a:avLst>
              <a:gd name="adj1" fmla="val -33710"/>
              <a:gd name="adj2" fmla="val 7080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libri"/>
              <a:ea typeface="黑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E45E7A-3AF0-4474-8A77-81ECFD5A6C29}"/>
              </a:ext>
            </a:extLst>
          </p:cNvPr>
          <p:cNvSpPr txBox="1"/>
          <p:nvPr/>
        </p:nvSpPr>
        <p:spPr>
          <a:xfrm>
            <a:off x="7344834" y="2853267"/>
            <a:ext cx="3604684" cy="102374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04792" indent="-304792" defTabSz="1219170" eaLnBrk="0" hangingPunct="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方法要一个接口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我得给个实现类对象</a:t>
            </a:r>
            <a:endParaRPr lang="en-US" altLang="zh-CN" sz="14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04792" indent="-304792" defTabSz="1219170" eaLnBrk="0" hangingPunct="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创建匿名内部类对象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重写方法</a:t>
            </a:r>
            <a:endParaRPr lang="en-US" altLang="zh-CN" sz="14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04792" indent="-304792" defTabSz="1219170" eaLnBrk="0" hangingPunct="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方法要干嘛呢？打印一句话吧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920A21-CEDA-468D-9FAE-8FCB55F53969}"/>
              </a:ext>
            </a:extLst>
          </p:cNvPr>
          <p:cNvSpPr/>
          <p:nvPr/>
        </p:nvSpPr>
        <p:spPr>
          <a:xfrm>
            <a:off x="7344834" y="2853267"/>
            <a:ext cx="3551767" cy="67098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libri"/>
              <a:ea typeface="黑体"/>
            </a:endParaRP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3F6B6662-B217-429E-B41D-3F6B8AE5A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1" y="5308600"/>
            <a:ext cx="1742017" cy="122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59FDF9F0-86B4-43A7-95B0-A4245605F5E7}"/>
              </a:ext>
            </a:extLst>
          </p:cNvPr>
          <p:cNvSpPr/>
          <p:nvPr/>
        </p:nvSpPr>
        <p:spPr>
          <a:xfrm>
            <a:off x="10124017" y="4671485"/>
            <a:ext cx="1727200" cy="637116"/>
          </a:xfrm>
          <a:prstGeom prst="wedgeEllipseCallo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libri"/>
              <a:ea typeface="黑体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755B2D-9F7C-44FF-BFAC-ED212BFA2BED}"/>
              </a:ext>
            </a:extLst>
          </p:cNvPr>
          <p:cNvSpPr txBox="1"/>
          <p:nvPr/>
        </p:nvSpPr>
        <p:spPr>
          <a:xfrm>
            <a:off x="10593918" y="4821768"/>
            <a:ext cx="72327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 eaLnBrk="0" hangingPunct="0"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1C1C9F5C-54DF-4C64-ACA0-3D80D34E8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DFA7A-8BF2-4B1D-8695-F1ABC2207ABD}"/>
              </a:ext>
            </a:extLst>
          </p:cNvPr>
          <p:cNvSpPr txBox="1"/>
          <p:nvPr/>
        </p:nvSpPr>
        <p:spPr>
          <a:xfrm>
            <a:off x="1121834" y="1509185"/>
            <a:ext cx="4686300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体验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488622C2-2CAD-4BCF-A4EE-60D1B38D006C}"/>
              </a:ext>
            </a:extLst>
          </p:cNvPr>
          <p:cNvSpPr txBox="1"/>
          <p:nvPr/>
        </p:nvSpPr>
        <p:spPr>
          <a:xfrm>
            <a:off x="245533" y="2120900"/>
            <a:ext cx="5850467" cy="332398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LambdaDemo1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main(String[] args)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zh-CN" altLang="zh-CN" sz="1400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goSwimming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Swimming()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b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swim()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    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铁汁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我们去游泳吧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~"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}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goSwimming(Swimming swimming)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swimming.swim();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4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34E38BEA-E3EB-4A2D-9CAF-17F4C7875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3969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prstClr val="black"/>
              </a:solidFill>
            </a:endParaRP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21B8F287-89A2-43EB-9EF9-B4640089B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3969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prstClr val="black"/>
              </a:solidFill>
            </a:endParaRPr>
          </a:p>
        </p:txBody>
      </p:sp>
      <p:pic>
        <p:nvPicPr>
          <p:cNvPr id="10247" name="图片 9">
            <a:extLst>
              <a:ext uri="{FF2B5EF4-FFF2-40B4-BE49-F238E27FC236}">
                <a16:creationId xmlns:a16="http://schemas.microsoft.com/office/drawing/2014/main" id="{B9285701-4C0A-48E5-A4B0-0AB67DCCB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734" y="5353051"/>
            <a:ext cx="802217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3CD47F39-0F4B-4A8A-8326-87AFC9FB2C31}"/>
              </a:ext>
            </a:extLst>
          </p:cNvPr>
          <p:cNvSpPr/>
          <p:nvPr/>
        </p:nvSpPr>
        <p:spPr>
          <a:xfrm>
            <a:off x="6769101" y="2123018"/>
            <a:ext cx="4500033" cy="2749549"/>
          </a:xfrm>
          <a:prstGeom prst="cloudCallout">
            <a:avLst>
              <a:gd name="adj1" fmla="val -33710"/>
              <a:gd name="adj2" fmla="val 7080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libri"/>
              <a:ea typeface="黑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F9A6E3-FCF0-4C97-B33C-FA9FA39D6540}"/>
              </a:ext>
            </a:extLst>
          </p:cNvPr>
          <p:cNvSpPr txBox="1"/>
          <p:nvPr/>
        </p:nvSpPr>
        <p:spPr>
          <a:xfrm>
            <a:off x="7344834" y="2853267"/>
            <a:ext cx="3604684" cy="102374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04792" indent="-304792" defTabSz="1219170" eaLnBrk="0" hangingPunct="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方法要一个接口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我得给个实现类对象</a:t>
            </a:r>
            <a:endParaRPr lang="en-US" altLang="zh-CN" sz="14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04792" indent="-304792" defTabSz="1219170" eaLnBrk="0" hangingPunct="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创建匿名内部类对象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重写方法</a:t>
            </a:r>
            <a:endParaRPr lang="en-US" altLang="zh-CN" sz="14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04792" indent="-304792" defTabSz="1219170" eaLnBrk="0" hangingPunct="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4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方法要干嘛呢？打印一句话吧</a:t>
            </a:r>
            <a:endParaRPr lang="en-US" altLang="zh-CN" sz="1400" b="1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CA4230-F8C8-456A-8954-4AD6DD2DA350}"/>
              </a:ext>
            </a:extLst>
          </p:cNvPr>
          <p:cNvSpPr/>
          <p:nvPr/>
        </p:nvSpPr>
        <p:spPr>
          <a:xfrm>
            <a:off x="7344834" y="2853267"/>
            <a:ext cx="3551767" cy="67098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onsolas" panose="020B0609020204030204" pitchFamily="49" charset="0"/>
              <a:ea typeface="黑体"/>
            </a:endParaRP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FCF7DBB3-ABE8-40B6-8D63-46104D0EB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1" y="5308600"/>
            <a:ext cx="1742017" cy="122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00D6487A-45F3-487F-8490-505D2D50BDA3}"/>
              </a:ext>
            </a:extLst>
          </p:cNvPr>
          <p:cNvSpPr/>
          <p:nvPr/>
        </p:nvSpPr>
        <p:spPr>
          <a:xfrm>
            <a:off x="10124017" y="4671485"/>
            <a:ext cx="1727200" cy="637116"/>
          </a:xfrm>
          <a:prstGeom prst="wedgeEllipseCallo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libri"/>
              <a:ea typeface="黑体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81B3CF-4B43-48B9-82D5-9A4C01FD2423}"/>
              </a:ext>
            </a:extLst>
          </p:cNvPr>
          <p:cNvSpPr txBox="1"/>
          <p:nvPr/>
        </p:nvSpPr>
        <p:spPr>
          <a:xfrm>
            <a:off x="10593918" y="4821768"/>
            <a:ext cx="72327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 eaLnBrk="0" hangingPunct="0">
              <a:defRPr/>
            </a:pP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做什么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11E8AAE0-D544-4F23-8C04-04C27C515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B07A8B-CBB9-43E6-A978-E04C36E54D64}"/>
              </a:ext>
            </a:extLst>
          </p:cNvPr>
          <p:cNvSpPr txBox="1"/>
          <p:nvPr/>
        </p:nvSpPr>
        <p:spPr>
          <a:xfrm>
            <a:off x="1121834" y="1509185"/>
            <a:ext cx="4686300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体验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2F3795D-F294-4CB7-8BB7-EB40ECF3ECF0}"/>
              </a:ext>
            </a:extLst>
          </p:cNvPr>
          <p:cNvSpPr txBox="1"/>
          <p:nvPr/>
        </p:nvSpPr>
        <p:spPr>
          <a:xfrm>
            <a:off x="245533" y="2120900"/>
            <a:ext cx="5850467" cy="332398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LambdaDemo1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main(String[] args)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zh-CN" altLang="zh-CN" sz="1400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goSwimming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Swimming()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b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swim()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    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铁汁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我们去游泳吧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~"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}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goSwimming(Swimming swimming)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swimming.swim();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4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87774185-B86C-4944-B789-ADD22A9D8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3969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prstClr val="black"/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9D8CCE3-6132-4CBE-BF03-6FD1B32C847D}"/>
              </a:ext>
            </a:extLst>
          </p:cNvPr>
          <p:cNvSpPr txBox="1"/>
          <p:nvPr/>
        </p:nvSpPr>
        <p:spPr>
          <a:xfrm>
            <a:off x="6191251" y="2120901"/>
            <a:ext cx="5850467" cy="267765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LambdaDemo1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main(String[] args)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zh-CN" altLang="zh-CN" sz="1400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goSwimming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-&gt;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铁汁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我们去游泳吧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~"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}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goSwimming(Swimming swimming)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swimming.swim();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6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71" name="Rectangle 6">
            <a:extLst>
              <a:ext uri="{FF2B5EF4-FFF2-40B4-BE49-F238E27FC236}">
                <a16:creationId xmlns:a16="http://schemas.microsoft.com/office/drawing/2014/main" id="{65C12BF4-41E0-4E48-8AFD-882F7B181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3969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prstClr val="black"/>
              </a:solidFill>
            </a:endParaRPr>
          </a:p>
        </p:txBody>
      </p:sp>
      <p:pic>
        <p:nvPicPr>
          <p:cNvPr id="11272" name="Picture 2">
            <a:extLst>
              <a:ext uri="{FF2B5EF4-FFF2-40B4-BE49-F238E27FC236}">
                <a16:creationId xmlns:a16="http://schemas.microsoft.com/office/drawing/2014/main" id="{3D8BE0E9-4E70-43FF-86B3-4211C7F02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5636685"/>
            <a:ext cx="1335617" cy="106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BC4AE96F-98A1-4C29-BE9B-50C36BABCB96}"/>
              </a:ext>
            </a:extLst>
          </p:cNvPr>
          <p:cNvSpPr/>
          <p:nvPr/>
        </p:nvSpPr>
        <p:spPr>
          <a:xfrm>
            <a:off x="2639485" y="5636684"/>
            <a:ext cx="2592916" cy="905933"/>
          </a:xfrm>
          <a:prstGeom prst="wedgeEllipseCallout">
            <a:avLst>
              <a:gd name="adj1" fmla="val -67277"/>
              <a:gd name="adj2" fmla="val -450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libri"/>
              <a:ea typeface="黑体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E73979-B154-428A-B45F-3F00945946D4}"/>
              </a:ext>
            </a:extLst>
          </p:cNvPr>
          <p:cNvSpPr txBox="1"/>
          <p:nvPr/>
        </p:nvSpPr>
        <p:spPr>
          <a:xfrm>
            <a:off x="2914651" y="5702300"/>
            <a:ext cx="198002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 eaLnBrk="0" hangingPunct="0">
              <a:defRPr/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面向对象思想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 eaLnBrk="0" hangingPunct="0"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更多关注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怎么做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 eaLnBrk="0" hangingPunct="0"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谁来（哪个对象）去做</a:t>
            </a:r>
          </a:p>
        </p:txBody>
      </p:sp>
      <p:pic>
        <p:nvPicPr>
          <p:cNvPr id="11275" name="Picture 2">
            <a:extLst>
              <a:ext uri="{FF2B5EF4-FFF2-40B4-BE49-F238E27FC236}">
                <a16:creationId xmlns:a16="http://schemas.microsoft.com/office/drawing/2014/main" id="{5F88190B-64F6-494E-8CD0-EF1D7087A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4" y="5255685"/>
            <a:ext cx="1335616" cy="106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对话气泡: 椭圆形 15">
            <a:extLst>
              <a:ext uri="{FF2B5EF4-FFF2-40B4-BE49-F238E27FC236}">
                <a16:creationId xmlns:a16="http://schemas.microsoft.com/office/drawing/2014/main" id="{97B45A9C-BCA2-4EDB-8127-9C93FE24183E}"/>
              </a:ext>
            </a:extLst>
          </p:cNvPr>
          <p:cNvSpPr/>
          <p:nvPr/>
        </p:nvSpPr>
        <p:spPr>
          <a:xfrm>
            <a:off x="7056967" y="5158317"/>
            <a:ext cx="2495551" cy="903816"/>
          </a:xfrm>
          <a:prstGeom prst="wedgeEllipseCallout">
            <a:avLst>
              <a:gd name="adj1" fmla="val 60885"/>
              <a:gd name="adj2" fmla="val 3059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libri"/>
              <a:ea typeface="黑体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996C90-FFE1-48D9-9622-AFC6650075C3}"/>
              </a:ext>
            </a:extLst>
          </p:cNvPr>
          <p:cNvSpPr txBox="1"/>
          <p:nvPr/>
        </p:nvSpPr>
        <p:spPr>
          <a:xfrm>
            <a:off x="7552267" y="5287434"/>
            <a:ext cx="144142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 eaLnBrk="0" hangingPunct="0"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更多关注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做什么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F0F3C3-B8AB-4EF5-8A92-F3DAA22B1C78}"/>
              </a:ext>
            </a:extLst>
          </p:cNvPr>
          <p:cNvSpPr txBox="1"/>
          <p:nvPr/>
        </p:nvSpPr>
        <p:spPr>
          <a:xfrm>
            <a:off x="7552267" y="5636685"/>
            <a:ext cx="144142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 eaLnBrk="0" hangingPunct="0">
              <a:defRPr/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函数式编程思想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B8704B6A-7F52-4C48-AA7E-F14EEE514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23F41-D89B-4422-B0EC-73692E68BAD2}"/>
              </a:ext>
            </a:extLst>
          </p:cNvPr>
          <p:cNvSpPr txBox="1"/>
          <p:nvPr/>
        </p:nvSpPr>
        <p:spPr>
          <a:xfrm>
            <a:off x="1121834" y="1509185"/>
            <a:ext cx="4686300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函数式编程思想概述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79025-7AA9-4EAF-80D4-A53057AAB880}"/>
              </a:ext>
            </a:extLst>
          </p:cNvPr>
          <p:cNvSpPr txBox="1"/>
          <p:nvPr/>
        </p:nvSpPr>
        <p:spPr>
          <a:xfrm>
            <a:off x="1200151" y="4580467"/>
            <a:ext cx="9984316" cy="1535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在数学中</a:t>
            </a:r>
            <a:r>
              <a:rPr lang="en-US" altLang="zh-CN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函数就是有输入量、输出量的一套计算方案</a:t>
            </a:r>
            <a:r>
              <a:rPr lang="en-US" altLang="zh-CN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也就是拿数据做操作</a:t>
            </a:r>
            <a:r>
              <a:rPr lang="en-US" altLang="zh-CN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</a:p>
          <a:p>
            <a:pPr defTabSz="121917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面向对象思想强调必须通过对象的形式来做事情</a:t>
            </a:r>
            <a:endParaRPr lang="en-US" altLang="zh-CN" sz="1600" b="1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defTabSz="121917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函数式思想则尽量忽略面向对象的复杂语法：强调做什么</a:t>
            </a:r>
            <a:r>
              <a:rPr lang="en-US" altLang="zh-CN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而不是以什么形式去做</a:t>
            </a:r>
            <a:r>
              <a:rPr lang="en-US" altLang="zh-CN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</a:p>
          <a:p>
            <a:pPr defTabSz="121917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而我们要学习的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Lambda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表达式就是函数式思想的体现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E1F144F9-BB2A-437C-A08B-13281ADF2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2" y="2468033"/>
            <a:ext cx="3397249" cy="187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8AEFA5F7-0614-49C7-A95C-40E3A7BC9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450B8-5B6C-47AC-892B-0FD03B10A77C}"/>
              </a:ext>
            </a:extLst>
          </p:cNvPr>
          <p:cNvSpPr txBox="1"/>
          <p:nvPr/>
        </p:nvSpPr>
        <p:spPr>
          <a:xfrm>
            <a:off x="1121834" y="1509184"/>
            <a:ext cx="4686300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表达式的标准格式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3B2B8-30F5-475C-B679-C1DBD2783053}"/>
              </a:ext>
            </a:extLst>
          </p:cNvPr>
          <p:cNvSpPr txBox="1"/>
          <p:nvPr/>
        </p:nvSpPr>
        <p:spPr>
          <a:xfrm>
            <a:off x="1191685" y="2372785"/>
            <a:ext cx="9984316" cy="13469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itchFamily="34" charset="-122"/>
              </a:rPr>
              <a:t>匿名内部类中重写 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itchFamily="34" charset="-122"/>
              </a:rPr>
              <a:t>swim() 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itchFamily="34" charset="-122"/>
              </a:rPr>
              <a:t>方法的代码分析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itchFamily="34" charset="-122"/>
              </a:rPr>
              <a:t>方法形式参数为空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itchFamily="34" charset="-122"/>
              </a:rPr>
              <a:t>,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itchFamily="34" charset="-122"/>
              </a:rPr>
              <a:t>说明调用方法时不需要传递参数</a:t>
            </a:r>
            <a:endParaRPr lang="en-US" altLang="zh-CN" sz="1400" dirty="0">
              <a:solidFill>
                <a:prstClr val="black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itchFamily="34" charset="-122"/>
              </a:rPr>
              <a:t>方法返回值类型为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itchFamily="34" charset="-122"/>
              </a:rPr>
              <a:t>void,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itchFamily="34" charset="-122"/>
              </a:rPr>
              <a:t>说明方法执行没有结果返回</a:t>
            </a:r>
            <a:endParaRPr lang="en-US" altLang="zh-CN" sz="1400" dirty="0">
              <a:solidFill>
                <a:prstClr val="black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itchFamily="34" charset="-122"/>
              </a:rPr>
              <a:t>方法体中的内容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itchFamily="34" charset="-122"/>
              </a:rPr>
              <a:t>,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itchFamily="34" charset="-122"/>
              </a:rPr>
              <a:t>是我们具体要做的事情</a:t>
            </a:r>
            <a:endParaRPr lang="en-US" altLang="zh-CN" sz="1400" dirty="0">
              <a:solidFill>
                <a:prstClr val="black"/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C9664-A932-41FE-B4BA-6B07C3848500}"/>
              </a:ext>
            </a:extLst>
          </p:cNvPr>
          <p:cNvSpPr txBox="1"/>
          <p:nvPr/>
        </p:nvSpPr>
        <p:spPr>
          <a:xfrm>
            <a:off x="1225551" y="4485218"/>
            <a:ext cx="8257116" cy="13469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itchFamily="34" charset="-122"/>
              </a:rPr>
              <a:t>Lambda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itchFamily="34" charset="-122"/>
              </a:rPr>
              <a:t>表达式的代码分析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：里面没有内容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,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可以看成是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itchFamily="34" charset="-122"/>
              </a:rPr>
              <a:t>方法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形式参数为空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itchFamily="34" charset="-122"/>
              </a:rPr>
              <a:t>-&gt;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itchFamily="34" charset="-122"/>
              </a:rPr>
              <a:t>：用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箭头指向后面要做的事情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itchFamily="34" charset="-122"/>
              </a:rPr>
              <a:t>{ }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itchFamily="34" charset="-122"/>
              </a:rPr>
              <a:t>：包含一段代码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itchFamily="34" charset="-122"/>
              </a:rPr>
              <a:t>,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itchFamily="34" charset="-122"/>
              </a:rPr>
              <a:t>我们称之为代码块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itchFamily="34" charset="-122"/>
              </a:rPr>
              <a:t>,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itchFamily="34" charset="-122"/>
              </a:rPr>
              <a:t>可以看成是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方法体中的内容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57455-DD7A-49DB-BD1F-4F7D79671A32}"/>
              </a:ext>
            </a:extLst>
          </p:cNvPr>
          <p:cNvSpPr txBox="1"/>
          <p:nvPr/>
        </p:nvSpPr>
        <p:spPr>
          <a:xfrm>
            <a:off x="1225551" y="6115051"/>
            <a:ext cx="9984316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itchFamily="34" charset="-122"/>
              </a:rPr>
              <a:t>组成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itchFamily="34" charset="-122"/>
              </a:rPr>
              <a:t>Lambda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itchFamily="34" charset="-122"/>
              </a:rPr>
              <a:t>表达式的三要素：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微软雅黑" pitchFamily="34" charset="-122"/>
              </a:rPr>
              <a:t>形式参数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itchFamily="34" charset="-122"/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微软雅黑" pitchFamily="34" charset="-122"/>
              </a:rPr>
              <a:t>箭头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itchFamily="34" charset="-122"/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微软雅黑" pitchFamily="34" charset="-122"/>
              </a:rPr>
              <a:t>代码块</a:t>
            </a:r>
            <a:endParaRPr lang="en-US" altLang="zh-CN" sz="1400" b="1" dirty="0">
              <a:solidFill>
                <a:srgbClr val="FF0000"/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19815DA-83F4-4C01-9CA0-0992C79347E9}"/>
              </a:ext>
            </a:extLst>
          </p:cNvPr>
          <p:cNvGrpSpPr>
            <a:grpSpLocks/>
          </p:cNvGrpSpPr>
          <p:nvPr/>
        </p:nvGrpSpPr>
        <p:grpSpPr bwMode="auto">
          <a:xfrm>
            <a:off x="6407151" y="2053168"/>
            <a:ext cx="5376333" cy="1993238"/>
            <a:chOff x="4860032" y="1131590"/>
            <a:chExt cx="3528318" cy="166372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0B90DB1-3482-4250-BB66-2C113C23E86B}"/>
                </a:ext>
              </a:extLst>
            </p:cNvPr>
            <p:cNvSpPr/>
            <p:nvPr/>
          </p:nvSpPr>
          <p:spPr bwMode="auto">
            <a:xfrm>
              <a:off x="4860032" y="1163391"/>
              <a:ext cx="3528318" cy="1489370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dirty="0">
                  <a:solidFill>
                    <a:prstClr val="black"/>
                  </a:solidFill>
                  <a:latin typeface="Courier New" pitchFamily="49" charset="0"/>
                  <a:ea typeface="黑体"/>
                </a:rPr>
                <a:t>    </a:t>
              </a:r>
              <a:endParaRPr lang="zh-CN" altLang="en-US" sz="2400" dirty="0">
                <a:solidFill>
                  <a:prstClr val="black"/>
                </a:solidFill>
                <a:latin typeface="Courier New" pitchFamily="49" charset="0"/>
                <a:ea typeface="黑体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D780600-8A62-4F29-8D5C-465E0EA005D6}"/>
                </a:ext>
              </a:extLst>
            </p:cNvPr>
            <p:cNvSpPr/>
            <p:nvPr/>
          </p:nvSpPr>
          <p:spPr>
            <a:xfrm>
              <a:off x="5003109" y="1131590"/>
              <a:ext cx="3383851" cy="16637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121917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zh-CN" sz="1400" i="1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goSwimming</a:t>
              </a:r>
              <a:r>
                <a:rPr lang="zh-CN" altLang="zh-CN" sz="140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(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 </a:t>
              </a:r>
              <a:r>
                <a:rPr lang="zh-CN" altLang="zh-CN" sz="1400" b="1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new </a:t>
              </a:r>
              <a:r>
                <a:rPr lang="zh-CN" altLang="zh-CN" sz="140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Swimming() {</a:t>
              </a:r>
              <a:br>
                <a:rPr lang="zh-CN" altLang="zh-CN" sz="1400" dirty="0">
                  <a:solidFill>
                    <a:srgbClr val="808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</a:br>
              <a:r>
                <a:rPr lang="en-US" altLang="zh-CN" sz="1400" dirty="0">
                  <a:solidFill>
                    <a:srgbClr val="808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    </a:t>
              </a:r>
              <a:r>
                <a:rPr lang="zh-CN" altLang="zh-CN" sz="1400" b="1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public void </a:t>
              </a:r>
              <a:r>
                <a:rPr lang="zh-CN" altLang="zh-CN" sz="140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swim() {</a:t>
              </a:r>
              <a:br>
                <a:rPr lang="zh-CN" altLang="zh-CN" sz="140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</a:b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      </a:t>
              </a:r>
              <a:r>
                <a:rPr lang="zh-CN" altLang="zh-CN" sz="140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System.</a:t>
              </a:r>
              <a:r>
                <a:rPr lang="zh-CN" altLang="zh-CN" sz="1400" b="1" i="1" dirty="0">
                  <a:solidFill>
                    <a:srgbClr val="660E7A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out</a:t>
              </a:r>
              <a:r>
                <a:rPr lang="zh-CN" altLang="zh-CN" sz="140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.println(</a:t>
              </a:r>
              <a:r>
                <a:rPr lang="zh-CN" altLang="zh-CN" sz="1400" b="1" dirty="0">
                  <a:solidFill>
                    <a:srgbClr val="008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"</a:t>
              </a:r>
              <a:r>
                <a:rPr lang="zh-CN" altLang="zh-CN" sz="1400" b="1" dirty="0">
                  <a:solidFill>
                    <a:srgbClr val="008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铁汁</a:t>
              </a:r>
              <a:r>
                <a:rPr lang="zh-CN" altLang="zh-CN" sz="1400" b="1" dirty="0">
                  <a:solidFill>
                    <a:srgbClr val="008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, </a:t>
              </a:r>
              <a:r>
                <a:rPr lang="zh-CN" altLang="zh-CN" sz="1400" b="1" dirty="0">
                  <a:solidFill>
                    <a:srgbClr val="008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我们去游泳吧</a:t>
              </a:r>
              <a:r>
                <a:rPr lang="zh-CN" altLang="zh-CN" sz="1400" b="1" dirty="0">
                  <a:solidFill>
                    <a:srgbClr val="008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~"</a:t>
              </a:r>
              <a:r>
                <a:rPr lang="zh-CN" altLang="zh-CN" sz="140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);</a:t>
              </a:r>
              <a:br>
                <a:rPr lang="zh-CN" altLang="zh-CN" sz="140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</a:b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   </a:t>
              </a:r>
              <a:r>
                <a:rPr lang="zh-CN" altLang="zh-CN" sz="140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}</a:t>
              </a:r>
              <a:br>
                <a:rPr lang="zh-CN" altLang="zh-CN" sz="140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</a:br>
              <a:r>
                <a:rPr lang="zh-CN" altLang="zh-CN" sz="140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});</a:t>
              </a:r>
              <a:br>
                <a:rPr lang="zh-CN" altLang="zh-CN" sz="140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</a:br>
              <a:endParaRPr lang="zh-CN" altLang="zh-CN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1FB2E48-7275-438C-B595-53F285F0C9CA}"/>
              </a:ext>
            </a:extLst>
          </p:cNvPr>
          <p:cNvGrpSpPr>
            <a:grpSpLocks/>
          </p:cNvGrpSpPr>
          <p:nvPr/>
        </p:nvGrpSpPr>
        <p:grpSpPr bwMode="auto">
          <a:xfrm>
            <a:off x="6405033" y="3972985"/>
            <a:ext cx="5378451" cy="1320801"/>
            <a:chOff x="4859823" y="2785085"/>
            <a:chExt cx="3528318" cy="79244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645D40C-E3CA-4CA5-A4A7-C28335FCC9BF}"/>
                </a:ext>
              </a:extLst>
            </p:cNvPr>
            <p:cNvSpPr/>
            <p:nvPr/>
          </p:nvSpPr>
          <p:spPr bwMode="auto">
            <a:xfrm>
              <a:off x="4859823" y="2785085"/>
              <a:ext cx="3528318" cy="792442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latin typeface="Courier New" pitchFamily="49" charset="0"/>
                <a:ea typeface="黑体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E46F43F-A9E2-4E83-BEB3-E06DCA81B2DF}"/>
                </a:ext>
              </a:extLst>
            </p:cNvPr>
            <p:cNvSpPr/>
            <p:nvPr/>
          </p:nvSpPr>
          <p:spPr>
            <a:xfrm>
              <a:off x="4932028" y="2839692"/>
              <a:ext cx="3383908" cy="7016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zh-CN" sz="1400" i="1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goSwimming</a:t>
              </a:r>
              <a:r>
                <a:rPr lang="zh-CN" altLang="zh-CN" sz="140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(() -&gt; {</a:t>
              </a:r>
              <a:endPara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br>
                <a:rPr lang="zh-CN" altLang="zh-CN" sz="140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</a:br>
              <a:r>
                <a:rPr lang="zh-CN" altLang="zh-CN" sz="140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    System.</a:t>
              </a:r>
              <a:r>
                <a:rPr lang="zh-CN" altLang="zh-CN" sz="1400" b="1" i="1" dirty="0">
                  <a:solidFill>
                    <a:srgbClr val="660E7A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out</a:t>
              </a:r>
              <a:r>
                <a:rPr lang="zh-CN" altLang="zh-CN" sz="140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.println(</a:t>
              </a:r>
              <a:r>
                <a:rPr lang="zh-CN" altLang="zh-CN" sz="1400" b="1" dirty="0">
                  <a:solidFill>
                    <a:srgbClr val="008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"</a:t>
              </a:r>
              <a:r>
                <a:rPr lang="zh-CN" altLang="zh-CN" sz="1400" b="1" dirty="0">
                  <a:solidFill>
                    <a:srgbClr val="008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铁汁</a:t>
              </a:r>
              <a:r>
                <a:rPr lang="zh-CN" altLang="zh-CN" sz="1400" b="1" dirty="0">
                  <a:solidFill>
                    <a:srgbClr val="008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, </a:t>
              </a:r>
              <a:r>
                <a:rPr lang="zh-CN" altLang="zh-CN" sz="1400" b="1" dirty="0">
                  <a:solidFill>
                    <a:srgbClr val="008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我们去游泳吧</a:t>
              </a:r>
              <a:r>
                <a:rPr lang="zh-CN" altLang="zh-CN" sz="1400" b="1" dirty="0">
                  <a:solidFill>
                    <a:srgbClr val="008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~"</a:t>
              </a:r>
              <a:r>
                <a:rPr lang="zh-CN" altLang="zh-CN" sz="140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);</a:t>
              </a:r>
              <a:endPara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br>
                <a:rPr lang="zh-CN" altLang="zh-CN" sz="140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</a:br>
              <a:r>
                <a:rPr lang="zh-CN" altLang="zh-CN" sz="140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});</a:t>
              </a:r>
              <a:endParaRPr lang="zh-CN" altLang="zh-CN" sz="16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21" name="Rectangle 13">
            <a:extLst>
              <a:ext uri="{FF2B5EF4-FFF2-40B4-BE49-F238E27FC236}">
                <a16:creationId xmlns:a16="http://schemas.microsoft.com/office/drawing/2014/main" id="{0C28A54D-46CB-40D2-9BEA-A8AD865FD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3969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FBC1D9A9-7C23-4A43-87D3-BD247704E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4A5F4-5576-404F-93A4-A0A8EB11C589}"/>
              </a:ext>
            </a:extLst>
          </p:cNvPr>
          <p:cNvSpPr txBox="1"/>
          <p:nvPr/>
        </p:nvSpPr>
        <p:spPr>
          <a:xfrm>
            <a:off x="1121834" y="1509184"/>
            <a:ext cx="4686300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表达式的标准格式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DA045-E0E6-4260-8BAD-0F94CE579FD7}"/>
              </a:ext>
            </a:extLst>
          </p:cNvPr>
          <p:cNvSpPr txBox="1"/>
          <p:nvPr/>
        </p:nvSpPr>
        <p:spPr>
          <a:xfrm>
            <a:off x="1487488" y="2364157"/>
            <a:ext cx="9984316" cy="21296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en-US" altLang="zh-CN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Lambda</a:t>
            </a: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表达式的格式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格式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形式参数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)  -&gt; {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代码块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}</a:t>
            </a: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形式参数：如果有多个参数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,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参数之间用逗号隔开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;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如果没有参数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,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留空即可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.</a:t>
            </a: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-&gt;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：由英文中画线和大于符号组成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,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固定写法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,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代表指向动作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.</a:t>
            </a: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代码块：是我们具体要做的事情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,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也就是以前我们写的方法体内容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.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89D355FA-98A0-461D-AB4B-42DE14F8B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43AA3-A022-4B54-85E9-55C333CBA4C8}"/>
              </a:ext>
            </a:extLst>
          </p:cNvPr>
          <p:cNvSpPr txBox="1"/>
          <p:nvPr/>
        </p:nvSpPr>
        <p:spPr>
          <a:xfrm>
            <a:off x="1121833" y="1509185"/>
            <a:ext cx="6223000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表达式的省略模式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1A9D7-ECE7-4196-80DE-E7A81829F7BC}"/>
              </a:ext>
            </a:extLst>
          </p:cNvPr>
          <p:cNvSpPr txBox="1"/>
          <p:nvPr/>
        </p:nvSpPr>
        <p:spPr>
          <a:xfrm>
            <a:off x="1417630" y="2481080"/>
            <a:ext cx="10752667" cy="18958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省略规则：</a:t>
            </a: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参数类型可以省略</a:t>
            </a:r>
            <a:r>
              <a:rPr lang="en-US" altLang="zh-CN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但是有多个参数的情况下</a:t>
            </a:r>
            <a:r>
              <a:rPr lang="en-US" altLang="zh-CN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不能只省略一个</a:t>
            </a:r>
            <a:r>
              <a:rPr lang="en-US" altLang="zh-CN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如果参数有且仅有一个</a:t>
            </a:r>
            <a:r>
              <a:rPr lang="en-US" altLang="zh-CN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那么小括号可以省略</a:t>
            </a:r>
            <a:r>
              <a:rPr lang="en-US" altLang="zh-CN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如果代码块的语句只有一条</a:t>
            </a:r>
            <a:r>
              <a:rPr lang="en-US" altLang="zh-CN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可以省略大括号和分号</a:t>
            </a:r>
            <a:r>
              <a:rPr lang="en-US" altLang="zh-CN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甚至是</a:t>
            </a:r>
            <a:r>
              <a:rPr lang="en-US" altLang="zh-CN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return.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63AACC71-DBA2-42FB-A84F-0517AE6E4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16D27-3F61-4A8A-94BE-7A499B9B782C}"/>
              </a:ext>
            </a:extLst>
          </p:cNvPr>
          <p:cNvSpPr txBox="1"/>
          <p:nvPr/>
        </p:nvSpPr>
        <p:spPr>
          <a:xfrm>
            <a:off x="1199456" y="1054101"/>
            <a:ext cx="62230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Lambda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表达式和匿名内部类的区别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E922C-F5CF-4ADA-B6D2-4A9CC84C87DC}"/>
              </a:ext>
            </a:extLst>
          </p:cNvPr>
          <p:cNvSpPr txBox="1"/>
          <p:nvPr/>
        </p:nvSpPr>
        <p:spPr>
          <a:xfrm>
            <a:off x="1847528" y="1844824"/>
            <a:ext cx="10752667" cy="41192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所需类型不同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  <a:sym typeface="Wingdings" pitchFamily="2" charset="2"/>
            </a:endParaRP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匿名内部类：可以是接口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也可以是抽象类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还可以是具体类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  <a:endParaRPr lang="zh-CN" altLang="en-US" sz="16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Lambda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表达式：只能是接口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defTabSz="1219170" eaLnBrk="0" hangingPunct="0">
              <a:lnSpc>
                <a:spcPct val="150000"/>
              </a:lnSpc>
              <a:defRPr/>
            </a:pP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defTabSz="121917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使用限制不同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  <a:sym typeface="Wingdings" pitchFamily="2" charset="2"/>
            </a:endParaRP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如果接口中有且仅有一个抽象方法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可以使用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Lambda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表达式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也可以使用匿名内部类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如果接口中多于一个抽象方法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只能使用匿名内部类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而不能使用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Lambda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表达式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</a:p>
          <a:p>
            <a:pPr defTabSz="1219170" eaLnBrk="0" hangingPunct="0">
              <a:lnSpc>
                <a:spcPct val="150000"/>
              </a:lnSpc>
              <a:defRPr/>
            </a:pP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defTabSz="121917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实现原理不同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  <a:sym typeface="Wingdings" pitchFamily="2" charset="2"/>
            </a:endParaRP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匿名内部类：编译之后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产生一个单独的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.class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字节码文件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Lambda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表达式：编译之后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没有一个单独的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.class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字节码文件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对应的字节码会在运行的时候动态生成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5840" y="476672"/>
            <a:ext cx="6291263" cy="3758259"/>
          </a:xfrm>
        </p:spPr>
        <p:txBody>
          <a:bodyPr/>
          <a:lstStyle/>
          <a:p>
            <a:pPr marL="0" indent="0">
              <a:buNone/>
            </a:pP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Properties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集合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Lambda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表达式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函数式接口</a:t>
            </a:r>
            <a:endParaRPr lang="zh-CN" altLang="zh-CN" sz="2800" b="1" dirty="0">
              <a:solidFill>
                <a:srgbClr val="FF0000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Stream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流</a:t>
            </a:r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</a:t>
            </a:r>
          </a:p>
          <a:p>
            <a:pPr marL="0" lvl="0" indent="0">
              <a:buNone/>
            </a:pPr>
            <a:endParaRPr lang="en-US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242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6BC4DA-06F3-4ECB-80F4-A78CD718AB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7888" y="1052736"/>
            <a:ext cx="5630484" cy="3196039"/>
          </a:xfrm>
        </p:spPr>
        <p:txBody>
          <a:bodyPr/>
          <a:lstStyle/>
          <a:p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能够理解函数式编程相对于面向对象的优点</a:t>
            </a:r>
            <a:endParaRPr lang="en-US" altLang="zh-CN" sz="20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能够掌握</a:t>
            </a:r>
            <a:r>
              <a:rPr lang="en-US" altLang="zh-CN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Lambda</a:t>
            </a:r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表达式的标准格式</a:t>
            </a:r>
            <a:endParaRPr lang="en-US" altLang="zh-CN" sz="20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能够掌握</a:t>
            </a:r>
            <a:r>
              <a:rPr lang="en-US" altLang="zh-CN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Lambda</a:t>
            </a:r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表达式的省略规则和规则</a:t>
            </a:r>
            <a:endParaRPr lang="en-US" altLang="zh-CN" sz="20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能够使用</a:t>
            </a:r>
            <a:r>
              <a:rPr lang="en-US" altLang="zh-CN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Consumer&lt;T&gt;</a:t>
            </a:r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函数式接口</a:t>
            </a:r>
            <a:endParaRPr lang="en-US" altLang="zh-CN" sz="20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能够使用</a:t>
            </a:r>
            <a:r>
              <a:rPr lang="en-US" altLang="zh-CN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Predicate&lt;T&gt;</a:t>
            </a:r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函数式接口</a:t>
            </a:r>
            <a:endParaRPr lang="en-US" altLang="zh-CN" sz="20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能够理解流和集合相比的优点</a:t>
            </a:r>
            <a:endParaRPr lang="en-US" altLang="zh-CN" sz="20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能够掌握常见的流的操作</a:t>
            </a:r>
            <a:endParaRPr lang="en-US" altLang="zh-CN" sz="20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691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63AACC71-DBA2-42FB-A84F-0517AE6E4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函数式接口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16D27-3F61-4A8A-94BE-7A499B9B782C}"/>
              </a:ext>
            </a:extLst>
          </p:cNvPr>
          <p:cNvSpPr txBox="1"/>
          <p:nvPr/>
        </p:nvSpPr>
        <p:spPr>
          <a:xfrm>
            <a:off x="1199456" y="1054101"/>
            <a:ext cx="62230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121917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函数式接口的概述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E922C-F5CF-4ADA-B6D2-4A9CC84C87DC}"/>
              </a:ext>
            </a:extLst>
          </p:cNvPr>
          <p:cNvSpPr txBox="1"/>
          <p:nvPr/>
        </p:nvSpPr>
        <p:spPr>
          <a:xfrm>
            <a:off x="1991544" y="1916832"/>
            <a:ext cx="8712968" cy="2272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121917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函数式接口在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Java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中是指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: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有且仅有一个抽象方法的接口。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  <a:sym typeface="Wingdings" pitchFamily="2" charset="2"/>
            </a:endParaRPr>
          </a:p>
          <a:p>
            <a:pPr lvl="0" defTabSz="1219170" eaLnBrk="0" hangingPunct="0">
              <a:lnSpc>
                <a:spcPct val="150000"/>
              </a:lnSpc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  <a:sym typeface="Wingdings" pitchFamily="2" charset="2"/>
            </a:endParaRPr>
          </a:p>
          <a:p>
            <a:pPr lvl="0" defTabSz="121917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函数式接口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即适用于函数式编程场景的接口。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 defTabSz="1219170" eaLnBrk="0" hangingPunct="0">
              <a:lnSpc>
                <a:spcPct val="150000"/>
              </a:lnSpc>
              <a:defRPr/>
            </a:pP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 defTabSz="121917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而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Java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中的函数式编程体现就是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Lambda,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所以函数式接口就是可以适用于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Lambda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使用的接口。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 defTabSz="121917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只有确保接口中有且仅有一个抽象方法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,Java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中的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Lambda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才能顺利地进行推导。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331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63AACC71-DBA2-42FB-A84F-0517AE6E4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函数式接口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16D27-3F61-4A8A-94BE-7A499B9B782C}"/>
              </a:ext>
            </a:extLst>
          </p:cNvPr>
          <p:cNvSpPr txBox="1"/>
          <p:nvPr/>
        </p:nvSpPr>
        <p:spPr>
          <a:xfrm>
            <a:off x="1199456" y="1054101"/>
            <a:ext cx="62230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121917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FunctionalInterface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注解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E922C-F5CF-4ADA-B6D2-4A9CC84C87DC}"/>
              </a:ext>
            </a:extLst>
          </p:cNvPr>
          <p:cNvSpPr txBox="1"/>
          <p:nvPr/>
        </p:nvSpPr>
        <p:spPr>
          <a:xfrm>
            <a:off x="1991544" y="2017419"/>
            <a:ext cx="8712968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121917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与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@Override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注解的作用类似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,Java 8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中专门为函数式接口引入了一个新的注解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  <a:sym typeface="Wingdings" pitchFamily="2" charset="2"/>
            </a:endParaRPr>
          </a:p>
          <a:p>
            <a:pPr lvl="0" defTabSz="1219170" eaLnBrk="0" hangingPunct="0">
              <a:lnSpc>
                <a:spcPct val="150000"/>
              </a:lnSpc>
              <a:defRPr/>
            </a:pP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  <a:sym typeface="Wingdings" pitchFamily="2" charset="2"/>
            </a:endParaRPr>
          </a:p>
          <a:p>
            <a:pPr lvl="0" defTabSz="1219170" eaLnBrk="0" hangingPunct="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@FunctionalInterface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。该注解可用于一个接口的定义上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1E3881-84A5-4A16-9E37-6AC919297FF0}"/>
              </a:ext>
            </a:extLst>
          </p:cNvPr>
          <p:cNvSpPr txBox="1"/>
          <p:nvPr/>
        </p:nvSpPr>
        <p:spPr>
          <a:xfrm>
            <a:off x="1991544" y="3776555"/>
            <a:ext cx="9626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一旦使用该注解来定义接口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编译器将会强制检查该接口是否确实有且仅有一个抽象方法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否则将会报错。</a:t>
            </a:r>
            <a:endParaRPr lang="en-US" altLang="zh-CN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不过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即使不使用该注解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只要满足函数式接口的定义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这仍然是一个函数式接口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使用起来都一样。</a:t>
            </a:r>
          </a:p>
        </p:txBody>
      </p:sp>
    </p:spTree>
    <p:extLst>
      <p:ext uri="{BB962C8B-B14F-4D97-AF65-F5344CB8AC3E}">
        <p14:creationId xmlns:p14="http://schemas.microsoft.com/office/powerpoint/2010/main" val="18676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63AACC71-DBA2-42FB-A84F-0517AE6E4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函数式接口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16D27-3F61-4A8A-94BE-7A499B9B782C}"/>
              </a:ext>
            </a:extLst>
          </p:cNvPr>
          <p:cNvSpPr txBox="1"/>
          <p:nvPr/>
        </p:nvSpPr>
        <p:spPr>
          <a:xfrm>
            <a:off x="1199456" y="1054101"/>
            <a:ext cx="62230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121917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常用的函数式接口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Supplier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接口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E922C-F5CF-4ADA-B6D2-4A9CC84C87DC}"/>
              </a:ext>
            </a:extLst>
          </p:cNvPr>
          <p:cNvSpPr txBox="1"/>
          <p:nvPr/>
        </p:nvSpPr>
        <p:spPr>
          <a:xfrm>
            <a:off x="1229043" y="2036416"/>
            <a:ext cx="8712968" cy="795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1219170" eaLnBrk="0" hangingPunct="0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java.util.function.Supplier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&lt;T&gt;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接口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它意味着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"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供给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", 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对应的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Lambda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表达式需要对外提供一个符合泛型类型的对象数据。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8A1785C-BDC7-4765-8F1C-FEA86A62A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348628"/>
              </p:ext>
            </p:extLst>
          </p:nvPr>
        </p:nvGraphicFramePr>
        <p:xfrm>
          <a:off x="1250253" y="3429000"/>
          <a:ext cx="9691493" cy="875394"/>
        </p:xfrm>
        <a:graphic>
          <a:graphicData uri="http://schemas.openxmlformats.org/drawingml/2006/table">
            <a:tbl>
              <a:tblPr/>
              <a:tblGrid>
                <a:gridCol w="4121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9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方法名</a:t>
                      </a:r>
                    </a:p>
                  </a:txBody>
                  <a:tcPr marL="91412" marR="91412"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说明</a:t>
                      </a:r>
                    </a:p>
                  </a:txBody>
                  <a:tcPr marL="91412" marR="91412"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T get()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12" marR="91412" marT="45691" marB="4569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用来获取一个泛型参数指定类型的对象数据。</a:t>
                      </a:r>
                    </a:p>
                  </a:txBody>
                  <a:tcPr marL="91412" marR="91412" marT="45691" marB="4569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8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63AACC71-DBA2-42FB-A84F-0517AE6E4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函数式接口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16D27-3F61-4A8A-94BE-7A499B9B782C}"/>
              </a:ext>
            </a:extLst>
          </p:cNvPr>
          <p:cNvSpPr txBox="1"/>
          <p:nvPr/>
        </p:nvSpPr>
        <p:spPr>
          <a:xfrm>
            <a:off x="1199456" y="1054101"/>
            <a:ext cx="62230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121917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常用的函数式接口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Consumer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接口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E922C-F5CF-4ADA-B6D2-4A9CC84C87DC}"/>
              </a:ext>
            </a:extLst>
          </p:cNvPr>
          <p:cNvSpPr txBox="1"/>
          <p:nvPr/>
        </p:nvSpPr>
        <p:spPr>
          <a:xfrm>
            <a:off x="1229043" y="2036416"/>
            <a:ext cx="8712968" cy="795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1219170" eaLnBrk="0" hangingPunct="0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java.util.function.Consumer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&lt;T&gt;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接口则正好相反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它不是生产一个数据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而是消费一个数据其数据类型由泛型参数决定。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8A1785C-BDC7-4765-8F1C-FEA86A62A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48936"/>
              </p:ext>
            </p:extLst>
          </p:nvPr>
        </p:nvGraphicFramePr>
        <p:xfrm>
          <a:off x="1250253" y="3429000"/>
          <a:ext cx="9691493" cy="875394"/>
        </p:xfrm>
        <a:graphic>
          <a:graphicData uri="http://schemas.openxmlformats.org/drawingml/2006/table">
            <a:tbl>
              <a:tblPr/>
              <a:tblGrid>
                <a:gridCol w="4121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9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方法名</a:t>
                      </a:r>
                    </a:p>
                  </a:txBody>
                  <a:tcPr marL="91412" marR="91412"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说明</a:t>
                      </a:r>
                    </a:p>
                  </a:txBody>
                  <a:tcPr marL="91412" marR="91412"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void accept(T t)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12" marR="91412" marT="45691" marB="4569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消费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处理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)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一个指定泛型的数据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.</a:t>
                      </a:r>
                      <a:endParaRPr lang="zh-CN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12" marR="91412" marT="45691" marB="4569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49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63AACC71-DBA2-42FB-A84F-0517AE6E4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函数式接口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16D27-3F61-4A8A-94BE-7A499B9B782C}"/>
              </a:ext>
            </a:extLst>
          </p:cNvPr>
          <p:cNvSpPr txBox="1"/>
          <p:nvPr/>
        </p:nvSpPr>
        <p:spPr>
          <a:xfrm>
            <a:off x="1199456" y="1054101"/>
            <a:ext cx="62230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121917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常用的函数式接口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Function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接口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E922C-F5CF-4ADA-B6D2-4A9CC84C87DC}"/>
              </a:ext>
            </a:extLst>
          </p:cNvPr>
          <p:cNvSpPr txBox="1"/>
          <p:nvPr/>
        </p:nvSpPr>
        <p:spPr>
          <a:xfrm>
            <a:off x="1229043" y="2036416"/>
            <a:ext cx="8712968" cy="795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1219170" eaLnBrk="0" hangingPunct="0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java.util.function.Function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&lt;T,R&gt;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接口用来根据一个类型的数据得到另一个类型的数据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  <a:sym typeface="Wingdings" pitchFamily="2" charset="2"/>
            </a:endParaRPr>
          </a:p>
          <a:p>
            <a:pPr lvl="0" defTabSz="121917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前者称为前置条件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后者称为后置条件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有进有出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.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8A1785C-BDC7-4765-8F1C-FEA86A62A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506810"/>
              </p:ext>
            </p:extLst>
          </p:nvPr>
        </p:nvGraphicFramePr>
        <p:xfrm>
          <a:off x="1250253" y="3429000"/>
          <a:ext cx="9691493" cy="875394"/>
        </p:xfrm>
        <a:graphic>
          <a:graphicData uri="http://schemas.openxmlformats.org/drawingml/2006/table">
            <a:tbl>
              <a:tblPr/>
              <a:tblGrid>
                <a:gridCol w="4121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9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方法名</a:t>
                      </a:r>
                    </a:p>
                  </a:txBody>
                  <a:tcPr marL="91412" marR="91412"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说明</a:t>
                      </a:r>
                    </a:p>
                  </a:txBody>
                  <a:tcPr marL="91412" marR="91412"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R apply(T t)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12" marR="91412" marT="45691" marB="4569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根据类型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T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的参数获取类型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R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的结果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.</a:t>
                      </a:r>
                      <a:endParaRPr lang="zh-CN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12" marR="91412" marT="45691" marB="4569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69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63AACC71-DBA2-42FB-A84F-0517AE6E4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函数式接口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16D27-3F61-4A8A-94BE-7A499B9B782C}"/>
              </a:ext>
            </a:extLst>
          </p:cNvPr>
          <p:cNvSpPr txBox="1"/>
          <p:nvPr/>
        </p:nvSpPr>
        <p:spPr>
          <a:xfrm>
            <a:off x="1199456" y="1054101"/>
            <a:ext cx="62230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121917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常用的函数式接口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Predicate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接口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E922C-F5CF-4ADA-B6D2-4A9CC84C87DC}"/>
              </a:ext>
            </a:extLst>
          </p:cNvPr>
          <p:cNvSpPr txBox="1"/>
          <p:nvPr/>
        </p:nvSpPr>
        <p:spPr>
          <a:xfrm>
            <a:off x="1229043" y="2036416"/>
            <a:ext cx="8712968" cy="795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121917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有时候我们需要对某种类型的数据进行判断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从而得到一个</a:t>
            </a:r>
            <a:r>
              <a:rPr lang="en-US" altLang="zh-CN" sz="16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boolean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值结果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这时可以使用</a:t>
            </a:r>
            <a:r>
              <a:rPr lang="en-US" altLang="zh-CN" sz="16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java.util.function.Predicate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&lt;T&gt;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接口。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8A1785C-BDC7-4765-8F1C-FEA86A62A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262"/>
              </p:ext>
            </p:extLst>
          </p:nvPr>
        </p:nvGraphicFramePr>
        <p:xfrm>
          <a:off x="1250253" y="3429000"/>
          <a:ext cx="9691493" cy="875394"/>
        </p:xfrm>
        <a:graphic>
          <a:graphicData uri="http://schemas.openxmlformats.org/drawingml/2006/table">
            <a:tbl>
              <a:tblPr/>
              <a:tblGrid>
                <a:gridCol w="4121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9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方法名</a:t>
                      </a:r>
                    </a:p>
                  </a:txBody>
                  <a:tcPr marL="91412" marR="91412"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说明</a:t>
                      </a:r>
                    </a:p>
                  </a:txBody>
                  <a:tcPr marL="91412" marR="91412"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boolean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 test(T t)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12" marR="91412" marT="45691" marB="4569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通过对传入的参数进行逻辑按断返回对应的布尔值</a:t>
                      </a:r>
                    </a:p>
                  </a:txBody>
                  <a:tcPr marL="91412" marR="91412" marT="45691" marB="4569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90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5840" y="476672"/>
            <a:ext cx="6291263" cy="3758259"/>
          </a:xfrm>
        </p:spPr>
        <p:txBody>
          <a:bodyPr/>
          <a:lstStyle/>
          <a:p>
            <a:pPr marL="0" indent="0">
              <a:buNone/>
            </a:pP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Properties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集合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Lambda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表达式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函数式接口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Stream</a:t>
            </a:r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流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</a:t>
            </a:r>
          </a:p>
          <a:p>
            <a:pPr marL="0" lvl="0" indent="0">
              <a:buNone/>
            </a:pPr>
            <a:endParaRPr lang="en-US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43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63AACC71-DBA2-42FB-A84F-0517AE6E4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16D27-3F61-4A8A-94BE-7A499B9B782C}"/>
              </a:ext>
            </a:extLst>
          </p:cNvPr>
          <p:cNvSpPr txBox="1"/>
          <p:nvPr/>
        </p:nvSpPr>
        <p:spPr>
          <a:xfrm>
            <a:off x="1199456" y="1054101"/>
            <a:ext cx="62230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121917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Stream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流的思想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E922C-F5CF-4ADA-B6D2-4A9CC84C87DC}"/>
              </a:ext>
            </a:extLst>
          </p:cNvPr>
          <p:cNvSpPr txBox="1"/>
          <p:nvPr/>
        </p:nvSpPr>
        <p:spPr>
          <a:xfrm>
            <a:off x="1229043" y="2036416"/>
            <a:ext cx="8712968" cy="3011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1219170" eaLnBrk="0" hangingPunct="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Java 8 API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添加了一个</a:t>
            </a:r>
            <a:r>
              <a:rPr lang="zh-CN" altLang="en-US" sz="1600" b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新的接口称为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流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Stream,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Wingdings" pitchFamily="2" charset="2"/>
              </a:rPr>
              <a:t>可以让你以一种声明的方式处理数据。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  <a:sym typeface="Wingdings" pitchFamily="2" charset="2"/>
            </a:endParaRPr>
          </a:p>
          <a:p>
            <a:pPr lvl="0" defTabSz="1219170" eaLnBrk="0" hangingPunct="0">
              <a:lnSpc>
                <a:spcPct val="150000"/>
              </a:lnSpc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  <a:sym typeface="Wingdings" pitchFamily="2" charset="2"/>
            </a:endParaRPr>
          </a:p>
          <a:p>
            <a:pPr lvl="0" defTabSz="1219170" eaLnBrk="0" hangingPunct="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Stream API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可以极大提高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Java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程序员的生产力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让程序员写出高效率、干净、简洁的代码。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 defTabSz="1219170" eaLnBrk="0" hangingPunct="0">
              <a:lnSpc>
                <a:spcPct val="150000"/>
              </a:lnSpc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 defTabSz="121917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这种风格将要处理的元素集合看作一种流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流在管道中传输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并且可以在管道的节点上进行处理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比如筛选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排序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聚合等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</a:p>
          <a:p>
            <a:pPr lvl="0" defTabSz="1219170" eaLnBrk="0" hangingPunct="0">
              <a:lnSpc>
                <a:spcPct val="150000"/>
              </a:lnSpc>
              <a:defRPr/>
            </a:pPr>
            <a:endParaRPr lang="zh-CN" altLang="en-US" sz="16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 defTabSz="121917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元素流在管道中经过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中间操作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的处理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最后由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最终操作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得到前面处理的结果。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25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63AACC71-DBA2-42FB-A84F-0517AE6E4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10F624-6C2D-4350-93FC-1CBC2F92F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42" y="2132856"/>
            <a:ext cx="9891617" cy="7620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67B67D-3BC6-428C-9453-526F6D942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2" y="768758"/>
            <a:ext cx="7430144" cy="13640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17BF139-6845-405B-9AC4-EAD267EB6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472" y="3051145"/>
            <a:ext cx="998307" cy="241574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3687A27-66DB-44C9-9195-8E797A9B0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779" y="3893227"/>
            <a:ext cx="975445" cy="73158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1D1271C-D54A-49CA-BB3D-D2BFFE15F7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7224" y="3051145"/>
            <a:ext cx="1310754" cy="247671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9A899DA-D722-459A-845D-D3EA6E2CB5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4901" y="3903337"/>
            <a:ext cx="937341" cy="56392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15E7262-40C8-4824-8319-29BD39B527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0134" y="3051145"/>
            <a:ext cx="1325995" cy="242337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9B9423C-CED4-41F4-89AD-5F1C2F7945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0056" y="3856868"/>
            <a:ext cx="929721" cy="6629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2518D53-59B6-4B27-B63A-1D73117ECC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86594" y="2894922"/>
            <a:ext cx="1356478" cy="257578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3010F6A-AF4F-4F2C-ADC6-B9046BA897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75020" y="3893228"/>
            <a:ext cx="1028789" cy="57917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816AD66-CEBA-4FBB-926D-29A0EFC504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46370" y="3725572"/>
            <a:ext cx="373412" cy="89923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7F33A5D-B73D-43EB-B7A1-2A18022DB1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37037" y="4725144"/>
            <a:ext cx="784928" cy="502964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89FFA72-A917-4798-BD33-2762702A9F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83608" y="4565110"/>
            <a:ext cx="1089754" cy="320068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6E60F739-F569-4887-BE91-7747926CC5C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46712" y="4538438"/>
            <a:ext cx="983065" cy="37341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C7983EC3-92A3-408D-A9D2-1E1950E620F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671856" y="4565110"/>
            <a:ext cx="1165961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7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CE7BB4D4-C4C8-485F-9B80-22139BAEB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AA737-F3AA-45F8-8D07-35D8BBCE8379}"/>
              </a:ext>
            </a:extLst>
          </p:cNvPr>
          <p:cNvSpPr txBox="1"/>
          <p:nvPr/>
        </p:nvSpPr>
        <p:spPr>
          <a:xfrm>
            <a:off x="1121834" y="1509185"/>
            <a:ext cx="4686300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Stream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流思想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6E37081-BD20-4D0D-941C-CBB8AA8BCBD7}"/>
              </a:ext>
            </a:extLst>
          </p:cNvPr>
          <p:cNvGrpSpPr>
            <a:grpSpLocks/>
          </p:cNvGrpSpPr>
          <p:nvPr/>
        </p:nvGrpSpPr>
        <p:grpSpPr bwMode="auto">
          <a:xfrm>
            <a:off x="1322918" y="2468034"/>
            <a:ext cx="825500" cy="742951"/>
            <a:chOff x="992266" y="1851670"/>
            <a:chExt cx="618909" cy="555780"/>
          </a:xfrm>
        </p:grpSpPr>
        <p:pic>
          <p:nvPicPr>
            <p:cNvPr id="7182" name="图片 6">
              <a:extLst>
                <a:ext uri="{FF2B5EF4-FFF2-40B4-BE49-F238E27FC236}">
                  <a16:creationId xmlns:a16="http://schemas.microsoft.com/office/drawing/2014/main" id="{6FFD7487-20BE-4C7F-A45C-8C198E0F4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266" y="1858227"/>
              <a:ext cx="206303" cy="549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3" name="图片 7">
              <a:extLst>
                <a:ext uri="{FF2B5EF4-FFF2-40B4-BE49-F238E27FC236}">
                  <a16:creationId xmlns:a16="http://schemas.microsoft.com/office/drawing/2014/main" id="{21BE18FB-3E16-4477-97B0-09C14AD62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8569" y="1858227"/>
              <a:ext cx="206303" cy="549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4" name="图片 8">
              <a:extLst>
                <a:ext uri="{FF2B5EF4-FFF2-40B4-BE49-F238E27FC236}">
                  <a16:creationId xmlns:a16="http://schemas.microsoft.com/office/drawing/2014/main" id="{C29E443B-2138-4FCA-914C-10C28D61B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872" y="1851670"/>
              <a:ext cx="206303" cy="549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EDEBD96-DEDF-460F-A6CE-D60F594DF63B}"/>
              </a:ext>
            </a:extLst>
          </p:cNvPr>
          <p:cNvCxnSpPr/>
          <p:nvPr/>
        </p:nvCxnSpPr>
        <p:spPr>
          <a:xfrm>
            <a:off x="1200152" y="3333751"/>
            <a:ext cx="969644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8BB0685-A680-439A-A8B9-BB6B85FAB102}"/>
              </a:ext>
            </a:extLst>
          </p:cNvPr>
          <p:cNvSpPr/>
          <p:nvPr/>
        </p:nvSpPr>
        <p:spPr>
          <a:xfrm>
            <a:off x="2154213" y="345440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 eaLnBrk="0" hangingPunct="0"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检查瓶子</a:t>
            </a:r>
            <a:endParaRPr lang="en-US" altLang="zh-CN" sz="1400" b="1" dirty="0">
              <a:solidFill>
                <a:prstClr val="black">
                  <a:lumMod val="85000"/>
                  <a:lumOff val="15000"/>
                </a:prstClr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E632E2D-E513-405A-9F30-356826DA35F7}"/>
              </a:ext>
            </a:extLst>
          </p:cNvPr>
          <p:cNvSpPr/>
          <p:nvPr/>
        </p:nvSpPr>
        <p:spPr>
          <a:xfrm>
            <a:off x="4067299" y="344805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 eaLnBrk="0" hangingPunct="0"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消毒</a:t>
            </a:r>
            <a:endParaRPr lang="en-US" altLang="zh-CN" sz="1400" b="1" dirty="0">
              <a:solidFill>
                <a:prstClr val="black">
                  <a:lumMod val="85000"/>
                  <a:lumOff val="15000"/>
                </a:prstClr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9EC2FE-86B7-4555-AF48-45928A5913A5}"/>
              </a:ext>
            </a:extLst>
          </p:cNvPr>
          <p:cNvSpPr/>
          <p:nvPr/>
        </p:nvSpPr>
        <p:spPr>
          <a:xfrm>
            <a:off x="6222065" y="345440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 eaLnBrk="0" hangingPunct="0"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灌装</a:t>
            </a:r>
            <a:endParaRPr lang="en-US" altLang="zh-CN" sz="1400" b="1" dirty="0">
              <a:solidFill>
                <a:prstClr val="black">
                  <a:lumMod val="85000"/>
                  <a:lumOff val="15000"/>
                </a:prstClr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2418821-0C1D-4556-BE17-AD94831E57EB}"/>
              </a:ext>
            </a:extLst>
          </p:cNvPr>
          <p:cNvSpPr/>
          <p:nvPr/>
        </p:nvSpPr>
        <p:spPr>
          <a:xfrm>
            <a:off x="8239248" y="345440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 eaLnBrk="0" hangingPunct="0"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密封</a:t>
            </a:r>
            <a:endParaRPr lang="en-US" altLang="zh-CN" sz="1400" b="1" dirty="0">
              <a:solidFill>
                <a:prstClr val="black">
                  <a:lumMod val="85000"/>
                  <a:lumOff val="15000"/>
                </a:prstClr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9B0F38D-A66C-4642-80F3-96008C679472}"/>
              </a:ext>
            </a:extLst>
          </p:cNvPr>
          <p:cNvSpPr/>
          <p:nvPr/>
        </p:nvSpPr>
        <p:spPr>
          <a:xfrm>
            <a:off x="10254315" y="345440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 eaLnBrk="0" hangingPunct="0"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包装</a:t>
            </a:r>
            <a:endParaRPr lang="en-US" altLang="zh-CN" sz="1400" b="1" dirty="0">
              <a:solidFill>
                <a:prstClr val="black">
                  <a:lumMod val="85000"/>
                  <a:lumOff val="15000"/>
                </a:prstClr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783DCCC-A50B-42A2-B2C9-D13DD13B65CE}"/>
              </a:ext>
            </a:extLst>
          </p:cNvPr>
          <p:cNvGrpSpPr>
            <a:grpSpLocks/>
          </p:cNvGrpSpPr>
          <p:nvPr/>
        </p:nvGrpSpPr>
        <p:grpSpPr bwMode="auto">
          <a:xfrm>
            <a:off x="802217" y="2478618"/>
            <a:ext cx="548216" cy="732367"/>
            <a:chOff x="600916" y="1858227"/>
            <a:chExt cx="412033" cy="549223"/>
          </a:xfrm>
        </p:grpSpPr>
        <p:pic>
          <p:nvPicPr>
            <p:cNvPr id="7180" name="图片 19">
              <a:extLst>
                <a:ext uri="{FF2B5EF4-FFF2-40B4-BE49-F238E27FC236}">
                  <a16:creationId xmlns:a16="http://schemas.microsoft.com/office/drawing/2014/main" id="{0A91DCC3-4790-489C-840A-95FDB751B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46" y="1858227"/>
              <a:ext cx="206303" cy="549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1" name="图片 20">
              <a:extLst>
                <a:ext uri="{FF2B5EF4-FFF2-40B4-BE49-F238E27FC236}">
                  <a16:creationId xmlns:a16="http://schemas.microsoft.com/office/drawing/2014/main" id="{00404FC0-CE5E-4031-9F0F-A378993EE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916" y="1858227"/>
              <a:ext cx="206303" cy="549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98705E-6 L 0.12934 3.98705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34 3.98705E-6 L 0.30243 -0.00278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43 -0.00278 L 0.48351 -0.0049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351 -0.00494 L 0.63316 -0.00709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316 -0.00709 L 0.75903 -0.00709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5840" y="476672"/>
            <a:ext cx="6291263" cy="3758259"/>
          </a:xfrm>
        </p:spPr>
        <p:txBody>
          <a:bodyPr/>
          <a:lstStyle/>
          <a:p>
            <a:pPr marL="0" indent="0">
              <a:buNone/>
            </a:pP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Properties</a:t>
            </a:r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集合</a:t>
            </a:r>
            <a:endParaRPr lang="zh-CN" altLang="zh-CN" sz="2800" b="1" dirty="0">
              <a:solidFill>
                <a:srgbClr val="FF0000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Lambda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表达式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函数式接口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Stream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流</a:t>
            </a:r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</a:t>
            </a:r>
          </a:p>
          <a:p>
            <a:pPr marL="0" lvl="0" indent="0">
              <a:buNone/>
            </a:pPr>
            <a:endParaRPr lang="en-US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790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45B518CF-4E51-4F05-9AA2-3A23320B2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2CEE3-4B89-44AE-8077-015BFD9135D2}"/>
              </a:ext>
            </a:extLst>
          </p:cNvPr>
          <p:cNvSpPr txBox="1"/>
          <p:nvPr/>
        </p:nvSpPr>
        <p:spPr>
          <a:xfrm>
            <a:off x="1121834" y="1509185"/>
            <a:ext cx="4686300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Stream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流的思想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F2B4D-21CF-4469-BE2A-D718E087C648}"/>
              </a:ext>
            </a:extLst>
          </p:cNvPr>
          <p:cNvSpPr txBox="1"/>
          <p:nvPr/>
        </p:nvSpPr>
        <p:spPr bwMode="auto">
          <a:xfrm>
            <a:off x="1968501" y="4599518"/>
            <a:ext cx="1866900" cy="7084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219170" eaLnBrk="0" hangingPunct="0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过滤操作</a:t>
            </a:r>
            <a:endParaRPr lang="en-US" altLang="zh-CN" sz="1400" b="1" dirty="0">
              <a:solidFill>
                <a:prstClr val="black">
                  <a:lumMod val="85000"/>
                  <a:lumOff val="15000"/>
                </a:prstClr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ctr" defTabSz="1219170" eaLnBrk="0" hangingPunct="0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留下以张开头的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AED0A-ACFC-411C-B9FD-7C2E6544BB44}"/>
              </a:ext>
            </a:extLst>
          </p:cNvPr>
          <p:cNvSpPr txBox="1"/>
          <p:nvPr/>
        </p:nvSpPr>
        <p:spPr bwMode="auto">
          <a:xfrm>
            <a:off x="4741333" y="4699000"/>
            <a:ext cx="21336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219170" eaLnBrk="0" hangingPunct="0"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过滤操作</a:t>
            </a:r>
            <a:endParaRPr lang="en-US" altLang="zh-CN" sz="1400" b="1" dirty="0">
              <a:solidFill>
                <a:prstClr val="black">
                  <a:lumMod val="85000"/>
                  <a:lumOff val="15000"/>
                </a:prstClr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ctr" defTabSz="1219170" eaLnBrk="0" hangingPunct="0"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留下长度为</a:t>
            </a:r>
            <a:r>
              <a:rPr lang="en-US" altLang="zh-CN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3</a:t>
            </a: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39FAE-3B07-4415-BCC9-9D7081A761DC}"/>
              </a:ext>
            </a:extLst>
          </p:cNvPr>
          <p:cNvSpPr txBox="1"/>
          <p:nvPr/>
        </p:nvSpPr>
        <p:spPr bwMode="auto">
          <a:xfrm>
            <a:off x="7920567" y="4675718"/>
            <a:ext cx="1344084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219170" eaLnBrk="0" hangingPunct="0"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将剩余的数据全部输出</a:t>
            </a:r>
            <a:endParaRPr lang="en-US" altLang="zh-CN" sz="1400" b="1" dirty="0">
              <a:solidFill>
                <a:prstClr val="black">
                  <a:lumMod val="85000"/>
                  <a:lumOff val="15000"/>
                </a:prstClr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DE24F6-461A-4374-909A-359F6BFBAFB4}"/>
              </a:ext>
            </a:extLst>
          </p:cNvPr>
          <p:cNvSpPr/>
          <p:nvPr/>
        </p:nvSpPr>
        <p:spPr>
          <a:xfrm>
            <a:off x="1225551" y="2262718"/>
            <a:ext cx="1039283" cy="23050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400" b="1" dirty="0">
              <a:solidFill>
                <a:srgbClr val="FF0000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7B4D46-D2A6-49CE-B74B-51691012F39B}"/>
              </a:ext>
            </a:extLst>
          </p:cNvPr>
          <p:cNvSpPr/>
          <p:nvPr/>
        </p:nvSpPr>
        <p:spPr>
          <a:xfrm>
            <a:off x="1238251" y="3600451"/>
            <a:ext cx="1011767" cy="7084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王二麻子</a:t>
            </a:r>
            <a:endParaRPr lang="en-US" altLang="zh-CN" sz="1400" b="1" dirty="0">
              <a:solidFill>
                <a:srgbClr val="FF0000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谢广坤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FEB1D0C-50A4-4B7B-9424-1BA7C461F580}"/>
              </a:ext>
            </a:extLst>
          </p:cNvPr>
          <p:cNvCxnSpPr/>
          <p:nvPr/>
        </p:nvCxnSpPr>
        <p:spPr>
          <a:xfrm>
            <a:off x="1225552" y="4599517"/>
            <a:ext cx="969644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253EE4C6-3604-4DB7-B568-3B6B51A71AA9}"/>
              </a:ext>
            </a:extLst>
          </p:cNvPr>
          <p:cNvSpPr/>
          <p:nvPr/>
        </p:nvSpPr>
        <p:spPr>
          <a:xfrm>
            <a:off x="982134" y="2372784"/>
            <a:ext cx="1526117" cy="10237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张三丰</a:t>
            </a:r>
            <a:endParaRPr lang="en-US" altLang="zh-CN" sz="1400" b="1" dirty="0">
              <a:solidFill>
                <a:prstClr val="white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张无忌</a:t>
            </a:r>
            <a:endParaRPr lang="en-US" altLang="zh-CN" sz="1400" b="1" dirty="0">
              <a:solidFill>
                <a:prstClr val="white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张翠山</a:t>
            </a:r>
            <a:endParaRPr lang="en-US" altLang="zh-CN" sz="1400" b="1" dirty="0">
              <a:solidFill>
                <a:prstClr val="white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F063851-82A9-402E-B16B-EAABD12109B9}"/>
              </a:ext>
            </a:extLst>
          </p:cNvPr>
          <p:cNvSpPr/>
          <p:nvPr/>
        </p:nvSpPr>
        <p:spPr>
          <a:xfrm>
            <a:off x="1475471" y="3314701"/>
            <a:ext cx="537327" cy="385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张良</a:t>
            </a:r>
            <a:endParaRPr lang="en-US" altLang="zh-CN" sz="1400" b="1" dirty="0">
              <a:solidFill>
                <a:srgbClr val="FF0000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3469E-6 L 0.22309 2.53469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55843E-6 L 0.22309 -3.55843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56337E-6 L 0.22309 1.56337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14215E-6 L 0.22309 3.14215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09 2.53469E-6 L 0.43559 2.53469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09 -3.55843E-6 L 0.43559 -3.55843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09 -3.50601E-6 L 0.43576 -0.00092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63" presetClass="pat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559 1.02991E-6 L 0.66389 1.02991E-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3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559 -3.55843E-6 L 0.66389 -3.55843E-6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2" grpId="0" animBg="1"/>
      <p:bldP spid="2" grpId="1" animBg="1"/>
      <p:bldP spid="2" grpId="2" animBg="1"/>
      <p:bldP spid="2" grpId="3" animBg="1"/>
      <p:bldP spid="16" grpId="0"/>
      <p:bldP spid="16" grpId="1"/>
      <p:bldP spid="16" grpId="2"/>
      <p:bldP spid="35" grpId="0"/>
      <p:bldP spid="35" grpId="1"/>
      <p:bldP spid="35" grpId="2"/>
      <p:bldP spid="35" grpId="3"/>
      <p:bldP spid="38" grpId="0"/>
      <p:bldP spid="38" grpId="1"/>
      <p:bldP spid="38" grpId="2"/>
      <p:bldP spid="38" grpId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8B482507-AE33-4928-8A8F-8545C3BB7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6AD4C1-60A6-42A4-AE0A-85801E3546C9}"/>
              </a:ext>
            </a:extLst>
          </p:cNvPr>
          <p:cNvSpPr txBox="1"/>
          <p:nvPr/>
        </p:nvSpPr>
        <p:spPr>
          <a:xfrm>
            <a:off x="1121834" y="1509185"/>
            <a:ext cx="4686300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Stream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流的思想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D3BA6-B84E-4D2A-93B3-7F3CE20FA1FB}"/>
              </a:ext>
            </a:extLst>
          </p:cNvPr>
          <p:cNvSpPr txBox="1"/>
          <p:nvPr/>
        </p:nvSpPr>
        <p:spPr bwMode="auto">
          <a:xfrm>
            <a:off x="1968501" y="4599518"/>
            <a:ext cx="1866900" cy="7084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219170" eaLnBrk="0" hangingPunct="0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过滤操作</a:t>
            </a:r>
            <a:endParaRPr lang="en-US" altLang="zh-CN" sz="1400" b="1" dirty="0">
              <a:solidFill>
                <a:prstClr val="black">
                  <a:lumMod val="85000"/>
                  <a:lumOff val="15000"/>
                </a:prstClr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ctr" defTabSz="1219170" eaLnBrk="0" hangingPunct="0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留下以张开头的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FB6743-0E1F-4A21-8B5D-67060990E605}"/>
              </a:ext>
            </a:extLst>
          </p:cNvPr>
          <p:cNvSpPr txBox="1"/>
          <p:nvPr/>
        </p:nvSpPr>
        <p:spPr bwMode="auto">
          <a:xfrm>
            <a:off x="4741333" y="4699000"/>
            <a:ext cx="21336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219170" eaLnBrk="0" hangingPunct="0"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过滤操作</a:t>
            </a:r>
            <a:endParaRPr lang="en-US" altLang="zh-CN" sz="1400" b="1" dirty="0">
              <a:solidFill>
                <a:prstClr val="black">
                  <a:lumMod val="85000"/>
                  <a:lumOff val="15000"/>
                </a:prstClr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ctr" defTabSz="1219170" eaLnBrk="0" hangingPunct="0"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留下长度为</a:t>
            </a:r>
            <a:r>
              <a:rPr lang="en-US" altLang="zh-CN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3</a:t>
            </a: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82C158-6568-4285-8A13-6B64A9943A46}"/>
              </a:ext>
            </a:extLst>
          </p:cNvPr>
          <p:cNvSpPr txBox="1"/>
          <p:nvPr/>
        </p:nvSpPr>
        <p:spPr bwMode="auto">
          <a:xfrm>
            <a:off x="7920567" y="4675718"/>
            <a:ext cx="1344084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219170" eaLnBrk="0" hangingPunct="0"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将剩余的数据全部输出</a:t>
            </a:r>
            <a:endParaRPr lang="en-US" altLang="zh-CN" sz="1400" b="1" dirty="0">
              <a:solidFill>
                <a:prstClr val="black">
                  <a:lumMod val="85000"/>
                  <a:lumOff val="15000"/>
                </a:prstClr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E954872-B8B1-4614-AD18-06804323A793}"/>
              </a:ext>
            </a:extLst>
          </p:cNvPr>
          <p:cNvSpPr/>
          <p:nvPr/>
        </p:nvSpPr>
        <p:spPr>
          <a:xfrm>
            <a:off x="1225551" y="2262718"/>
            <a:ext cx="1039283" cy="23050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400" b="1" dirty="0">
              <a:solidFill>
                <a:srgbClr val="FF0000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EFCFA-6553-4871-931B-DC24F4524A78}"/>
              </a:ext>
            </a:extLst>
          </p:cNvPr>
          <p:cNvSpPr/>
          <p:nvPr/>
        </p:nvSpPr>
        <p:spPr>
          <a:xfrm>
            <a:off x="1238251" y="3600451"/>
            <a:ext cx="1011767" cy="7084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王二麻子</a:t>
            </a:r>
            <a:endParaRPr lang="en-US" altLang="zh-CN" sz="1400" b="1" dirty="0">
              <a:solidFill>
                <a:srgbClr val="FF0000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谢广坤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B5B2D3E-8728-4EF5-9A67-C0577B4639AD}"/>
              </a:ext>
            </a:extLst>
          </p:cNvPr>
          <p:cNvCxnSpPr/>
          <p:nvPr/>
        </p:nvCxnSpPr>
        <p:spPr>
          <a:xfrm>
            <a:off x="1225552" y="4599517"/>
            <a:ext cx="969644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B53D2D1-E44E-48C8-AC83-64A6DBE1A52F}"/>
              </a:ext>
            </a:extLst>
          </p:cNvPr>
          <p:cNvSpPr/>
          <p:nvPr/>
        </p:nvSpPr>
        <p:spPr>
          <a:xfrm>
            <a:off x="982134" y="2372784"/>
            <a:ext cx="1526117" cy="10237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张三丰</a:t>
            </a:r>
            <a:endParaRPr lang="en-US" altLang="zh-CN" sz="1400" b="1" dirty="0">
              <a:solidFill>
                <a:prstClr val="white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张无忌</a:t>
            </a:r>
            <a:endParaRPr lang="en-US" altLang="zh-CN" sz="1400" b="1" dirty="0">
              <a:solidFill>
                <a:prstClr val="white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张翠山</a:t>
            </a:r>
            <a:endParaRPr lang="en-US" altLang="zh-CN" sz="1400" b="1" dirty="0">
              <a:solidFill>
                <a:prstClr val="white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ADC0F8C-39BF-4688-9BFC-36175C51B33E}"/>
              </a:ext>
            </a:extLst>
          </p:cNvPr>
          <p:cNvSpPr/>
          <p:nvPr/>
        </p:nvSpPr>
        <p:spPr>
          <a:xfrm>
            <a:off x="1475471" y="3314701"/>
            <a:ext cx="537327" cy="385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张良</a:t>
            </a:r>
            <a:endParaRPr lang="en-US" altLang="zh-CN" sz="1400" b="1" dirty="0">
              <a:solidFill>
                <a:srgbClr val="FF0000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D1AE69-8015-415E-BDF3-2BB154387FF9}"/>
              </a:ext>
            </a:extLst>
          </p:cNvPr>
          <p:cNvSpPr/>
          <p:nvPr/>
        </p:nvSpPr>
        <p:spPr>
          <a:xfrm>
            <a:off x="3907367" y="2262718"/>
            <a:ext cx="1039284" cy="23050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400" b="1" dirty="0">
              <a:solidFill>
                <a:srgbClr val="FF0000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6635DA-7A2A-482F-8395-2023038B046E}"/>
              </a:ext>
            </a:extLst>
          </p:cNvPr>
          <p:cNvSpPr/>
          <p:nvPr/>
        </p:nvSpPr>
        <p:spPr>
          <a:xfrm>
            <a:off x="3663951" y="2372784"/>
            <a:ext cx="1526116" cy="10237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张三丰</a:t>
            </a:r>
            <a:endParaRPr lang="en-US" altLang="zh-CN" sz="1400" b="1" dirty="0">
              <a:solidFill>
                <a:prstClr val="white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张无忌</a:t>
            </a:r>
            <a:endParaRPr lang="en-US" altLang="zh-CN" sz="1400" b="1" dirty="0">
              <a:solidFill>
                <a:prstClr val="white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张翠山</a:t>
            </a:r>
            <a:endParaRPr lang="en-US" altLang="zh-CN" sz="1400" b="1" dirty="0">
              <a:solidFill>
                <a:prstClr val="white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8CA91E-D238-4189-8CE7-9AF575297F5B}"/>
              </a:ext>
            </a:extLst>
          </p:cNvPr>
          <p:cNvSpPr/>
          <p:nvPr/>
        </p:nvSpPr>
        <p:spPr>
          <a:xfrm>
            <a:off x="4158346" y="3314701"/>
            <a:ext cx="537327" cy="385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张良</a:t>
            </a:r>
            <a:endParaRPr lang="en-US" altLang="zh-CN" sz="1400" b="1" dirty="0">
              <a:solidFill>
                <a:srgbClr val="FF0000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C16FC9-3778-4E5D-9B46-831419587FDE}"/>
              </a:ext>
            </a:extLst>
          </p:cNvPr>
          <p:cNvSpPr/>
          <p:nvPr/>
        </p:nvSpPr>
        <p:spPr>
          <a:xfrm>
            <a:off x="6650567" y="2262718"/>
            <a:ext cx="1039284" cy="23050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400" b="1" dirty="0">
              <a:solidFill>
                <a:srgbClr val="FF0000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C182B6-686C-4997-9E46-77CD3A1A0DDF}"/>
              </a:ext>
            </a:extLst>
          </p:cNvPr>
          <p:cNvSpPr/>
          <p:nvPr/>
        </p:nvSpPr>
        <p:spPr>
          <a:xfrm>
            <a:off x="6407151" y="2372784"/>
            <a:ext cx="1524000" cy="10237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张三丰</a:t>
            </a:r>
            <a:endParaRPr lang="en-US" altLang="zh-CN" sz="1400" b="1" dirty="0">
              <a:solidFill>
                <a:prstClr val="white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张无忌</a:t>
            </a:r>
            <a:endParaRPr lang="en-US" altLang="zh-CN" sz="1400" b="1" dirty="0">
              <a:solidFill>
                <a:prstClr val="white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张翠山</a:t>
            </a:r>
            <a:endParaRPr lang="en-US" altLang="zh-CN" sz="1400" b="1" dirty="0">
              <a:solidFill>
                <a:prstClr val="white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AE98958-0CFB-4D4C-9D5E-E64C3BF638C0}"/>
              </a:ext>
            </a:extLst>
          </p:cNvPr>
          <p:cNvCxnSpPr/>
          <p:nvPr/>
        </p:nvCxnSpPr>
        <p:spPr>
          <a:xfrm>
            <a:off x="2508251" y="3314700"/>
            <a:ext cx="956733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DC48AF-316E-44E6-825C-1CFC3AB5B50A}"/>
              </a:ext>
            </a:extLst>
          </p:cNvPr>
          <p:cNvCxnSpPr/>
          <p:nvPr/>
        </p:nvCxnSpPr>
        <p:spPr>
          <a:xfrm>
            <a:off x="5245100" y="3318933"/>
            <a:ext cx="956733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0C34660-CC14-4686-B816-72D35143C5E5}"/>
              </a:ext>
            </a:extLst>
          </p:cNvPr>
          <p:cNvCxnSpPr/>
          <p:nvPr/>
        </p:nvCxnSpPr>
        <p:spPr>
          <a:xfrm>
            <a:off x="7931152" y="3314700"/>
            <a:ext cx="95884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大括号 6">
            <a:extLst>
              <a:ext uri="{FF2B5EF4-FFF2-40B4-BE49-F238E27FC236}">
                <a16:creationId xmlns:a16="http://schemas.microsoft.com/office/drawing/2014/main" id="{5C0D5BB9-FDA7-4A2F-B4F1-47BADC1EEC3A}"/>
              </a:ext>
            </a:extLst>
          </p:cNvPr>
          <p:cNvSpPr/>
          <p:nvPr/>
        </p:nvSpPr>
        <p:spPr>
          <a:xfrm rot="5400000">
            <a:off x="4169834" y="3985685"/>
            <a:ext cx="480484" cy="3016249"/>
          </a:xfrm>
          <a:prstGeom prst="rightBrace">
            <a:avLst/>
          </a:prstGeom>
          <a:noFill/>
          <a:ln w="254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473B43-54EC-479A-9387-807A5CFB578A}"/>
              </a:ext>
            </a:extLst>
          </p:cNvPr>
          <p:cNvSpPr txBox="1"/>
          <p:nvPr/>
        </p:nvSpPr>
        <p:spPr bwMode="auto">
          <a:xfrm>
            <a:off x="3492501" y="5719234"/>
            <a:ext cx="1869017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219170" eaLnBrk="0" hangingPunct="0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中间方法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DF6681-5772-4D3E-B0A9-F94E82D02677}"/>
              </a:ext>
            </a:extLst>
          </p:cNvPr>
          <p:cNvSpPr txBox="1"/>
          <p:nvPr/>
        </p:nvSpPr>
        <p:spPr bwMode="auto">
          <a:xfrm>
            <a:off x="7655984" y="5765801"/>
            <a:ext cx="1869016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219170" eaLnBrk="0" hangingPunct="0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终结方法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289D5E8-F6F6-4144-8625-C2C258227352}"/>
              </a:ext>
            </a:extLst>
          </p:cNvPr>
          <p:cNvCxnSpPr>
            <a:stCxn id="14" idx="2"/>
          </p:cNvCxnSpPr>
          <p:nvPr/>
        </p:nvCxnSpPr>
        <p:spPr>
          <a:xfrm flipH="1">
            <a:off x="8591552" y="5198938"/>
            <a:ext cx="1057" cy="520296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04FABEB-40AB-4400-AF39-D187F7D03888}"/>
              </a:ext>
            </a:extLst>
          </p:cNvPr>
          <p:cNvCxnSpPr/>
          <p:nvPr/>
        </p:nvCxnSpPr>
        <p:spPr>
          <a:xfrm>
            <a:off x="503767" y="2544233"/>
            <a:ext cx="609600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D610204-0E60-4220-888F-78BEC7B35292}"/>
              </a:ext>
            </a:extLst>
          </p:cNvPr>
          <p:cNvSpPr txBox="1"/>
          <p:nvPr/>
        </p:nvSpPr>
        <p:spPr bwMode="auto">
          <a:xfrm>
            <a:off x="-378883" y="2948518"/>
            <a:ext cx="1869017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219170" eaLnBrk="0" hangingPunct="0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获取方法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/>
      <p:bldP spid="26" grpId="0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E244D6B0-C97C-4D59-AD8B-C216C97C2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4E47D-0D0A-4A64-A7C3-A3C0290A05CE}"/>
              </a:ext>
            </a:extLst>
          </p:cNvPr>
          <p:cNvSpPr txBox="1"/>
          <p:nvPr/>
        </p:nvSpPr>
        <p:spPr>
          <a:xfrm>
            <a:off x="1121834" y="1509185"/>
            <a:ext cx="4686300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Stream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流的三类方法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6B276-8343-48B4-AF15-21B785B66699}"/>
              </a:ext>
            </a:extLst>
          </p:cNvPr>
          <p:cNvSpPr txBox="1"/>
          <p:nvPr/>
        </p:nvSpPr>
        <p:spPr>
          <a:xfrm>
            <a:off x="1121833" y="2211917"/>
            <a:ext cx="10560051" cy="42071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获取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Stream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流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609585" lvl="1" defTabSz="1219170" eaLnBrk="0" hangingPunct="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创建一条流水线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并把数据放到流水线上准备进行操作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609585" lvl="1" defTabSz="1219170" eaLnBrk="0" hangingPunct="0">
              <a:lnSpc>
                <a:spcPct val="150000"/>
              </a:lnSpc>
              <a:defRPr/>
            </a:pP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中间方法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609585" lvl="1" defTabSz="1219170" eaLnBrk="0" hangingPunct="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流水线上的操作。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609585" lvl="1" defTabSz="1219170" eaLnBrk="0" hangingPunct="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一次操作完毕之后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还可以继续进行其他操作。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609585" lvl="1" defTabSz="1219170" eaLnBrk="0" hangingPunct="0">
              <a:lnSpc>
                <a:spcPct val="150000"/>
              </a:lnSpc>
              <a:defRPr/>
            </a:pP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终结方法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609585" lvl="1" defTabSz="1219170" eaLnBrk="0" hangingPunct="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一个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Stream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流只能有一个终结方法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609585" lvl="1" defTabSz="1219170" eaLnBrk="0" hangingPunct="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是流水线上的最后一个操作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B3EA5129-4E1F-464E-8C9F-1E4D8DB3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3105D-1DE1-446C-976A-681DD23FBBE1}"/>
              </a:ext>
            </a:extLst>
          </p:cNvPr>
          <p:cNvSpPr txBox="1"/>
          <p:nvPr/>
        </p:nvSpPr>
        <p:spPr>
          <a:xfrm>
            <a:off x="1121834" y="1509185"/>
            <a:ext cx="4686300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Stream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流的获取方法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EF35C-26E7-48D8-A2A4-6DE6D2CDD88D}"/>
              </a:ext>
            </a:extLst>
          </p:cNvPr>
          <p:cNvSpPr txBox="1"/>
          <p:nvPr/>
        </p:nvSpPr>
        <p:spPr>
          <a:xfrm>
            <a:off x="1200151" y="2120900"/>
            <a:ext cx="9984316" cy="42622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单列集合</a:t>
            </a:r>
            <a:endParaRPr lang="en-US" altLang="zh-CN" sz="1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defTabSz="1219170" eaLnBrk="0" hangingPunct="0"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</a:t>
            </a:r>
            <a:r>
              <a: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可以使用</a:t>
            </a: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Collection</a:t>
            </a:r>
            <a:r>
              <a: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接口中的默认方法</a:t>
            </a: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stream​()</a:t>
            </a:r>
            <a:r>
              <a: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生成流</a:t>
            </a:r>
            <a:endParaRPr lang="en-US" altLang="zh-CN" sz="1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609585" lvl="1" defTabSz="1219170" eaLnBrk="0" hangingPunct="0"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default Stream&lt;E&gt; stream​()</a:t>
            </a:r>
            <a:endParaRPr lang="zh-CN" altLang="en-US" sz="1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双列集合</a:t>
            </a:r>
            <a:endParaRPr lang="en-US" altLang="zh-CN" sz="1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1219170" lvl="2" defTabSz="1219170" eaLnBrk="0" hangingPunct="0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间接</a:t>
            </a:r>
            <a:r>
              <a: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的生成流</a:t>
            </a:r>
            <a:endParaRPr lang="en-US" altLang="zh-CN" sz="1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1219170" lvl="2" defTabSz="1219170" eaLnBrk="0" hangingPunct="0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可以先通过</a:t>
            </a:r>
            <a:r>
              <a:rPr lang="en-US" altLang="zh-CN" sz="14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keySet</a:t>
            </a:r>
            <a:r>
              <a: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或者</a:t>
            </a:r>
            <a:r>
              <a:rPr lang="en-US" altLang="zh-CN" sz="14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entrySet</a:t>
            </a:r>
            <a:r>
              <a: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获取一个</a:t>
            </a: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Set</a:t>
            </a:r>
            <a:r>
              <a: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集合，再获取</a:t>
            </a: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Stream</a:t>
            </a:r>
            <a:r>
              <a: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流</a:t>
            </a:r>
            <a:endParaRPr lang="en-US" altLang="zh-CN" sz="1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数组</a:t>
            </a:r>
            <a:endParaRPr lang="en-US" altLang="zh-CN" sz="1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609585" lvl="1" defTabSz="1219170" eaLnBrk="0" hangingPunct="0"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Arrays</a:t>
            </a:r>
            <a:r>
              <a: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中的静态方法</a:t>
            </a: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stream</a:t>
            </a:r>
            <a:r>
              <a: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生成流</a:t>
            </a:r>
            <a:endParaRPr lang="en-US" altLang="zh-CN" sz="1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609585" lvl="1" defTabSz="1219170" eaLnBrk="0" hangingPunct="0">
              <a:lnSpc>
                <a:spcPct val="150000"/>
              </a:lnSpc>
              <a:defRPr/>
            </a:pPr>
            <a:endParaRPr lang="en-US" altLang="zh-CN" sz="1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同种数据类型的多个数据</a:t>
            </a:r>
            <a:endParaRPr lang="en-US" altLang="zh-CN" sz="1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1219170" lvl="2" defTabSz="1219170" eaLnBrk="0" hangingPunct="0"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1,2,3,4,5.</a:t>
            </a:r>
          </a:p>
          <a:p>
            <a:pPr marL="1219170" lvl="2" defTabSz="1219170" eaLnBrk="0" hangingPunct="0"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“</a:t>
            </a:r>
            <a:r>
              <a:rPr lang="en-US" altLang="zh-CN" sz="14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aaa</a:t>
            </a: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”,“</a:t>
            </a:r>
            <a:r>
              <a:rPr lang="en-US" altLang="zh-CN" sz="14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bbb</a:t>
            </a: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”,“ccc”….</a:t>
            </a:r>
          </a:p>
          <a:p>
            <a:pPr defTabSz="1219170" eaLnBrk="0" hangingPunct="0"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</a:t>
            </a:r>
            <a:r>
              <a: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使用</a:t>
            </a:r>
            <a:r>
              <a:rPr lang="en-US" altLang="zh-CN" sz="14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Stream.of</a:t>
            </a: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(T…values)</a:t>
            </a:r>
            <a:r>
              <a: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生成流</a:t>
            </a:r>
            <a:endParaRPr lang="en-US" altLang="zh-CN" sz="1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EBD7FCB8-9699-400D-9C0B-A9715CFA1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188EE-99D0-49FA-B785-2267157A51E7}"/>
              </a:ext>
            </a:extLst>
          </p:cNvPr>
          <p:cNvSpPr txBox="1"/>
          <p:nvPr/>
        </p:nvSpPr>
        <p:spPr>
          <a:xfrm>
            <a:off x="1121833" y="1509184"/>
            <a:ext cx="5454651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Stream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流的常见中间操作方法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9E372-10F8-4DB9-B371-4F95D90BE93B}"/>
              </a:ext>
            </a:extLst>
          </p:cNvPr>
          <p:cNvSpPr txBox="1"/>
          <p:nvPr/>
        </p:nvSpPr>
        <p:spPr>
          <a:xfrm>
            <a:off x="1225551" y="2372785"/>
            <a:ext cx="9984316" cy="12986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Stream&lt;T&gt; filter​(Predicate predicate):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用于对流中的数据进行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过滤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609585" lvl="1" defTabSz="1219170" eaLnBrk="0" hangingPunct="0">
              <a:lnSpc>
                <a:spcPct val="150000"/>
              </a:lnSpc>
              <a:defRPr/>
            </a:pP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Predicate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接口中的方法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609585" lvl="1" defTabSz="1219170" eaLnBrk="0" hangingPunct="0"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boolean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test​(T t):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对给定的参数进行判断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返回一个布尔值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DCCA537D-D8F9-4C7D-9EF3-72A51D38A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C56840-5485-4B7A-B5A8-B5B80B27203F}"/>
              </a:ext>
            </a:extLst>
          </p:cNvPr>
          <p:cNvSpPr txBox="1"/>
          <p:nvPr/>
        </p:nvSpPr>
        <p:spPr>
          <a:xfrm>
            <a:off x="1121833" y="1509184"/>
            <a:ext cx="5454651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Stream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流的常见中间操作方法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E7187-45AC-4989-9C88-4D10D3D0CE9F}"/>
              </a:ext>
            </a:extLst>
          </p:cNvPr>
          <p:cNvSpPr txBox="1"/>
          <p:nvPr/>
        </p:nvSpPr>
        <p:spPr>
          <a:xfrm>
            <a:off x="1225551" y="2372785"/>
            <a:ext cx="9984316" cy="17098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Stream&lt;T&gt; limit​(long </a:t>
            </a:r>
            <a:r>
              <a:rPr lang="en-US" altLang="zh-CN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maxSize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)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截取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指定参数个数的数据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Stream&lt;T&gt; skip​(long n)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跳过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指定参数个数的数据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static &lt;T&gt; Stream&lt;T&gt; </a:t>
            </a:r>
            <a:r>
              <a:rPr lang="en-US" altLang="zh-CN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concat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​(Stream a, Stream b)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合并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和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b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两个流为一个流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Stream&lt;T&gt; distinct​()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：去除流中重复的元素。依赖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</a:t>
            </a:r>
            <a:r>
              <a:rPr lang="en-US" altLang="zh-CN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hashCode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和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equals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方法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B9BB7BD6-4512-4215-883D-E006AC637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3220B-78FA-4360-BBAC-CB338751A579}"/>
              </a:ext>
            </a:extLst>
          </p:cNvPr>
          <p:cNvSpPr txBox="1"/>
          <p:nvPr/>
        </p:nvSpPr>
        <p:spPr>
          <a:xfrm>
            <a:off x="1121833" y="1509184"/>
            <a:ext cx="5454651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Stream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流的常见终结操作方法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8AACB-9889-4C52-8D8A-EC9D032F80E2}"/>
              </a:ext>
            </a:extLst>
          </p:cNvPr>
          <p:cNvSpPr txBox="1"/>
          <p:nvPr/>
        </p:nvSpPr>
        <p:spPr>
          <a:xfrm>
            <a:off x="1176867" y="2468034"/>
            <a:ext cx="9984317" cy="12986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void </a:t>
            </a:r>
            <a:r>
              <a:rPr lang="en-US" altLang="zh-CN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forEach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​(Consumer action):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对此流的每个元素执行操作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609585" lvl="1" defTabSz="1219170" eaLnBrk="0" hangingPunct="0">
              <a:lnSpc>
                <a:spcPct val="150000"/>
              </a:lnSpc>
              <a:defRPr/>
            </a:pP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long count​():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返回此流中的元素数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1DFAB567-5AAF-4716-A3E0-DEFFD5555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B83D3-36E4-4E8B-96AF-29D568B8DC1D}"/>
              </a:ext>
            </a:extLst>
          </p:cNvPr>
          <p:cNvSpPr txBox="1"/>
          <p:nvPr/>
        </p:nvSpPr>
        <p:spPr>
          <a:xfrm>
            <a:off x="1121833" y="1509185"/>
            <a:ext cx="5454651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Stream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流的收集操作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3E14C-96B9-4BB8-930A-5C947DD554EA}"/>
              </a:ext>
            </a:extLst>
          </p:cNvPr>
          <p:cNvSpPr txBox="1"/>
          <p:nvPr/>
        </p:nvSpPr>
        <p:spPr>
          <a:xfrm>
            <a:off x="1200151" y="2120900"/>
            <a:ext cx="9984316" cy="42071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使用</a:t>
            </a:r>
            <a:r>
              <a:rPr lang="en-US" altLang="zh-CN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Stream</a:t>
            </a: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流的方式操作完毕之后，我想把流中的数据起来，该怎么办呢？</a:t>
            </a:r>
            <a:endParaRPr lang="en-US" altLang="zh-CN" b="1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defTabSz="1219170" eaLnBrk="0" hangingPunct="0">
              <a:lnSpc>
                <a:spcPct val="150000"/>
              </a:lnSpc>
              <a:defRPr/>
            </a:pPr>
            <a:endParaRPr lang="en-US" altLang="zh-CN" b="1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defTabSz="1219170" eaLnBrk="0" hangingPunct="0">
              <a:lnSpc>
                <a:spcPct val="150000"/>
              </a:lnSpc>
              <a:defRPr/>
            </a:pPr>
            <a:r>
              <a:rPr lang="en-US" altLang="zh-CN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Stream</a:t>
            </a: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流的收集方法</a:t>
            </a:r>
            <a:endParaRPr lang="en-US" altLang="zh-CN" b="1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R collect​(Collector collector)</a:t>
            </a:r>
          </a:p>
          <a:p>
            <a:pPr defTabSz="1219170" eaLnBrk="0" hangingPunct="0">
              <a:lnSpc>
                <a:spcPct val="150000"/>
              </a:lnSpc>
              <a:defRPr/>
            </a:pP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defTabSz="1219170" eaLnBrk="0" hangingPunct="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工具类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Collectors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提供了具体的收集方式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public static &lt;T&gt; Collector </a:t>
            </a:r>
            <a:r>
              <a:rPr lang="en-US" altLang="zh-CN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toList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​()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：把元素收集到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List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集合中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public static &lt;T&gt; Collector </a:t>
            </a:r>
            <a:r>
              <a:rPr lang="en-US" altLang="zh-CN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toSet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​()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：把元素收集到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Set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集合中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708" indent="-357708" defTabSz="1219170" eaLnBrk="0" hangingPunct="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public static  Collector </a:t>
            </a:r>
            <a:r>
              <a:rPr lang="en-US" altLang="zh-CN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toMap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​(Function </a:t>
            </a:r>
            <a:r>
              <a:rPr lang="en-US" altLang="zh-CN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keyMapper,Function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en-US" altLang="zh-CN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valueMapper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)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：把元素收集到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Map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集合中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4B1B7A8B-0189-4B49-A1A5-D98AC274F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5618153-367D-49D2-81F3-29A19F430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1054101"/>
            <a:ext cx="6099343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Propertie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集合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B8A04379-AC33-41E7-AF1D-9A86DD8E3BE5}"/>
              </a:ext>
            </a:extLst>
          </p:cNvPr>
          <p:cNvSpPr txBox="1"/>
          <p:nvPr/>
        </p:nvSpPr>
        <p:spPr>
          <a:xfrm>
            <a:off x="1559496" y="1772816"/>
            <a:ext cx="10513168" cy="1714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概述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Properties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集合是一个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Map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体系的集合类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,Properties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中有跟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IO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相关的方法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一般情况下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,Properties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集合中只存字符串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0BF03A-3DB5-49EE-8ED0-AF3B1BDFF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397" y="4033548"/>
            <a:ext cx="8482524" cy="344340"/>
          </a:xfrm>
          <a:prstGeom prst="rect">
            <a:avLst/>
          </a:prstGeom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D38C5823-7421-46B2-8DE2-2CD2A9E6925E}"/>
              </a:ext>
            </a:extLst>
          </p:cNvPr>
          <p:cNvSpPr txBox="1"/>
          <p:nvPr/>
        </p:nvSpPr>
        <p:spPr>
          <a:xfrm>
            <a:off x="1529900" y="4797152"/>
            <a:ext cx="10513168" cy="129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Properties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的父类是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HashTable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在继承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HashTable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的时候已经指定了泛型为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&lt;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Object,Object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&gt;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所以在创建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Properties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对象的时候不需要传入泛型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363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4B1B7A8B-0189-4B49-A1A5-D98AC274F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5618153-367D-49D2-81F3-29A19F430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1054101"/>
            <a:ext cx="6099343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Propertie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集合作为集合的特有方法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89C1411-585C-4F60-9FF3-F60520AD5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14650"/>
              </p:ext>
            </p:extLst>
          </p:nvPr>
        </p:nvGraphicFramePr>
        <p:xfrm>
          <a:off x="911424" y="1988840"/>
          <a:ext cx="10596487" cy="3090267"/>
        </p:xfrm>
        <a:graphic>
          <a:graphicData uri="http://schemas.openxmlformats.org/drawingml/2006/table">
            <a:tbl>
              <a:tblPr/>
              <a:tblGrid>
                <a:gridCol w="4629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3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方法名</a:t>
                      </a:r>
                    </a:p>
                  </a:txBody>
                  <a:tcPr marL="91414" marR="91414" marT="45764" marB="457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说明</a:t>
                      </a:r>
                    </a:p>
                  </a:txBody>
                  <a:tcPr marL="91414" marR="91414" marT="45764" marB="457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Object </a:t>
                      </a:r>
                      <a:r>
                        <a:rPr lang="en-US" altLang="zh-CN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setProperty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​(String key, String value)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14" marR="91414" marT="45764" marB="457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设置集合的键和值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,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都是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String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类型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,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底层调用</a:t>
                      </a:r>
                      <a:r>
                        <a:rPr lang="en-US" altLang="zh-CN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Hashtable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方法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put.</a:t>
                      </a:r>
                    </a:p>
                  </a:txBody>
                  <a:tcPr marL="91414" marR="91414" marT="45764" marB="457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String </a:t>
                      </a:r>
                      <a:r>
                        <a:rPr lang="en-US" altLang="zh-CN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getProperty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​(String key)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14" marR="91414" marT="45764" marB="457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使用此属性列表中指定的键搜索属性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.</a:t>
                      </a:r>
                    </a:p>
                  </a:txBody>
                  <a:tcPr marL="91414" marR="91414" marT="45764" marB="457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Set&lt;String&gt; </a:t>
                      </a:r>
                      <a:r>
                        <a:rPr lang="en-US" altLang="zh-CN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stringPropertyNames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​()</a:t>
                      </a:r>
                      <a:endParaRPr lang="zh-CN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14" marR="91414" marT="45764" marB="457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从该属性列表中返回一个不可修改的键集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,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其中键及其对应的值是字符串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.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14" marR="91414" marT="45764" marB="457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5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4B1B7A8B-0189-4B49-A1A5-D98AC274F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5618153-367D-49D2-81F3-29A19F430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1054101"/>
            <a:ext cx="6099343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Propertie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集合与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IO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流结合的方法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62E985E-B1E9-4907-89AB-62A12C267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52916"/>
              </p:ext>
            </p:extLst>
          </p:nvPr>
        </p:nvGraphicFramePr>
        <p:xfrm>
          <a:off x="900113" y="2065338"/>
          <a:ext cx="10524479" cy="3738562"/>
        </p:xfrm>
        <a:graphic>
          <a:graphicData uri="http://schemas.openxmlformats.org/drawingml/2006/table">
            <a:tbl>
              <a:tblPr/>
              <a:tblGrid>
                <a:gridCol w="4598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方法名</a:t>
                      </a:r>
                    </a:p>
                  </a:txBody>
                  <a:tcPr marL="91414" marR="9141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14" marR="9141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9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void load​(</a:t>
                      </a:r>
                      <a:r>
                        <a:rPr lang="en-US" altLang="zh-CN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InputStream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 </a:t>
                      </a:r>
                      <a:r>
                        <a:rPr lang="en-US" altLang="zh-CN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inStream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14" marR="91414"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从输入字节流读取属性列表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(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键和元素对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)</a:t>
                      </a:r>
                    </a:p>
                  </a:txBody>
                  <a:tcPr marL="91414" marR="91414"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9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void load​(Reader reader)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14" marR="91414"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从输入字符流读取属性列表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(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键和元素对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)</a:t>
                      </a:r>
                    </a:p>
                  </a:txBody>
                  <a:tcPr marL="91414" marR="91414"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2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void store​(</a:t>
                      </a:r>
                      <a:r>
                        <a:rPr lang="en-US" altLang="zh-CN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OutputStream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 out, String comments)</a:t>
                      </a:r>
                      <a:endParaRPr lang="zh-CN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14" marR="91414"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将此属性列表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(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键和元素对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)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写入此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Properties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表中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,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以适合于使用 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load(</a:t>
                      </a:r>
                      <a:r>
                        <a:rPr lang="en-US" altLang="zh-CN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InputStream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)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方法的格式写入输出字节流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.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14" marR="91414"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2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void store​(Writer </a:t>
                      </a:r>
                      <a:r>
                        <a:rPr lang="en-US" altLang="zh-CN" sz="1400" b="1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writer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, String comments)</a:t>
                      </a:r>
                      <a:endParaRPr lang="zh-CN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14" marR="91414"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将此属性列表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(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键和元素对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)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写入此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Properties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表中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,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以适合使用 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load(Reader)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方法的格式写入输出字符流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.</a:t>
                      </a:r>
                    </a:p>
                  </a:txBody>
                  <a:tcPr marL="91414" marR="91414"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02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5840" y="476672"/>
            <a:ext cx="6291263" cy="3758259"/>
          </a:xfrm>
        </p:spPr>
        <p:txBody>
          <a:bodyPr/>
          <a:lstStyle/>
          <a:p>
            <a:pPr marL="0" indent="0">
              <a:buNone/>
            </a:pP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Properties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集合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Lambda</a:t>
            </a:r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表达式</a:t>
            </a:r>
            <a:endParaRPr lang="zh-CN" altLang="zh-CN" sz="2800" b="1" dirty="0">
              <a:solidFill>
                <a:srgbClr val="FF0000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函数式接口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Stream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流</a:t>
            </a:r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</a:t>
            </a:r>
          </a:p>
          <a:p>
            <a:pPr marL="0" lvl="0" indent="0">
              <a:buNone/>
            </a:pPr>
            <a:endParaRPr lang="en-US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294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3A861F10-B477-4132-9975-3AA569C80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defTabSz="1219170" eaLnBrk="0" hangingPunct="0">
              <a:defRPr/>
            </a:pPr>
            <a:r>
              <a:rPr lang="en-US" altLang="zh-CN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lang="zh-TW" altLang="zh-CN" sz="2400" b="1" kern="0" dirty="0">
              <a:solidFill>
                <a:prstClr val="black">
                  <a:lumMod val="65000"/>
                  <a:lumOff val="3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01747B-C6C3-4F1E-BDE0-CBA478238F31}"/>
              </a:ext>
            </a:extLst>
          </p:cNvPr>
          <p:cNvSpPr txBox="1"/>
          <p:nvPr/>
        </p:nvSpPr>
        <p:spPr>
          <a:xfrm>
            <a:off x="1121834" y="1509185"/>
            <a:ext cx="4686300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体验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344607F2-245B-4E05-8458-561BDBE3974C}"/>
              </a:ext>
            </a:extLst>
          </p:cNvPr>
          <p:cNvSpPr txBox="1"/>
          <p:nvPr/>
        </p:nvSpPr>
        <p:spPr>
          <a:xfrm>
            <a:off x="245533" y="2120900"/>
            <a:ext cx="5850467" cy="332398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LambdaDemo1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main(String[] args)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zh-CN" altLang="zh-CN" sz="1400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goSwimming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Swimming()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b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swim()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    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铁汁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我们去游泳吧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~"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}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goSwimming(Swimming swimming)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swimming.swim();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4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03AC727-DC5E-47FC-BCF7-67E22D28E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3969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prstClr val="black"/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F645035-58F0-4F32-A7EA-468E22F0D136}"/>
              </a:ext>
            </a:extLst>
          </p:cNvPr>
          <p:cNvSpPr txBox="1"/>
          <p:nvPr/>
        </p:nvSpPr>
        <p:spPr>
          <a:xfrm>
            <a:off x="6191251" y="2120901"/>
            <a:ext cx="5850467" cy="267765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LambdaDemo1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main(String[] args)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zh-CN" altLang="zh-CN" sz="1400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goSwimming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-&gt;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铁汁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我们去游泳吧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~"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}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goSwimming(Swimming swimming)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swimming.swim();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6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51" name="Rectangle 6">
            <a:extLst>
              <a:ext uri="{FF2B5EF4-FFF2-40B4-BE49-F238E27FC236}">
                <a16:creationId xmlns:a16="http://schemas.microsoft.com/office/drawing/2014/main" id="{8E1DFC92-4278-4B61-A595-E3947F28D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3969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prstClr val="black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3F47C1-8D9C-4D76-B037-6F6881151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734" y="5353051"/>
            <a:ext cx="802217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65B0FF2-569D-4CF0-B5B9-C27B1C059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0218" y="5291667"/>
            <a:ext cx="27590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代码更少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关注点更加明确了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ED665455-28D6-46F2-9E7E-1A1AEB267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12191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7F8CA-D88F-43CF-BF0E-3759261E410E}"/>
              </a:ext>
            </a:extLst>
          </p:cNvPr>
          <p:cNvSpPr txBox="1"/>
          <p:nvPr/>
        </p:nvSpPr>
        <p:spPr>
          <a:xfrm>
            <a:off x="1121834" y="1509185"/>
            <a:ext cx="4686300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体验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22412C8F-4D20-436C-A2CA-9E8E0B919EFA}"/>
              </a:ext>
            </a:extLst>
          </p:cNvPr>
          <p:cNvSpPr txBox="1"/>
          <p:nvPr/>
        </p:nvSpPr>
        <p:spPr>
          <a:xfrm>
            <a:off x="245533" y="2120900"/>
            <a:ext cx="5850467" cy="332398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LambdaDemo1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main(String[] args)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zh-CN" altLang="zh-CN" sz="1400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goSwimming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Swimming()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b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swim()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    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铁汁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我们去游泳吧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~"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}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goSwimming(Swimming swimming)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swimming.swim();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4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E123562-F99C-4F1B-9284-D23700DE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3969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prstClr val="black"/>
              </a:solidFill>
            </a:endParaRP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D4DCDB72-7046-4366-83CE-9306AEF93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3969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prstClr val="black"/>
              </a:solidFill>
            </a:endParaRPr>
          </a:p>
        </p:txBody>
      </p:sp>
      <p:pic>
        <p:nvPicPr>
          <p:cNvPr id="7175" name="图片 9">
            <a:extLst>
              <a:ext uri="{FF2B5EF4-FFF2-40B4-BE49-F238E27FC236}">
                <a16:creationId xmlns:a16="http://schemas.microsoft.com/office/drawing/2014/main" id="{C729CF18-8E5A-40F3-B6A0-FECC3414E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734" y="5353051"/>
            <a:ext cx="802217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C63A2EB2-FA6B-4B6A-966D-3A9A95F5D69F}"/>
              </a:ext>
            </a:extLst>
          </p:cNvPr>
          <p:cNvSpPr/>
          <p:nvPr/>
        </p:nvSpPr>
        <p:spPr>
          <a:xfrm>
            <a:off x="6769101" y="2123018"/>
            <a:ext cx="4500033" cy="2749549"/>
          </a:xfrm>
          <a:prstGeom prst="cloudCallout">
            <a:avLst>
              <a:gd name="adj1" fmla="val -33710"/>
              <a:gd name="adj2" fmla="val 7080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libri"/>
              <a:ea typeface="黑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B9F93E-AFB6-4559-A393-21511D567336}"/>
              </a:ext>
            </a:extLst>
          </p:cNvPr>
          <p:cNvSpPr txBox="1"/>
          <p:nvPr/>
        </p:nvSpPr>
        <p:spPr>
          <a:xfrm>
            <a:off x="7344833" y="2853267"/>
            <a:ext cx="3544560" cy="10237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04792" indent="-304792" defTabSz="1219170" eaLnBrk="0" hangingPunct="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方法要一个接口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我得给个实现类对象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</a:p>
          <a:p>
            <a:pPr marL="304792" indent="-304792" defTabSz="1219170" eaLnBrk="0" hangingPunct="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创建匿名内部类对象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重写方法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</a:p>
          <a:p>
            <a:pPr marL="304792" indent="-304792" defTabSz="1219170" eaLnBrk="0" hangingPunct="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方法要干嘛呢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?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打印一句话吧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2965</TotalTime>
  <Words>3194</Words>
  <Application>Microsoft Office PowerPoint</Application>
  <PresentationFormat>宽屏</PresentationFormat>
  <Paragraphs>347</Paragraphs>
  <Slides>38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38</vt:i4>
      </vt:variant>
    </vt:vector>
  </HeadingPairs>
  <TitlesOfParts>
    <vt:vector size="60" baseType="lpstr">
      <vt:lpstr>Alibaba PuHuiTi</vt:lpstr>
      <vt:lpstr>阿里巴巴普惠体</vt:lpstr>
      <vt:lpstr>阿里巴巴普惠体 Light</vt:lpstr>
      <vt:lpstr>等线</vt:lpstr>
      <vt:lpstr>黑体</vt:lpstr>
      <vt:lpstr>微软雅黑</vt:lpstr>
      <vt:lpstr>Arial</vt:lpstr>
      <vt:lpstr>Calibri</vt:lpstr>
      <vt:lpstr>Consolas</vt:lpstr>
      <vt:lpstr>Courier New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Lambda表达式&amp;Stream流&amp;函数式接口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hongwei meng</cp:lastModifiedBy>
  <cp:revision>174</cp:revision>
  <dcterms:created xsi:type="dcterms:W3CDTF">2020-03-31T02:23:27Z</dcterms:created>
  <dcterms:modified xsi:type="dcterms:W3CDTF">2022-09-19T07:06:37Z</dcterms:modified>
</cp:coreProperties>
</file>