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2"/>
  </p:notesMasterIdLst>
  <p:handoutMasterIdLst>
    <p:handoutMasterId r:id="rId43"/>
  </p:handoutMasterIdLst>
  <p:sldIdLst>
    <p:sldId id="256" r:id="rId2"/>
    <p:sldId id="356" r:id="rId3"/>
    <p:sldId id="357" r:id="rId4"/>
    <p:sldId id="457" r:id="rId5"/>
    <p:sldId id="359" r:id="rId6"/>
    <p:sldId id="412" r:id="rId7"/>
    <p:sldId id="413" r:id="rId8"/>
    <p:sldId id="362" r:id="rId9"/>
    <p:sldId id="363" r:id="rId10"/>
    <p:sldId id="366" r:id="rId11"/>
    <p:sldId id="367" r:id="rId12"/>
    <p:sldId id="368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29" r:id="rId28"/>
    <p:sldId id="360" r:id="rId29"/>
    <p:sldId id="470" r:id="rId30"/>
    <p:sldId id="458" r:id="rId31"/>
    <p:sldId id="459" r:id="rId32"/>
    <p:sldId id="460" r:id="rId33"/>
    <p:sldId id="462" r:id="rId34"/>
    <p:sldId id="463" r:id="rId35"/>
    <p:sldId id="464" r:id="rId36"/>
    <p:sldId id="465" r:id="rId37"/>
    <p:sldId id="466" r:id="rId38"/>
    <p:sldId id="467" r:id="rId39"/>
    <p:sldId id="468" r:id="rId40"/>
    <p:sldId id="469" r:id="rId4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15901E-DF39-4038-AAB8-8C53A5403697}">
          <p14:sldIdLst>
            <p14:sldId id="256"/>
            <p14:sldId id="356"/>
            <p14:sldId id="357"/>
          </p14:sldIdLst>
        </p14:section>
        <p14:section name="Xây dựng sơ đồ UC hệ thống" id="{94926145-4456-44E3-90A1-B3CDF610FB76}">
          <p14:sldIdLst>
            <p14:sldId id="457"/>
            <p14:sldId id="359"/>
            <p14:sldId id="412"/>
            <p14:sldId id="413"/>
            <p14:sldId id="362"/>
            <p14:sldId id="363"/>
            <p14:sldId id="366"/>
            <p14:sldId id="367"/>
            <p14:sldId id="368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360"/>
            <p14:sldId id="470"/>
            <p14:sldId id="458"/>
            <p14:sldId id="459"/>
            <p14:sldId id="460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</p14:sldIdLst>
        </p14:section>
        <p14:section name="Thiết kế sơ đồ lớp chi tiết" id="{F353DA98-A573-41B6-BA58-868E19820C63}">
          <p14:sldIdLst/>
        </p14:section>
        <p14:section name="THIẾT KẾ GIAO DIỆN" id="{46E70C18-E9B1-42CD-9DA5-5BA87E28046F}">
          <p14:sldIdLst/>
        </p14:section>
        <p14:section name="THIẾT KÊ CHỨC NĂNG" id="{75D10799-8E82-489B-8193-C76F5E6D8083}">
          <p14:sldIdLst/>
        </p14:section>
        <p14:section name="CÀI ĐẶT" id="{62458E46-2F8F-43EB-941E-E0911A7648D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6FD"/>
    <a:srgbClr val="660066"/>
    <a:srgbClr val="FF00FF"/>
    <a:srgbClr val="38A3B2"/>
    <a:srgbClr val="CC00CC"/>
    <a:srgbClr val="FFCCFF"/>
    <a:srgbClr val="FF66FF"/>
    <a:srgbClr val="DDDDDD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6" autoAdjust="0"/>
    <p:restoredTop sz="85009" autoAdjust="0"/>
  </p:normalViewPr>
  <p:slideViewPr>
    <p:cSldViewPr>
      <p:cViewPr varScale="1">
        <p:scale>
          <a:sx n="74" d="100"/>
          <a:sy n="74" d="100"/>
        </p:scale>
        <p:origin x="129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9D49B-8769-4EF3-9EDE-5EFF9846C351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D3B4A-5446-4CA0-A6F6-C85669013B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81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BD7F39E2-BB26-4FEA-B5C7-A1677FF928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981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3" name="Group 191"/>
          <p:cNvGrpSpPr>
            <a:grpSpLocks/>
          </p:cNvGrpSpPr>
          <p:nvPr/>
        </p:nvGrpSpPr>
        <p:grpSpPr bwMode="auto">
          <a:xfrm>
            <a:off x="434975" y="4763"/>
            <a:ext cx="8015288" cy="6853237"/>
            <a:chOff x="274" y="10"/>
            <a:chExt cx="5049" cy="4310"/>
          </a:xfrm>
        </p:grpSpPr>
        <p:sp>
          <p:nvSpPr>
            <p:cNvPr id="3198" name="Line 126"/>
            <p:cNvSpPr>
              <a:spLocks noChangeShapeType="1"/>
            </p:cNvSpPr>
            <p:nvPr userDrawn="1"/>
          </p:nvSpPr>
          <p:spPr bwMode="gray">
            <a:xfrm>
              <a:off x="347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9" name="Line 137"/>
            <p:cNvSpPr>
              <a:spLocks noChangeShapeType="1"/>
            </p:cNvSpPr>
            <p:nvPr userDrawn="1"/>
          </p:nvSpPr>
          <p:spPr bwMode="gray">
            <a:xfrm>
              <a:off x="392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1" name="Line 139"/>
            <p:cNvSpPr>
              <a:spLocks noChangeShapeType="1"/>
            </p:cNvSpPr>
            <p:nvPr userDrawn="1"/>
          </p:nvSpPr>
          <p:spPr bwMode="gray">
            <a:xfrm>
              <a:off x="439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2" name="Line 140"/>
            <p:cNvSpPr>
              <a:spLocks noChangeShapeType="1"/>
            </p:cNvSpPr>
            <p:nvPr userDrawn="1"/>
          </p:nvSpPr>
          <p:spPr bwMode="gray">
            <a:xfrm>
              <a:off x="484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5" name="Line 143"/>
            <p:cNvSpPr>
              <a:spLocks noChangeShapeType="1"/>
            </p:cNvSpPr>
            <p:nvPr userDrawn="1"/>
          </p:nvSpPr>
          <p:spPr bwMode="gray">
            <a:xfrm>
              <a:off x="5302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9" name="Line 147"/>
            <p:cNvSpPr>
              <a:spLocks noChangeShapeType="1"/>
            </p:cNvSpPr>
            <p:nvPr userDrawn="1"/>
          </p:nvSpPr>
          <p:spPr bwMode="gray">
            <a:xfrm>
              <a:off x="165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1" name="Line 149"/>
            <p:cNvSpPr>
              <a:spLocks noChangeShapeType="1"/>
            </p:cNvSpPr>
            <p:nvPr userDrawn="1"/>
          </p:nvSpPr>
          <p:spPr bwMode="gray">
            <a:xfrm>
              <a:off x="210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3" name="Line 151"/>
            <p:cNvSpPr>
              <a:spLocks noChangeShapeType="1"/>
            </p:cNvSpPr>
            <p:nvPr userDrawn="1"/>
          </p:nvSpPr>
          <p:spPr bwMode="gray">
            <a:xfrm>
              <a:off x="256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4" name="Line 152"/>
            <p:cNvSpPr>
              <a:spLocks noChangeShapeType="1"/>
            </p:cNvSpPr>
            <p:nvPr userDrawn="1"/>
          </p:nvSpPr>
          <p:spPr bwMode="gray">
            <a:xfrm>
              <a:off x="301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0" name="Line 158"/>
            <p:cNvSpPr>
              <a:spLocks noChangeShapeType="1"/>
            </p:cNvSpPr>
            <p:nvPr userDrawn="1"/>
          </p:nvSpPr>
          <p:spPr bwMode="gray">
            <a:xfrm>
              <a:off x="274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2" name="Line 160"/>
            <p:cNvSpPr>
              <a:spLocks noChangeShapeType="1"/>
            </p:cNvSpPr>
            <p:nvPr userDrawn="1"/>
          </p:nvSpPr>
          <p:spPr bwMode="gray">
            <a:xfrm>
              <a:off x="74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3" name="Line 161"/>
            <p:cNvSpPr>
              <a:spLocks noChangeShapeType="1"/>
            </p:cNvSpPr>
            <p:nvPr userDrawn="1"/>
          </p:nvSpPr>
          <p:spPr bwMode="gray">
            <a:xfrm>
              <a:off x="119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59" name="Rectangle 87"/>
          <p:cNvSpPr>
            <a:spLocks noChangeArrowheads="1"/>
          </p:cNvSpPr>
          <p:nvPr/>
        </p:nvSpPr>
        <p:spPr bwMode="gray">
          <a:xfrm>
            <a:off x="0" y="1795463"/>
            <a:ext cx="9144000" cy="2503487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7" name="Rectangle 165"/>
          <p:cNvSpPr>
            <a:spLocks noChangeArrowheads="1"/>
          </p:cNvSpPr>
          <p:nvPr/>
        </p:nvSpPr>
        <p:spPr bwMode="gray">
          <a:xfrm>
            <a:off x="5553075" y="5576888"/>
            <a:ext cx="712788" cy="644525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8" name="Rectangle 166"/>
          <p:cNvSpPr>
            <a:spLocks noChangeArrowheads="1"/>
          </p:cNvSpPr>
          <p:nvPr/>
        </p:nvSpPr>
        <p:spPr bwMode="gray">
          <a:xfrm>
            <a:off x="70072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9" name="Rectangle 167"/>
          <p:cNvSpPr>
            <a:spLocks noChangeArrowheads="1"/>
          </p:cNvSpPr>
          <p:nvPr/>
        </p:nvSpPr>
        <p:spPr bwMode="gray">
          <a:xfrm>
            <a:off x="626903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0" name="Rectangle 168"/>
          <p:cNvSpPr>
            <a:spLocks noChangeArrowheads="1"/>
          </p:cNvSpPr>
          <p:nvPr/>
        </p:nvSpPr>
        <p:spPr bwMode="gray">
          <a:xfrm>
            <a:off x="8447088" y="5588000"/>
            <a:ext cx="696912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2" name="Rectangle 170"/>
          <p:cNvSpPr>
            <a:spLocks noChangeArrowheads="1"/>
          </p:cNvSpPr>
          <p:nvPr/>
        </p:nvSpPr>
        <p:spPr bwMode="gray">
          <a:xfrm>
            <a:off x="26511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3" name="Rectangle 171"/>
          <p:cNvSpPr>
            <a:spLocks noChangeArrowheads="1"/>
          </p:cNvSpPr>
          <p:nvPr/>
        </p:nvSpPr>
        <p:spPr bwMode="gray">
          <a:xfrm>
            <a:off x="410527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4" name="Rectangle 172"/>
          <p:cNvSpPr>
            <a:spLocks noChangeArrowheads="1"/>
          </p:cNvSpPr>
          <p:nvPr/>
        </p:nvSpPr>
        <p:spPr bwMode="gray">
          <a:xfrm>
            <a:off x="336708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5" name="Rectangle 173"/>
          <p:cNvSpPr>
            <a:spLocks noChangeArrowheads="1"/>
          </p:cNvSpPr>
          <p:nvPr/>
        </p:nvSpPr>
        <p:spPr bwMode="gray">
          <a:xfrm>
            <a:off x="4818063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6" name="Rectangle 174"/>
          <p:cNvSpPr>
            <a:spLocks noChangeArrowheads="1"/>
          </p:cNvSpPr>
          <p:nvPr/>
        </p:nvSpPr>
        <p:spPr bwMode="gray">
          <a:xfrm>
            <a:off x="1917700" y="4943475"/>
            <a:ext cx="725488" cy="63658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7" name="Rectangle 175"/>
          <p:cNvSpPr>
            <a:spLocks noChangeArrowheads="1"/>
          </p:cNvSpPr>
          <p:nvPr/>
        </p:nvSpPr>
        <p:spPr bwMode="gray">
          <a:xfrm>
            <a:off x="5541963" y="4310063"/>
            <a:ext cx="725487" cy="636587"/>
          </a:xfrm>
          <a:prstGeom prst="rect">
            <a:avLst/>
          </a:prstGeom>
          <a:solidFill>
            <a:schemeClr val="accent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8" name="Rectangle 176"/>
          <p:cNvSpPr>
            <a:spLocks noChangeArrowheads="1"/>
          </p:cNvSpPr>
          <p:nvPr/>
        </p:nvSpPr>
        <p:spPr bwMode="gray">
          <a:xfrm>
            <a:off x="6996113" y="4300538"/>
            <a:ext cx="725487" cy="646112"/>
          </a:xfrm>
          <a:prstGeom prst="rect">
            <a:avLst/>
          </a:prstGeom>
          <a:solidFill>
            <a:schemeClr val="accent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9" name="Rectangle 177"/>
          <p:cNvSpPr>
            <a:spLocks noChangeArrowheads="1"/>
          </p:cNvSpPr>
          <p:nvPr/>
        </p:nvSpPr>
        <p:spPr bwMode="gray">
          <a:xfrm>
            <a:off x="8435975" y="4300538"/>
            <a:ext cx="703263" cy="646112"/>
          </a:xfrm>
          <a:prstGeom prst="rect">
            <a:avLst/>
          </a:prstGeom>
          <a:solidFill>
            <a:schemeClr val="accent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0" name="Rectangle 178"/>
          <p:cNvSpPr>
            <a:spLocks noChangeArrowheads="1"/>
          </p:cNvSpPr>
          <p:nvPr/>
        </p:nvSpPr>
        <p:spPr bwMode="gray">
          <a:xfrm>
            <a:off x="4105275" y="4310063"/>
            <a:ext cx="725488" cy="636587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7" name="Rectangle 185"/>
          <p:cNvSpPr>
            <a:spLocks noChangeArrowheads="1"/>
          </p:cNvSpPr>
          <p:nvPr/>
        </p:nvSpPr>
        <p:spPr bwMode="gray">
          <a:xfrm>
            <a:off x="7720013" y="6221413"/>
            <a:ext cx="725487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8" name="Rectangle 186"/>
          <p:cNvSpPr>
            <a:spLocks noChangeArrowheads="1"/>
          </p:cNvSpPr>
          <p:nvPr/>
        </p:nvSpPr>
        <p:spPr bwMode="gray">
          <a:xfrm>
            <a:off x="3371850" y="6221413"/>
            <a:ext cx="728663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9" name="Rectangle 187"/>
          <p:cNvSpPr>
            <a:spLocks noChangeArrowheads="1"/>
          </p:cNvSpPr>
          <p:nvPr/>
        </p:nvSpPr>
        <p:spPr bwMode="gray">
          <a:xfrm>
            <a:off x="4826000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0" name="Rectangle 188"/>
          <p:cNvSpPr>
            <a:spLocks noChangeArrowheads="1"/>
          </p:cNvSpPr>
          <p:nvPr/>
        </p:nvSpPr>
        <p:spPr bwMode="gray">
          <a:xfrm>
            <a:off x="1920875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8" name="Group 206"/>
          <p:cNvGrpSpPr>
            <a:grpSpLocks/>
          </p:cNvGrpSpPr>
          <p:nvPr/>
        </p:nvGrpSpPr>
        <p:grpSpPr bwMode="auto">
          <a:xfrm>
            <a:off x="0" y="533400"/>
            <a:ext cx="9144000" cy="5689600"/>
            <a:chOff x="0" y="336"/>
            <a:chExt cx="5760" cy="3584"/>
          </a:xfrm>
        </p:grpSpPr>
        <p:sp>
          <p:nvSpPr>
            <p:cNvPr id="3264" name="Line 192"/>
            <p:cNvSpPr>
              <a:spLocks noChangeShapeType="1"/>
            </p:cNvSpPr>
            <p:nvPr userDrawn="1"/>
          </p:nvSpPr>
          <p:spPr bwMode="gray">
            <a:xfrm flipH="1">
              <a:off x="0" y="33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5" name="Line 193"/>
            <p:cNvSpPr>
              <a:spLocks noChangeShapeType="1"/>
            </p:cNvSpPr>
            <p:nvPr userDrawn="1"/>
          </p:nvSpPr>
          <p:spPr bwMode="gray">
            <a:xfrm flipH="1">
              <a:off x="0" y="73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" name="Line 194"/>
            <p:cNvSpPr>
              <a:spLocks noChangeShapeType="1"/>
            </p:cNvSpPr>
            <p:nvPr userDrawn="1"/>
          </p:nvSpPr>
          <p:spPr bwMode="gray">
            <a:xfrm flipH="1">
              <a:off x="0" y="112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" name="Line 195"/>
            <p:cNvSpPr>
              <a:spLocks noChangeShapeType="1"/>
            </p:cNvSpPr>
            <p:nvPr userDrawn="1"/>
          </p:nvSpPr>
          <p:spPr bwMode="gray">
            <a:xfrm flipH="1">
              <a:off x="0" y="2707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" name="Line 196"/>
            <p:cNvSpPr>
              <a:spLocks noChangeShapeType="1"/>
            </p:cNvSpPr>
            <p:nvPr userDrawn="1"/>
          </p:nvSpPr>
          <p:spPr bwMode="gray">
            <a:xfrm flipH="1">
              <a:off x="0" y="3111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9" name="Line 197"/>
            <p:cNvSpPr>
              <a:spLocks noChangeShapeType="1"/>
            </p:cNvSpPr>
            <p:nvPr userDrawn="1"/>
          </p:nvSpPr>
          <p:spPr bwMode="gray">
            <a:xfrm flipH="1">
              <a:off x="0" y="351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0" name="Line 198"/>
            <p:cNvSpPr>
              <a:spLocks noChangeShapeType="1"/>
            </p:cNvSpPr>
            <p:nvPr userDrawn="1"/>
          </p:nvSpPr>
          <p:spPr bwMode="gray">
            <a:xfrm flipH="1">
              <a:off x="0" y="392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4343400"/>
            <a:ext cx="4419600" cy="609600"/>
          </a:xfrm>
          <a:extLs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rgbClr val="FF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gray">
          <a:xfrm>
            <a:off x="0" y="461963"/>
            <a:ext cx="10985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2391" dir="11227501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>
                <a:solidFill>
                  <a:srgbClr val="FFFFFF"/>
                </a:solidFill>
              </a:rPr>
              <a:t>LOGO</a:t>
            </a:r>
          </a:p>
        </p:txBody>
      </p:sp>
      <p:sp>
        <p:nvSpPr>
          <p:cNvPr id="3210" name="Rectangle 138"/>
          <p:cNvSpPr>
            <a:spLocks noChangeArrowheads="1"/>
          </p:cNvSpPr>
          <p:nvPr/>
        </p:nvSpPr>
        <p:spPr bwMode="gray">
          <a:xfrm>
            <a:off x="55245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3" name="Rectangle 141"/>
          <p:cNvSpPr>
            <a:spLocks noChangeArrowheads="1"/>
          </p:cNvSpPr>
          <p:nvPr/>
        </p:nvSpPr>
        <p:spPr bwMode="gray">
          <a:xfrm>
            <a:off x="697865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8" name="Rectangle 146"/>
          <p:cNvSpPr>
            <a:spLocks noChangeArrowheads="1"/>
          </p:cNvSpPr>
          <p:nvPr/>
        </p:nvSpPr>
        <p:spPr bwMode="gray">
          <a:xfrm>
            <a:off x="7691438" y="4763"/>
            <a:ext cx="725487" cy="522287"/>
          </a:xfrm>
          <a:prstGeom prst="rect">
            <a:avLst/>
          </a:prstGeom>
          <a:solidFill>
            <a:schemeClr val="folHlink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5" name="Rectangle 153"/>
          <p:cNvSpPr>
            <a:spLocks noChangeArrowheads="1"/>
          </p:cNvSpPr>
          <p:nvPr/>
        </p:nvSpPr>
        <p:spPr bwMode="gray">
          <a:xfrm>
            <a:off x="40767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7" name="Rectangle 155"/>
          <p:cNvSpPr>
            <a:spLocks noChangeArrowheads="1"/>
          </p:cNvSpPr>
          <p:nvPr/>
        </p:nvSpPr>
        <p:spPr bwMode="gray">
          <a:xfrm>
            <a:off x="4789488" y="4763"/>
            <a:ext cx="725487" cy="522287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4" name="Rectangle 162"/>
          <p:cNvSpPr>
            <a:spLocks noChangeArrowheads="1"/>
          </p:cNvSpPr>
          <p:nvPr/>
        </p:nvSpPr>
        <p:spPr bwMode="gray">
          <a:xfrm>
            <a:off x="446088" y="1147763"/>
            <a:ext cx="725487" cy="633412"/>
          </a:xfrm>
          <a:prstGeom prst="rect">
            <a:avLst/>
          </a:prstGeom>
          <a:solidFill>
            <a:schemeClr val="fol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6" name="Rectangle 164"/>
          <p:cNvSpPr>
            <a:spLocks noChangeArrowheads="1"/>
          </p:cNvSpPr>
          <p:nvPr/>
        </p:nvSpPr>
        <p:spPr bwMode="gray">
          <a:xfrm>
            <a:off x="1889125" y="4763"/>
            <a:ext cx="725488" cy="5222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1" name="Rectangle 179"/>
          <p:cNvSpPr>
            <a:spLocks noChangeArrowheads="1"/>
          </p:cNvSpPr>
          <p:nvPr/>
        </p:nvSpPr>
        <p:spPr bwMode="gray">
          <a:xfrm>
            <a:off x="625157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2" name="Rectangle 180"/>
          <p:cNvSpPr>
            <a:spLocks noChangeArrowheads="1"/>
          </p:cNvSpPr>
          <p:nvPr/>
        </p:nvSpPr>
        <p:spPr bwMode="gray">
          <a:xfrm>
            <a:off x="7691438" y="1165225"/>
            <a:ext cx="725487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3" name="Rectangle 181"/>
          <p:cNvSpPr>
            <a:spLocks noChangeArrowheads="1"/>
          </p:cNvSpPr>
          <p:nvPr/>
        </p:nvSpPr>
        <p:spPr bwMode="gray">
          <a:xfrm>
            <a:off x="334962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5" name="Rectangle 183"/>
          <p:cNvSpPr>
            <a:spLocks noChangeArrowheads="1"/>
          </p:cNvSpPr>
          <p:nvPr/>
        </p:nvSpPr>
        <p:spPr bwMode="gray">
          <a:xfrm>
            <a:off x="1889125" y="1165225"/>
            <a:ext cx="725488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1" name="Rectangle 189"/>
          <p:cNvSpPr>
            <a:spLocks noChangeArrowheads="1"/>
          </p:cNvSpPr>
          <p:nvPr/>
        </p:nvSpPr>
        <p:spPr bwMode="gray">
          <a:xfrm>
            <a:off x="438150" y="4763"/>
            <a:ext cx="725488" cy="522287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2" name="Rectangle 190"/>
          <p:cNvSpPr>
            <a:spLocks noChangeArrowheads="1"/>
          </p:cNvSpPr>
          <p:nvPr/>
        </p:nvSpPr>
        <p:spPr bwMode="gray">
          <a:xfrm>
            <a:off x="1143000" y="533400"/>
            <a:ext cx="725488" cy="633413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2" name="Rectangle 200"/>
          <p:cNvSpPr>
            <a:spLocks noChangeArrowheads="1"/>
          </p:cNvSpPr>
          <p:nvPr/>
        </p:nvSpPr>
        <p:spPr bwMode="gray">
          <a:xfrm>
            <a:off x="25781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06" name="Group 234"/>
          <p:cNvGrpSpPr>
            <a:grpSpLocks/>
          </p:cNvGrpSpPr>
          <p:nvPr/>
        </p:nvGrpSpPr>
        <p:grpSpPr bwMode="auto">
          <a:xfrm>
            <a:off x="0" y="2257425"/>
            <a:ext cx="4738688" cy="4600575"/>
            <a:chOff x="-9" y="1395"/>
            <a:chExt cx="2985" cy="2898"/>
          </a:xfrm>
        </p:grpSpPr>
        <p:pic>
          <p:nvPicPr>
            <p:cNvPr id="3285" name="Picture 213" descr="pan0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81" r="2339"/>
            <a:stretch>
              <a:fillRect/>
            </a:stretch>
          </p:blipFill>
          <p:spPr bwMode="gray">
            <a:xfrm>
              <a:off x="0" y="1395"/>
              <a:ext cx="2976" cy="2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81" name="Freeform 209" descr="wiz_gold03"/>
            <p:cNvSpPr>
              <a:spLocks/>
            </p:cNvSpPr>
            <p:nvPr/>
          </p:nvSpPr>
          <p:spPr bwMode="gray">
            <a:xfrm>
              <a:off x="-9" y="1493"/>
              <a:ext cx="2841" cy="2599"/>
            </a:xfrm>
            <a:custGeom>
              <a:avLst/>
              <a:gdLst>
                <a:gd name="T0" fmla="*/ 0 w 2841"/>
                <a:gd name="T1" fmla="*/ 18 h 2599"/>
                <a:gd name="T2" fmla="*/ 2841 w 2841"/>
                <a:gd name="T3" fmla="*/ 0 h 2599"/>
                <a:gd name="T4" fmla="*/ 1294 w 2841"/>
                <a:gd name="T5" fmla="*/ 2597 h 2599"/>
                <a:gd name="T6" fmla="*/ 2 w 2841"/>
                <a:gd name="T7" fmla="*/ 2599 h 2599"/>
                <a:gd name="T8" fmla="*/ 0 w 2841"/>
                <a:gd name="T9" fmla="*/ 18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1" h="2599">
                  <a:moveTo>
                    <a:pt x="0" y="18"/>
                  </a:moveTo>
                  <a:lnTo>
                    <a:pt x="2841" y="0"/>
                  </a:lnTo>
                  <a:lnTo>
                    <a:pt x="1294" y="2597"/>
                  </a:lnTo>
                  <a:lnTo>
                    <a:pt x="2" y="2599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1">
              <a:blip r:embed="rId3" cstate="print"/>
              <a:srcRect/>
              <a:stretch>
                <a:fillRect r="-15708"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05" name="Group 233"/>
          <p:cNvGrpSpPr>
            <a:grpSpLocks/>
          </p:cNvGrpSpPr>
          <p:nvPr/>
        </p:nvGrpSpPr>
        <p:grpSpPr bwMode="auto">
          <a:xfrm>
            <a:off x="9525" y="1395413"/>
            <a:ext cx="4256088" cy="4598987"/>
            <a:chOff x="0" y="1039"/>
            <a:chExt cx="2681" cy="2897"/>
          </a:xfrm>
        </p:grpSpPr>
        <p:pic>
          <p:nvPicPr>
            <p:cNvPr id="3292" name="Picture 220" descr="pan01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30" r="2339"/>
            <a:stretch>
              <a:fillRect/>
            </a:stretch>
          </p:blipFill>
          <p:spPr bwMode="gray">
            <a:xfrm>
              <a:off x="0" y="1039"/>
              <a:ext cx="2681" cy="2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93" name="Freeform 221" descr="wiz_gold04"/>
            <p:cNvSpPr>
              <a:spLocks/>
            </p:cNvSpPr>
            <p:nvPr userDrawn="1"/>
          </p:nvSpPr>
          <p:spPr bwMode="gray">
            <a:xfrm>
              <a:off x="0" y="1137"/>
              <a:ext cx="2537" cy="2600"/>
            </a:xfrm>
            <a:custGeom>
              <a:avLst/>
              <a:gdLst>
                <a:gd name="T0" fmla="*/ 0 w 2537"/>
                <a:gd name="T1" fmla="*/ 0 h 2600"/>
                <a:gd name="T2" fmla="*/ 2537 w 2537"/>
                <a:gd name="T3" fmla="*/ 1 h 2600"/>
                <a:gd name="T4" fmla="*/ 991 w 2537"/>
                <a:gd name="T5" fmla="*/ 2597 h 2600"/>
                <a:gd name="T6" fmla="*/ 0 w 2537"/>
                <a:gd name="T7" fmla="*/ 2600 h 2600"/>
                <a:gd name="T8" fmla="*/ 0 w 2537"/>
                <a:gd name="T9" fmla="*/ 0 h 2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7" h="2600">
                  <a:moveTo>
                    <a:pt x="0" y="0"/>
                  </a:moveTo>
                  <a:lnTo>
                    <a:pt x="2537" y="1"/>
                  </a:lnTo>
                  <a:lnTo>
                    <a:pt x="991" y="2597"/>
                  </a:lnTo>
                  <a:lnTo>
                    <a:pt x="0" y="26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04" name="Group 232"/>
          <p:cNvGrpSpPr>
            <a:grpSpLocks/>
          </p:cNvGrpSpPr>
          <p:nvPr/>
        </p:nvGrpSpPr>
        <p:grpSpPr bwMode="auto">
          <a:xfrm>
            <a:off x="-4763" y="304800"/>
            <a:ext cx="3821113" cy="5078413"/>
            <a:chOff x="-7" y="240"/>
            <a:chExt cx="2407" cy="3199"/>
          </a:xfrm>
        </p:grpSpPr>
        <p:pic>
          <p:nvPicPr>
            <p:cNvPr id="3295" name="Picture 223" descr="pan01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431" r="2339"/>
            <a:stretch>
              <a:fillRect/>
            </a:stretch>
          </p:blipFill>
          <p:spPr bwMode="gray">
            <a:xfrm>
              <a:off x="0" y="240"/>
              <a:ext cx="2400" cy="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96" name="Freeform 224" descr="wiz_gold01"/>
            <p:cNvSpPr>
              <a:spLocks/>
            </p:cNvSpPr>
            <p:nvPr userDrawn="1"/>
          </p:nvSpPr>
          <p:spPr bwMode="gray">
            <a:xfrm>
              <a:off x="-7" y="348"/>
              <a:ext cx="2247" cy="2874"/>
            </a:xfrm>
            <a:custGeom>
              <a:avLst/>
              <a:gdLst>
                <a:gd name="T0" fmla="*/ 7 w 2247"/>
                <a:gd name="T1" fmla="*/ 0 h 2874"/>
                <a:gd name="T2" fmla="*/ 2247 w 2247"/>
                <a:gd name="T3" fmla="*/ 0 h 2874"/>
                <a:gd name="T4" fmla="*/ 540 w 2247"/>
                <a:gd name="T5" fmla="*/ 2868 h 2874"/>
                <a:gd name="T6" fmla="*/ 0 w 2247"/>
                <a:gd name="T7" fmla="*/ 2874 h 2874"/>
                <a:gd name="T8" fmla="*/ 7 w 2247"/>
                <a:gd name="T9" fmla="*/ 0 h 2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7" h="2874">
                  <a:moveTo>
                    <a:pt x="7" y="0"/>
                  </a:moveTo>
                  <a:lnTo>
                    <a:pt x="2247" y="0"/>
                  </a:lnTo>
                  <a:lnTo>
                    <a:pt x="540" y="2868"/>
                  </a:lnTo>
                  <a:lnTo>
                    <a:pt x="0" y="2874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1">
              <a:blip r:embed="rId5" cstate="print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67200" y="1981200"/>
            <a:ext cx="4724400" cy="2057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 b="1" i="0">
                <a:latin typeface="Calibri"/>
                <a:cs typeface="Calibri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2133600" cy="320675"/>
          </a:xfrm>
        </p:spPr>
        <p:txBody>
          <a:bodyPr/>
          <a:lstStyle>
            <a:lvl1pPr algn="r"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172200" y="6400800"/>
            <a:ext cx="2895600" cy="320675"/>
          </a:xfrm>
        </p:spPr>
        <p:txBody>
          <a:bodyPr/>
          <a:lstStyle>
            <a:lvl1pPr algn="r"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733800" y="6400800"/>
            <a:ext cx="2133600" cy="32067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10C8F81-30B4-43BF-95AD-74C443B201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67200" y="914400"/>
            <a:ext cx="4724400" cy="381000"/>
          </a:xfrm>
        </p:spPr>
        <p:txBody>
          <a:bodyPr/>
          <a:lstStyle>
            <a:lvl1pPr marL="0" indent="0" algn="r">
              <a:buNone/>
              <a:defRPr sz="1800" b="1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6000" y="1371600"/>
            <a:ext cx="2895600" cy="381000"/>
          </a:xfrm>
        </p:spPr>
        <p:txBody>
          <a:bodyPr/>
          <a:lstStyle>
            <a:lvl1pPr marL="0" indent="0" algn="r">
              <a:buNone/>
              <a:defRPr sz="1800" b="0" i="1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ADB87-1602-455E-AFBF-709866E29E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2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C33AC-A1EB-45FA-9732-9B427ADCB6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81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503BAAFA-CBA2-486F-ACA7-9E796CD5A6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4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4AB7C0FE-8FFE-4EA3-A387-D68AE88E31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36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0C3F18F7-D9C6-42E7-B251-B9BB3ACDE7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89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3" name="Group 191"/>
          <p:cNvGrpSpPr>
            <a:grpSpLocks/>
          </p:cNvGrpSpPr>
          <p:nvPr/>
        </p:nvGrpSpPr>
        <p:grpSpPr bwMode="auto">
          <a:xfrm>
            <a:off x="434975" y="4763"/>
            <a:ext cx="8015288" cy="6853237"/>
            <a:chOff x="274" y="10"/>
            <a:chExt cx="5049" cy="4310"/>
          </a:xfrm>
        </p:grpSpPr>
        <p:sp>
          <p:nvSpPr>
            <p:cNvPr id="3198" name="Line 126"/>
            <p:cNvSpPr>
              <a:spLocks noChangeShapeType="1"/>
            </p:cNvSpPr>
            <p:nvPr userDrawn="1"/>
          </p:nvSpPr>
          <p:spPr bwMode="gray">
            <a:xfrm>
              <a:off x="347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9" name="Line 137"/>
            <p:cNvSpPr>
              <a:spLocks noChangeShapeType="1"/>
            </p:cNvSpPr>
            <p:nvPr userDrawn="1"/>
          </p:nvSpPr>
          <p:spPr bwMode="gray">
            <a:xfrm>
              <a:off x="392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1" name="Line 139"/>
            <p:cNvSpPr>
              <a:spLocks noChangeShapeType="1"/>
            </p:cNvSpPr>
            <p:nvPr userDrawn="1"/>
          </p:nvSpPr>
          <p:spPr bwMode="gray">
            <a:xfrm>
              <a:off x="439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2" name="Line 140"/>
            <p:cNvSpPr>
              <a:spLocks noChangeShapeType="1"/>
            </p:cNvSpPr>
            <p:nvPr userDrawn="1"/>
          </p:nvSpPr>
          <p:spPr bwMode="gray">
            <a:xfrm>
              <a:off x="484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5" name="Line 143"/>
            <p:cNvSpPr>
              <a:spLocks noChangeShapeType="1"/>
            </p:cNvSpPr>
            <p:nvPr userDrawn="1"/>
          </p:nvSpPr>
          <p:spPr bwMode="gray">
            <a:xfrm>
              <a:off x="5302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9" name="Line 147"/>
            <p:cNvSpPr>
              <a:spLocks noChangeShapeType="1"/>
            </p:cNvSpPr>
            <p:nvPr userDrawn="1"/>
          </p:nvSpPr>
          <p:spPr bwMode="gray">
            <a:xfrm>
              <a:off x="165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1" name="Line 149"/>
            <p:cNvSpPr>
              <a:spLocks noChangeShapeType="1"/>
            </p:cNvSpPr>
            <p:nvPr userDrawn="1"/>
          </p:nvSpPr>
          <p:spPr bwMode="gray">
            <a:xfrm>
              <a:off x="210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3" name="Line 151"/>
            <p:cNvSpPr>
              <a:spLocks noChangeShapeType="1"/>
            </p:cNvSpPr>
            <p:nvPr userDrawn="1"/>
          </p:nvSpPr>
          <p:spPr bwMode="gray">
            <a:xfrm>
              <a:off x="256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4" name="Line 152"/>
            <p:cNvSpPr>
              <a:spLocks noChangeShapeType="1"/>
            </p:cNvSpPr>
            <p:nvPr userDrawn="1"/>
          </p:nvSpPr>
          <p:spPr bwMode="gray">
            <a:xfrm>
              <a:off x="301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0" name="Line 158"/>
            <p:cNvSpPr>
              <a:spLocks noChangeShapeType="1"/>
            </p:cNvSpPr>
            <p:nvPr userDrawn="1"/>
          </p:nvSpPr>
          <p:spPr bwMode="gray">
            <a:xfrm>
              <a:off x="274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2" name="Line 160"/>
            <p:cNvSpPr>
              <a:spLocks noChangeShapeType="1"/>
            </p:cNvSpPr>
            <p:nvPr userDrawn="1"/>
          </p:nvSpPr>
          <p:spPr bwMode="gray">
            <a:xfrm>
              <a:off x="74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3" name="Line 161"/>
            <p:cNvSpPr>
              <a:spLocks noChangeShapeType="1"/>
            </p:cNvSpPr>
            <p:nvPr userDrawn="1"/>
          </p:nvSpPr>
          <p:spPr bwMode="gray">
            <a:xfrm>
              <a:off x="119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59" name="Rectangle 87"/>
          <p:cNvSpPr>
            <a:spLocks noChangeArrowheads="1"/>
          </p:cNvSpPr>
          <p:nvPr/>
        </p:nvSpPr>
        <p:spPr bwMode="gray">
          <a:xfrm>
            <a:off x="0" y="1795463"/>
            <a:ext cx="9144000" cy="2503487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7" name="Rectangle 165"/>
          <p:cNvSpPr>
            <a:spLocks noChangeArrowheads="1"/>
          </p:cNvSpPr>
          <p:nvPr/>
        </p:nvSpPr>
        <p:spPr bwMode="gray">
          <a:xfrm>
            <a:off x="5553075" y="5576888"/>
            <a:ext cx="712788" cy="644525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8" name="Rectangle 166"/>
          <p:cNvSpPr>
            <a:spLocks noChangeArrowheads="1"/>
          </p:cNvSpPr>
          <p:nvPr/>
        </p:nvSpPr>
        <p:spPr bwMode="gray">
          <a:xfrm>
            <a:off x="70072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9" name="Rectangle 167"/>
          <p:cNvSpPr>
            <a:spLocks noChangeArrowheads="1"/>
          </p:cNvSpPr>
          <p:nvPr/>
        </p:nvSpPr>
        <p:spPr bwMode="gray">
          <a:xfrm>
            <a:off x="626903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0" name="Rectangle 168"/>
          <p:cNvSpPr>
            <a:spLocks noChangeArrowheads="1"/>
          </p:cNvSpPr>
          <p:nvPr/>
        </p:nvSpPr>
        <p:spPr bwMode="gray">
          <a:xfrm>
            <a:off x="8447088" y="5588000"/>
            <a:ext cx="696912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2" name="Rectangle 170"/>
          <p:cNvSpPr>
            <a:spLocks noChangeArrowheads="1"/>
          </p:cNvSpPr>
          <p:nvPr/>
        </p:nvSpPr>
        <p:spPr bwMode="gray">
          <a:xfrm>
            <a:off x="26511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3" name="Rectangle 171"/>
          <p:cNvSpPr>
            <a:spLocks noChangeArrowheads="1"/>
          </p:cNvSpPr>
          <p:nvPr/>
        </p:nvSpPr>
        <p:spPr bwMode="gray">
          <a:xfrm>
            <a:off x="410527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4" name="Rectangle 172"/>
          <p:cNvSpPr>
            <a:spLocks noChangeArrowheads="1"/>
          </p:cNvSpPr>
          <p:nvPr/>
        </p:nvSpPr>
        <p:spPr bwMode="gray">
          <a:xfrm>
            <a:off x="336708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5" name="Rectangle 173"/>
          <p:cNvSpPr>
            <a:spLocks noChangeArrowheads="1"/>
          </p:cNvSpPr>
          <p:nvPr/>
        </p:nvSpPr>
        <p:spPr bwMode="gray">
          <a:xfrm>
            <a:off x="4818063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6" name="Rectangle 174"/>
          <p:cNvSpPr>
            <a:spLocks noChangeArrowheads="1"/>
          </p:cNvSpPr>
          <p:nvPr/>
        </p:nvSpPr>
        <p:spPr bwMode="gray">
          <a:xfrm>
            <a:off x="1917700" y="4943475"/>
            <a:ext cx="725488" cy="63658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7" name="Rectangle 175"/>
          <p:cNvSpPr>
            <a:spLocks noChangeArrowheads="1"/>
          </p:cNvSpPr>
          <p:nvPr/>
        </p:nvSpPr>
        <p:spPr bwMode="gray">
          <a:xfrm>
            <a:off x="5541963" y="4310063"/>
            <a:ext cx="725487" cy="636587"/>
          </a:xfrm>
          <a:prstGeom prst="rect">
            <a:avLst/>
          </a:prstGeom>
          <a:solidFill>
            <a:schemeClr val="accent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8" name="Rectangle 176"/>
          <p:cNvSpPr>
            <a:spLocks noChangeArrowheads="1"/>
          </p:cNvSpPr>
          <p:nvPr/>
        </p:nvSpPr>
        <p:spPr bwMode="gray">
          <a:xfrm>
            <a:off x="6996113" y="4300538"/>
            <a:ext cx="725487" cy="646112"/>
          </a:xfrm>
          <a:prstGeom prst="rect">
            <a:avLst/>
          </a:prstGeom>
          <a:solidFill>
            <a:schemeClr val="accent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9" name="Rectangle 177"/>
          <p:cNvSpPr>
            <a:spLocks noChangeArrowheads="1"/>
          </p:cNvSpPr>
          <p:nvPr/>
        </p:nvSpPr>
        <p:spPr bwMode="gray">
          <a:xfrm>
            <a:off x="8435975" y="4300538"/>
            <a:ext cx="703263" cy="646112"/>
          </a:xfrm>
          <a:prstGeom prst="rect">
            <a:avLst/>
          </a:prstGeom>
          <a:solidFill>
            <a:schemeClr val="accent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0" name="Rectangle 178"/>
          <p:cNvSpPr>
            <a:spLocks noChangeArrowheads="1"/>
          </p:cNvSpPr>
          <p:nvPr/>
        </p:nvSpPr>
        <p:spPr bwMode="gray">
          <a:xfrm>
            <a:off x="4105275" y="4310063"/>
            <a:ext cx="725488" cy="636587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7" name="Rectangle 185"/>
          <p:cNvSpPr>
            <a:spLocks noChangeArrowheads="1"/>
          </p:cNvSpPr>
          <p:nvPr/>
        </p:nvSpPr>
        <p:spPr bwMode="gray">
          <a:xfrm>
            <a:off x="7720013" y="6221413"/>
            <a:ext cx="725487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8" name="Rectangle 186"/>
          <p:cNvSpPr>
            <a:spLocks noChangeArrowheads="1"/>
          </p:cNvSpPr>
          <p:nvPr/>
        </p:nvSpPr>
        <p:spPr bwMode="gray">
          <a:xfrm>
            <a:off x="3371850" y="6221413"/>
            <a:ext cx="728663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9" name="Rectangle 187"/>
          <p:cNvSpPr>
            <a:spLocks noChangeArrowheads="1"/>
          </p:cNvSpPr>
          <p:nvPr/>
        </p:nvSpPr>
        <p:spPr bwMode="gray">
          <a:xfrm>
            <a:off x="4826000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0" name="Rectangle 188"/>
          <p:cNvSpPr>
            <a:spLocks noChangeArrowheads="1"/>
          </p:cNvSpPr>
          <p:nvPr/>
        </p:nvSpPr>
        <p:spPr bwMode="gray">
          <a:xfrm>
            <a:off x="1920875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8" name="Group 206"/>
          <p:cNvGrpSpPr>
            <a:grpSpLocks/>
          </p:cNvGrpSpPr>
          <p:nvPr/>
        </p:nvGrpSpPr>
        <p:grpSpPr bwMode="auto">
          <a:xfrm>
            <a:off x="0" y="533400"/>
            <a:ext cx="9144000" cy="5689600"/>
            <a:chOff x="0" y="336"/>
            <a:chExt cx="5760" cy="3584"/>
          </a:xfrm>
        </p:grpSpPr>
        <p:sp>
          <p:nvSpPr>
            <p:cNvPr id="3264" name="Line 192"/>
            <p:cNvSpPr>
              <a:spLocks noChangeShapeType="1"/>
            </p:cNvSpPr>
            <p:nvPr userDrawn="1"/>
          </p:nvSpPr>
          <p:spPr bwMode="gray">
            <a:xfrm flipH="1">
              <a:off x="0" y="33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5" name="Line 193"/>
            <p:cNvSpPr>
              <a:spLocks noChangeShapeType="1"/>
            </p:cNvSpPr>
            <p:nvPr userDrawn="1"/>
          </p:nvSpPr>
          <p:spPr bwMode="gray">
            <a:xfrm flipH="1">
              <a:off x="0" y="73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" name="Line 194"/>
            <p:cNvSpPr>
              <a:spLocks noChangeShapeType="1"/>
            </p:cNvSpPr>
            <p:nvPr userDrawn="1"/>
          </p:nvSpPr>
          <p:spPr bwMode="gray">
            <a:xfrm flipH="1">
              <a:off x="0" y="112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" name="Line 195"/>
            <p:cNvSpPr>
              <a:spLocks noChangeShapeType="1"/>
            </p:cNvSpPr>
            <p:nvPr userDrawn="1"/>
          </p:nvSpPr>
          <p:spPr bwMode="gray">
            <a:xfrm flipH="1">
              <a:off x="0" y="2707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" name="Line 196"/>
            <p:cNvSpPr>
              <a:spLocks noChangeShapeType="1"/>
            </p:cNvSpPr>
            <p:nvPr userDrawn="1"/>
          </p:nvSpPr>
          <p:spPr bwMode="gray">
            <a:xfrm flipH="1">
              <a:off x="0" y="3111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9" name="Line 197"/>
            <p:cNvSpPr>
              <a:spLocks noChangeShapeType="1"/>
            </p:cNvSpPr>
            <p:nvPr userDrawn="1"/>
          </p:nvSpPr>
          <p:spPr bwMode="gray">
            <a:xfrm flipH="1">
              <a:off x="0" y="351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0" name="Line 198"/>
            <p:cNvSpPr>
              <a:spLocks noChangeShapeType="1"/>
            </p:cNvSpPr>
            <p:nvPr userDrawn="1"/>
          </p:nvSpPr>
          <p:spPr bwMode="gray">
            <a:xfrm flipH="1">
              <a:off x="0" y="392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3" name="Text Box 11"/>
          <p:cNvSpPr txBox="1">
            <a:spLocks noChangeArrowheads="1"/>
          </p:cNvSpPr>
          <p:nvPr/>
        </p:nvSpPr>
        <p:spPr bwMode="gray">
          <a:xfrm>
            <a:off x="0" y="461963"/>
            <a:ext cx="10985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2391" dir="11227501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>
                <a:solidFill>
                  <a:srgbClr val="FFFFFF"/>
                </a:solidFill>
              </a:rPr>
              <a:t>LOGO</a:t>
            </a:r>
          </a:p>
        </p:txBody>
      </p:sp>
      <p:sp>
        <p:nvSpPr>
          <p:cNvPr id="3210" name="Rectangle 138"/>
          <p:cNvSpPr>
            <a:spLocks noChangeArrowheads="1"/>
          </p:cNvSpPr>
          <p:nvPr/>
        </p:nvSpPr>
        <p:spPr bwMode="gray">
          <a:xfrm>
            <a:off x="55245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3" name="Rectangle 141"/>
          <p:cNvSpPr>
            <a:spLocks noChangeArrowheads="1"/>
          </p:cNvSpPr>
          <p:nvPr/>
        </p:nvSpPr>
        <p:spPr bwMode="gray">
          <a:xfrm>
            <a:off x="697865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8" name="Rectangle 146"/>
          <p:cNvSpPr>
            <a:spLocks noChangeArrowheads="1"/>
          </p:cNvSpPr>
          <p:nvPr/>
        </p:nvSpPr>
        <p:spPr bwMode="gray">
          <a:xfrm>
            <a:off x="7691438" y="4763"/>
            <a:ext cx="725487" cy="522287"/>
          </a:xfrm>
          <a:prstGeom prst="rect">
            <a:avLst/>
          </a:prstGeom>
          <a:solidFill>
            <a:schemeClr val="folHlink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5" name="Rectangle 153"/>
          <p:cNvSpPr>
            <a:spLocks noChangeArrowheads="1"/>
          </p:cNvSpPr>
          <p:nvPr/>
        </p:nvSpPr>
        <p:spPr bwMode="gray">
          <a:xfrm>
            <a:off x="40767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7" name="Rectangle 155"/>
          <p:cNvSpPr>
            <a:spLocks noChangeArrowheads="1"/>
          </p:cNvSpPr>
          <p:nvPr/>
        </p:nvSpPr>
        <p:spPr bwMode="gray">
          <a:xfrm>
            <a:off x="4789488" y="4763"/>
            <a:ext cx="725487" cy="522287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4" name="Rectangle 162"/>
          <p:cNvSpPr>
            <a:spLocks noChangeArrowheads="1"/>
          </p:cNvSpPr>
          <p:nvPr/>
        </p:nvSpPr>
        <p:spPr bwMode="gray">
          <a:xfrm>
            <a:off x="446088" y="1147763"/>
            <a:ext cx="725487" cy="633412"/>
          </a:xfrm>
          <a:prstGeom prst="rect">
            <a:avLst/>
          </a:prstGeom>
          <a:solidFill>
            <a:schemeClr val="fol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6" name="Rectangle 164"/>
          <p:cNvSpPr>
            <a:spLocks noChangeArrowheads="1"/>
          </p:cNvSpPr>
          <p:nvPr/>
        </p:nvSpPr>
        <p:spPr bwMode="gray">
          <a:xfrm>
            <a:off x="1889125" y="4763"/>
            <a:ext cx="725488" cy="5222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1" name="Rectangle 179"/>
          <p:cNvSpPr>
            <a:spLocks noChangeArrowheads="1"/>
          </p:cNvSpPr>
          <p:nvPr/>
        </p:nvSpPr>
        <p:spPr bwMode="gray">
          <a:xfrm>
            <a:off x="625157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2" name="Rectangle 180"/>
          <p:cNvSpPr>
            <a:spLocks noChangeArrowheads="1"/>
          </p:cNvSpPr>
          <p:nvPr/>
        </p:nvSpPr>
        <p:spPr bwMode="gray">
          <a:xfrm>
            <a:off x="7691438" y="1165225"/>
            <a:ext cx="725487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3" name="Rectangle 181"/>
          <p:cNvSpPr>
            <a:spLocks noChangeArrowheads="1"/>
          </p:cNvSpPr>
          <p:nvPr/>
        </p:nvSpPr>
        <p:spPr bwMode="gray">
          <a:xfrm>
            <a:off x="334962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5" name="Rectangle 183"/>
          <p:cNvSpPr>
            <a:spLocks noChangeArrowheads="1"/>
          </p:cNvSpPr>
          <p:nvPr/>
        </p:nvSpPr>
        <p:spPr bwMode="gray">
          <a:xfrm>
            <a:off x="1889125" y="1165225"/>
            <a:ext cx="725488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1" name="Rectangle 189"/>
          <p:cNvSpPr>
            <a:spLocks noChangeArrowheads="1"/>
          </p:cNvSpPr>
          <p:nvPr/>
        </p:nvSpPr>
        <p:spPr bwMode="gray">
          <a:xfrm>
            <a:off x="438150" y="4763"/>
            <a:ext cx="725488" cy="522287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2" name="Rectangle 190"/>
          <p:cNvSpPr>
            <a:spLocks noChangeArrowheads="1"/>
          </p:cNvSpPr>
          <p:nvPr/>
        </p:nvSpPr>
        <p:spPr bwMode="gray">
          <a:xfrm>
            <a:off x="1143000" y="533400"/>
            <a:ext cx="725488" cy="633413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2" name="Rectangle 200"/>
          <p:cNvSpPr>
            <a:spLocks noChangeArrowheads="1"/>
          </p:cNvSpPr>
          <p:nvPr/>
        </p:nvSpPr>
        <p:spPr bwMode="gray">
          <a:xfrm>
            <a:off x="25781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981200"/>
            <a:ext cx="8686800" cy="2057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 b="1" i="0">
                <a:latin typeface="Calibri"/>
                <a:cs typeface="Calibri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2133600" cy="320675"/>
          </a:xfrm>
        </p:spPr>
        <p:txBody>
          <a:bodyPr/>
          <a:lstStyle>
            <a:lvl1pPr algn="r"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172200" y="6400800"/>
            <a:ext cx="2895600" cy="320675"/>
          </a:xfrm>
        </p:spPr>
        <p:txBody>
          <a:bodyPr/>
          <a:lstStyle>
            <a:lvl1pPr algn="r"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733800" y="6400800"/>
            <a:ext cx="2133600" cy="32067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BBB157DB-5636-46B0-8A28-3F9815957C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3" name="Group 191"/>
          <p:cNvGrpSpPr>
            <a:grpSpLocks/>
          </p:cNvGrpSpPr>
          <p:nvPr/>
        </p:nvGrpSpPr>
        <p:grpSpPr bwMode="auto">
          <a:xfrm>
            <a:off x="434975" y="4763"/>
            <a:ext cx="8015288" cy="6853237"/>
            <a:chOff x="274" y="10"/>
            <a:chExt cx="5049" cy="4310"/>
          </a:xfrm>
        </p:grpSpPr>
        <p:sp>
          <p:nvSpPr>
            <p:cNvPr id="3198" name="Line 126"/>
            <p:cNvSpPr>
              <a:spLocks noChangeShapeType="1"/>
            </p:cNvSpPr>
            <p:nvPr userDrawn="1"/>
          </p:nvSpPr>
          <p:spPr bwMode="gray">
            <a:xfrm>
              <a:off x="347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9" name="Line 137"/>
            <p:cNvSpPr>
              <a:spLocks noChangeShapeType="1"/>
            </p:cNvSpPr>
            <p:nvPr userDrawn="1"/>
          </p:nvSpPr>
          <p:spPr bwMode="gray">
            <a:xfrm>
              <a:off x="392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1" name="Line 139"/>
            <p:cNvSpPr>
              <a:spLocks noChangeShapeType="1"/>
            </p:cNvSpPr>
            <p:nvPr userDrawn="1"/>
          </p:nvSpPr>
          <p:spPr bwMode="gray">
            <a:xfrm>
              <a:off x="439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2" name="Line 140"/>
            <p:cNvSpPr>
              <a:spLocks noChangeShapeType="1"/>
            </p:cNvSpPr>
            <p:nvPr userDrawn="1"/>
          </p:nvSpPr>
          <p:spPr bwMode="gray">
            <a:xfrm>
              <a:off x="484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5" name="Line 143"/>
            <p:cNvSpPr>
              <a:spLocks noChangeShapeType="1"/>
            </p:cNvSpPr>
            <p:nvPr userDrawn="1"/>
          </p:nvSpPr>
          <p:spPr bwMode="gray">
            <a:xfrm>
              <a:off x="5302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9" name="Line 147"/>
            <p:cNvSpPr>
              <a:spLocks noChangeShapeType="1"/>
            </p:cNvSpPr>
            <p:nvPr userDrawn="1"/>
          </p:nvSpPr>
          <p:spPr bwMode="gray">
            <a:xfrm>
              <a:off x="165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1" name="Line 149"/>
            <p:cNvSpPr>
              <a:spLocks noChangeShapeType="1"/>
            </p:cNvSpPr>
            <p:nvPr userDrawn="1"/>
          </p:nvSpPr>
          <p:spPr bwMode="gray">
            <a:xfrm>
              <a:off x="210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3" name="Line 151"/>
            <p:cNvSpPr>
              <a:spLocks noChangeShapeType="1"/>
            </p:cNvSpPr>
            <p:nvPr userDrawn="1"/>
          </p:nvSpPr>
          <p:spPr bwMode="gray">
            <a:xfrm>
              <a:off x="256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4" name="Line 152"/>
            <p:cNvSpPr>
              <a:spLocks noChangeShapeType="1"/>
            </p:cNvSpPr>
            <p:nvPr userDrawn="1"/>
          </p:nvSpPr>
          <p:spPr bwMode="gray">
            <a:xfrm>
              <a:off x="301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0" name="Line 158"/>
            <p:cNvSpPr>
              <a:spLocks noChangeShapeType="1"/>
            </p:cNvSpPr>
            <p:nvPr userDrawn="1"/>
          </p:nvSpPr>
          <p:spPr bwMode="gray">
            <a:xfrm>
              <a:off x="274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2" name="Line 160"/>
            <p:cNvSpPr>
              <a:spLocks noChangeShapeType="1"/>
            </p:cNvSpPr>
            <p:nvPr userDrawn="1"/>
          </p:nvSpPr>
          <p:spPr bwMode="gray">
            <a:xfrm>
              <a:off x="74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3" name="Line 161"/>
            <p:cNvSpPr>
              <a:spLocks noChangeShapeType="1"/>
            </p:cNvSpPr>
            <p:nvPr userDrawn="1"/>
          </p:nvSpPr>
          <p:spPr bwMode="gray">
            <a:xfrm>
              <a:off x="119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59" name="Rectangle 87"/>
          <p:cNvSpPr>
            <a:spLocks noChangeArrowheads="1"/>
          </p:cNvSpPr>
          <p:nvPr/>
        </p:nvSpPr>
        <p:spPr bwMode="gray">
          <a:xfrm>
            <a:off x="0" y="1795463"/>
            <a:ext cx="9144000" cy="2503487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7" name="Rectangle 165"/>
          <p:cNvSpPr>
            <a:spLocks noChangeArrowheads="1"/>
          </p:cNvSpPr>
          <p:nvPr/>
        </p:nvSpPr>
        <p:spPr bwMode="gray">
          <a:xfrm>
            <a:off x="5553075" y="5576888"/>
            <a:ext cx="712788" cy="644525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8" name="Rectangle 166"/>
          <p:cNvSpPr>
            <a:spLocks noChangeArrowheads="1"/>
          </p:cNvSpPr>
          <p:nvPr/>
        </p:nvSpPr>
        <p:spPr bwMode="gray">
          <a:xfrm>
            <a:off x="70072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9" name="Rectangle 167"/>
          <p:cNvSpPr>
            <a:spLocks noChangeArrowheads="1"/>
          </p:cNvSpPr>
          <p:nvPr/>
        </p:nvSpPr>
        <p:spPr bwMode="gray">
          <a:xfrm>
            <a:off x="626903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0" name="Rectangle 168"/>
          <p:cNvSpPr>
            <a:spLocks noChangeArrowheads="1"/>
          </p:cNvSpPr>
          <p:nvPr/>
        </p:nvSpPr>
        <p:spPr bwMode="gray">
          <a:xfrm>
            <a:off x="8447088" y="5588000"/>
            <a:ext cx="696912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2" name="Rectangle 170"/>
          <p:cNvSpPr>
            <a:spLocks noChangeArrowheads="1"/>
          </p:cNvSpPr>
          <p:nvPr/>
        </p:nvSpPr>
        <p:spPr bwMode="gray">
          <a:xfrm>
            <a:off x="26511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3" name="Rectangle 171"/>
          <p:cNvSpPr>
            <a:spLocks noChangeArrowheads="1"/>
          </p:cNvSpPr>
          <p:nvPr/>
        </p:nvSpPr>
        <p:spPr bwMode="gray">
          <a:xfrm>
            <a:off x="410527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4" name="Rectangle 172"/>
          <p:cNvSpPr>
            <a:spLocks noChangeArrowheads="1"/>
          </p:cNvSpPr>
          <p:nvPr/>
        </p:nvSpPr>
        <p:spPr bwMode="gray">
          <a:xfrm>
            <a:off x="336708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5" name="Rectangle 173"/>
          <p:cNvSpPr>
            <a:spLocks noChangeArrowheads="1"/>
          </p:cNvSpPr>
          <p:nvPr/>
        </p:nvSpPr>
        <p:spPr bwMode="gray">
          <a:xfrm>
            <a:off x="4818063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6" name="Rectangle 174"/>
          <p:cNvSpPr>
            <a:spLocks noChangeArrowheads="1"/>
          </p:cNvSpPr>
          <p:nvPr/>
        </p:nvSpPr>
        <p:spPr bwMode="gray">
          <a:xfrm>
            <a:off x="1917700" y="4943475"/>
            <a:ext cx="725488" cy="63658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7" name="Rectangle 175"/>
          <p:cNvSpPr>
            <a:spLocks noChangeArrowheads="1"/>
          </p:cNvSpPr>
          <p:nvPr/>
        </p:nvSpPr>
        <p:spPr bwMode="gray">
          <a:xfrm>
            <a:off x="5541963" y="4310063"/>
            <a:ext cx="725487" cy="636587"/>
          </a:xfrm>
          <a:prstGeom prst="rect">
            <a:avLst/>
          </a:prstGeom>
          <a:solidFill>
            <a:schemeClr val="accent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8" name="Rectangle 176"/>
          <p:cNvSpPr>
            <a:spLocks noChangeArrowheads="1"/>
          </p:cNvSpPr>
          <p:nvPr/>
        </p:nvSpPr>
        <p:spPr bwMode="gray">
          <a:xfrm>
            <a:off x="6996113" y="4300538"/>
            <a:ext cx="725487" cy="646112"/>
          </a:xfrm>
          <a:prstGeom prst="rect">
            <a:avLst/>
          </a:prstGeom>
          <a:solidFill>
            <a:schemeClr val="accent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9" name="Rectangle 177"/>
          <p:cNvSpPr>
            <a:spLocks noChangeArrowheads="1"/>
          </p:cNvSpPr>
          <p:nvPr/>
        </p:nvSpPr>
        <p:spPr bwMode="gray">
          <a:xfrm>
            <a:off x="8435975" y="4300538"/>
            <a:ext cx="703263" cy="646112"/>
          </a:xfrm>
          <a:prstGeom prst="rect">
            <a:avLst/>
          </a:prstGeom>
          <a:solidFill>
            <a:schemeClr val="accent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0" name="Rectangle 178"/>
          <p:cNvSpPr>
            <a:spLocks noChangeArrowheads="1"/>
          </p:cNvSpPr>
          <p:nvPr/>
        </p:nvSpPr>
        <p:spPr bwMode="gray">
          <a:xfrm>
            <a:off x="4105275" y="4310063"/>
            <a:ext cx="725488" cy="636587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7" name="Rectangle 185"/>
          <p:cNvSpPr>
            <a:spLocks noChangeArrowheads="1"/>
          </p:cNvSpPr>
          <p:nvPr/>
        </p:nvSpPr>
        <p:spPr bwMode="gray">
          <a:xfrm>
            <a:off x="7720013" y="6221413"/>
            <a:ext cx="725487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8" name="Rectangle 186"/>
          <p:cNvSpPr>
            <a:spLocks noChangeArrowheads="1"/>
          </p:cNvSpPr>
          <p:nvPr/>
        </p:nvSpPr>
        <p:spPr bwMode="gray">
          <a:xfrm>
            <a:off x="3371850" y="6221413"/>
            <a:ext cx="728663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9" name="Rectangle 187"/>
          <p:cNvSpPr>
            <a:spLocks noChangeArrowheads="1"/>
          </p:cNvSpPr>
          <p:nvPr/>
        </p:nvSpPr>
        <p:spPr bwMode="gray">
          <a:xfrm>
            <a:off x="4826000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0" name="Rectangle 188"/>
          <p:cNvSpPr>
            <a:spLocks noChangeArrowheads="1"/>
          </p:cNvSpPr>
          <p:nvPr/>
        </p:nvSpPr>
        <p:spPr bwMode="gray">
          <a:xfrm>
            <a:off x="1920875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8" name="Group 206"/>
          <p:cNvGrpSpPr>
            <a:grpSpLocks/>
          </p:cNvGrpSpPr>
          <p:nvPr/>
        </p:nvGrpSpPr>
        <p:grpSpPr bwMode="auto">
          <a:xfrm>
            <a:off x="0" y="533400"/>
            <a:ext cx="9144000" cy="5689600"/>
            <a:chOff x="0" y="336"/>
            <a:chExt cx="5760" cy="3584"/>
          </a:xfrm>
        </p:grpSpPr>
        <p:sp>
          <p:nvSpPr>
            <p:cNvPr id="3264" name="Line 192"/>
            <p:cNvSpPr>
              <a:spLocks noChangeShapeType="1"/>
            </p:cNvSpPr>
            <p:nvPr userDrawn="1"/>
          </p:nvSpPr>
          <p:spPr bwMode="gray">
            <a:xfrm flipH="1">
              <a:off x="0" y="33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5" name="Line 193"/>
            <p:cNvSpPr>
              <a:spLocks noChangeShapeType="1"/>
            </p:cNvSpPr>
            <p:nvPr userDrawn="1"/>
          </p:nvSpPr>
          <p:spPr bwMode="gray">
            <a:xfrm flipH="1">
              <a:off x="0" y="73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" name="Line 194"/>
            <p:cNvSpPr>
              <a:spLocks noChangeShapeType="1"/>
            </p:cNvSpPr>
            <p:nvPr userDrawn="1"/>
          </p:nvSpPr>
          <p:spPr bwMode="gray">
            <a:xfrm flipH="1">
              <a:off x="0" y="112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" name="Line 195"/>
            <p:cNvSpPr>
              <a:spLocks noChangeShapeType="1"/>
            </p:cNvSpPr>
            <p:nvPr userDrawn="1"/>
          </p:nvSpPr>
          <p:spPr bwMode="gray">
            <a:xfrm flipH="1">
              <a:off x="0" y="2707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" name="Line 196"/>
            <p:cNvSpPr>
              <a:spLocks noChangeShapeType="1"/>
            </p:cNvSpPr>
            <p:nvPr userDrawn="1"/>
          </p:nvSpPr>
          <p:spPr bwMode="gray">
            <a:xfrm flipH="1">
              <a:off x="0" y="3111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9" name="Line 197"/>
            <p:cNvSpPr>
              <a:spLocks noChangeShapeType="1"/>
            </p:cNvSpPr>
            <p:nvPr userDrawn="1"/>
          </p:nvSpPr>
          <p:spPr bwMode="gray">
            <a:xfrm flipH="1">
              <a:off x="0" y="351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0" name="Line 198"/>
            <p:cNvSpPr>
              <a:spLocks noChangeShapeType="1"/>
            </p:cNvSpPr>
            <p:nvPr userDrawn="1"/>
          </p:nvSpPr>
          <p:spPr bwMode="gray">
            <a:xfrm flipH="1">
              <a:off x="0" y="392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4343400"/>
            <a:ext cx="4419600" cy="609600"/>
          </a:xfrm>
          <a:extLs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rgbClr val="FF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gray">
          <a:xfrm>
            <a:off x="0" y="461963"/>
            <a:ext cx="10985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2391" dir="11227501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>
                <a:solidFill>
                  <a:srgbClr val="FFFFFF"/>
                </a:solidFill>
              </a:rPr>
              <a:t>LOGO</a:t>
            </a:r>
          </a:p>
        </p:txBody>
      </p:sp>
      <p:sp>
        <p:nvSpPr>
          <p:cNvPr id="3210" name="Rectangle 138"/>
          <p:cNvSpPr>
            <a:spLocks noChangeArrowheads="1"/>
          </p:cNvSpPr>
          <p:nvPr/>
        </p:nvSpPr>
        <p:spPr bwMode="gray">
          <a:xfrm>
            <a:off x="55245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3" name="Rectangle 141"/>
          <p:cNvSpPr>
            <a:spLocks noChangeArrowheads="1"/>
          </p:cNvSpPr>
          <p:nvPr/>
        </p:nvSpPr>
        <p:spPr bwMode="gray">
          <a:xfrm>
            <a:off x="697865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8" name="Rectangle 146"/>
          <p:cNvSpPr>
            <a:spLocks noChangeArrowheads="1"/>
          </p:cNvSpPr>
          <p:nvPr/>
        </p:nvSpPr>
        <p:spPr bwMode="gray">
          <a:xfrm>
            <a:off x="7691438" y="4763"/>
            <a:ext cx="725487" cy="522287"/>
          </a:xfrm>
          <a:prstGeom prst="rect">
            <a:avLst/>
          </a:prstGeom>
          <a:solidFill>
            <a:schemeClr val="folHlink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5" name="Rectangle 153"/>
          <p:cNvSpPr>
            <a:spLocks noChangeArrowheads="1"/>
          </p:cNvSpPr>
          <p:nvPr/>
        </p:nvSpPr>
        <p:spPr bwMode="gray">
          <a:xfrm>
            <a:off x="40767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7" name="Rectangle 155"/>
          <p:cNvSpPr>
            <a:spLocks noChangeArrowheads="1"/>
          </p:cNvSpPr>
          <p:nvPr/>
        </p:nvSpPr>
        <p:spPr bwMode="gray">
          <a:xfrm>
            <a:off x="4789488" y="4763"/>
            <a:ext cx="725487" cy="522287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4" name="Rectangle 162"/>
          <p:cNvSpPr>
            <a:spLocks noChangeArrowheads="1"/>
          </p:cNvSpPr>
          <p:nvPr/>
        </p:nvSpPr>
        <p:spPr bwMode="gray">
          <a:xfrm>
            <a:off x="446088" y="1147763"/>
            <a:ext cx="725487" cy="633412"/>
          </a:xfrm>
          <a:prstGeom prst="rect">
            <a:avLst/>
          </a:prstGeom>
          <a:solidFill>
            <a:schemeClr val="fol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6" name="Rectangle 164"/>
          <p:cNvSpPr>
            <a:spLocks noChangeArrowheads="1"/>
          </p:cNvSpPr>
          <p:nvPr/>
        </p:nvSpPr>
        <p:spPr bwMode="gray">
          <a:xfrm>
            <a:off x="1889125" y="4763"/>
            <a:ext cx="725488" cy="5222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1" name="Rectangle 179"/>
          <p:cNvSpPr>
            <a:spLocks noChangeArrowheads="1"/>
          </p:cNvSpPr>
          <p:nvPr/>
        </p:nvSpPr>
        <p:spPr bwMode="gray">
          <a:xfrm>
            <a:off x="625157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2" name="Rectangle 180"/>
          <p:cNvSpPr>
            <a:spLocks noChangeArrowheads="1"/>
          </p:cNvSpPr>
          <p:nvPr/>
        </p:nvSpPr>
        <p:spPr bwMode="gray">
          <a:xfrm>
            <a:off x="7691438" y="1165225"/>
            <a:ext cx="725487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3" name="Rectangle 181"/>
          <p:cNvSpPr>
            <a:spLocks noChangeArrowheads="1"/>
          </p:cNvSpPr>
          <p:nvPr/>
        </p:nvSpPr>
        <p:spPr bwMode="gray">
          <a:xfrm>
            <a:off x="334962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5" name="Rectangle 183"/>
          <p:cNvSpPr>
            <a:spLocks noChangeArrowheads="1"/>
          </p:cNvSpPr>
          <p:nvPr/>
        </p:nvSpPr>
        <p:spPr bwMode="gray">
          <a:xfrm>
            <a:off x="1889125" y="1165225"/>
            <a:ext cx="725488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1" name="Rectangle 189"/>
          <p:cNvSpPr>
            <a:spLocks noChangeArrowheads="1"/>
          </p:cNvSpPr>
          <p:nvPr/>
        </p:nvSpPr>
        <p:spPr bwMode="gray">
          <a:xfrm>
            <a:off x="438150" y="4763"/>
            <a:ext cx="725488" cy="522287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2" name="Rectangle 190"/>
          <p:cNvSpPr>
            <a:spLocks noChangeArrowheads="1"/>
          </p:cNvSpPr>
          <p:nvPr/>
        </p:nvSpPr>
        <p:spPr bwMode="gray">
          <a:xfrm>
            <a:off x="1143000" y="533400"/>
            <a:ext cx="725488" cy="633413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2" name="Rectangle 200"/>
          <p:cNvSpPr>
            <a:spLocks noChangeArrowheads="1"/>
          </p:cNvSpPr>
          <p:nvPr/>
        </p:nvSpPr>
        <p:spPr bwMode="gray">
          <a:xfrm>
            <a:off x="25781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06" name="Group 234"/>
          <p:cNvGrpSpPr>
            <a:grpSpLocks/>
          </p:cNvGrpSpPr>
          <p:nvPr/>
        </p:nvGrpSpPr>
        <p:grpSpPr bwMode="auto">
          <a:xfrm>
            <a:off x="0" y="2257425"/>
            <a:ext cx="4738688" cy="4600575"/>
            <a:chOff x="-9" y="1395"/>
            <a:chExt cx="2985" cy="2898"/>
          </a:xfrm>
        </p:grpSpPr>
        <p:pic>
          <p:nvPicPr>
            <p:cNvPr id="3285" name="Picture 213" descr="pan0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81" r="2339"/>
            <a:stretch>
              <a:fillRect/>
            </a:stretch>
          </p:blipFill>
          <p:spPr bwMode="gray">
            <a:xfrm>
              <a:off x="0" y="1395"/>
              <a:ext cx="2976" cy="2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81" name="Freeform 209" descr="wiz_gold03"/>
            <p:cNvSpPr>
              <a:spLocks/>
            </p:cNvSpPr>
            <p:nvPr/>
          </p:nvSpPr>
          <p:spPr bwMode="gray">
            <a:xfrm>
              <a:off x="-9" y="1493"/>
              <a:ext cx="2841" cy="2599"/>
            </a:xfrm>
            <a:custGeom>
              <a:avLst/>
              <a:gdLst>
                <a:gd name="T0" fmla="*/ 0 w 2841"/>
                <a:gd name="T1" fmla="*/ 18 h 2599"/>
                <a:gd name="T2" fmla="*/ 2841 w 2841"/>
                <a:gd name="T3" fmla="*/ 0 h 2599"/>
                <a:gd name="T4" fmla="*/ 1294 w 2841"/>
                <a:gd name="T5" fmla="*/ 2597 h 2599"/>
                <a:gd name="T6" fmla="*/ 2 w 2841"/>
                <a:gd name="T7" fmla="*/ 2599 h 2599"/>
                <a:gd name="T8" fmla="*/ 0 w 2841"/>
                <a:gd name="T9" fmla="*/ 18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1" h="2599">
                  <a:moveTo>
                    <a:pt x="0" y="18"/>
                  </a:moveTo>
                  <a:lnTo>
                    <a:pt x="2841" y="0"/>
                  </a:lnTo>
                  <a:lnTo>
                    <a:pt x="1294" y="2597"/>
                  </a:lnTo>
                  <a:lnTo>
                    <a:pt x="2" y="2599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1">
              <a:blip r:embed="rId3" cstate="print"/>
              <a:srcRect/>
              <a:stretch>
                <a:fillRect r="-15708"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05" name="Group 233"/>
          <p:cNvGrpSpPr>
            <a:grpSpLocks/>
          </p:cNvGrpSpPr>
          <p:nvPr/>
        </p:nvGrpSpPr>
        <p:grpSpPr bwMode="auto">
          <a:xfrm>
            <a:off x="9525" y="1395413"/>
            <a:ext cx="4256088" cy="4598987"/>
            <a:chOff x="0" y="1039"/>
            <a:chExt cx="2681" cy="2897"/>
          </a:xfrm>
        </p:grpSpPr>
        <p:pic>
          <p:nvPicPr>
            <p:cNvPr id="3292" name="Picture 220" descr="pan01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30" r="2339"/>
            <a:stretch>
              <a:fillRect/>
            </a:stretch>
          </p:blipFill>
          <p:spPr bwMode="gray">
            <a:xfrm>
              <a:off x="0" y="1039"/>
              <a:ext cx="2681" cy="2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93" name="Freeform 221" descr="wiz_gold04"/>
            <p:cNvSpPr>
              <a:spLocks/>
            </p:cNvSpPr>
            <p:nvPr userDrawn="1"/>
          </p:nvSpPr>
          <p:spPr bwMode="gray">
            <a:xfrm>
              <a:off x="0" y="1137"/>
              <a:ext cx="2537" cy="2600"/>
            </a:xfrm>
            <a:custGeom>
              <a:avLst/>
              <a:gdLst>
                <a:gd name="T0" fmla="*/ 0 w 2537"/>
                <a:gd name="T1" fmla="*/ 0 h 2600"/>
                <a:gd name="T2" fmla="*/ 2537 w 2537"/>
                <a:gd name="T3" fmla="*/ 1 h 2600"/>
                <a:gd name="T4" fmla="*/ 991 w 2537"/>
                <a:gd name="T5" fmla="*/ 2597 h 2600"/>
                <a:gd name="T6" fmla="*/ 0 w 2537"/>
                <a:gd name="T7" fmla="*/ 2600 h 2600"/>
                <a:gd name="T8" fmla="*/ 0 w 2537"/>
                <a:gd name="T9" fmla="*/ 0 h 2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7" h="2600">
                  <a:moveTo>
                    <a:pt x="0" y="0"/>
                  </a:moveTo>
                  <a:lnTo>
                    <a:pt x="2537" y="1"/>
                  </a:lnTo>
                  <a:lnTo>
                    <a:pt x="991" y="2597"/>
                  </a:lnTo>
                  <a:lnTo>
                    <a:pt x="0" y="26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04" name="Group 232"/>
          <p:cNvGrpSpPr>
            <a:grpSpLocks/>
          </p:cNvGrpSpPr>
          <p:nvPr/>
        </p:nvGrpSpPr>
        <p:grpSpPr bwMode="auto">
          <a:xfrm>
            <a:off x="-4763" y="304800"/>
            <a:ext cx="3821113" cy="5078413"/>
            <a:chOff x="-7" y="240"/>
            <a:chExt cx="2407" cy="3199"/>
          </a:xfrm>
        </p:grpSpPr>
        <p:pic>
          <p:nvPicPr>
            <p:cNvPr id="3295" name="Picture 223" descr="pan01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431" r="2339"/>
            <a:stretch>
              <a:fillRect/>
            </a:stretch>
          </p:blipFill>
          <p:spPr bwMode="gray">
            <a:xfrm>
              <a:off x="0" y="240"/>
              <a:ext cx="2400" cy="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96" name="Freeform 224" descr="wiz_gold01"/>
            <p:cNvSpPr>
              <a:spLocks/>
            </p:cNvSpPr>
            <p:nvPr userDrawn="1"/>
          </p:nvSpPr>
          <p:spPr bwMode="gray">
            <a:xfrm>
              <a:off x="-7" y="348"/>
              <a:ext cx="2247" cy="2874"/>
            </a:xfrm>
            <a:custGeom>
              <a:avLst/>
              <a:gdLst>
                <a:gd name="T0" fmla="*/ 7 w 2247"/>
                <a:gd name="T1" fmla="*/ 0 h 2874"/>
                <a:gd name="T2" fmla="*/ 2247 w 2247"/>
                <a:gd name="T3" fmla="*/ 0 h 2874"/>
                <a:gd name="T4" fmla="*/ 540 w 2247"/>
                <a:gd name="T5" fmla="*/ 2868 h 2874"/>
                <a:gd name="T6" fmla="*/ 0 w 2247"/>
                <a:gd name="T7" fmla="*/ 2874 h 2874"/>
                <a:gd name="T8" fmla="*/ 7 w 2247"/>
                <a:gd name="T9" fmla="*/ 0 h 2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7" h="2874">
                  <a:moveTo>
                    <a:pt x="7" y="0"/>
                  </a:moveTo>
                  <a:lnTo>
                    <a:pt x="2247" y="0"/>
                  </a:lnTo>
                  <a:lnTo>
                    <a:pt x="540" y="2868"/>
                  </a:lnTo>
                  <a:lnTo>
                    <a:pt x="0" y="2874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1">
              <a:blip r:embed="rId5" cstate="print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67200" y="1981200"/>
            <a:ext cx="4724400" cy="2057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 b="1" i="0">
                <a:latin typeface="Calibri"/>
                <a:cs typeface="Calibri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2133600" cy="320675"/>
          </a:xfrm>
        </p:spPr>
        <p:txBody>
          <a:bodyPr/>
          <a:lstStyle>
            <a:lvl1pPr algn="r"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172200" y="6400800"/>
            <a:ext cx="2895600" cy="320675"/>
          </a:xfrm>
        </p:spPr>
        <p:txBody>
          <a:bodyPr/>
          <a:lstStyle>
            <a:lvl1pPr algn="r"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733800" y="6400800"/>
            <a:ext cx="2133600" cy="32067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10C8F81-30B4-43BF-95AD-74C443B2019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67200" y="914400"/>
            <a:ext cx="4724400" cy="381000"/>
          </a:xfrm>
        </p:spPr>
        <p:txBody>
          <a:bodyPr/>
          <a:lstStyle>
            <a:lvl1pPr marL="0" indent="0" algn="r">
              <a:buNone/>
              <a:defRPr sz="1800" b="1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pPr lvl="0"/>
            <a:endParaRPr lang="en-US"/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6000" y="1371600"/>
            <a:ext cx="2895600" cy="381000"/>
          </a:xfrm>
        </p:spPr>
        <p:txBody>
          <a:bodyPr/>
          <a:lstStyle>
            <a:lvl1pPr marL="0" indent="0" algn="r">
              <a:buNone/>
              <a:defRPr sz="1800" b="0" i="1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03C87-2F0C-4294-A85C-2D4FAB9A12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32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4D5B49-7214-4CFD-B6C1-2BF4934AB4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7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D5673-F53A-4B45-8476-8B572EE2A9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9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2897BC-4300-4027-A0D0-3B3166F2E9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7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BAD1D-5F21-44A9-9442-173913CD9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477AD-0C44-4B0A-AA71-7E19EBF92E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5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B46F82-182A-4B5E-9620-02463DB3CF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1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5930E0-3B55-41FD-BA4B-0C37C630E1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1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0" y="228600"/>
            <a:ext cx="9144000" cy="838200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117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467475"/>
            <a:ext cx="21336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467475"/>
            <a:ext cx="28956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467475"/>
            <a:ext cx="21336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+mn-lt"/>
              </a:defRPr>
            </a:lvl1pPr>
          </a:lstStyle>
          <a:p>
            <a:fld id="{BBB157DB-5636-46B0-8A28-3F9815957C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76" name="Rectangle 152"/>
          <p:cNvSpPr>
            <a:spLocks noChangeArrowheads="1"/>
          </p:cNvSpPr>
          <p:nvPr/>
        </p:nvSpPr>
        <p:spPr bwMode="gray">
          <a:xfrm>
            <a:off x="6613525" y="5918200"/>
            <a:ext cx="506413" cy="4699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1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4" name="Rectangle 160"/>
          <p:cNvSpPr>
            <a:spLocks noChangeArrowheads="1"/>
          </p:cNvSpPr>
          <p:nvPr/>
        </p:nvSpPr>
        <p:spPr bwMode="gray">
          <a:xfrm>
            <a:off x="4068763" y="5440363"/>
            <a:ext cx="509587" cy="473075"/>
          </a:xfrm>
          <a:prstGeom prst="rect">
            <a:avLst/>
          </a:prstGeom>
          <a:solidFill>
            <a:schemeClr val="accent2">
              <a:alpha val="10001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6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9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0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1" name="Rectangle 167"/>
          <p:cNvSpPr>
            <a:spLocks noChangeArrowheads="1"/>
          </p:cNvSpPr>
          <p:nvPr/>
        </p:nvSpPr>
        <p:spPr bwMode="gray">
          <a:xfrm>
            <a:off x="6105525" y="6386513"/>
            <a:ext cx="508000" cy="471487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2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3" name="Rectangle 169"/>
          <p:cNvSpPr>
            <a:spLocks noChangeArrowheads="1"/>
          </p:cNvSpPr>
          <p:nvPr/>
        </p:nvSpPr>
        <p:spPr bwMode="gray">
          <a:xfrm>
            <a:off x="8113713" y="5440363"/>
            <a:ext cx="506412" cy="473075"/>
          </a:xfrm>
          <a:prstGeom prst="rect">
            <a:avLst/>
          </a:prstGeom>
          <a:solidFill>
            <a:schemeClr val="folHlink">
              <a:alpha val="10001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4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5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7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0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1" name="Rectangle 177"/>
          <p:cNvSpPr>
            <a:spLocks noChangeArrowheads="1"/>
          </p:cNvSpPr>
          <p:nvPr/>
        </p:nvSpPr>
        <p:spPr bwMode="gray">
          <a:xfrm>
            <a:off x="3046413" y="6386513"/>
            <a:ext cx="508000" cy="471487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5" name="Rectangle 181"/>
          <p:cNvSpPr>
            <a:spLocks noChangeArrowheads="1"/>
          </p:cNvSpPr>
          <p:nvPr/>
        </p:nvSpPr>
        <p:spPr bwMode="gray">
          <a:xfrm>
            <a:off x="1524000" y="5918200"/>
            <a:ext cx="506413" cy="4699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6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7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9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0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1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2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3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4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5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6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" name="Rectangle 194"/>
          <p:cNvSpPr>
            <a:spLocks noChangeArrowheads="1"/>
          </p:cNvSpPr>
          <p:nvPr/>
        </p:nvSpPr>
        <p:spPr bwMode="gray">
          <a:xfrm>
            <a:off x="0" y="4908550"/>
            <a:ext cx="9144000" cy="1477963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grpSp>
        <p:nvGrpSpPr>
          <p:cNvPr id="1219" name="Group 195"/>
          <p:cNvGrpSpPr>
            <a:grpSpLocks/>
          </p:cNvGrpSpPr>
          <p:nvPr/>
        </p:nvGrpSpPr>
        <p:grpSpPr bwMode="auto">
          <a:xfrm>
            <a:off x="0" y="357188"/>
            <a:ext cx="1157288" cy="1123950"/>
            <a:chOff x="-9" y="1395"/>
            <a:chExt cx="2985" cy="2898"/>
          </a:xfrm>
        </p:grpSpPr>
        <p:pic>
          <p:nvPicPr>
            <p:cNvPr id="1220" name="Picture 196" descr="pan01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81" r="2339"/>
            <a:stretch>
              <a:fillRect/>
            </a:stretch>
          </p:blipFill>
          <p:spPr bwMode="gray">
            <a:xfrm>
              <a:off x="0" y="1395"/>
              <a:ext cx="2976" cy="2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1" name="Freeform 197" descr="wiz_gold03"/>
            <p:cNvSpPr>
              <a:spLocks/>
            </p:cNvSpPr>
            <p:nvPr/>
          </p:nvSpPr>
          <p:spPr bwMode="gray">
            <a:xfrm>
              <a:off x="-9" y="1493"/>
              <a:ext cx="2841" cy="2599"/>
            </a:xfrm>
            <a:custGeom>
              <a:avLst/>
              <a:gdLst>
                <a:gd name="T0" fmla="*/ 0 w 2841"/>
                <a:gd name="T1" fmla="*/ 18 h 2599"/>
                <a:gd name="T2" fmla="*/ 2841 w 2841"/>
                <a:gd name="T3" fmla="*/ 0 h 2599"/>
                <a:gd name="T4" fmla="*/ 1294 w 2841"/>
                <a:gd name="T5" fmla="*/ 2597 h 2599"/>
                <a:gd name="T6" fmla="*/ 2 w 2841"/>
                <a:gd name="T7" fmla="*/ 2599 h 2599"/>
                <a:gd name="T8" fmla="*/ 0 w 2841"/>
                <a:gd name="T9" fmla="*/ 18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1" h="2599">
                  <a:moveTo>
                    <a:pt x="0" y="18"/>
                  </a:moveTo>
                  <a:lnTo>
                    <a:pt x="2841" y="0"/>
                  </a:lnTo>
                  <a:lnTo>
                    <a:pt x="1294" y="2597"/>
                  </a:lnTo>
                  <a:lnTo>
                    <a:pt x="2" y="2599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1">
              <a:blip r:embed="rId19" cstate="print"/>
              <a:srcRect/>
              <a:stretch>
                <a:fillRect r="-15708"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2" name="Group 198"/>
          <p:cNvGrpSpPr>
            <a:grpSpLocks/>
          </p:cNvGrpSpPr>
          <p:nvPr/>
        </p:nvGrpSpPr>
        <p:grpSpPr bwMode="auto">
          <a:xfrm>
            <a:off x="-6350" y="195263"/>
            <a:ext cx="1057275" cy="1143000"/>
            <a:chOff x="0" y="1039"/>
            <a:chExt cx="2681" cy="2897"/>
          </a:xfrm>
        </p:grpSpPr>
        <p:pic>
          <p:nvPicPr>
            <p:cNvPr id="1223" name="Picture 199" descr="pan01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30" r="2339"/>
            <a:stretch>
              <a:fillRect/>
            </a:stretch>
          </p:blipFill>
          <p:spPr bwMode="gray">
            <a:xfrm>
              <a:off x="0" y="1039"/>
              <a:ext cx="2681" cy="2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4" name="Freeform 200" descr="wiz_gold04"/>
            <p:cNvSpPr>
              <a:spLocks/>
            </p:cNvSpPr>
            <p:nvPr userDrawn="1"/>
          </p:nvSpPr>
          <p:spPr bwMode="gray">
            <a:xfrm>
              <a:off x="0" y="1137"/>
              <a:ext cx="2537" cy="2600"/>
            </a:xfrm>
            <a:custGeom>
              <a:avLst/>
              <a:gdLst>
                <a:gd name="T0" fmla="*/ 0 w 2537"/>
                <a:gd name="T1" fmla="*/ 0 h 2600"/>
                <a:gd name="T2" fmla="*/ 2537 w 2537"/>
                <a:gd name="T3" fmla="*/ 1 h 2600"/>
                <a:gd name="T4" fmla="*/ 991 w 2537"/>
                <a:gd name="T5" fmla="*/ 2597 h 2600"/>
                <a:gd name="T6" fmla="*/ 0 w 2537"/>
                <a:gd name="T7" fmla="*/ 2600 h 2600"/>
                <a:gd name="T8" fmla="*/ 0 w 2537"/>
                <a:gd name="T9" fmla="*/ 0 h 2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7" h="2600">
                  <a:moveTo>
                    <a:pt x="0" y="0"/>
                  </a:moveTo>
                  <a:lnTo>
                    <a:pt x="2537" y="1"/>
                  </a:lnTo>
                  <a:lnTo>
                    <a:pt x="991" y="2597"/>
                  </a:lnTo>
                  <a:lnTo>
                    <a:pt x="0" y="26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21" cstate="print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5" name="Group 201"/>
          <p:cNvGrpSpPr>
            <a:grpSpLocks/>
          </p:cNvGrpSpPr>
          <p:nvPr/>
        </p:nvGrpSpPr>
        <p:grpSpPr bwMode="auto">
          <a:xfrm>
            <a:off x="0" y="0"/>
            <a:ext cx="933450" cy="1239838"/>
            <a:chOff x="-7" y="240"/>
            <a:chExt cx="2407" cy="3199"/>
          </a:xfrm>
        </p:grpSpPr>
        <p:pic>
          <p:nvPicPr>
            <p:cNvPr id="1226" name="Picture 202" descr="pan01"/>
            <p:cNvPicPr>
              <a:picLocks noChangeAspect="1" noChangeArrowheads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431" r="2339"/>
            <a:stretch>
              <a:fillRect/>
            </a:stretch>
          </p:blipFill>
          <p:spPr bwMode="gray">
            <a:xfrm>
              <a:off x="0" y="240"/>
              <a:ext cx="2400" cy="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7" name="Freeform 203" descr="wiz_gold01"/>
            <p:cNvSpPr>
              <a:spLocks/>
            </p:cNvSpPr>
            <p:nvPr userDrawn="1"/>
          </p:nvSpPr>
          <p:spPr bwMode="gray">
            <a:xfrm>
              <a:off x="-7" y="348"/>
              <a:ext cx="2247" cy="2874"/>
            </a:xfrm>
            <a:custGeom>
              <a:avLst/>
              <a:gdLst>
                <a:gd name="T0" fmla="*/ 7 w 2247"/>
                <a:gd name="T1" fmla="*/ 0 h 2874"/>
                <a:gd name="T2" fmla="*/ 2247 w 2247"/>
                <a:gd name="T3" fmla="*/ 0 h 2874"/>
                <a:gd name="T4" fmla="*/ 540 w 2247"/>
                <a:gd name="T5" fmla="*/ 2868 h 2874"/>
                <a:gd name="T6" fmla="*/ 0 w 2247"/>
                <a:gd name="T7" fmla="*/ 2874 h 2874"/>
                <a:gd name="T8" fmla="*/ 7 w 2247"/>
                <a:gd name="T9" fmla="*/ 0 h 2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7" h="2874">
                  <a:moveTo>
                    <a:pt x="7" y="0"/>
                  </a:moveTo>
                  <a:lnTo>
                    <a:pt x="2247" y="0"/>
                  </a:lnTo>
                  <a:lnTo>
                    <a:pt x="540" y="2868"/>
                  </a:lnTo>
                  <a:lnTo>
                    <a:pt x="0" y="2874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1">
              <a:blip r:embed="rId23" cstate="print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219200" y="228600"/>
            <a:ext cx="791368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49" r:id="rId1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Calibri"/>
          <a:ea typeface="+mj-ea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90"/>
          </a:solidFill>
          <a:latin typeface="Calibri"/>
          <a:ea typeface="+mn-ea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/>
          <a:cs typeface="Calibri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/>
          <a:cs typeface="Calibri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Calibri"/>
          <a:cs typeface="Calibri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Calibri"/>
          <a:cs typeface="Calibri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PHÂN </a:t>
            </a:r>
            <a:r>
              <a:rPr lang="en-US" dirty="0"/>
              <a:t>TÍCH VÀ THIẾT KẾ HỆ THỐNG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Phân tích thiết kế hệ thống thông tin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915160"/>
            <a:ext cx="7467600" cy="4714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70471" y="6564868"/>
            <a:ext cx="475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1">
                <a:latin typeface="Calibri"/>
                <a:cs typeface="Calibri"/>
              </a:rPr>
              <a:t>Sơ đồ Use-Case nghiệp vụ của Siêu thị điện máy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524000"/>
            <a:ext cx="631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>
                <a:latin typeface="Calibri"/>
                <a:cs typeface="Calibri"/>
              </a:rPr>
              <a:t>Xác định các yêu cầu tự động hoá của hệ thống Siêu thị điện máy </a:t>
            </a:r>
          </a:p>
        </p:txBody>
      </p:sp>
      <p:sp>
        <p:nvSpPr>
          <p:cNvPr id="8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mtClean="0"/>
              <a:t>Xây dựng sơ đồ UC hệ thống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5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Các yêu cầu tự động hoá của </a:t>
            </a:r>
            <a:r>
              <a:rPr lang="hr-HR"/>
              <a:t>Siêu thị điện máy </a:t>
            </a:r>
          </a:p>
          <a:p>
            <a:pPr lvl="1"/>
            <a:r>
              <a:rPr lang="en-US"/>
              <a:t>Các chức năng của phần mềm hỗ trợ cho nghiệp vụ bán hàng:</a:t>
            </a:r>
          </a:p>
          <a:p>
            <a:pPr lvl="2"/>
            <a:r>
              <a:rPr lang="en-US"/>
              <a:t>Lập hoá đơn, In hoá đơn, Xem danh sách sản phẩm tồn kho, Xem thông tin đơn hàng, Đặt hàng online, … </a:t>
            </a:r>
          </a:p>
          <a:p>
            <a:pPr lvl="1"/>
            <a:r>
              <a:rPr lang="en-US"/>
              <a:t>Các chức năng của phần mềm hỗ trợ cho nghiệp vụ bảo hành:</a:t>
            </a:r>
          </a:p>
          <a:p>
            <a:pPr lvl="2"/>
            <a:r>
              <a:rPr lang="en-US"/>
              <a:t>Tiếp nhận sản phẩm, in phiếu tiếp nhận, Cập nhật trạng thái tiếp nhận (trả hàng), …</a:t>
            </a:r>
          </a:p>
          <a:p>
            <a:pPr lvl="1"/>
            <a:r>
              <a:rPr lang="en-US"/>
              <a:t>Các chức năng hỗ trợ cho nghiệp vụ giao hàng:</a:t>
            </a:r>
          </a:p>
          <a:p>
            <a:pPr lvl="2"/>
            <a:r>
              <a:rPr lang="en-US"/>
              <a:t>Xem danh sách các hoá đơn chờ giao hàng, Xem thông tin đơn hàng, Cập nhật trạng thái giao hàng , …</a:t>
            </a:r>
          </a:p>
          <a:p>
            <a:pPr lvl="2"/>
            <a:endParaRPr lang="en-US"/>
          </a:p>
          <a:p>
            <a:pPr lvl="2"/>
            <a:endParaRPr lang="en-US"/>
          </a:p>
        </p:txBody>
      </p:sp>
      <p:sp>
        <p:nvSpPr>
          <p:cNvPr id="5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mtClean="0"/>
              <a:t>Xây dựng sơ đồ UC hệ thống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7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" y="1155700"/>
            <a:ext cx="8763000" cy="5702300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52400" y="6019800"/>
            <a:ext cx="4549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1">
                <a:solidFill>
                  <a:srgbClr val="FF00FF"/>
                </a:solidFill>
                <a:latin typeface="Calibri"/>
                <a:cs typeface="Calibri"/>
              </a:rPr>
              <a:t>Sơ đồ Use Case biểu diễn yêu cầu tự động hoá</a:t>
            </a:r>
          </a:p>
          <a:p>
            <a:pPr algn="ctr"/>
            <a:r>
              <a:rPr lang="en-US" b="0" i="1">
                <a:solidFill>
                  <a:srgbClr val="FF00FF"/>
                </a:solidFill>
                <a:latin typeface="Calibri"/>
                <a:cs typeface="Calibri"/>
              </a:rPr>
              <a:t>của hệ thống siêu thị điện máy </a:t>
            </a:r>
          </a:p>
        </p:txBody>
      </p:sp>
      <p:sp>
        <p:nvSpPr>
          <p:cNvPr id="5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mtClean="0"/>
              <a:t>Xây dựng sơ đồ UC hệ thống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3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Tinh chế và nâng cấp sơ đồ Use case</a:t>
            </a:r>
            <a:br>
              <a:rPr lang="en-US" smtClean="0"/>
            </a:br>
            <a:r>
              <a:rPr lang="en-US" sz="3200" b="0" smtClean="0">
                <a:sym typeface="Wingdings" pitchFamily="2" charset="2"/>
              </a:rPr>
              <a:t> </a:t>
            </a:r>
            <a:r>
              <a:rPr lang="en-US" sz="3200" b="0" smtClean="0">
                <a:solidFill>
                  <a:srgbClr val="FFFF00"/>
                </a:solidFill>
                <a:sym typeface="Wingdings" pitchFamily="2" charset="2"/>
              </a:rPr>
              <a:t>B</a:t>
            </a:r>
            <a:r>
              <a:rPr lang="en-US" sz="3200" b="0" smtClean="0">
                <a:solidFill>
                  <a:srgbClr val="FFFF00"/>
                </a:solidFill>
              </a:rPr>
              <a:t>ổ sung các use case đặc trưng phần mềm </a:t>
            </a:r>
            <a:br>
              <a:rPr lang="en-US" sz="3200" b="0" smtClean="0">
                <a:solidFill>
                  <a:srgbClr val="FFFF00"/>
                </a:solidFill>
              </a:rPr>
            </a:br>
            <a:r>
              <a:rPr lang="en-US" sz="3200" b="0" smtClean="0">
                <a:sym typeface="Wingdings" pitchFamily="2" charset="2"/>
              </a:rPr>
              <a:t> </a:t>
            </a:r>
            <a:r>
              <a:rPr lang="en-US" sz="3200" b="0" smtClean="0">
                <a:solidFill>
                  <a:srgbClr val="FFFF00"/>
                </a:solidFill>
                <a:sym typeface="Wingdings" pitchFamily="2" charset="2"/>
              </a:rPr>
              <a:t>Phát triển các liên kết </a:t>
            </a:r>
            <a:r>
              <a:rPr lang="en-US" sz="3200" b="0" i="1" smtClean="0">
                <a:solidFill>
                  <a:srgbClr val="00B0F0"/>
                </a:solidFill>
                <a:sym typeface="Wingdings" pitchFamily="2" charset="2"/>
              </a:rPr>
              <a:t>include</a:t>
            </a:r>
            <a:r>
              <a:rPr lang="en-US" sz="3200" b="0" smtClean="0">
                <a:solidFill>
                  <a:srgbClr val="FFFF00"/>
                </a:solidFill>
                <a:sym typeface="Wingdings" pitchFamily="2" charset="2"/>
              </a:rPr>
              <a:t> và </a:t>
            </a:r>
            <a:r>
              <a:rPr lang="en-US" sz="3200" b="0" i="1" smtClean="0">
                <a:solidFill>
                  <a:srgbClr val="00B0F0"/>
                </a:solidFill>
                <a:sym typeface="Wingdings" pitchFamily="2" charset="2"/>
              </a:rPr>
              <a:t>extend</a:t>
            </a:r>
            <a:r>
              <a:rPr lang="en-US" sz="3200" b="0" smtClean="0">
                <a:sym typeface="Wingdings" pitchFamily="2" charset="2"/>
              </a:rPr>
              <a:t>  </a:t>
            </a:r>
            <a:r>
              <a:rPr lang="en-US" sz="3200" b="0" smtClean="0"/>
              <a:t> 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96067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Bổ </a:t>
            </a:r>
            <a:r>
              <a:rPr lang="en-US"/>
              <a:t>sung các use case mô tả chức năng đặc trưng phần mềm: </a:t>
            </a:r>
          </a:p>
          <a:p>
            <a:pPr lvl="1"/>
            <a:r>
              <a:rPr lang="en-US" b="1" i="1">
                <a:solidFill>
                  <a:srgbClr val="C00000"/>
                </a:solidFill>
              </a:rPr>
              <a:t>Các use case quản trị hệ thống</a:t>
            </a:r>
            <a:r>
              <a:rPr lang="en-US"/>
              <a:t>: </a:t>
            </a:r>
          </a:p>
          <a:p>
            <a:pPr lvl="2"/>
            <a:r>
              <a:rPr lang="en-US"/>
              <a:t>Quản trị người dùng</a:t>
            </a:r>
          </a:p>
          <a:p>
            <a:pPr lvl="2"/>
            <a:r>
              <a:rPr lang="en-US"/>
              <a:t>Quản trị thông số hệ thống  </a:t>
            </a:r>
            <a:endParaRPr lang="en-US" smtClean="0"/>
          </a:p>
          <a:p>
            <a:pPr lvl="2"/>
            <a:endParaRPr lang="en-US"/>
          </a:p>
          <a:p>
            <a:pPr lvl="1"/>
            <a:r>
              <a:rPr lang="en-US" b="1" i="1">
                <a:solidFill>
                  <a:srgbClr val="C00000"/>
                </a:solidFill>
              </a:rPr>
              <a:t>Các use case quản trị dữ liệ</a:t>
            </a:r>
            <a:r>
              <a:rPr lang="en-US" b="1" i="1" smtClean="0">
                <a:solidFill>
                  <a:srgbClr val="C00000"/>
                </a:solidFill>
              </a:rPr>
              <a:t>u</a:t>
            </a:r>
            <a:r>
              <a:rPr lang="en-US"/>
              <a:t>: </a:t>
            </a:r>
            <a:endParaRPr lang="en-US" b="1" i="1">
              <a:solidFill>
                <a:srgbClr val="C00000"/>
              </a:solidFill>
            </a:endParaRPr>
          </a:p>
          <a:p>
            <a:pPr lvl="2"/>
            <a:r>
              <a:rPr lang="en-US"/>
              <a:t>Quản trị danh mục dữ liệ</a:t>
            </a:r>
            <a:r>
              <a:rPr lang="en-US" smtClean="0"/>
              <a:t>u</a:t>
            </a:r>
          </a:p>
          <a:p>
            <a:pPr lvl="3"/>
            <a:r>
              <a:rPr lang="en-US" smtClean="0"/>
              <a:t>VD: Quản lý danh mục sách, danh mục nhà cung cấp, …</a:t>
            </a:r>
            <a:endParaRPr lang="en-US"/>
          </a:p>
          <a:p>
            <a:pPr lvl="2"/>
            <a:r>
              <a:rPr lang="en-US"/>
              <a:t>Quản trị an toàn (backup/restore)  </a:t>
            </a:r>
            <a:endParaRPr lang="en-US" smtClean="0"/>
          </a:p>
          <a:p>
            <a:pPr lvl="2"/>
            <a:endParaRPr lang="en-US"/>
          </a:p>
          <a:p>
            <a:pPr lvl="1"/>
            <a:r>
              <a:rPr lang="en-US"/>
              <a:t>... </a:t>
            </a:r>
          </a:p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+mn-ea"/>
                <a:cs typeface="+mn-cs"/>
              </a:rPr>
              <a:t>Tinh chế và nâng cấp sơ đồ use case</a:t>
            </a:r>
          </a:p>
        </p:txBody>
      </p:sp>
    </p:spTree>
    <p:extLst>
      <p:ext uri="{BB962C8B-B14F-4D97-AF65-F5344CB8AC3E}">
        <p14:creationId xmlns:p14="http://schemas.microsoft.com/office/powerpoint/2010/main" val="229709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Bổ </a:t>
            </a:r>
            <a:r>
              <a:rPr lang="fr-FR"/>
              <a:t>sung các use case mô tả chức năng đặc trưng phần mềm: </a:t>
            </a:r>
            <a:endParaRPr lang="fr-FR" smtClean="0"/>
          </a:p>
          <a:p>
            <a:pPr lvl="1"/>
            <a:r>
              <a:rPr lang="fr-FR" smtClean="0"/>
              <a:t>Ví dụ: Trong hệ thống thư viện</a:t>
            </a:r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94" y="2819400"/>
            <a:ext cx="720090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reeform 5"/>
          <p:cNvSpPr/>
          <p:nvPr/>
        </p:nvSpPr>
        <p:spPr>
          <a:xfrm>
            <a:off x="4359819" y="2794715"/>
            <a:ext cx="288381" cy="3734874"/>
          </a:xfrm>
          <a:custGeom>
            <a:avLst/>
            <a:gdLst>
              <a:gd name="connsiteX0" fmla="*/ 502276 w 502276"/>
              <a:gd name="connsiteY0" fmla="*/ 0 h 3606085"/>
              <a:gd name="connsiteX1" fmla="*/ 0 w 502276"/>
              <a:gd name="connsiteY1" fmla="*/ 3606085 h 3606085"/>
              <a:gd name="connsiteX2" fmla="*/ 0 w 502276"/>
              <a:gd name="connsiteY2" fmla="*/ 3606085 h 3606085"/>
              <a:gd name="connsiteX0" fmla="*/ 772733 w 772733"/>
              <a:gd name="connsiteY0" fmla="*/ 0 h 3606085"/>
              <a:gd name="connsiteX1" fmla="*/ 0 w 772733"/>
              <a:gd name="connsiteY1" fmla="*/ 2150772 h 3606085"/>
              <a:gd name="connsiteX2" fmla="*/ 270457 w 772733"/>
              <a:gd name="connsiteY2" fmla="*/ 3606085 h 3606085"/>
              <a:gd name="connsiteX3" fmla="*/ 270457 w 772733"/>
              <a:gd name="connsiteY3" fmla="*/ 3606085 h 3606085"/>
              <a:gd name="connsiteX0" fmla="*/ 22425 w 344397"/>
              <a:gd name="connsiteY0" fmla="*/ 0 h 3683358"/>
              <a:gd name="connsiteX1" fmla="*/ 73940 w 344397"/>
              <a:gd name="connsiteY1" fmla="*/ 2228045 h 3683358"/>
              <a:gd name="connsiteX2" fmla="*/ 344397 w 344397"/>
              <a:gd name="connsiteY2" fmla="*/ 3683358 h 3683358"/>
              <a:gd name="connsiteX3" fmla="*/ 344397 w 344397"/>
              <a:gd name="connsiteY3" fmla="*/ 3683358 h 3683358"/>
              <a:gd name="connsiteX0" fmla="*/ 0 w 322138"/>
              <a:gd name="connsiteY0" fmla="*/ 0 h 3683358"/>
              <a:gd name="connsiteX1" fmla="*/ 321973 w 322138"/>
              <a:gd name="connsiteY1" fmla="*/ 1159099 h 3683358"/>
              <a:gd name="connsiteX2" fmla="*/ 51515 w 322138"/>
              <a:gd name="connsiteY2" fmla="*/ 2228045 h 3683358"/>
              <a:gd name="connsiteX3" fmla="*/ 321972 w 322138"/>
              <a:gd name="connsiteY3" fmla="*/ 3683358 h 3683358"/>
              <a:gd name="connsiteX4" fmla="*/ 321972 w 322138"/>
              <a:gd name="connsiteY4" fmla="*/ 3683358 h 3683358"/>
              <a:gd name="connsiteX0" fmla="*/ 120970 w 275683"/>
              <a:gd name="connsiteY0" fmla="*/ 0 h 3734874"/>
              <a:gd name="connsiteX1" fmla="*/ 275518 w 275683"/>
              <a:gd name="connsiteY1" fmla="*/ 1210615 h 3734874"/>
              <a:gd name="connsiteX2" fmla="*/ 5060 w 275683"/>
              <a:gd name="connsiteY2" fmla="*/ 2279561 h 3734874"/>
              <a:gd name="connsiteX3" fmla="*/ 275517 w 275683"/>
              <a:gd name="connsiteY3" fmla="*/ 3734874 h 3734874"/>
              <a:gd name="connsiteX4" fmla="*/ 275517 w 275683"/>
              <a:gd name="connsiteY4" fmla="*/ 3734874 h 3734874"/>
              <a:gd name="connsiteX0" fmla="*/ 159116 w 313812"/>
              <a:gd name="connsiteY0" fmla="*/ 0 h 3734874"/>
              <a:gd name="connsiteX1" fmla="*/ 313664 w 313812"/>
              <a:gd name="connsiteY1" fmla="*/ 1210615 h 3734874"/>
              <a:gd name="connsiteX2" fmla="*/ 4570 w 313812"/>
              <a:gd name="connsiteY2" fmla="*/ 2807595 h 3734874"/>
              <a:gd name="connsiteX3" fmla="*/ 313663 w 313812"/>
              <a:gd name="connsiteY3" fmla="*/ 3734874 h 3734874"/>
              <a:gd name="connsiteX4" fmla="*/ 313663 w 313812"/>
              <a:gd name="connsiteY4" fmla="*/ 3734874 h 3734874"/>
              <a:gd name="connsiteX0" fmla="*/ 133674 w 288381"/>
              <a:gd name="connsiteY0" fmla="*/ 0 h 3734874"/>
              <a:gd name="connsiteX1" fmla="*/ 288222 w 288381"/>
              <a:gd name="connsiteY1" fmla="*/ 1210615 h 3734874"/>
              <a:gd name="connsiteX2" fmla="*/ 4886 w 288381"/>
              <a:gd name="connsiteY2" fmla="*/ 2627291 h 3734874"/>
              <a:gd name="connsiteX3" fmla="*/ 288221 w 288381"/>
              <a:gd name="connsiteY3" fmla="*/ 3734874 h 3734874"/>
              <a:gd name="connsiteX4" fmla="*/ 288221 w 288381"/>
              <a:gd name="connsiteY4" fmla="*/ 3734874 h 3734874"/>
              <a:gd name="connsiteX0" fmla="*/ 133674 w 288381"/>
              <a:gd name="connsiteY0" fmla="*/ 0 h 3734874"/>
              <a:gd name="connsiteX1" fmla="*/ 288222 w 288381"/>
              <a:gd name="connsiteY1" fmla="*/ 811370 h 3734874"/>
              <a:gd name="connsiteX2" fmla="*/ 4886 w 288381"/>
              <a:gd name="connsiteY2" fmla="*/ 2627291 h 3734874"/>
              <a:gd name="connsiteX3" fmla="*/ 288221 w 288381"/>
              <a:gd name="connsiteY3" fmla="*/ 3734874 h 3734874"/>
              <a:gd name="connsiteX4" fmla="*/ 288221 w 288381"/>
              <a:gd name="connsiteY4" fmla="*/ 3734874 h 373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1" h="3734874">
                <a:moveTo>
                  <a:pt x="133674" y="0"/>
                </a:moveTo>
                <a:cubicBezTo>
                  <a:pt x="137967" y="171718"/>
                  <a:pt x="279636" y="440029"/>
                  <a:pt x="288222" y="811370"/>
                </a:cubicBezTo>
                <a:cubicBezTo>
                  <a:pt x="296808" y="1182711"/>
                  <a:pt x="-44483" y="2185116"/>
                  <a:pt x="4886" y="2627291"/>
                </a:cubicBezTo>
                <a:lnTo>
                  <a:pt x="288221" y="3734874"/>
                </a:lnTo>
                <a:lnTo>
                  <a:pt x="288221" y="3734874"/>
                </a:lnTo>
              </a:path>
            </a:pathLst>
          </a:cu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+mn-ea"/>
                <a:cs typeface="+mn-cs"/>
              </a:rPr>
              <a:t>Tinh chế và nâng cấp sơ đồ use case</a:t>
            </a:r>
          </a:p>
        </p:txBody>
      </p:sp>
    </p:spTree>
    <p:extLst>
      <p:ext uri="{BB962C8B-B14F-4D97-AF65-F5344CB8AC3E}">
        <p14:creationId xmlns:p14="http://schemas.microsoft.com/office/powerpoint/2010/main" val="122458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Bổ </a:t>
            </a:r>
            <a:r>
              <a:rPr lang="fr-FR"/>
              <a:t>sung các use case mô tả chức năng đặc trưng phần </a:t>
            </a:r>
            <a:r>
              <a:rPr lang="fr-FR" smtClean="0"/>
              <a:t>mềm</a:t>
            </a:r>
            <a:r>
              <a:rPr lang="fr-FR"/>
              <a:t>: </a:t>
            </a:r>
            <a:endParaRPr lang="fr-FR" smtClean="0"/>
          </a:p>
          <a:p>
            <a:pPr lvl="1"/>
            <a:r>
              <a:rPr lang="fr-FR"/>
              <a:t>Ví dụ: Trong hệ thống </a:t>
            </a:r>
            <a:r>
              <a:rPr lang="fr-FR" smtClean="0"/>
              <a:t>ATM</a:t>
            </a:r>
            <a:endParaRPr lang="fr-FR"/>
          </a:p>
          <a:p>
            <a:pPr lvl="1"/>
            <a:endParaRPr lang="fr-FR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34" y="2794715"/>
            <a:ext cx="630555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reeform 6"/>
          <p:cNvSpPr/>
          <p:nvPr/>
        </p:nvSpPr>
        <p:spPr>
          <a:xfrm>
            <a:off x="4953000" y="2370315"/>
            <a:ext cx="288381" cy="3734874"/>
          </a:xfrm>
          <a:custGeom>
            <a:avLst/>
            <a:gdLst>
              <a:gd name="connsiteX0" fmla="*/ 502276 w 502276"/>
              <a:gd name="connsiteY0" fmla="*/ 0 h 3606085"/>
              <a:gd name="connsiteX1" fmla="*/ 0 w 502276"/>
              <a:gd name="connsiteY1" fmla="*/ 3606085 h 3606085"/>
              <a:gd name="connsiteX2" fmla="*/ 0 w 502276"/>
              <a:gd name="connsiteY2" fmla="*/ 3606085 h 3606085"/>
              <a:gd name="connsiteX0" fmla="*/ 772733 w 772733"/>
              <a:gd name="connsiteY0" fmla="*/ 0 h 3606085"/>
              <a:gd name="connsiteX1" fmla="*/ 0 w 772733"/>
              <a:gd name="connsiteY1" fmla="*/ 2150772 h 3606085"/>
              <a:gd name="connsiteX2" fmla="*/ 270457 w 772733"/>
              <a:gd name="connsiteY2" fmla="*/ 3606085 h 3606085"/>
              <a:gd name="connsiteX3" fmla="*/ 270457 w 772733"/>
              <a:gd name="connsiteY3" fmla="*/ 3606085 h 3606085"/>
              <a:gd name="connsiteX0" fmla="*/ 22425 w 344397"/>
              <a:gd name="connsiteY0" fmla="*/ 0 h 3683358"/>
              <a:gd name="connsiteX1" fmla="*/ 73940 w 344397"/>
              <a:gd name="connsiteY1" fmla="*/ 2228045 h 3683358"/>
              <a:gd name="connsiteX2" fmla="*/ 344397 w 344397"/>
              <a:gd name="connsiteY2" fmla="*/ 3683358 h 3683358"/>
              <a:gd name="connsiteX3" fmla="*/ 344397 w 344397"/>
              <a:gd name="connsiteY3" fmla="*/ 3683358 h 3683358"/>
              <a:gd name="connsiteX0" fmla="*/ 0 w 322138"/>
              <a:gd name="connsiteY0" fmla="*/ 0 h 3683358"/>
              <a:gd name="connsiteX1" fmla="*/ 321973 w 322138"/>
              <a:gd name="connsiteY1" fmla="*/ 1159099 h 3683358"/>
              <a:gd name="connsiteX2" fmla="*/ 51515 w 322138"/>
              <a:gd name="connsiteY2" fmla="*/ 2228045 h 3683358"/>
              <a:gd name="connsiteX3" fmla="*/ 321972 w 322138"/>
              <a:gd name="connsiteY3" fmla="*/ 3683358 h 3683358"/>
              <a:gd name="connsiteX4" fmla="*/ 321972 w 322138"/>
              <a:gd name="connsiteY4" fmla="*/ 3683358 h 3683358"/>
              <a:gd name="connsiteX0" fmla="*/ 120970 w 275683"/>
              <a:gd name="connsiteY0" fmla="*/ 0 h 3734874"/>
              <a:gd name="connsiteX1" fmla="*/ 275518 w 275683"/>
              <a:gd name="connsiteY1" fmla="*/ 1210615 h 3734874"/>
              <a:gd name="connsiteX2" fmla="*/ 5060 w 275683"/>
              <a:gd name="connsiteY2" fmla="*/ 2279561 h 3734874"/>
              <a:gd name="connsiteX3" fmla="*/ 275517 w 275683"/>
              <a:gd name="connsiteY3" fmla="*/ 3734874 h 3734874"/>
              <a:gd name="connsiteX4" fmla="*/ 275517 w 275683"/>
              <a:gd name="connsiteY4" fmla="*/ 3734874 h 3734874"/>
              <a:gd name="connsiteX0" fmla="*/ 159116 w 313812"/>
              <a:gd name="connsiteY0" fmla="*/ 0 h 3734874"/>
              <a:gd name="connsiteX1" fmla="*/ 313664 w 313812"/>
              <a:gd name="connsiteY1" fmla="*/ 1210615 h 3734874"/>
              <a:gd name="connsiteX2" fmla="*/ 4570 w 313812"/>
              <a:gd name="connsiteY2" fmla="*/ 2807595 h 3734874"/>
              <a:gd name="connsiteX3" fmla="*/ 313663 w 313812"/>
              <a:gd name="connsiteY3" fmla="*/ 3734874 h 3734874"/>
              <a:gd name="connsiteX4" fmla="*/ 313663 w 313812"/>
              <a:gd name="connsiteY4" fmla="*/ 3734874 h 3734874"/>
              <a:gd name="connsiteX0" fmla="*/ 133674 w 288381"/>
              <a:gd name="connsiteY0" fmla="*/ 0 h 3734874"/>
              <a:gd name="connsiteX1" fmla="*/ 288222 w 288381"/>
              <a:gd name="connsiteY1" fmla="*/ 1210615 h 3734874"/>
              <a:gd name="connsiteX2" fmla="*/ 4886 w 288381"/>
              <a:gd name="connsiteY2" fmla="*/ 2627291 h 3734874"/>
              <a:gd name="connsiteX3" fmla="*/ 288221 w 288381"/>
              <a:gd name="connsiteY3" fmla="*/ 3734874 h 3734874"/>
              <a:gd name="connsiteX4" fmla="*/ 288221 w 288381"/>
              <a:gd name="connsiteY4" fmla="*/ 3734874 h 3734874"/>
              <a:gd name="connsiteX0" fmla="*/ 133674 w 288381"/>
              <a:gd name="connsiteY0" fmla="*/ 0 h 3734874"/>
              <a:gd name="connsiteX1" fmla="*/ 288222 w 288381"/>
              <a:gd name="connsiteY1" fmla="*/ 811370 h 3734874"/>
              <a:gd name="connsiteX2" fmla="*/ 4886 w 288381"/>
              <a:gd name="connsiteY2" fmla="*/ 2627291 h 3734874"/>
              <a:gd name="connsiteX3" fmla="*/ 288221 w 288381"/>
              <a:gd name="connsiteY3" fmla="*/ 3734874 h 3734874"/>
              <a:gd name="connsiteX4" fmla="*/ 288221 w 288381"/>
              <a:gd name="connsiteY4" fmla="*/ 3734874 h 373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1" h="3734874">
                <a:moveTo>
                  <a:pt x="133674" y="0"/>
                </a:moveTo>
                <a:cubicBezTo>
                  <a:pt x="137967" y="171718"/>
                  <a:pt x="279636" y="440029"/>
                  <a:pt x="288222" y="811370"/>
                </a:cubicBezTo>
                <a:cubicBezTo>
                  <a:pt x="296808" y="1182711"/>
                  <a:pt x="-44483" y="2185116"/>
                  <a:pt x="4886" y="2627291"/>
                </a:cubicBezTo>
                <a:lnTo>
                  <a:pt x="288221" y="3734874"/>
                </a:lnTo>
                <a:lnTo>
                  <a:pt x="288221" y="3734874"/>
                </a:lnTo>
              </a:path>
            </a:pathLst>
          </a:cu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+mn-ea"/>
                <a:cs typeface="+mn-cs"/>
              </a:rPr>
              <a:t>Tinh chế và nâng cấp sơ đồ use case</a:t>
            </a:r>
          </a:p>
        </p:txBody>
      </p:sp>
    </p:spTree>
    <p:extLst>
      <p:ext uri="{BB962C8B-B14F-4D97-AF65-F5344CB8AC3E}">
        <p14:creationId xmlns:p14="http://schemas.microsoft.com/office/powerpoint/2010/main" val="112844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Phát triển các mối liên kết &lt;&lt;include&gt;&gt; và &lt;&lt;extend&gt;&gt;:</a:t>
            </a:r>
            <a:endParaRPr lang="en-US" dirty="0" smtClean="0"/>
          </a:p>
          <a:p>
            <a:pPr lvl="1"/>
            <a:r>
              <a:rPr lang="en-US" b="1" u="sng" dirty="0" smtClean="0">
                <a:solidFill>
                  <a:srgbClr val="C00000"/>
                </a:solidFill>
              </a:rPr>
              <a:t>Include</a:t>
            </a:r>
            <a:r>
              <a:rPr lang="en-US" dirty="0" smtClean="0"/>
              <a:t>: </a:t>
            </a:r>
            <a:r>
              <a:rPr lang="en-US" dirty="0" err="1" smtClean="0"/>
              <a:t>Use-Case</a:t>
            </a:r>
            <a:r>
              <a:rPr lang="en-US" dirty="0" smtClean="0"/>
              <a:t> A &lt;&lt;include&gt;&gt; </a:t>
            </a:r>
            <a:r>
              <a:rPr lang="en-US" dirty="0" err="1" smtClean="0"/>
              <a:t>Use-Case</a:t>
            </a:r>
            <a:r>
              <a:rPr lang="en-US" dirty="0" smtClean="0"/>
              <a:t> B:</a:t>
            </a:r>
          </a:p>
          <a:p>
            <a:pPr lvl="2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r>
              <a:rPr lang="en-US" dirty="0" smtClean="0"/>
              <a:t> 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Use-CaseB</a:t>
            </a:r>
            <a:endParaRPr lang="en-US" dirty="0" smtClean="0"/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r>
              <a:rPr lang="en-US" b="1" u="sng" dirty="0" smtClean="0">
                <a:solidFill>
                  <a:srgbClr val="C00000"/>
                </a:solidFill>
              </a:rPr>
              <a:t>Extend</a:t>
            </a:r>
            <a:r>
              <a:rPr lang="en-US" dirty="0" smtClean="0"/>
              <a:t>: </a:t>
            </a:r>
            <a:r>
              <a:rPr lang="en-US" dirty="0" err="1" smtClean="0"/>
              <a:t>Use-Case</a:t>
            </a:r>
            <a:r>
              <a:rPr lang="en-US" dirty="0" smtClean="0"/>
              <a:t> A &lt;&lt;extend&gt;&gt; </a:t>
            </a:r>
            <a:r>
              <a:rPr lang="en-US" dirty="0" err="1" smtClean="0"/>
              <a:t>Use-Case</a:t>
            </a:r>
            <a:r>
              <a:rPr lang="en-US" dirty="0" smtClean="0"/>
              <a:t> B: </a:t>
            </a:r>
          </a:p>
          <a:p>
            <a:pPr lvl="2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r>
              <a:rPr lang="en-US" dirty="0" smtClean="0"/>
              <a:t> A, </a:t>
            </a:r>
            <a:r>
              <a:rPr lang="en-US" dirty="0" err="1" smtClean="0"/>
              <a:t>trong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Use-Case</a:t>
            </a:r>
            <a:r>
              <a:rPr lang="en-US" dirty="0" smtClean="0"/>
              <a:t> B</a:t>
            </a:r>
            <a:endParaRPr lang="vi-VN" dirty="0"/>
          </a:p>
        </p:txBody>
      </p:sp>
      <p:sp>
        <p:nvSpPr>
          <p:cNvPr id="6" name="Oval 5"/>
          <p:cNvSpPr/>
          <p:nvPr/>
        </p:nvSpPr>
        <p:spPr>
          <a:xfrm>
            <a:off x="2355711" y="3385226"/>
            <a:ext cx="1605063" cy="72957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Use-Case</a:t>
            </a:r>
            <a:r>
              <a:rPr lang="en-US" dirty="0" smtClean="0"/>
              <a:t> A</a:t>
            </a:r>
            <a:endParaRPr lang="vi-VN" dirty="0"/>
          </a:p>
        </p:txBody>
      </p:sp>
      <p:sp>
        <p:nvSpPr>
          <p:cNvPr id="7" name="Oval 6"/>
          <p:cNvSpPr/>
          <p:nvPr/>
        </p:nvSpPr>
        <p:spPr>
          <a:xfrm>
            <a:off x="5822808" y="3385226"/>
            <a:ext cx="1605063" cy="72957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Use-Case</a:t>
            </a:r>
            <a:r>
              <a:rPr lang="en-US" dirty="0" smtClean="0"/>
              <a:t> B</a:t>
            </a:r>
            <a:endParaRPr lang="vi-VN" dirty="0"/>
          </a:p>
        </p:txBody>
      </p:sp>
      <p:cxnSp>
        <p:nvCxnSpPr>
          <p:cNvPr id="8" name="Straight Arrow Connector 7"/>
          <p:cNvCxnSpPr>
            <a:stCxn id="6" idx="6"/>
          </p:cNvCxnSpPr>
          <p:nvPr/>
        </p:nvCxnSpPr>
        <p:spPr>
          <a:xfrm>
            <a:off x="3960774" y="3750013"/>
            <a:ext cx="186203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74268" y="337095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&lt;&lt;include&gt;&gt;</a:t>
            </a:r>
            <a:endParaRPr lang="vi-VN" dirty="0"/>
          </a:p>
        </p:txBody>
      </p:sp>
      <p:sp>
        <p:nvSpPr>
          <p:cNvPr id="12" name="Oval 11"/>
          <p:cNvSpPr/>
          <p:nvPr/>
        </p:nvSpPr>
        <p:spPr>
          <a:xfrm>
            <a:off x="2355711" y="5544443"/>
            <a:ext cx="1605063" cy="72957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Use-Case</a:t>
            </a:r>
            <a:r>
              <a:rPr lang="en-US" dirty="0" smtClean="0"/>
              <a:t> A</a:t>
            </a:r>
            <a:endParaRPr lang="vi-VN" dirty="0"/>
          </a:p>
        </p:txBody>
      </p:sp>
      <p:sp>
        <p:nvSpPr>
          <p:cNvPr id="13" name="Oval 12"/>
          <p:cNvSpPr/>
          <p:nvPr/>
        </p:nvSpPr>
        <p:spPr>
          <a:xfrm>
            <a:off x="5822808" y="5544443"/>
            <a:ext cx="1605063" cy="72957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Use-Case</a:t>
            </a:r>
            <a:r>
              <a:rPr lang="en-US" dirty="0" smtClean="0"/>
              <a:t> B</a:t>
            </a:r>
            <a:endParaRPr lang="vi-VN" dirty="0"/>
          </a:p>
        </p:txBody>
      </p:sp>
      <p:cxnSp>
        <p:nvCxnSpPr>
          <p:cNvPr id="14" name="Straight Arrow Connector 13"/>
          <p:cNvCxnSpPr>
            <a:stCxn id="13" idx="2"/>
            <a:endCxn id="12" idx="6"/>
          </p:cNvCxnSpPr>
          <p:nvPr/>
        </p:nvCxnSpPr>
        <p:spPr>
          <a:xfrm flipH="1">
            <a:off x="3960774" y="5909230"/>
            <a:ext cx="186203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91085" y="5530171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&lt;&lt;extend&gt;&gt;</a:t>
            </a:r>
            <a:endParaRPr lang="vi-VN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+mn-ea"/>
                <a:cs typeface="+mn-cs"/>
              </a:rPr>
              <a:t>Tinh chế và nâng cấp sơ đồ use case</a:t>
            </a:r>
          </a:p>
        </p:txBody>
      </p:sp>
    </p:spTree>
    <p:extLst>
      <p:ext uri="{BB962C8B-B14F-4D97-AF65-F5344CB8AC3E}">
        <p14:creationId xmlns:p14="http://schemas.microsoft.com/office/powerpoint/2010/main" val="396560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Phát </a:t>
            </a:r>
            <a:r>
              <a:rPr lang="en-US"/>
              <a:t>triển các liên kết </a:t>
            </a:r>
            <a:r>
              <a:rPr lang="en-US" b="1" i="1">
                <a:solidFill>
                  <a:srgbClr val="C00000"/>
                </a:solidFill>
              </a:rPr>
              <a:t>&lt;&lt;include&gt;&gt;</a:t>
            </a:r>
            <a:r>
              <a:rPr lang="en-US"/>
              <a:t>: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133601"/>
            <a:ext cx="47053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194477" y="3567113"/>
            <a:ext cx="1554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mtClean="0">
                <a:latin typeface="+mn-lt"/>
              </a:rPr>
              <a:t>H</a:t>
            </a:r>
            <a:r>
              <a:rPr lang="hr-HR" i="1" smtClean="0">
                <a:latin typeface="+mn-lt"/>
              </a:rPr>
              <a:t>ẹ</a:t>
            </a:r>
            <a:r>
              <a:rPr lang="hr-HR" i="1">
                <a:latin typeface="+mn-lt"/>
              </a:rPr>
              <a:t>̂ thống </a:t>
            </a:r>
            <a:r>
              <a:rPr lang="en-US" i="1" smtClean="0">
                <a:latin typeface="+mn-lt"/>
              </a:rPr>
              <a:t>ATM</a:t>
            </a:r>
            <a:endParaRPr lang="hr-HR" i="1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70760" y="402431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smtClean="0">
                <a:solidFill>
                  <a:srgbClr val="002060"/>
                </a:solidFill>
                <a:latin typeface="+mn-lt"/>
              </a:rPr>
              <a:t>Trong </a:t>
            </a:r>
            <a:r>
              <a:rPr lang="en-US" b="0">
                <a:solidFill>
                  <a:srgbClr val="002060"/>
                </a:solidFill>
                <a:latin typeface="+mn-lt"/>
              </a:rPr>
              <a:t>quá trình thực thi </a:t>
            </a:r>
            <a:r>
              <a:rPr lang="en-US" b="0" smtClean="0">
                <a:solidFill>
                  <a:srgbClr val="002060"/>
                </a:solidFill>
                <a:latin typeface="+mn-lt"/>
              </a:rPr>
              <a:t>Use-Case </a:t>
            </a:r>
            <a:r>
              <a:rPr lang="en-US" b="0" i="1" smtClean="0">
                <a:solidFill>
                  <a:srgbClr val="C00000"/>
                </a:solidFill>
                <a:latin typeface="+mn-lt"/>
              </a:rPr>
              <a:t>Giao Dịch</a:t>
            </a:r>
            <a:r>
              <a:rPr lang="en-US" b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en-US" b="0">
                <a:solidFill>
                  <a:srgbClr val="002060"/>
                </a:solidFill>
                <a:latin typeface="+mn-lt"/>
              </a:rPr>
              <a:t>sẽ luôn cần thực hiện </a:t>
            </a:r>
            <a:r>
              <a:rPr lang="en-US" b="0" smtClean="0">
                <a:solidFill>
                  <a:srgbClr val="002060"/>
                </a:solidFill>
                <a:latin typeface="+mn-lt"/>
              </a:rPr>
              <a:t>Use-Case </a:t>
            </a:r>
            <a:r>
              <a:rPr lang="en-US" b="0" i="1" smtClean="0">
                <a:solidFill>
                  <a:srgbClr val="C00000"/>
                </a:solidFill>
                <a:latin typeface="+mn-lt"/>
              </a:rPr>
              <a:t>Đăng nhập</a:t>
            </a:r>
            <a:endParaRPr lang="en-US" b="0" i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+mn-ea"/>
                <a:cs typeface="+mn-cs"/>
              </a:rPr>
              <a:t>Tinh chế và nâng cấp sơ đồ use case</a:t>
            </a:r>
          </a:p>
        </p:txBody>
      </p:sp>
    </p:spTree>
    <p:extLst>
      <p:ext uri="{BB962C8B-B14F-4D97-AF65-F5344CB8AC3E}">
        <p14:creationId xmlns:p14="http://schemas.microsoft.com/office/powerpoint/2010/main" val="8634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Phát </a:t>
            </a:r>
            <a:r>
              <a:rPr lang="en-US"/>
              <a:t>triển các liên kết </a:t>
            </a:r>
            <a:r>
              <a:rPr lang="en-US" b="1" i="1">
                <a:solidFill>
                  <a:srgbClr val="C00000"/>
                </a:solidFill>
              </a:rPr>
              <a:t>&lt;&lt;include&gt;&gt;</a:t>
            </a:r>
            <a:r>
              <a:rPr lang="en-US"/>
              <a:t>: </a:t>
            </a:r>
          </a:p>
          <a:p>
            <a:pPr lvl="1"/>
            <a:r>
              <a:rPr lang="en-US" smtClean="0"/>
              <a:t>Ví dụ: </a:t>
            </a:r>
          </a:p>
          <a:p>
            <a:pPr lvl="2"/>
            <a:r>
              <a:rPr lang="en-US" smtClean="0"/>
              <a:t>Quá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vi-V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+mn-ea"/>
                <a:cs typeface="+mn-cs"/>
              </a:rPr>
              <a:t>Tinh chế và nâng cấp sơ đồ use case</a:t>
            </a:r>
          </a:p>
        </p:txBody>
      </p:sp>
    </p:spTree>
    <p:extLst>
      <p:ext uri="{BB962C8B-B14F-4D97-AF65-F5344CB8AC3E}">
        <p14:creationId xmlns:p14="http://schemas.microsoft.com/office/powerpoint/2010/main" val="24019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Quy trình PTTK HTTT</a:t>
            </a:r>
            <a:endParaRPr lang="en-US"/>
          </a:p>
        </p:txBody>
      </p:sp>
      <p:sp>
        <p:nvSpPr>
          <p:cNvPr id="4" name="Multidocument 3"/>
          <p:cNvSpPr/>
          <p:nvPr/>
        </p:nvSpPr>
        <p:spPr>
          <a:xfrm>
            <a:off x="228600" y="990600"/>
            <a:ext cx="1234782" cy="1384917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2762" y="2394787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Requirements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1524000" y="1981200"/>
            <a:ext cx="838200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19198"/>
            <a:ext cx="3308631" cy="2078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33600" y="914400"/>
            <a:ext cx="329833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Xây dựng mô hình UC nghiệp vụ </a:t>
            </a:r>
            <a:endParaRPr lang="en-US"/>
          </a:p>
        </p:txBody>
      </p:sp>
      <p:sp>
        <p:nvSpPr>
          <p:cNvPr id="9" name="Right Arrow 8"/>
          <p:cNvSpPr/>
          <p:nvPr/>
        </p:nvSpPr>
        <p:spPr bwMode="auto">
          <a:xfrm>
            <a:off x="6019800" y="2016042"/>
            <a:ext cx="838200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64" y="2375517"/>
            <a:ext cx="1635136" cy="22935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099354"/>
              </p:ext>
            </p:extLst>
          </p:nvPr>
        </p:nvGraphicFramePr>
        <p:xfrm>
          <a:off x="7162800" y="698500"/>
          <a:ext cx="1953098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3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rgbClr val="C00000"/>
                          </a:solidFill>
                        </a:rPr>
                        <a:t>Giới</a:t>
                      </a:r>
                      <a:r>
                        <a:rPr lang="en-US" sz="1200" b="1" baseline="0" smtClean="0">
                          <a:solidFill>
                            <a:srgbClr val="C00000"/>
                          </a:solidFill>
                        </a:rPr>
                        <a:t> thiệu</a:t>
                      </a:r>
                      <a:r>
                        <a:rPr lang="en-US" sz="1200" b="0" baseline="0" smtClean="0"/>
                        <a:t>: ………………………</a:t>
                      </a:r>
                      <a:endParaRPr lang="en-US" sz="1200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rgbClr val="C00000"/>
                          </a:solidFill>
                        </a:rPr>
                        <a:t>Dòng</a:t>
                      </a:r>
                      <a:r>
                        <a:rPr lang="en-US" sz="1200" b="1" baseline="0" smtClean="0">
                          <a:solidFill>
                            <a:srgbClr val="C00000"/>
                          </a:solidFill>
                        </a:rPr>
                        <a:t> cơ bản</a:t>
                      </a:r>
                      <a:r>
                        <a:rPr lang="en-US" sz="1200" b="0" baseline="0" smtClean="0"/>
                        <a:t>:</a:t>
                      </a:r>
                    </a:p>
                    <a:p>
                      <a:r>
                        <a:rPr lang="en-US" sz="1200" b="0" baseline="0" smtClean="0"/>
                        <a:t>1.</a:t>
                      </a:r>
                    </a:p>
                    <a:p>
                      <a:r>
                        <a:rPr lang="en-US" sz="1200" b="0" baseline="0" smtClean="0"/>
                        <a:t>2.</a:t>
                      </a:r>
                    </a:p>
                    <a:p>
                      <a:r>
                        <a:rPr lang="en-US" sz="1200" b="0" baseline="0" smtClean="0"/>
                        <a:t>…</a:t>
                      </a:r>
                      <a:endParaRPr lang="en-US" sz="1200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rgbClr val="C00000"/>
                          </a:solidFill>
                        </a:rPr>
                        <a:t>Dòng</a:t>
                      </a:r>
                      <a:r>
                        <a:rPr lang="en-US" sz="1200" b="1" baseline="0" smtClean="0">
                          <a:solidFill>
                            <a:srgbClr val="C00000"/>
                          </a:solidFill>
                        </a:rPr>
                        <a:t> thay thế</a:t>
                      </a:r>
                      <a:r>
                        <a:rPr lang="en-US" sz="1200" b="0" baseline="0" smtClean="0"/>
                        <a:t>:</a:t>
                      </a:r>
                    </a:p>
                    <a:p>
                      <a:r>
                        <a:rPr lang="en-US" sz="1200" b="0" baseline="0" smtClean="0"/>
                        <a:t>…</a:t>
                      </a:r>
                      <a:endParaRPr lang="en-US" sz="1200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162800" y="228600"/>
            <a:ext cx="190991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Đặc tả UC</a:t>
            </a:r>
            <a:endParaRPr lang="en-US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281" y="4648200"/>
            <a:ext cx="2348681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690524"/>
            <a:ext cx="1531417" cy="17023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999981" y="6403281"/>
            <a:ext cx="238398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Xây dựng sơ đồ lớp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2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Phát triển các liên kết </a:t>
            </a:r>
            <a:r>
              <a:rPr lang="en-US" i="1"/>
              <a:t>bao gồm</a:t>
            </a:r>
            <a:r>
              <a:rPr lang="en-US"/>
              <a:t> (</a:t>
            </a:r>
            <a:r>
              <a:rPr lang="en-US" b="1" i="1">
                <a:solidFill>
                  <a:srgbClr val="C00000"/>
                </a:solidFill>
              </a:rPr>
              <a:t>&lt;&lt;include&gt;&gt;</a:t>
            </a:r>
            <a:r>
              <a:rPr lang="en-US"/>
              <a:t>): </a:t>
            </a:r>
          </a:p>
          <a:p>
            <a:pPr lvl="1"/>
            <a:r>
              <a:rPr lang="en-US" smtClean="0"/>
              <a:t>Ví </a:t>
            </a:r>
            <a:r>
              <a:rPr lang="en-US"/>
              <a:t>dụ: </a:t>
            </a:r>
          </a:p>
          <a:p>
            <a:pPr lvl="2"/>
            <a:r>
              <a:rPr lang="en-US" smtClean="0"/>
              <a:t>Quá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b="1" u="sng" dirty="0" err="1" smtClean="0"/>
              <a:t>khách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hàng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mua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hàng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luôn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luôn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thanh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toán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b="1" u="sng" dirty="0" err="1" smtClean="0"/>
              <a:t>chủ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cửa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hàng</a:t>
            </a:r>
            <a:endParaRPr lang="vi-VN" b="1" u="sng" dirty="0"/>
          </a:p>
        </p:txBody>
      </p:sp>
      <p:sp>
        <p:nvSpPr>
          <p:cNvPr id="6" name="Oval 5"/>
          <p:cNvSpPr/>
          <p:nvPr/>
        </p:nvSpPr>
        <p:spPr>
          <a:xfrm>
            <a:off x="3538709" y="4572890"/>
            <a:ext cx="1605063" cy="729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Mua</a:t>
            </a: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sản</a:t>
            </a: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phẩm</a:t>
            </a:r>
            <a:endParaRPr lang="vi-VN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005806" y="4572890"/>
            <a:ext cx="1718331" cy="729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Thanh</a:t>
            </a: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toán</a:t>
            </a:r>
            <a:endParaRPr lang="vi-VN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173707" y="4462139"/>
            <a:ext cx="1862034" cy="500521"/>
            <a:chOff x="5042383" y="4438176"/>
            <a:chExt cx="1862034" cy="50052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042383" y="4938697"/>
              <a:ext cx="1862034" cy="0"/>
            </a:xfrm>
            <a:prstGeom prst="straightConnector1">
              <a:avLst/>
            </a:prstGeom>
            <a:ln w="57150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202676" y="4438176"/>
              <a:ext cx="1541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&lt;&lt;include&gt;&gt;</a:t>
              </a:r>
              <a:endParaRPr lang="vi-V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2424893" y="4890758"/>
            <a:ext cx="1113816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" name="Group 11"/>
          <p:cNvGrpSpPr/>
          <p:nvPr/>
        </p:nvGrpSpPr>
        <p:grpSpPr>
          <a:xfrm>
            <a:off x="1272460" y="4280469"/>
            <a:ext cx="1505540" cy="1271810"/>
            <a:chOff x="1493389" y="4770652"/>
            <a:chExt cx="2008294" cy="2058391"/>
          </a:xfrm>
        </p:grpSpPr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2138198" y="4770652"/>
              <a:ext cx="739775" cy="1384300"/>
              <a:chOff x="3206" y="2455"/>
              <a:chExt cx="466" cy="872"/>
            </a:xfrm>
          </p:grpSpPr>
          <p:sp>
            <p:nvSpPr>
              <p:cNvPr id="15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493389" y="6231289"/>
              <a:ext cx="2008294" cy="597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Khách hàng</a:t>
              </a:r>
              <a:endParaRPr lang="vi-VN" dirty="0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+mn-ea"/>
                <a:cs typeface="+mn-cs"/>
              </a:rPr>
              <a:t>Tinh chế và nâng cấp sơ đồ use case</a:t>
            </a:r>
          </a:p>
        </p:txBody>
      </p:sp>
    </p:spTree>
    <p:extLst>
      <p:ext uri="{BB962C8B-B14F-4D97-AF65-F5344CB8AC3E}">
        <p14:creationId xmlns:p14="http://schemas.microsoft.com/office/powerpoint/2010/main" val="387910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Phát triển các liên kết </a:t>
            </a:r>
            <a:r>
              <a:rPr lang="en-US" i="1"/>
              <a:t>bao gồm</a:t>
            </a:r>
            <a:r>
              <a:rPr lang="en-US"/>
              <a:t> (</a:t>
            </a:r>
            <a:r>
              <a:rPr lang="en-US" b="1" i="1">
                <a:solidFill>
                  <a:srgbClr val="C00000"/>
                </a:solidFill>
              </a:rPr>
              <a:t>&lt;&lt;include&gt;&gt;</a:t>
            </a:r>
            <a:r>
              <a:rPr lang="en-US"/>
              <a:t>): </a:t>
            </a:r>
          </a:p>
          <a:p>
            <a:pPr lvl="1"/>
            <a:r>
              <a:rPr lang="en-US" smtClean="0"/>
              <a:t>Ví </a:t>
            </a:r>
            <a:r>
              <a:rPr lang="en-US"/>
              <a:t>dụ: </a:t>
            </a:r>
          </a:p>
          <a:p>
            <a:pPr lvl="2"/>
            <a:r>
              <a:rPr lang="en-US" smtClean="0"/>
              <a:t>Khi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vi-V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+mn-ea"/>
                <a:cs typeface="+mn-cs"/>
              </a:rPr>
              <a:t>Tinh chế và nâng cấp sơ đồ use case</a:t>
            </a:r>
          </a:p>
        </p:txBody>
      </p:sp>
    </p:spTree>
    <p:extLst>
      <p:ext uri="{BB962C8B-B14F-4D97-AF65-F5344CB8AC3E}">
        <p14:creationId xmlns:p14="http://schemas.microsoft.com/office/powerpoint/2010/main" val="62785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Phát triển các liên kết </a:t>
            </a:r>
            <a:r>
              <a:rPr lang="en-US" i="1" smtClean="0"/>
              <a:t>bao gồm</a:t>
            </a:r>
            <a:r>
              <a:rPr lang="en-US" smtClean="0"/>
              <a:t> (</a:t>
            </a:r>
            <a:r>
              <a:rPr lang="en-US" b="1" i="1" smtClean="0">
                <a:solidFill>
                  <a:srgbClr val="C00000"/>
                </a:solidFill>
              </a:rPr>
              <a:t>&lt;&lt;</a:t>
            </a:r>
            <a:r>
              <a:rPr lang="en-US" b="1" i="1">
                <a:solidFill>
                  <a:srgbClr val="C00000"/>
                </a:solidFill>
              </a:rPr>
              <a:t>include</a:t>
            </a:r>
            <a:r>
              <a:rPr lang="en-US" b="1" i="1" smtClean="0">
                <a:solidFill>
                  <a:srgbClr val="C00000"/>
                </a:solidFill>
              </a:rPr>
              <a:t>&gt;&gt;</a:t>
            </a:r>
            <a:r>
              <a:rPr lang="en-US" smtClean="0"/>
              <a:t>): </a:t>
            </a:r>
            <a:endParaRPr lang="en-US"/>
          </a:p>
          <a:p>
            <a:pPr lvl="1"/>
            <a:r>
              <a:rPr lang="en-US"/>
              <a:t>Ví dụ: </a:t>
            </a:r>
          </a:p>
          <a:p>
            <a:pPr lvl="2"/>
            <a:r>
              <a:rPr lang="en-US" smtClean="0"/>
              <a:t>Khi </a:t>
            </a:r>
            <a:r>
              <a:rPr lang="en-US" b="1" u="sng" dirty="0" err="1" smtClean="0">
                <a:solidFill>
                  <a:srgbClr val="C00000"/>
                </a:solidFill>
              </a:rPr>
              <a:t>khách</a:t>
            </a:r>
            <a:r>
              <a:rPr lang="en-US" b="1" u="sng" dirty="0" smtClean="0">
                <a:solidFill>
                  <a:srgbClr val="C00000"/>
                </a:solidFill>
              </a:rPr>
              <a:t> </a:t>
            </a:r>
            <a:r>
              <a:rPr lang="en-US" b="1" u="sng" dirty="0" err="1" smtClean="0">
                <a:solidFill>
                  <a:srgbClr val="C00000"/>
                </a:solidFill>
              </a:rPr>
              <a:t>hàng</a:t>
            </a:r>
            <a:r>
              <a:rPr lang="en-US" b="1" u="sng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00B050"/>
                </a:solidFill>
              </a:rPr>
              <a:t>đăng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err="1" smtClean="0">
                <a:solidFill>
                  <a:srgbClr val="00B050"/>
                </a:solidFill>
              </a:rPr>
              <a:t>nhập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luôn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luôn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00B050"/>
                </a:solidFill>
              </a:rPr>
              <a:t>kiểm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err="1" smtClean="0">
                <a:solidFill>
                  <a:srgbClr val="00B050"/>
                </a:solidFill>
              </a:rPr>
              <a:t>tra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err="1" smtClean="0">
                <a:solidFill>
                  <a:srgbClr val="00B050"/>
                </a:solidFill>
              </a:rPr>
              <a:t>tài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err="1" smtClean="0">
                <a:solidFill>
                  <a:srgbClr val="00B050"/>
                </a:solidFill>
              </a:rPr>
              <a:t>khoản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err="1" smtClean="0">
                <a:solidFill>
                  <a:srgbClr val="00B050"/>
                </a:solidFill>
              </a:rPr>
              <a:t>tồn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err="1" smtClean="0">
                <a:solidFill>
                  <a:srgbClr val="00B050"/>
                </a:solidFill>
              </a:rPr>
              <a:t>tại</a:t>
            </a:r>
            <a:endParaRPr lang="vi-VN" b="1" i="1" dirty="0">
              <a:solidFill>
                <a:srgbClr val="00B05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26919" y="3572525"/>
            <a:ext cx="1605063" cy="72957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vi-VN" dirty="0"/>
          </a:p>
        </p:txBody>
      </p:sp>
      <p:sp>
        <p:nvSpPr>
          <p:cNvPr id="7" name="Oval 6"/>
          <p:cNvSpPr/>
          <p:nvPr/>
        </p:nvSpPr>
        <p:spPr>
          <a:xfrm>
            <a:off x="6494016" y="3572525"/>
            <a:ext cx="1605063" cy="72957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vi-VN" dirty="0"/>
          </a:p>
        </p:txBody>
      </p:sp>
      <p:cxnSp>
        <p:nvCxnSpPr>
          <p:cNvPr id="8" name="Straight Arrow Connector 7"/>
          <p:cNvCxnSpPr>
            <a:stCxn id="6" idx="6"/>
          </p:cNvCxnSpPr>
          <p:nvPr/>
        </p:nvCxnSpPr>
        <p:spPr>
          <a:xfrm>
            <a:off x="4631982" y="3937312"/>
            <a:ext cx="186203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45476" y="355825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&lt;&lt;include&gt;&gt;</a:t>
            </a:r>
            <a:endParaRPr lang="vi-VN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103" y="3890393"/>
            <a:ext cx="11138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56660" y="3505200"/>
            <a:ext cx="1505540" cy="1271810"/>
            <a:chOff x="1493389" y="4770652"/>
            <a:chExt cx="2008294" cy="2058391"/>
          </a:xfrm>
        </p:grpSpPr>
        <p:grpSp>
          <p:nvGrpSpPr>
            <p:cNvPr id="13" name="Group 6"/>
            <p:cNvGrpSpPr>
              <a:grpSpLocks/>
            </p:cNvGrpSpPr>
            <p:nvPr/>
          </p:nvGrpSpPr>
          <p:grpSpPr bwMode="auto">
            <a:xfrm>
              <a:off x="2138198" y="4770652"/>
              <a:ext cx="739775" cy="1384300"/>
              <a:chOff x="3206" y="2455"/>
              <a:chExt cx="466" cy="872"/>
            </a:xfrm>
          </p:grpSpPr>
          <p:sp>
            <p:nvSpPr>
              <p:cNvPr id="15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493389" y="6231289"/>
              <a:ext cx="2008294" cy="597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Khách hàng</a:t>
              </a:r>
              <a:endParaRPr lang="vi-VN" dirty="0"/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+mn-ea"/>
                <a:cs typeface="+mn-cs"/>
              </a:rPr>
              <a:t>Tinh chế và nâng cấp sơ đồ use case</a:t>
            </a:r>
          </a:p>
        </p:txBody>
      </p:sp>
    </p:spTree>
    <p:extLst>
      <p:ext uri="{BB962C8B-B14F-4D97-AF65-F5344CB8AC3E}">
        <p14:creationId xmlns:p14="http://schemas.microsoft.com/office/powerpoint/2010/main" val="256578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Phát </a:t>
            </a:r>
            <a:r>
              <a:rPr lang="en-US"/>
              <a:t>triển các liên </a:t>
            </a:r>
            <a:r>
              <a:rPr lang="en-US" smtClean="0"/>
              <a:t>kết </a:t>
            </a:r>
            <a:r>
              <a:rPr lang="en-US" i="1" smtClean="0"/>
              <a:t>mở rộng </a:t>
            </a:r>
            <a:r>
              <a:rPr lang="en-US" smtClean="0"/>
              <a:t>(</a:t>
            </a:r>
            <a:r>
              <a:rPr lang="en-US" b="1" smtClean="0">
                <a:solidFill>
                  <a:srgbClr val="C00000"/>
                </a:solidFill>
              </a:rPr>
              <a:t>&lt;&lt;</a:t>
            </a:r>
            <a:r>
              <a:rPr lang="en-US" b="1">
                <a:solidFill>
                  <a:srgbClr val="C00000"/>
                </a:solidFill>
              </a:rPr>
              <a:t>extend</a:t>
            </a:r>
            <a:r>
              <a:rPr lang="en-US" b="1" smtClean="0">
                <a:solidFill>
                  <a:srgbClr val="C00000"/>
                </a:solidFill>
              </a:rPr>
              <a:t>&gt;&gt;</a:t>
            </a:r>
            <a:r>
              <a:rPr lang="en-US" smtClean="0"/>
              <a:t>): </a:t>
            </a:r>
            <a:endParaRPr lang="en-US"/>
          </a:p>
          <a:p>
            <a:pPr lvl="1"/>
            <a:r>
              <a:rPr lang="en-US"/>
              <a:t>tách những dòng xử lý đặc biệt </a:t>
            </a:r>
            <a:r>
              <a:rPr lang="en-US">
                <a:sym typeface="Wingdings"/>
              </a:rPr>
              <a:t> </a:t>
            </a:r>
            <a:r>
              <a:rPr lang="en-US"/>
              <a:t> use case mở rộng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740" y="2990850"/>
            <a:ext cx="158115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883" y="2819400"/>
            <a:ext cx="34956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30639" y="5932666"/>
            <a:ext cx="2515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+mn-lt"/>
              </a:rPr>
              <a:t>T</a:t>
            </a:r>
            <a:r>
              <a:rPr lang="hr-HR" i="1" dirty="0">
                <a:latin typeface="+mn-lt"/>
              </a:rPr>
              <a:t>rong hệ thống thư viện </a:t>
            </a:r>
          </a:p>
        </p:txBody>
      </p:sp>
      <p:sp>
        <p:nvSpPr>
          <p:cNvPr id="8" name="Rectangle 7"/>
          <p:cNvSpPr/>
          <p:nvPr/>
        </p:nvSpPr>
        <p:spPr>
          <a:xfrm>
            <a:off x="1532740" y="5955268"/>
            <a:ext cx="2136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+mn-lt"/>
              </a:rPr>
              <a:t>T</a:t>
            </a:r>
            <a:r>
              <a:rPr lang="hr-HR" i="1" dirty="0">
                <a:latin typeface="+mn-lt"/>
              </a:rPr>
              <a:t>rong hệ thống </a:t>
            </a:r>
            <a:r>
              <a:rPr lang="en-US" i="1" dirty="0" smtClean="0">
                <a:latin typeface="+mn-lt"/>
              </a:rPr>
              <a:t>ATM</a:t>
            </a:r>
            <a:endParaRPr lang="hr-HR" i="1" dirty="0">
              <a:latin typeface="+mn-lt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+mn-ea"/>
                <a:cs typeface="+mn-cs"/>
              </a:rPr>
              <a:t>Tinh chế và nâng cấp sơ đồ use case</a:t>
            </a:r>
          </a:p>
        </p:txBody>
      </p:sp>
    </p:spTree>
    <p:extLst>
      <p:ext uri="{BB962C8B-B14F-4D97-AF65-F5344CB8AC3E}">
        <p14:creationId xmlns:p14="http://schemas.microsoft.com/office/powerpoint/2010/main" val="256827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Phát </a:t>
            </a:r>
            <a:r>
              <a:rPr lang="en-US"/>
              <a:t>triển các liên kết </a:t>
            </a:r>
            <a:r>
              <a:rPr lang="en-US" b="1">
                <a:solidFill>
                  <a:srgbClr val="C00000"/>
                </a:solidFill>
              </a:rPr>
              <a:t>&lt;&lt;extend&gt;&gt;</a:t>
            </a:r>
            <a:r>
              <a:rPr lang="en-US"/>
              <a:t>: </a:t>
            </a:r>
          </a:p>
          <a:p>
            <a:pPr lvl="1"/>
            <a:r>
              <a:rPr lang="en-US" b="1" i="1">
                <a:solidFill>
                  <a:srgbClr val="660066"/>
                </a:solidFill>
              </a:rPr>
              <a:t>Trường hợp 1</a:t>
            </a:r>
            <a:r>
              <a:rPr lang="en-US"/>
              <a:t>: tách những dòng xử lý đặc biệt </a:t>
            </a:r>
            <a:r>
              <a:rPr lang="en-US">
                <a:sym typeface="Wingdings"/>
              </a:rPr>
              <a:t> </a:t>
            </a:r>
            <a:r>
              <a:rPr lang="en-US"/>
              <a:t> use case mở rộng </a:t>
            </a:r>
          </a:p>
        </p:txBody>
      </p:sp>
      <p:sp>
        <p:nvSpPr>
          <p:cNvPr id="9" name="Oval 8"/>
          <p:cNvSpPr/>
          <p:nvPr/>
        </p:nvSpPr>
        <p:spPr>
          <a:xfrm>
            <a:off x="1905000" y="3147709"/>
            <a:ext cx="1718557" cy="72957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vi-VN" dirty="0"/>
          </a:p>
        </p:txBody>
      </p:sp>
      <p:sp>
        <p:nvSpPr>
          <p:cNvPr id="10" name="Oval 9"/>
          <p:cNvSpPr/>
          <p:nvPr/>
        </p:nvSpPr>
        <p:spPr>
          <a:xfrm>
            <a:off x="5039329" y="3048000"/>
            <a:ext cx="1784222" cy="92899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vạch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vi-VN" dirty="0"/>
          </a:p>
        </p:txBody>
      </p:sp>
      <p:cxnSp>
        <p:nvCxnSpPr>
          <p:cNvPr id="11" name="Straight Arrow Connector 10"/>
          <p:cNvCxnSpPr>
            <a:stCxn id="10" idx="2"/>
            <a:endCxn id="9" idx="6"/>
          </p:cNvCxnSpPr>
          <p:nvPr/>
        </p:nvCxnSpPr>
        <p:spPr>
          <a:xfrm flipH="1">
            <a:off x="3623557" y="3512496"/>
            <a:ext cx="14157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33800" y="313343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&lt;&lt;extend&gt;&gt;</a:t>
            </a:r>
            <a:endParaRPr lang="vi-VN" dirty="0"/>
          </a:p>
        </p:txBody>
      </p:sp>
      <p:cxnSp>
        <p:nvCxnSpPr>
          <p:cNvPr id="13" name="Straight Arrow Connector 12"/>
          <p:cNvCxnSpPr>
            <a:endCxn id="9" idx="2"/>
          </p:cNvCxnSpPr>
          <p:nvPr/>
        </p:nvCxnSpPr>
        <p:spPr>
          <a:xfrm>
            <a:off x="1261638" y="3512496"/>
            <a:ext cx="6433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40459" y="3124505"/>
            <a:ext cx="1487908" cy="1271810"/>
            <a:chOff x="1505155" y="4770652"/>
            <a:chExt cx="1984773" cy="2058391"/>
          </a:xfrm>
        </p:grpSpPr>
        <p:grpSp>
          <p:nvGrpSpPr>
            <p:cNvPr id="15" name="Group 6"/>
            <p:cNvGrpSpPr>
              <a:grpSpLocks/>
            </p:cNvGrpSpPr>
            <p:nvPr/>
          </p:nvGrpSpPr>
          <p:grpSpPr bwMode="auto">
            <a:xfrm>
              <a:off x="2138198" y="4770652"/>
              <a:ext cx="739775" cy="1384300"/>
              <a:chOff x="3206" y="2455"/>
              <a:chExt cx="466" cy="872"/>
            </a:xfrm>
          </p:grpSpPr>
          <p:sp>
            <p:nvSpPr>
              <p:cNvPr id="17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505155" y="6231289"/>
              <a:ext cx="1984773" cy="597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>
                  <a:latin typeface="+mn-lt"/>
                </a:rPr>
                <a:t>Chủ cửa hàng</a:t>
              </a:r>
              <a:endParaRPr lang="vi-VN" dirty="0">
                <a:latin typeface="+mn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61989" y="3131395"/>
            <a:ext cx="2154564" cy="1271810"/>
            <a:chOff x="1060525" y="4770652"/>
            <a:chExt cx="2874047" cy="2058391"/>
          </a:xfrm>
        </p:grpSpPr>
        <p:grpSp>
          <p:nvGrpSpPr>
            <p:cNvPr id="22" name="Group 6"/>
            <p:cNvGrpSpPr>
              <a:grpSpLocks/>
            </p:cNvGrpSpPr>
            <p:nvPr/>
          </p:nvGrpSpPr>
          <p:grpSpPr bwMode="auto">
            <a:xfrm>
              <a:off x="2138198" y="4770652"/>
              <a:ext cx="739775" cy="1384300"/>
              <a:chOff x="3206" y="2455"/>
              <a:chExt cx="466" cy="872"/>
            </a:xfrm>
          </p:grpSpPr>
          <p:sp>
            <p:nvSpPr>
              <p:cNvPr id="24" name="Oval 7"/>
              <p:cNvSpPr>
                <a:spLocks noChangeArrowheads="1"/>
              </p:cNvSpPr>
              <p:nvPr/>
            </p:nvSpPr>
            <p:spPr bwMode="auto">
              <a:xfrm>
                <a:off x="3294" y="2455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8"/>
              <p:cNvSpPr>
                <a:spLocks noChangeShapeType="1"/>
              </p:cNvSpPr>
              <p:nvPr/>
            </p:nvSpPr>
            <p:spPr bwMode="auto">
              <a:xfrm flipH="1">
                <a:off x="3438" y="2742"/>
                <a:ext cx="0" cy="3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9"/>
              <p:cNvSpPr>
                <a:spLocks noChangeShapeType="1"/>
              </p:cNvSpPr>
              <p:nvPr/>
            </p:nvSpPr>
            <p:spPr bwMode="auto">
              <a:xfrm>
                <a:off x="3206" y="2841"/>
                <a:ext cx="46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0"/>
              <p:cNvSpPr>
                <a:spLocks/>
              </p:cNvSpPr>
              <p:nvPr/>
            </p:nvSpPr>
            <p:spPr bwMode="auto">
              <a:xfrm>
                <a:off x="3264" y="3039"/>
                <a:ext cx="359" cy="28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8" y="0"/>
                  </a:cxn>
                  <a:cxn ang="0">
                    <a:pos x="37" y="18"/>
                  </a:cxn>
                </a:cxnLst>
                <a:rect l="0" t="0" r="r" b="b"/>
                <a:pathLst>
                  <a:path w="37" h="18">
                    <a:moveTo>
                      <a:pt x="0" y="18"/>
                    </a:moveTo>
                    <a:lnTo>
                      <a:pt x="18" y="0"/>
                    </a:lnTo>
                    <a:lnTo>
                      <a:pt x="37" y="1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060525" y="6231289"/>
              <a:ext cx="2874047" cy="597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>
                  <a:latin typeface="+mn-lt"/>
                </a:rPr>
                <a:t>Thiết bị đọc mã vạch</a:t>
              </a:r>
              <a:endParaRPr lang="vi-VN" dirty="0">
                <a:latin typeface="+mn-lt"/>
              </a:endParaRPr>
            </a:p>
          </p:txBody>
        </p:sp>
      </p:grpSp>
      <p:cxnSp>
        <p:nvCxnSpPr>
          <p:cNvPr id="30" name="Straight Arrow Connector 29"/>
          <p:cNvCxnSpPr>
            <a:stCxn id="10" idx="6"/>
            <a:endCxn id="26" idx="0"/>
          </p:cNvCxnSpPr>
          <p:nvPr/>
        </p:nvCxnSpPr>
        <p:spPr>
          <a:xfrm flipV="1">
            <a:off x="6823551" y="3510008"/>
            <a:ext cx="846329" cy="24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133600" y="5029363"/>
            <a:ext cx="5536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</a:rPr>
              <a:t>Khi chủ cửa hàng thêm sản phẩm vào dữ liệu có thể sử dụng chức năng đọc mã vạch của sản phẩm nếu không muốn tự nhập mã sản phẩm</a:t>
            </a:r>
            <a:endParaRPr lang="vi-VN" b="0" u="sng" dirty="0">
              <a:latin typeface="+mn-lt"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+mn-ea"/>
                <a:cs typeface="+mn-cs"/>
              </a:rPr>
              <a:t>Tinh chế và nâng cấp sơ đồ use case</a:t>
            </a:r>
          </a:p>
        </p:txBody>
      </p:sp>
    </p:spTree>
    <p:extLst>
      <p:ext uri="{BB962C8B-B14F-4D97-AF65-F5344CB8AC3E}">
        <p14:creationId xmlns:p14="http://schemas.microsoft.com/office/powerpoint/2010/main" val="288674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Phát</a:t>
            </a:r>
            <a:r>
              <a:rPr lang="en-US" dirty="0" smtClean="0"/>
              <a:t> </a:t>
            </a:r>
            <a:r>
              <a:rPr lang="en-US" dirty="0" err="1"/>
              <a:t>triển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liên</a:t>
            </a:r>
            <a:r>
              <a:rPr lang="en-US" dirty="0"/>
              <a:t> </a:t>
            </a:r>
            <a:r>
              <a:rPr lang="en-US" dirty="0" err="1"/>
              <a:t>kết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&lt;&lt;extend&gt;&gt;</a:t>
            </a:r>
            <a:r>
              <a:rPr lang="en-US" dirty="0"/>
              <a:t>:</a:t>
            </a:r>
          </a:p>
          <a:p>
            <a:pPr lvl="1"/>
            <a:r>
              <a:rPr lang="en-US" b="1" i="1" dirty="0" err="1" smtClean="0">
                <a:solidFill>
                  <a:srgbClr val="660066"/>
                </a:solidFill>
              </a:rPr>
              <a:t>Trường</a:t>
            </a:r>
            <a:r>
              <a:rPr lang="en-US" b="1" i="1" dirty="0" smtClean="0">
                <a:solidFill>
                  <a:srgbClr val="660066"/>
                </a:solidFill>
              </a:rPr>
              <a:t> </a:t>
            </a:r>
            <a:r>
              <a:rPr lang="en-US" b="1" i="1" dirty="0" err="1" smtClean="0">
                <a:solidFill>
                  <a:srgbClr val="660066"/>
                </a:solidFill>
              </a:rPr>
              <a:t>hợp</a:t>
            </a:r>
            <a:r>
              <a:rPr lang="en-US" b="1" i="1" dirty="0" smtClean="0">
                <a:solidFill>
                  <a:srgbClr val="660066"/>
                </a:solidFill>
              </a:rPr>
              <a:t> 2</a:t>
            </a:r>
            <a:r>
              <a:rPr lang="en-US" dirty="0" smtClean="0"/>
              <a:t>: </a:t>
            </a:r>
            <a:r>
              <a:rPr lang="en-US" dirty="0" err="1" smtClean="0"/>
              <a:t>Gom</a:t>
            </a:r>
            <a:r>
              <a:rPr lang="en-US" dirty="0" smtClean="0"/>
              <a:t> </a:t>
            </a:r>
            <a:r>
              <a:rPr lang="en-US" dirty="0" err="1"/>
              <a:t>các</a:t>
            </a:r>
            <a:r>
              <a:rPr lang="en-US" dirty="0"/>
              <a:t> use case có </a:t>
            </a:r>
            <a:r>
              <a:rPr lang="en-US" dirty="0" err="1"/>
              <a:t>dòng</a:t>
            </a:r>
            <a:r>
              <a:rPr lang="en-US" dirty="0"/>
              <a:t> </a:t>
            </a:r>
            <a:r>
              <a:rPr lang="en-US" dirty="0" err="1"/>
              <a:t>xư</a:t>
            </a:r>
            <a:r>
              <a:rPr lang="en-US" dirty="0"/>
              <a:t>̉ </a:t>
            </a:r>
            <a:r>
              <a:rPr lang="en-US" dirty="0" err="1"/>
              <a:t>ly</a:t>
            </a:r>
            <a:r>
              <a:rPr lang="en-US" dirty="0"/>
              <a:t>́ </a:t>
            </a:r>
            <a:r>
              <a:rPr lang="en-US" dirty="0" err="1" smtClean="0"/>
              <a:t>chung</a:t>
            </a:r>
            <a:r>
              <a:rPr lang="en-US" dirty="0" smtClean="0"/>
              <a:t>, hay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/>
              <a:t>use case </a:t>
            </a:r>
            <a:r>
              <a:rPr lang="en-US" dirty="0" err="1"/>
              <a:t>tổng</a:t>
            </a:r>
            <a:r>
              <a:rPr lang="en-US" dirty="0"/>
              <a:t> </a:t>
            </a:r>
            <a:r>
              <a:rPr lang="en-US" dirty="0" err="1"/>
              <a:t>quát</a:t>
            </a:r>
            <a:r>
              <a:rPr lang="en-US" dirty="0"/>
              <a:t>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19400"/>
            <a:ext cx="44577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6759" y="3810001"/>
            <a:ext cx="10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Calibri"/>
                <a:cs typeface="Calibri"/>
              </a:rPr>
              <a:t>&lt;&lt;extend&gt;&gt;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0" y="3962401"/>
            <a:ext cx="10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Calibri"/>
                <a:cs typeface="Calibri"/>
              </a:rPr>
              <a:t>&lt;&lt;extend&gt;&gt;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5800" y="3654624"/>
            <a:ext cx="10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Calibri"/>
                <a:cs typeface="Calibri"/>
              </a:rPr>
              <a:t>&lt;&lt;extend&gt;&gt;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7848600" y="2667000"/>
            <a:ext cx="0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7391400" y="3962400"/>
            <a:ext cx="4572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7391400" y="4419600"/>
            <a:ext cx="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7848600" y="3962400"/>
            <a:ext cx="4572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8305800" y="4419600"/>
            <a:ext cx="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7848600" y="3962400"/>
            <a:ext cx="9144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8763000" y="4419600"/>
            <a:ext cx="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+mn-ea"/>
                <a:cs typeface="+mn-cs"/>
              </a:rPr>
              <a:t>Tinh chế và nâng cấp sơ đồ use case</a:t>
            </a:r>
          </a:p>
        </p:txBody>
      </p:sp>
    </p:spTree>
    <p:extLst>
      <p:ext uri="{BB962C8B-B14F-4D97-AF65-F5344CB8AC3E}">
        <p14:creationId xmlns:p14="http://schemas.microsoft.com/office/powerpoint/2010/main" val="100577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Kết quả: Sơ đồ use case của hệ thống thư viện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011251"/>
            <a:ext cx="7391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+mn-ea"/>
                <a:cs typeface="+mn-cs"/>
              </a:rPr>
              <a:t>Tinh chế và nâng cấp sơ đồ use case</a:t>
            </a:r>
          </a:p>
        </p:txBody>
      </p:sp>
    </p:spTree>
    <p:extLst>
      <p:ext uri="{BB962C8B-B14F-4D97-AF65-F5344CB8AC3E}">
        <p14:creationId xmlns:p14="http://schemas.microsoft.com/office/powerpoint/2010/main" val="91016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Kết quả: Sơ đồ </a:t>
            </a:r>
            <a:r>
              <a:rPr lang="en-US"/>
              <a:t>use case của hệ thống </a:t>
            </a:r>
            <a:r>
              <a:rPr lang="en-US" smtClean="0"/>
              <a:t>ATM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2133600"/>
            <a:ext cx="71818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+mn-ea"/>
                <a:cs typeface="+mn-cs"/>
              </a:rPr>
              <a:t>Tinh chế và nâng cấp sơ đồ use case</a:t>
            </a:r>
          </a:p>
        </p:txBody>
      </p:sp>
    </p:spTree>
    <p:extLst>
      <p:ext uri="{BB962C8B-B14F-4D97-AF65-F5344CB8AC3E}">
        <p14:creationId xmlns:p14="http://schemas.microsoft.com/office/powerpoint/2010/main" val="345377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mtClean="0"/>
              <a:t>Đặc tả UC hệ thống 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271119"/>
              </p:ext>
            </p:extLst>
          </p:nvPr>
        </p:nvGraphicFramePr>
        <p:xfrm>
          <a:off x="457200" y="1219200"/>
          <a:ext cx="8458200" cy="548640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2112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5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+mn-lt"/>
                        </a:rPr>
                        <a:t>Tên</a:t>
                      </a:r>
                      <a:r>
                        <a:rPr lang="en-US" sz="1800" b="1" baseline="0" smtClean="0">
                          <a:latin typeface="+mn-lt"/>
                        </a:rPr>
                        <a:t> Use-Case</a:t>
                      </a:r>
                      <a:endParaRPr lang="en-US" sz="1800" b="1"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n-lt"/>
                        </a:rPr>
                        <a:t>Tên</a:t>
                      </a:r>
                      <a:r>
                        <a:rPr lang="en-US" sz="1800" baseline="0" smtClean="0">
                          <a:latin typeface="+mn-lt"/>
                        </a:rPr>
                        <a:t> ngắn gọn của Use-Case</a:t>
                      </a:r>
                      <a:endParaRPr lang="en-US" sz="1800"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+mn-lt"/>
                        </a:rPr>
                        <a:t>Mô</a:t>
                      </a:r>
                      <a:r>
                        <a:rPr lang="en-US" sz="1800" b="1" baseline="0" smtClean="0">
                          <a:latin typeface="+mn-lt"/>
                        </a:rPr>
                        <a:t> tả</a:t>
                      </a:r>
                      <a:endParaRPr lang="en-US" sz="18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n-lt"/>
                        </a:rPr>
                        <a:t>Mô</a:t>
                      </a:r>
                      <a:r>
                        <a:rPr lang="en-US" sz="1800" baseline="0" dirty="0" smtClean="0">
                          <a:latin typeface="+mn-lt"/>
                        </a:rPr>
                        <a:t> </a:t>
                      </a:r>
                      <a:r>
                        <a:rPr lang="en-US" sz="1800" baseline="0" dirty="0" err="1" smtClean="0">
                          <a:latin typeface="+mn-lt"/>
                        </a:rPr>
                        <a:t>tả</a:t>
                      </a:r>
                      <a:r>
                        <a:rPr lang="en-US" sz="1800" baseline="0" dirty="0" smtClean="0">
                          <a:latin typeface="+mn-lt"/>
                        </a:rPr>
                        <a:t> </a:t>
                      </a:r>
                      <a:r>
                        <a:rPr lang="en-US" sz="1800" baseline="0" dirty="0" err="1" smtClean="0">
                          <a:latin typeface="+mn-lt"/>
                        </a:rPr>
                        <a:t>ngắn</a:t>
                      </a:r>
                      <a:r>
                        <a:rPr lang="en-US" sz="1800" baseline="0" dirty="0" smtClean="0">
                          <a:latin typeface="+mn-lt"/>
                        </a:rPr>
                        <a:t> </a:t>
                      </a:r>
                      <a:r>
                        <a:rPr lang="en-US" sz="1800" baseline="0" dirty="0" err="1" smtClean="0">
                          <a:latin typeface="+mn-lt"/>
                        </a:rPr>
                        <a:t>gọn</a:t>
                      </a:r>
                      <a:r>
                        <a:rPr lang="en-US" sz="1800" baseline="0" dirty="0" smtClean="0">
                          <a:latin typeface="+mn-lt"/>
                        </a:rPr>
                        <a:t> </a:t>
                      </a:r>
                      <a:r>
                        <a:rPr lang="en-US" sz="1800" baseline="0" dirty="0" err="1" smtClean="0">
                          <a:latin typeface="+mn-lt"/>
                        </a:rPr>
                        <a:t>nội</a:t>
                      </a:r>
                      <a:r>
                        <a:rPr lang="en-US" sz="1800" baseline="0" dirty="0" smtClean="0">
                          <a:latin typeface="+mn-lt"/>
                        </a:rPr>
                        <a:t> dung </a:t>
                      </a:r>
                      <a:r>
                        <a:rPr lang="en-US" sz="1800" baseline="0" dirty="0" err="1" smtClean="0">
                          <a:latin typeface="+mn-lt"/>
                        </a:rPr>
                        <a:t>của</a:t>
                      </a:r>
                      <a:r>
                        <a:rPr lang="en-US" sz="1800" baseline="0" dirty="0" smtClean="0">
                          <a:latin typeface="+mn-lt"/>
                        </a:rPr>
                        <a:t> </a:t>
                      </a:r>
                      <a:r>
                        <a:rPr lang="en-US" sz="1800" baseline="0" dirty="0" err="1" smtClean="0">
                          <a:latin typeface="+mn-lt"/>
                        </a:rPr>
                        <a:t>Use-Case</a:t>
                      </a:r>
                      <a:endParaRPr lang="en-US" sz="1800" dirty="0"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+mn-lt"/>
                        </a:rPr>
                        <a:t>Sự</a:t>
                      </a:r>
                      <a:r>
                        <a:rPr lang="en-US" sz="1800" b="1" baseline="0" smtClean="0">
                          <a:latin typeface="+mn-lt"/>
                        </a:rPr>
                        <a:t> kiện kích hoạt</a:t>
                      </a:r>
                      <a:endParaRPr lang="en-US" sz="1800" b="1"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n-lt"/>
                        </a:rPr>
                        <a:t>Sự</a:t>
                      </a:r>
                      <a:r>
                        <a:rPr lang="en-US" sz="1800" baseline="0" smtClean="0">
                          <a:latin typeface="+mn-lt"/>
                        </a:rPr>
                        <a:t> kiện kích hoạt Use-Case hoạt động</a:t>
                      </a:r>
                      <a:endParaRPr lang="en-US" sz="1800"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+mn-lt"/>
                        </a:rPr>
                        <a:t>Tác</a:t>
                      </a:r>
                      <a:r>
                        <a:rPr lang="en-US" sz="1800" b="1" baseline="0" smtClean="0">
                          <a:latin typeface="+mn-lt"/>
                        </a:rPr>
                        <a:t> nhân</a:t>
                      </a:r>
                      <a:endParaRPr lang="en-US" sz="1800" b="1"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n-lt"/>
                        </a:rPr>
                        <a:t>Các</a:t>
                      </a:r>
                      <a:r>
                        <a:rPr lang="en-US" sz="1800" baseline="0" smtClean="0">
                          <a:latin typeface="+mn-lt"/>
                        </a:rPr>
                        <a:t> tác nhân liên quan đến Use-Case</a:t>
                      </a:r>
                      <a:endParaRPr lang="en-US" sz="1800"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+mn-lt"/>
                        </a:rPr>
                        <a:t>Use-Case</a:t>
                      </a:r>
                      <a:r>
                        <a:rPr lang="en-US" sz="1800" b="1" baseline="0" smtClean="0">
                          <a:latin typeface="+mn-lt"/>
                        </a:rPr>
                        <a:t> liên quan</a:t>
                      </a:r>
                      <a:endParaRPr lang="en-US" sz="1800" b="1"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n-lt"/>
                        </a:rPr>
                        <a:t>Các</a:t>
                      </a:r>
                      <a:r>
                        <a:rPr lang="en-US" sz="1800" baseline="0" smtClean="0">
                          <a:latin typeface="+mn-lt"/>
                        </a:rPr>
                        <a:t> </a:t>
                      </a:r>
                      <a:r>
                        <a:rPr lang="en-US" sz="1800" smtClean="0">
                          <a:latin typeface="+mn-lt"/>
                        </a:rPr>
                        <a:t>Use-Case</a:t>
                      </a:r>
                      <a:r>
                        <a:rPr lang="en-US" sz="1800" baseline="0" smtClean="0">
                          <a:latin typeface="+mn-lt"/>
                        </a:rPr>
                        <a:t> được gọi khi thực hiện Use-Case này. Gồm 2 loại include và e</a:t>
                      </a:r>
                      <a:r>
                        <a:rPr lang="en-US" sz="1800" smtClean="0">
                          <a:latin typeface="+mn-lt"/>
                        </a:rPr>
                        <a:t>xtend.</a:t>
                      </a:r>
                      <a:endParaRPr lang="en-US" sz="1800"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+mn-lt"/>
                        </a:rPr>
                        <a:t>Tiền</a:t>
                      </a:r>
                      <a:r>
                        <a:rPr lang="en-US" sz="1800" b="1" baseline="0" smtClean="0">
                          <a:latin typeface="+mn-lt"/>
                        </a:rPr>
                        <a:t> điều kiện</a:t>
                      </a:r>
                      <a:endParaRPr lang="en-US" sz="1800" b="1"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n-lt"/>
                        </a:rPr>
                        <a:t>Các</a:t>
                      </a:r>
                      <a:r>
                        <a:rPr lang="en-US" sz="1800" baseline="0" smtClean="0">
                          <a:latin typeface="+mn-lt"/>
                        </a:rPr>
                        <a:t> điều kiện cần thiết phải có trước khi Use-Case thực hiện</a:t>
                      </a:r>
                      <a:endParaRPr lang="en-US" sz="1800"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+mn-lt"/>
                        </a:rPr>
                        <a:t>Hậu</a:t>
                      </a:r>
                      <a:r>
                        <a:rPr lang="en-US" sz="1800" b="1" baseline="0" smtClean="0">
                          <a:latin typeface="+mn-lt"/>
                        </a:rPr>
                        <a:t> điều kiện</a:t>
                      </a:r>
                      <a:endParaRPr lang="en-US" sz="1800" b="1"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n-lt"/>
                        </a:rPr>
                        <a:t>Trạng thái</a:t>
                      </a:r>
                      <a:r>
                        <a:rPr lang="en-US" sz="1800" baseline="0" smtClean="0">
                          <a:latin typeface="+mn-lt"/>
                        </a:rPr>
                        <a:t> của hệ thống sau khi use case được thực hiện</a:t>
                      </a:r>
                      <a:endParaRPr lang="en-US" sz="1800"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1" smtClean="0">
                          <a:latin typeface="+mn-lt"/>
                          <a:cs typeface="Times New Roman" pitchFamily="18" charset="0"/>
                        </a:rPr>
                        <a:t>Dòng</a:t>
                      </a:r>
                      <a:r>
                        <a:rPr lang="en-US" sz="1800" b="1" baseline="0" smtClean="0">
                          <a:latin typeface="+mn-lt"/>
                          <a:cs typeface="Times New Roman" pitchFamily="18" charset="0"/>
                        </a:rPr>
                        <a:t> sự kiện chính</a:t>
                      </a:r>
                      <a:endParaRPr lang="en-US" sz="1800" b="1"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n-lt"/>
                          <a:cs typeface="Times New Roman" pitchFamily="18" charset="0"/>
                        </a:rPr>
                        <a:t>Các</a:t>
                      </a:r>
                      <a:r>
                        <a:rPr lang="en-US" sz="1800" baseline="0" smtClean="0">
                          <a:latin typeface="+mn-lt"/>
                          <a:cs typeface="Times New Roman" pitchFamily="18" charset="0"/>
                        </a:rPr>
                        <a:t> hoạt động trong Use-case do tác nhân và hệ thống thực hiện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smtClean="0">
                          <a:latin typeface="+mn-lt"/>
                          <a:cs typeface="Times New Roman" pitchFamily="18" charset="0"/>
                        </a:rPr>
                        <a:t>Người</a:t>
                      </a:r>
                      <a:r>
                        <a:rPr lang="en-US" sz="1800" baseline="0" smtClean="0">
                          <a:latin typeface="+mn-lt"/>
                          <a:cs typeface="Times New Roman" pitchFamily="18" charset="0"/>
                        </a:rPr>
                        <a:t> dùng …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baseline="0" smtClean="0">
                          <a:latin typeface="+mn-lt"/>
                          <a:cs typeface="Times New Roman" pitchFamily="18" charset="0"/>
                        </a:rPr>
                        <a:t>Hệ thống …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baseline="0" smtClean="0">
                          <a:latin typeface="+mn-lt"/>
                          <a:cs typeface="Times New Roman" pitchFamily="18" charset="0"/>
                        </a:rPr>
                        <a:t>…</a:t>
                      </a:r>
                      <a:endParaRPr lang="en-US" sz="1800"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1" baseline="0" smtClean="0">
                          <a:latin typeface="+mn-lt"/>
                        </a:rPr>
                        <a:t>Dòng sự kiện phụ</a:t>
                      </a:r>
                      <a:endParaRPr lang="en-US" sz="18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n-lt"/>
                        </a:rPr>
                        <a:t>- </a:t>
                      </a:r>
                      <a:r>
                        <a:rPr lang="en-US" sz="1800" b="1" smtClean="0">
                          <a:latin typeface="+mn-lt"/>
                        </a:rPr>
                        <a:t>Biến</a:t>
                      </a:r>
                      <a:r>
                        <a:rPr lang="en-US" sz="1800" b="1" baseline="0" smtClean="0">
                          <a:latin typeface="+mn-lt"/>
                        </a:rPr>
                        <a:t> thể</a:t>
                      </a:r>
                      <a:endParaRPr lang="en-US" sz="1800" b="1" smtClean="0">
                        <a:latin typeface="+mn-lt"/>
                      </a:endParaRPr>
                    </a:p>
                    <a:p>
                      <a:r>
                        <a:rPr lang="en-US" sz="1800" smtClean="0">
                          <a:latin typeface="+mn-lt"/>
                        </a:rPr>
                        <a:t>Điều </a:t>
                      </a:r>
                      <a:r>
                        <a:rPr lang="en-US" sz="1800" dirty="0" err="1" smtClean="0">
                          <a:latin typeface="+mn-lt"/>
                        </a:rPr>
                        <a:t>kiện</a:t>
                      </a:r>
                      <a:r>
                        <a:rPr lang="en-US" sz="1800" baseline="0" dirty="0" smtClean="0">
                          <a:latin typeface="+mn-lt"/>
                        </a:rPr>
                        <a:t> </a:t>
                      </a:r>
                      <a:r>
                        <a:rPr lang="en-US" sz="1800" baseline="0" dirty="0" err="1" smtClean="0">
                          <a:latin typeface="+mn-lt"/>
                        </a:rPr>
                        <a:t>dẫn</a:t>
                      </a:r>
                      <a:r>
                        <a:rPr lang="en-US" sz="1800" baseline="0" dirty="0" smtClean="0">
                          <a:latin typeface="+mn-lt"/>
                        </a:rPr>
                        <a:t> </a:t>
                      </a:r>
                      <a:r>
                        <a:rPr lang="en-US" sz="1800" baseline="0" dirty="0" err="1" smtClean="0">
                          <a:latin typeface="+mn-lt"/>
                        </a:rPr>
                        <a:t>đến</a:t>
                      </a:r>
                      <a:r>
                        <a:rPr lang="en-US" sz="1800" baseline="0" dirty="0" smtClean="0">
                          <a:latin typeface="+mn-lt"/>
                        </a:rPr>
                        <a:t> </a:t>
                      </a:r>
                      <a:r>
                        <a:rPr lang="en-US" sz="1800" baseline="0" dirty="0" err="1" smtClean="0">
                          <a:latin typeface="+mn-lt"/>
                        </a:rPr>
                        <a:t>phân</a:t>
                      </a:r>
                      <a:r>
                        <a:rPr lang="en-US" sz="1800" baseline="0" dirty="0" smtClean="0">
                          <a:latin typeface="+mn-lt"/>
                        </a:rPr>
                        <a:t> </a:t>
                      </a:r>
                      <a:r>
                        <a:rPr lang="en-US" sz="1800" baseline="0" dirty="0" err="1" smtClean="0">
                          <a:latin typeface="+mn-lt"/>
                        </a:rPr>
                        <a:t>nhánh</a:t>
                      </a:r>
                      <a:r>
                        <a:rPr lang="en-US" sz="1800" baseline="0" dirty="0" smtClean="0">
                          <a:latin typeface="+mn-lt"/>
                        </a:rPr>
                        <a:t>. </a:t>
                      </a:r>
                      <a:r>
                        <a:rPr lang="en-US" sz="1800" baseline="0" dirty="0" err="1" smtClean="0">
                          <a:latin typeface="+mn-lt"/>
                        </a:rPr>
                        <a:t>Sẽ</a:t>
                      </a:r>
                      <a:r>
                        <a:rPr lang="en-US" sz="1800" baseline="0" dirty="0" smtClean="0">
                          <a:latin typeface="+mn-lt"/>
                        </a:rPr>
                        <a:t> quay </a:t>
                      </a:r>
                      <a:r>
                        <a:rPr lang="en-US" sz="1800" baseline="0" dirty="0" err="1" smtClean="0">
                          <a:latin typeface="+mn-lt"/>
                        </a:rPr>
                        <a:t>lại</a:t>
                      </a:r>
                      <a:r>
                        <a:rPr lang="en-US" sz="1800" baseline="0" dirty="0" smtClean="0">
                          <a:latin typeface="+mn-lt"/>
                        </a:rPr>
                        <a:t> </a:t>
                      </a:r>
                      <a:r>
                        <a:rPr lang="en-US" sz="1800" baseline="0" dirty="0" err="1" smtClean="0">
                          <a:latin typeface="+mn-lt"/>
                        </a:rPr>
                        <a:t>luồng</a:t>
                      </a:r>
                      <a:r>
                        <a:rPr lang="en-US" sz="1800" baseline="0" dirty="0" smtClean="0">
                          <a:latin typeface="+mn-lt"/>
                        </a:rPr>
                        <a:t> </a:t>
                      </a:r>
                      <a:r>
                        <a:rPr lang="en-US" sz="1800" baseline="0" dirty="0" err="1" smtClean="0">
                          <a:latin typeface="+mn-lt"/>
                        </a:rPr>
                        <a:t>sự</a:t>
                      </a:r>
                      <a:r>
                        <a:rPr lang="en-US" sz="1800" baseline="0" dirty="0" smtClean="0">
                          <a:latin typeface="+mn-lt"/>
                        </a:rPr>
                        <a:t> </a:t>
                      </a:r>
                      <a:r>
                        <a:rPr lang="en-US" sz="1800" baseline="0" err="1" smtClean="0">
                          <a:latin typeface="+mn-lt"/>
                        </a:rPr>
                        <a:t>kiện</a:t>
                      </a:r>
                      <a:r>
                        <a:rPr lang="en-US" sz="1800" baseline="0" smtClean="0">
                          <a:latin typeface="+mn-lt"/>
                        </a:rPr>
                        <a:t> chính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>
                          <a:latin typeface="+mn-lt"/>
                        </a:rPr>
                        <a:t>- </a:t>
                      </a:r>
                      <a:r>
                        <a:rPr lang="en-US" sz="1800" b="1" smtClean="0">
                          <a:latin typeface="+mn-lt"/>
                        </a:rPr>
                        <a:t>Ngoại</a:t>
                      </a:r>
                      <a:r>
                        <a:rPr lang="en-US" sz="1800" b="1" baseline="0" smtClean="0">
                          <a:latin typeface="+mn-lt"/>
                        </a:rPr>
                        <a:t> lệ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>
                          <a:latin typeface="+mn-lt"/>
                        </a:rPr>
                        <a:t>Những điều</a:t>
                      </a:r>
                      <a:r>
                        <a:rPr lang="en-US" sz="1800" baseline="0" smtClean="0">
                          <a:latin typeface="+mn-lt"/>
                        </a:rPr>
                        <a:t> kiện không mong đợi dẫn đến việc phân nhánh. Không quay lại luồng sự kiện chính.</a:t>
                      </a:r>
                      <a:endParaRPr lang="en-US" sz="1800" b="1" smtClean="0">
                        <a:latin typeface="+mn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55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dụ: Use case Đăng nhập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268942" y="1300802"/>
          <a:ext cx="8558935" cy="53304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69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3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n>
                            <a:solidFill>
                              <a:schemeClr val="bg1"/>
                            </a:solidFill>
                          </a:ln>
                          <a:latin typeface="Calibri"/>
                          <a:cs typeface="Calibri"/>
                        </a:rPr>
                        <a:t>Use-Case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78008" marR="78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n>
                            <a:solidFill>
                              <a:schemeClr val="bg1"/>
                            </a:solidFill>
                          </a:ln>
                          <a:latin typeface="Calibri"/>
                          <a:cs typeface="Calibri"/>
                        </a:rPr>
                        <a:t>Nội</a:t>
                      </a:r>
                      <a:r>
                        <a:rPr lang="en-US" sz="2000" baseline="0" smtClean="0">
                          <a:ln>
                            <a:solidFill>
                              <a:schemeClr val="bg1"/>
                            </a:solidFill>
                          </a:ln>
                          <a:latin typeface="Calibri"/>
                          <a:cs typeface="Calibri"/>
                        </a:rPr>
                        <a:t> dung</a:t>
                      </a:r>
                      <a:endParaRPr lang="en-US" sz="20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78008" marR="780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218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libri"/>
                          <a:cs typeface="Calibri"/>
                        </a:rPr>
                        <a:t>Tên</a:t>
                      </a:r>
                      <a:r>
                        <a:rPr lang="en-US" sz="2000" baseline="0" smtClean="0">
                          <a:latin typeface="Calibri"/>
                          <a:cs typeface="Calibri"/>
                        </a:rPr>
                        <a:t> Use-Case</a:t>
                      </a:r>
                      <a:endParaRPr lang="en-US" sz="2000">
                        <a:latin typeface="Calibri"/>
                        <a:cs typeface="Calibri"/>
                      </a:endParaRPr>
                    </a:p>
                  </a:txBody>
                  <a:tcPr marL="78008" marR="78008"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libri"/>
                          <a:cs typeface="Calibri"/>
                        </a:rPr>
                        <a:t>Đăng</a:t>
                      </a:r>
                      <a:r>
                        <a:rPr lang="en-US" sz="2000" baseline="0" smtClean="0">
                          <a:latin typeface="Calibri"/>
                          <a:cs typeface="Calibri"/>
                        </a:rPr>
                        <a:t> nhập</a:t>
                      </a:r>
                      <a:endParaRPr lang="en-US" sz="2000">
                        <a:latin typeface="Calibri"/>
                        <a:cs typeface="Calibri"/>
                      </a:endParaRPr>
                    </a:p>
                  </a:txBody>
                  <a:tcPr marL="78008" marR="780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/>
                          <a:cs typeface="Calibri"/>
                        </a:rPr>
                        <a:t>Mô tả</a:t>
                      </a:r>
                    </a:p>
                  </a:txBody>
                  <a:tcPr marL="78008" marR="78008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/>
                          <a:cs typeface="Calibri"/>
                        </a:rPr>
                        <a:t>Use-case cho phép người dùng đăng nhập vào hệ thống để thực hiện những chức năng của mình</a:t>
                      </a:r>
                    </a:p>
                  </a:txBody>
                  <a:tcPr marL="78008" marR="780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libri"/>
                          <a:cs typeface="Calibri"/>
                        </a:rPr>
                        <a:t>Actor</a:t>
                      </a:r>
                      <a:endParaRPr lang="en-US" sz="2000">
                        <a:latin typeface="Calibri"/>
                        <a:cs typeface="Calibri"/>
                      </a:endParaRPr>
                    </a:p>
                  </a:txBody>
                  <a:tcPr marL="78008" marR="78008"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libri"/>
                          <a:cs typeface="Calibri"/>
                        </a:rPr>
                        <a:t>Người dùng</a:t>
                      </a:r>
                      <a:endParaRPr lang="en-US" sz="2000">
                        <a:latin typeface="Calibri"/>
                        <a:cs typeface="Calibri"/>
                      </a:endParaRPr>
                    </a:p>
                  </a:txBody>
                  <a:tcPr marL="78008" marR="780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362"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/>
                          <a:cs typeface="Calibri"/>
                        </a:rPr>
                        <a:t>Điều kiện kích hoạt</a:t>
                      </a:r>
                    </a:p>
                  </a:txBody>
                  <a:tcPr marL="78008" marR="78008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Khi người dùng chọn chức năng đăng nhập từ trang chủ của hệ thống</a:t>
                      </a:r>
                    </a:p>
                  </a:txBody>
                  <a:tcPr marL="78008" marR="780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81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libri"/>
                          <a:cs typeface="Calibri"/>
                        </a:rPr>
                        <a:t>Tiền điều</a:t>
                      </a:r>
                      <a:r>
                        <a:rPr lang="en-US" sz="2000" baseline="0" smtClean="0">
                          <a:latin typeface="Calibri"/>
                          <a:cs typeface="Calibri"/>
                        </a:rPr>
                        <a:t> kiện</a:t>
                      </a:r>
                      <a:endParaRPr lang="en-US" sz="2000">
                        <a:latin typeface="Calibri"/>
                        <a:cs typeface="Calibri"/>
                      </a:endParaRPr>
                    </a:p>
                  </a:txBody>
                  <a:tcPr marL="78008" marR="78008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libri"/>
                          <a:cs typeface="Calibri"/>
                        </a:rPr>
                        <a:t>Người</a:t>
                      </a: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dirty="0" err="1" smtClean="0">
                          <a:latin typeface="Calibri"/>
                          <a:cs typeface="Calibri"/>
                        </a:rPr>
                        <a:t>dùng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phải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có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tài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khoản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trên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hệ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thống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 marL="78008" marR="780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378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libri"/>
                          <a:cs typeface="Calibri"/>
                        </a:rPr>
                        <a:t>Hậu điều</a:t>
                      </a:r>
                      <a:r>
                        <a:rPr lang="en-US" sz="2000" baseline="0" smtClean="0">
                          <a:latin typeface="Calibri"/>
                          <a:cs typeface="Calibri"/>
                        </a:rPr>
                        <a:t> kiện</a:t>
                      </a:r>
                      <a:endParaRPr lang="en-US" sz="2000">
                        <a:latin typeface="Calibri"/>
                        <a:cs typeface="Calibri"/>
                      </a:endParaRPr>
                    </a:p>
                  </a:txBody>
                  <a:tcPr marL="78008" marR="78008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libri"/>
                          <a:cs typeface="Calibri"/>
                        </a:rPr>
                        <a:t>Người</a:t>
                      </a: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dirty="0" err="1" smtClean="0">
                          <a:latin typeface="Calibri"/>
                          <a:cs typeface="Calibri"/>
                        </a:rPr>
                        <a:t>dùng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đăng nhập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thành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công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 marL="78008" marR="7800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5883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libri"/>
                          <a:cs typeface="Calibri"/>
                        </a:rPr>
                        <a:t>Luồng</a:t>
                      </a: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dirty="0" err="1" smtClean="0">
                          <a:latin typeface="Calibri"/>
                          <a:cs typeface="Calibri"/>
                        </a:rPr>
                        <a:t>sự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kiện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chính</a:t>
                      </a:r>
                      <a:endParaRPr lang="en-US" sz="2000" dirty="0">
                        <a:latin typeface="Calibri"/>
                        <a:cs typeface="Calibri"/>
                      </a:endParaRPr>
                    </a:p>
                  </a:txBody>
                  <a:tcPr marL="78008" marR="78008"/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dirty="0" err="1" smtClean="0">
                          <a:latin typeface="Calibri"/>
                          <a:cs typeface="Calibri"/>
                        </a:rPr>
                        <a:t>Hệ thống hiển</a:t>
                      </a: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dirty="0" err="1" smtClean="0">
                          <a:latin typeface="Calibri"/>
                          <a:cs typeface="Calibri"/>
                        </a:rPr>
                        <a:t>thị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màn hình đăng nhập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Người dùng nhập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tên đăng nhập và mật khẩu.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Hệ thống hiển thị kiểm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tra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thông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tin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đăng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nhập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Nếu thành công hệ thống h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iển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thị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màn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hình đăng nhập thành công.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Kết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thúc</a:t>
                      </a:r>
                      <a:r>
                        <a:rPr lang="en-US" sz="20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/>
                          <a:cs typeface="Calibri"/>
                        </a:rPr>
                        <a:t>Use-Case.</a:t>
                      </a:r>
                      <a:endParaRPr lang="en-US" sz="2000" baseline="0" dirty="0" smtClean="0">
                        <a:latin typeface="Calibri"/>
                        <a:cs typeface="Calibri"/>
                      </a:endParaRPr>
                    </a:p>
                  </a:txBody>
                  <a:tcPr marL="78008" marR="7800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9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2743200" y="1055937"/>
            <a:ext cx="3553968" cy="5775174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Quy trình PTTK HTTT</a:t>
            </a:r>
            <a:endParaRPr lang="en-US"/>
          </a:p>
        </p:txBody>
      </p:sp>
      <p:sp>
        <p:nvSpPr>
          <p:cNvPr id="8" name="Right Arrow 7"/>
          <p:cNvSpPr/>
          <p:nvPr/>
        </p:nvSpPr>
        <p:spPr bwMode="auto">
          <a:xfrm>
            <a:off x="2133600" y="3460054"/>
            <a:ext cx="600971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6297168" y="1187469"/>
            <a:ext cx="484632" cy="567053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17722" y="1156455"/>
            <a:ext cx="3174010" cy="4572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mtClean="0"/>
              <a:t>Xây dựng sơ đồ UC hệ thống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905432" y="1901556"/>
            <a:ext cx="317401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mtClean="0"/>
              <a:t>Đặc tả UC hệ thống 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95600" y="2690591"/>
            <a:ext cx="3174010" cy="369332"/>
          </a:xfrm>
          <a:prstGeom prst="rect">
            <a:avLst/>
          </a:prstGeom>
          <a:solidFill>
            <a:srgbClr val="FF66FF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mtClean="0"/>
              <a:t>Thiết kế kiến trúc triển khai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875935" y="5627061"/>
            <a:ext cx="3174010" cy="4572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mtClean="0"/>
              <a:t>Thiết kế chức năng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877746" y="6248401"/>
            <a:ext cx="317401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mtClean="0"/>
              <a:t>Cài đặt</a:t>
            </a:r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2819400" y="3163158"/>
            <a:ext cx="3422020" cy="234101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05200" y="3832705"/>
            <a:ext cx="2575792" cy="369332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mtClean="0"/>
              <a:t>Tầng nghiệp vụ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505200" y="4367713"/>
            <a:ext cx="257113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/>
              <a:t>T</a:t>
            </a:r>
            <a:r>
              <a:rPr lang="en-US" smtClean="0"/>
              <a:t>ầng giao diện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505200" y="4911077"/>
            <a:ext cx="2536202" cy="369332"/>
          </a:xfrm>
          <a:prstGeom prst="rect">
            <a:avLst/>
          </a:prstGeom>
          <a:solidFill>
            <a:srgbClr val="CC00CC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mtClean="0"/>
              <a:t>Tầng truy cập dữ liệu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17723" y="3321318"/>
            <a:ext cx="314943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mtClean="0"/>
              <a:t>Thiết kế lớp chi tiết</a:t>
            </a:r>
            <a:endParaRPr lang="en-US"/>
          </a:p>
        </p:txBody>
      </p:sp>
      <p:cxnSp>
        <p:nvCxnSpPr>
          <p:cNvPr id="13" name="Elbow Connector 12"/>
          <p:cNvCxnSpPr>
            <a:endCxn id="23" idx="1"/>
          </p:cNvCxnSpPr>
          <p:nvPr/>
        </p:nvCxnSpPr>
        <p:spPr bwMode="auto">
          <a:xfrm rot="16200000" flipH="1">
            <a:off x="3183004" y="3695174"/>
            <a:ext cx="339593" cy="3048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Elbow Connector 26"/>
          <p:cNvCxnSpPr>
            <a:endCxn id="33" idx="1"/>
          </p:cNvCxnSpPr>
          <p:nvPr/>
        </p:nvCxnSpPr>
        <p:spPr bwMode="auto">
          <a:xfrm rot="16200000" flipH="1">
            <a:off x="2927798" y="3974976"/>
            <a:ext cx="850007" cy="30479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Elbow Connector 28"/>
          <p:cNvCxnSpPr>
            <a:endCxn id="34" idx="1"/>
          </p:cNvCxnSpPr>
          <p:nvPr/>
        </p:nvCxnSpPr>
        <p:spPr bwMode="auto">
          <a:xfrm rot="16200000" flipH="1">
            <a:off x="2643818" y="4234361"/>
            <a:ext cx="1417964" cy="30479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4789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Use-Case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56441960"/>
              </p:ext>
            </p:extLst>
          </p:nvPr>
        </p:nvGraphicFramePr>
        <p:xfrm>
          <a:off x="712788" y="1439864"/>
          <a:ext cx="8101650" cy="55574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7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4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9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Use-Case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Nội</a:t>
                      </a:r>
                      <a:r>
                        <a:rPr lang="en-US" sz="200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 dung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1203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Luồng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sự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kiện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phụ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A1 -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Quên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mật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khẩu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rẽ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nhánh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tại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B2,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khi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người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dùng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chọn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chức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năng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quên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mật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khẩu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trên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màn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hình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Hệ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thống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hiển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thị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màn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hình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cho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phép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người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dùng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email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Người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dùng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Gõ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địa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chỉ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email.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Hệ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thống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kiểm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tra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email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lệ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(email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mà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người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dùng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ký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tài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khoản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Hệ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thống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gửi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liên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kết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để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reset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mật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khẩu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đến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email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người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dùng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Kết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thúc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Use-Case.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A2 –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Thông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tin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lệ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rẽ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nhánh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tại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B3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khi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người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thông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tin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lệ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Hệ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thống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hiển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thị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lại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màn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hình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kèm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theo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thông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báo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lỗi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tên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+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mật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khẩu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Quay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lại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B2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luồng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sự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kiện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chính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9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Activity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grpSp>
        <p:nvGrpSpPr>
          <p:cNvPr id="7" name="Group 58"/>
          <p:cNvGrpSpPr/>
          <p:nvPr/>
        </p:nvGrpSpPr>
        <p:grpSpPr>
          <a:xfrm>
            <a:off x="2982575" y="6393293"/>
            <a:ext cx="269339" cy="252108"/>
            <a:chOff x="7822502" y="6128945"/>
            <a:chExt cx="269338" cy="252108"/>
          </a:xfrm>
        </p:grpSpPr>
        <p:sp>
          <p:nvSpPr>
            <p:cNvPr id="27" name="Oval 15"/>
            <p:cNvSpPr/>
            <p:nvPr/>
          </p:nvSpPr>
          <p:spPr>
            <a:xfrm>
              <a:off x="7822502" y="6128945"/>
              <a:ext cx="269338" cy="2521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866516" y="6169308"/>
              <a:ext cx="181310" cy="1713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3121538" y="1283398"/>
            <a:ext cx="2114591" cy="359924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Hiển thị login form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 rot="16200000" flipH="1">
            <a:off x="3961643" y="1860513"/>
            <a:ext cx="436091" cy="1708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38"/>
          <p:cNvCxnSpPr>
            <a:endCxn id="18" idx="0"/>
          </p:cNvCxnSpPr>
          <p:nvPr/>
        </p:nvCxnSpPr>
        <p:spPr>
          <a:xfrm rot="10800000" flipV="1">
            <a:off x="2406357" y="3708418"/>
            <a:ext cx="576219" cy="528479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38"/>
          <p:cNvCxnSpPr>
            <a:endCxn id="71" idx="0"/>
          </p:cNvCxnSpPr>
          <p:nvPr/>
        </p:nvCxnSpPr>
        <p:spPr>
          <a:xfrm>
            <a:off x="6910747" y="5154880"/>
            <a:ext cx="723192" cy="241677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7" idx="2"/>
          </p:cNvCxnSpPr>
          <p:nvPr/>
        </p:nvCxnSpPr>
        <p:spPr>
          <a:xfrm rot="16200000" flipH="1">
            <a:off x="3021751" y="3400432"/>
            <a:ext cx="292971" cy="4705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4285" y="1580451"/>
            <a:ext cx="2095445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Start login Use-Case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108589" y="2896375"/>
            <a:ext cx="2114591" cy="359924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Nhập username - pass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792103" y="4236898"/>
            <a:ext cx="1228508" cy="531770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Hiện form chính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38504" y="3339085"/>
            <a:ext cx="799956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[valid]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01014" y="3339085"/>
            <a:ext cx="979505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[invalid]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314660" y="4250677"/>
            <a:ext cx="1757691" cy="531770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Thông báo sai username - pass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Elbow Connector 38"/>
          <p:cNvCxnSpPr>
            <a:stCxn id="21" idx="3"/>
            <a:endCxn id="17" idx="3"/>
          </p:cNvCxnSpPr>
          <p:nvPr/>
        </p:nvCxnSpPr>
        <p:spPr>
          <a:xfrm flipH="1" flipV="1">
            <a:off x="4223179" y="3076338"/>
            <a:ext cx="849172" cy="1440224"/>
          </a:xfrm>
          <a:prstGeom prst="bentConnector3">
            <a:avLst>
              <a:gd name="adj1" fmla="val -2692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86936" y="6348241"/>
            <a:ext cx="2031325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End login Use-Case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727303" y="3549269"/>
            <a:ext cx="876825" cy="605739"/>
            <a:chOff x="2997693" y="4384274"/>
            <a:chExt cx="876825" cy="605739"/>
          </a:xfrm>
        </p:grpSpPr>
        <p:sp>
          <p:nvSpPr>
            <p:cNvPr id="9" name="Diamond 8"/>
            <p:cNvSpPr/>
            <p:nvPr/>
          </p:nvSpPr>
          <p:spPr>
            <a:xfrm>
              <a:off x="3252967" y="4384274"/>
              <a:ext cx="376026" cy="318295"/>
            </a:xfrm>
            <a:prstGeom prst="diamond">
              <a:avLst/>
            </a:prstGeom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97693" y="4620681"/>
              <a:ext cx="876825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Check?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29" name="Straight Arrow Connector 28"/>
          <p:cNvCxnSpPr>
            <a:stCxn id="32" idx="2"/>
            <a:endCxn id="61" idx="0"/>
          </p:cNvCxnSpPr>
          <p:nvPr/>
        </p:nvCxnSpPr>
        <p:spPr>
          <a:xfrm flipH="1">
            <a:off x="6723797" y="3070603"/>
            <a:ext cx="1540" cy="245355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756348" y="2541526"/>
            <a:ext cx="1937976" cy="529077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email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422556" y="2079411"/>
            <a:ext cx="2261707" cy="605739"/>
            <a:chOff x="6306942" y="4497849"/>
            <a:chExt cx="2261708" cy="605739"/>
          </a:xfrm>
        </p:grpSpPr>
        <p:sp>
          <p:nvSpPr>
            <p:cNvPr id="40" name="Diamond 39"/>
            <p:cNvSpPr/>
            <p:nvPr/>
          </p:nvSpPr>
          <p:spPr>
            <a:xfrm>
              <a:off x="6876914" y="4497849"/>
              <a:ext cx="376026" cy="318295"/>
            </a:xfrm>
            <a:prstGeom prst="diamond">
              <a:avLst/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06942" y="4734256"/>
              <a:ext cx="2261708" cy="369332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Chọn quên mật khẩu ?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0" name="Elbow Connector 38"/>
          <p:cNvCxnSpPr>
            <a:endCxn id="32" idx="0"/>
          </p:cNvCxnSpPr>
          <p:nvPr/>
        </p:nvCxnSpPr>
        <p:spPr>
          <a:xfrm>
            <a:off x="4368554" y="2238561"/>
            <a:ext cx="2356783" cy="302964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38"/>
          <p:cNvCxnSpPr>
            <a:endCxn id="17" idx="0"/>
          </p:cNvCxnSpPr>
          <p:nvPr/>
        </p:nvCxnSpPr>
        <p:spPr>
          <a:xfrm rot="10800000" flipV="1">
            <a:off x="3165883" y="2238561"/>
            <a:ext cx="826644" cy="657814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5932177" y="3315958"/>
            <a:ext cx="1583241" cy="309513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email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" name="Straight Arrow Connector 62"/>
          <p:cNvCxnSpPr>
            <a:stCxn id="61" idx="2"/>
            <a:endCxn id="68" idx="0"/>
          </p:cNvCxnSpPr>
          <p:nvPr/>
        </p:nvCxnSpPr>
        <p:spPr>
          <a:xfrm flipH="1">
            <a:off x="6722057" y="3625471"/>
            <a:ext cx="1739" cy="371787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5617589" y="3997258"/>
            <a:ext cx="2208937" cy="531770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email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725337" y="5396557"/>
            <a:ext cx="1817207" cy="531770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email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Diamond 74"/>
          <p:cNvSpPr/>
          <p:nvPr/>
        </p:nvSpPr>
        <p:spPr>
          <a:xfrm>
            <a:off x="6534721" y="4995732"/>
            <a:ext cx="376027" cy="318295"/>
          </a:xfrm>
          <a:prstGeom prst="diamond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77" name="Straight Arrow Connector 76"/>
          <p:cNvCxnSpPr>
            <a:stCxn id="68" idx="2"/>
            <a:endCxn id="75" idx="0"/>
          </p:cNvCxnSpPr>
          <p:nvPr/>
        </p:nvCxnSpPr>
        <p:spPr>
          <a:xfrm>
            <a:off x="6722058" y="4529027"/>
            <a:ext cx="677" cy="466704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38"/>
          <p:cNvCxnSpPr>
            <a:endCxn id="91" idx="0"/>
          </p:cNvCxnSpPr>
          <p:nvPr/>
        </p:nvCxnSpPr>
        <p:spPr>
          <a:xfrm rot="10800000" flipV="1">
            <a:off x="5586870" y="5154878"/>
            <a:ext cx="947853" cy="241677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4943306" y="5396557"/>
            <a:ext cx="1287125" cy="531770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Gửi email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8" name="Elbow Connector 38"/>
          <p:cNvCxnSpPr>
            <a:endCxn id="21" idx="0"/>
          </p:cNvCxnSpPr>
          <p:nvPr/>
        </p:nvCxnSpPr>
        <p:spPr>
          <a:xfrm>
            <a:off x="3358601" y="3708418"/>
            <a:ext cx="834904" cy="542258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140863" y="1869229"/>
            <a:ext cx="620520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[No]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943306" y="1869229"/>
            <a:ext cx="674283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[Yes]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684263" y="4762440"/>
            <a:ext cx="799956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[valid]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846771" y="4762440"/>
            <a:ext cx="979505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[invalid]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7" name="Elbow Connector 38"/>
          <p:cNvCxnSpPr>
            <a:stCxn id="71" idx="3"/>
            <a:endCxn id="61" idx="3"/>
          </p:cNvCxnSpPr>
          <p:nvPr/>
        </p:nvCxnSpPr>
        <p:spPr>
          <a:xfrm flipH="1" flipV="1">
            <a:off x="7515417" y="3470715"/>
            <a:ext cx="1027127" cy="2191727"/>
          </a:xfrm>
          <a:prstGeom prst="bentConnector3">
            <a:avLst>
              <a:gd name="adj1" fmla="val -22256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Elbow Connector 38"/>
          <p:cNvCxnSpPr>
            <a:stCxn id="18" idx="2"/>
          </p:cNvCxnSpPr>
          <p:nvPr/>
        </p:nvCxnSpPr>
        <p:spPr>
          <a:xfrm rot="16200000" flipH="1">
            <a:off x="1982176" y="5192849"/>
            <a:ext cx="1380733" cy="532368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0800000">
            <a:off x="2692536" y="6149399"/>
            <a:ext cx="858003" cy="1588"/>
          </a:xfrm>
          <a:prstGeom prst="line">
            <a:avLst/>
          </a:prstGeom>
          <a:ln w="76200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38"/>
          <p:cNvCxnSpPr>
            <a:endCxn id="28" idx="0"/>
          </p:cNvCxnSpPr>
          <p:nvPr/>
        </p:nvCxnSpPr>
        <p:spPr>
          <a:xfrm rot="5400000">
            <a:off x="2991708" y="6303824"/>
            <a:ext cx="255370" cy="4297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5" name="Group 31"/>
          <p:cNvGrpSpPr/>
          <p:nvPr/>
        </p:nvGrpSpPr>
        <p:grpSpPr>
          <a:xfrm>
            <a:off x="1375401" y="1356715"/>
            <a:ext cx="1764211" cy="223737"/>
            <a:chOff x="6044466" y="2643006"/>
            <a:chExt cx="1764211" cy="223737"/>
          </a:xfrm>
        </p:grpSpPr>
        <p:sp>
          <p:nvSpPr>
            <p:cNvPr id="56" name="Oval 55"/>
            <p:cNvSpPr/>
            <p:nvPr/>
          </p:nvSpPr>
          <p:spPr>
            <a:xfrm>
              <a:off x="6044466" y="2643006"/>
              <a:ext cx="223737" cy="2237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57" name="Straight Arrow Connector 56"/>
            <p:cNvCxnSpPr>
              <a:stCxn id="56" idx="6"/>
            </p:cNvCxnSpPr>
            <p:nvPr/>
          </p:nvCxnSpPr>
          <p:spPr>
            <a:xfrm>
              <a:off x="6268203" y="2754875"/>
              <a:ext cx="1540474" cy="8425"/>
            </a:xfrm>
            <a:prstGeom prst="straightConnector1">
              <a:avLst/>
            </a:prstGeom>
            <a:ln>
              <a:prstDash val="soli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3314659" y="5662442"/>
            <a:ext cx="1628647" cy="488545"/>
            <a:chOff x="3314659" y="5662441"/>
            <a:chExt cx="1628646" cy="488545"/>
          </a:xfrm>
        </p:grpSpPr>
        <p:cxnSp>
          <p:nvCxnSpPr>
            <p:cNvPr id="122" name="Straight Arrow Connector 121"/>
            <p:cNvCxnSpPr>
              <a:stCxn id="91" idx="1"/>
            </p:cNvCxnSpPr>
            <p:nvPr/>
          </p:nvCxnSpPr>
          <p:spPr>
            <a:xfrm flipH="1">
              <a:off x="3314659" y="5662441"/>
              <a:ext cx="1628646" cy="8425"/>
            </a:xfrm>
            <a:prstGeom prst="straightConnector1">
              <a:avLst/>
            </a:prstGeom>
            <a:ln>
              <a:prstDash val="solid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Elbow Connector 125"/>
            <p:cNvCxnSpPr/>
            <p:nvPr/>
          </p:nvCxnSpPr>
          <p:spPr>
            <a:xfrm rot="16200000" flipH="1">
              <a:off x="3077123" y="5908573"/>
              <a:ext cx="480120" cy="4705"/>
            </a:xfrm>
            <a:prstGeom prst="bentConnector3">
              <a:avLst>
                <a:gd name="adj1" fmla="val 50000"/>
              </a:avLst>
            </a:prstGeom>
            <a:ln>
              <a:prstDash val="solid"/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9" name="Explosion 2 128"/>
          <p:cNvSpPr/>
          <p:nvPr/>
        </p:nvSpPr>
        <p:spPr>
          <a:xfrm>
            <a:off x="1799604" y="5351890"/>
            <a:ext cx="1152417" cy="1152873"/>
          </a:xfrm>
          <a:prstGeom prst="irregularSeal2">
            <a:avLst/>
          </a:prstGeom>
          <a:solidFill>
            <a:srgbClr val="FF0000"/>
          </a:solidFill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Sai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9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Activity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grpSp>
        <p:nvGrpSpPr>
          <p:cNvPr id="7" name="Group 58"/>
          <p:cNvGrpSpPr/>
          <p:nvPr/>
        </p:nvGrpSpPr>
        <p:grpSpPr>
          <a:xfrm>
            <a:off x="2832828" y="6280336"/>
            <a:ext cx="269339" cy="252108"/>
            <a:chOff x="7822502" y="6128945"/>
            <a:chExt cx="269338" cy="252108"/>
          </a:xfrm>
        </p:grpSpPr>
        <p:sp>
          <p:nvSpPr>
            <p:cNvPr id="27" name="Oval 15"/>
            <p:cNvSpPr/>
            <p:nvPr/>
          </p:nvSpPr>
          <p:spPr>
            <a:xfrm>
              <a:off x="7822502" y="6128945"/>
              <a:ext cx="269338" cy="2521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866516" y="6169308"/>
              <a:ext cx="181310" cy="1713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3121538" y="1283398"/>
            <a:ext cx="2114591" cy="481719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4178832" y="1765116"/>
            <a:ext cx="1709" cy="314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38"/>
          <p:cNvCxnSpPr>
            <a:endCxn id="18" idx="0"/>
          </p:cNvCxnSpPr>
          <p:nvPr/>
        </p:nvCxnSpPr>
        <p:spPr>
          <a:xfrm rot="10800000" flipV="1">
            <a:off x="2086316" y="3708418"/>
            <a:ext cx="576219" cy="528479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38"/>
          <p:cNvCxnSpPr>
            <a:endCxn id="71" idx="0"/>
          </p:cNvCxnSpPr>
          <p:nvPr/>
        </p:nvCxnSpPr>
        <p:spPr>
          <a:xfrm>
            <a:off x="6910747" y="5154880"/>
            <a:ext cx="723192" cy="241677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7" idx="2"/>
          </p:cNvCxnSpPr>
          <p:nvPr/>
        </p:nvCxnSpPr>
        <p:spPr>
          <a:xfrm rot="16200000" flipH="1">
            <a:off x="2701711" y="3400432"/>
            <a:ext cx="292971" cy="4705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4285" y="158045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Start login Use-Case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788549" y="2896375"/>
            <a:ext cx="2114591" cy="359924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Nhập username - pass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472063" y="4236898"/>
            <a:ext cx="1228508" cy="531770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18465" y="3339085"/>
            <a:ext cx="79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[valid]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80974" y="3339085"/>
            <a:ext cx="9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[invalid]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850549" y="4250677"/>
            <a:ext cx="2172152" cy="531770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lỗi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Elbow Connector 38"/>
          <p:cNvCxnSpPr>
            <a:stCxn id="21" idx="3"/>
            <a:endCxn id="17" idx="3"/>
          </p:cNvCxnSpPr>
          <p:nvPr/>
        </p:nvCxnSpPr>
        <p:spPr>
          <a:xfrm flipH="1" flipV="1">
            <a:off x="3903139" y="3076338"/>
            <a:ext cx="1119563" cy="1440224"/>
          </a:xfrm>
          <a:prstGeom prst="bentConnector3">
            <a:avLst>
              <a:gd name="adj1" fmla="val -20419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3477" y="62803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End login Use-Case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407263" y="3549269"/>
            <a:ext cx="876825" cy="605739"/>
            <a:chOff x="2997693" y="4384274"/>
            <a:chExt cx="876825" cy="605739"/>
          </a:xfrm>
        </p:grpSpPr>
        <p:sp>
          <p:nvSpPr>
            <p:cNvPr id="9" name="Diamond 8"/>
            <p:cNvSpPr/>
            <p:nvPr/>
          </p:nvSpPr>
          <p:spPr>
            <a:xfrm>
              <a:off x="3252967" y="4384274"/>
              <a:ext cx="376026" cy="31829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97693" y="4620681"/>
              <a:ext cx="876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Check?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29" name="Straight Arrow Connector 28"/>
          <p:cNvCxnSpPr>
            <a:stCxn id="32" idx="2"/>
            <a:endCxn id="61" idx="0"/>
          </p:cNvCxnSpPr>
          <p:nvPr/>
        </p:nvCxnSpPr>
        <p:spPr>
          <a:xfrm flipH="1">
            <a:off x="6723797" y="3070603"/>
            <a:ext cx="1540" cy="245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756348" y="2541526"/>
            <a:ext cx="1937976" cy="529077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email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422556" y="2079411"/>
            <a:ext cx="2261707" cy="605739"/>
            <a:chOff x="6306942" y="4497849"/>
            <a:chExt cx="2261708" cy="605739"/>
          </a:xfrm>
        </p:grpSpPr>
        <p:sp>
          <p:nvSpPr>
            <p:cNvPr id="40" name="Diamond 39"/>
            <p:cNvSpPr/>
            <p:nvPr/>
          </p:nvSpPr>
          <p:spPr>
            <a:xfrm>
              <a:off x="6876914" y="4497849"/>
              <a:ext cx="376026" cy="31829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06942" y="4734256"/>
              <a:ext cx="2261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Chọn quên mật khẩu ?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0" name="Elbow Connector 38"/>
          <p:cNvCxnSpPr>
            <a:endCxn id="32" idx="0"/>
          </p:cNvCxnSpPr>
          <p:nvPr/>
        </p:nvCxnSpPr>
        <p:spPr>
          <a:xfrm>
            <a:off x="4368554" y="2238561"/>
            <a:ext cx="2356783" cy="302964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38"/>
          <p:cNvCxnSpPr>
            <a:stCxn id="40" idx="1"/>
            <a:endCxn id="17" idx="0"/>
          </p:cNvCxnSpPr>
          <p:nvPr/>
        </p:nvCxnSpPr>
        <p:spPr>
          <a:xfrm rot="10800000" flipV="1">
            <a:off x="2845843" y="2238561"/>
            <a:ext cx="1146684" cy="657814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5932177" y="3315958"/>
            <a:ext cx="1583241" cy="309513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email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" name="Straight Arrow Connector 62"/>
          <p:cNvCxnSpPr>
            <a:stCxn id="61" idx="2"/>
            <a:endCxn id="68" idx="0"/>
          </p:cNvCxnSpPr>
          <p:nvPr/>
        </p:nvCxnSpPr>
        <p:spPr>
          <a:xfrm flipH="1">
            <a:off x="6722057" y="3625471"/>
            <a:ext cx="1739" cy="371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5617589" y="3997258"/>
            <a:ext cx="2208937" cy="531770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email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1600" dirty="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725337" y="5396557"/>
            <a:ext cx="1817207" cy="531770"/>
          </a:xfrm>
          <a:prstGeom prst="round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16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email</a:t>
            </a:r>
            <a:endParaRPr lang="vi-VN" sz="16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Diamond 74"/>
          <p:cNvSpPr/>
          <p:nvPr/>
        </p:nvSpPr>
        <p:spPr>
          <a:xfrm>
            <a:off x="6534721" y="4995732"/>
            <a:ext cx="376027" cy="318295"/>
          </a:xfrm>
          <a:prstGeom prst="diamond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77" name="Straight Arrow Connector 76"/>
          <p:cNvCxnSpPr>
            <a:stCxn id="68" idx="2"/>
            <a:endCxn id="75" idx="0"/>
          </p:cNvCxnSpPr>
          <p:nvPr/>
        </p:nvCxnSpPr>
        <p:spPr>
          <a:xfrm>
            <a:off x="6722058" y="4529027"/>
            <a:ext cx="677" cy="466704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38"/>
          <p:cNvCxnSpPr>
            <a:endCxn id="91" idx="0"/>
          </p:cNvCxnSpPr>
          <p:nvPr/>
        </p:nvCxnSpPr>
        <p:spPr>
          <a:xfrm rot="10800000" flipV="1">
            <a:off x="5586870" y="5154878"/>
            <a:ext cx="947853" cy="241677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4943306" y="5396557"/>
            <a:ext cx="1287125" cy="531770"/>
          </a:xfrm>
          <a:prstGeom prst="round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Gửi email</a:t>
            </a:r>
            <a:endParaRPr lang="vi-VN" sz="16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8" name="Elbow Connector 38"/>
          <p:cNvCxnSpPr/>
          <p:nvPr/>
        </p:nvCxnSpPr>
        <p:spPr>
          <a:xfrm>
            <a:off x="3038561" y="3708418"/>
            <a:ext cx="898064" cy="542258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140863" y="1869229"/>
            <a:ext cx="62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[No]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943306" y="1869229"/>
            <a:ext cx="67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[Yes]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684263" y="4762440"/>
            <a:ext cx="79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[valid]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846771" y="4762440"/>
            <a:ext cx="97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[invalid]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7" name="Elbow Connector 38"/>
          <p:cNvCxnSpPr>
            <a:stCxn id="71" idx="3"/>
            <a:endCxn id="61" idx="3"/>
          </p:cNvCxnSpPr>
          <p:nvPr/>
        </p:nvCxnSpPr>
        <p:spPr>
          <a:xfrm flipH="1" flipV="1">
            <a:off x="7515417" y="3470715"/>
            <a:ext cx="1027127" cy="2191727"/>
          </a:xfrm>
          <a:prstGeom prst="bentConnector3">
            <a:avLst>
              <a:gd name="adj1" fmla="val -22256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Elbow Connector 38"/>
          <p:cNvCxnSpPr>
            <a:stCxn id="18" idx="2"/>
            <a:endCxn id="52" idx="1"/>
          </p:cNvCxnSpPr>
          <p:nvPr/>
        </p:nvCxnSpPr>
        <p:spPr>
          <a:xfrm rot="16200000" flipH="1">
            <a:off x="1981260" y="4873724"/>
            <a:ext cx="897702" cy="687589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38"/>
          <p:cNvCxnSpPr>
            <a:stCxn id="52" idx="2"/>
            <a:endCxn id="28" idx="0"/>
          </p:cNvCxnSpPr>
          <p:nvPr/>
        </p:nvCxnSpPr>
        <p:spPr>
          <a:xfrm rot="16200000" flipH="1">
            <a:off x="2717118" y="6070318"/>
            <a:ext cx="495183" cy="5579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5" name="Group 31"/>
          <p:cNvGrpSpPr/>
          <p:nvPr/>
        </p:nvGrpSpPr>
        <p:grpSpPr>
          <a:xfrm>
            <a:off x="1375401" y="1356715"/>
            <a:ext cx="1764211" cy="223737"/>
            <a:chOff x="6044466" y="2643006"/>
            <a:chExt cx="1764211" cy="223737"/>
          </a:xfrm>
        </p:grpSpPr>
        <p:sp>
          <p:nvSpPr>
            <p:cNvPr id="56" name="Oval 55"/>
            <p:cNvSpPr/>
            <p:nvPr/>
          </p:nvSpPr>
          <p:spPr>
            <a:xfrm>
              <a:off x="6044466" y="2643006"/>
              <a:ext cx="223737" cy="2237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57" name="Straight Arrow Connector 56"/>
            <p:cNvCxnSpPr>
              <a:stCxn id="56" idx="6"/>
            </p:cNvCxnSpPr>
            <p:nvPr/>
          </p:nvCxnSpPr>
          <p:spPr>
            <a:xfrm>
              <a:off x="6268203" y="2754875"/>
              <a:ext cx="1540474" cy="8425"/>
            </a:xfrm>
            <a:prstGeom prst="straightConnector1">
              <a:avLst/>
            </a:prstGeom>
            <a:ln>
              <a:prstDash val="soli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Diamond 51"/>
          <p:cNvSpPr/>
          <p:nvPr/>
        </p:nvSpPr>
        <p:spPr>
          <a:xfrm>
            <a:off x="2773905" y="5507222"/>
            <a:ext cx="376027" cy="318295"/>
          </a:xfrm>
          <a:prstGeom prst="diamond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58" name="Elbow Connector 38"/>
          <p:cNvCxnSpPr>
            <a:stCxn id="91" idx="1"/>
            <a:endCxn id="52" idx="3"/>
          </p:cNvCxnSpPr>
          <p:nvPr/>
        </p:nvCxnSpPr>
        <p:spPr>
          <a:xfrm rot="10800000" flipV="1">
            <a:off x="3149934" y="5662442"/>
            <a:ext cx="1793373" cy="3928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5" name="Group 56"/>
          <p:cNvGrpSpPr/>
          <p:nvPr/>
        </p:nvGrpSpPr>
        <p:grpSpPr>
          <a:xfrm>
            <a:off x="2011254" y="1853833"/>
            <a:ext cx="795285" cy="1032327"/>
            <a:chOff x="5985891" y="2309813"/>
            <a:chExt cx="1219200" cy="1582594"/>
          </a:xfrm>
        </p:grpSpPr>
        <p:sp>
          <p:nvSpPr>
            <p:cNvPr id="66" name="TextBox 65"/>
            <p:cNvSpPr txBox="1"/>
            <p:nvPr/>
          </p:nvSpPr>
          <p:spPr>
            <a:xfrm>
              <a:off x="6162556" y="3326208"/>
              <a:ext cx="872890" cy="5661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user</a:t>
              </a:r>
              <a:endParaRPr lang="vi-VN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67" name="Picture 2" descr="C:\Users\TGHong\Downloads\boy_1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85891" y="2309813"/>
              <a:ext cx="1219200" cy="1219200"/>
            </a:xfrm>
            <a:prstGeom prst="rect">
              <a:avLst/>
            </a:prstGeom>
            <a:noFill/>
          </p:spPr>
        </p:pic>
      </p:grpSp>
      <p:grpSp>
        <p:nvGrpSpPr>
          <p:cNvPr id="69" name="Group 77"/>
          <p:cNvGrpSpPr/>
          <p:nvPr/>
        </p:nvGrpSpPr>
        <p:grpSpPr>
          <a:xfrm>
            <a:off x="4478405" y="358894"/>
            <a:ext cx="864427" cy="916825"/>
            <a:chOff x="302394" y="4447886"/>
            <a:chExt cx="864428" cy="916825"/>
          </a:xfrm>
        </p:grpSpPr>
        <p:sp>
          <p:nvSpPr>
            <p:cNvPr id="70" name="TextBox 69"/>
            <p:cNvSpPr txBox="1"/>
            <p:nvPr/>
          </p:nvSpPr>
          <p:spPr>
            <a:xfrm>
              <a:off x="302394" y="4995379"/>
              <a:ext cx="864428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System</a:t>
              </a:r>
              <a:endParaRPr lang="vi-VN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72" name="Picture 3" descr="C:\Users\TGHong\Downloads\system_preference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8518" y="4447886"/>
              <a:ext cx="684690" cy="684690"/>
            </a:xfrm>
            <a:prstGeom prst="rect">
              <a:avLst/>
            </a:prstGeom>
            <a:noFill/>
          </p:spPr>
        </p:pic>
      </p:grpSp>
      <p:grpSp>
        <p:nvGrpSpPr>
          <p:cNvPr id="74" name="Group 77"/>
          <p:cNvGrpSpPr/>
          <p:nvPr/>
        </p:nvGrpSpPr>
        <p:grpSpPr>
          <a:xfrm>
            <a:off x="6980720" y="1658226"/>
            <a:ext cx="864427" cy="916825"/>
            <a:chOff x="302394" y="4447886"/>
            <a:chExt cx="864428" cy="916825"/>
          </a:xfrm>
        </p:grpSpPr>
        <p:sp>
          <p:nvSpPr>
            <p:cNvPr id="76" name="TextBox 75"/>
            <p:cNvSpPr txBox="1"/>
            <p:nvPr/>
          </p:nvSpPr>
          <p:spPr>
            <a:xfrm>
              <a:off x="302394" y="4995379"/>
              <a:ext cx="864428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System</a:t>
              </a:r>
              <a:endParaRPr lang="vi-VN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78" name="Picture 3" descr="C:\Users\TGHong\Downloads\system_preference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8518" y="4447886"/>
              <a:ext cx="684690" cy="684690"/>
            </a:xfrm>
            <a:prstGeom prst="rect">
              <a:avLst/>
            </a:prstGeom>
            <a:noFill/>
          </p:spPr>
        </p:pic>
      </p:grpSp>
      <p:grpSp>
        <p:nvGrpSpPr>
          <p:cNvPr id="79" name="Group 56"/>
          <p:cNvGrpSpPr/>
          <p:nvPr/>
        </p:nvGrpSpPr>
        <p:grpSpPr>
          <a:xfrm>
            <a:off x="5394330" y="2799794"/>
            <a:ext cx="795285" cy="1032327"/>
            <a:chOff x="5985891" y="2309813"/>
            <a:chExt cx="1219200" cy="1582594"/>
          </a:xfrm>
        </p:grpSpPr>
        <p:sp>
          <p:nvSpPr>
            <p:cNvPr id="80" name="TextBox 79"/>
            <p:cNvSpPr txBox="1"/>
            <p:nvPr/>
          </p:nvSpPr>
          <p:spPr>
            <a:xfrm>
              <a:off x="6162556" y="3326208"/>
              <a:ext cx="872890" cy="5661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user</a:t>
              </a:r>
              <a:endParaRPr lang="vi-VN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81" name="Picture 2" descr="C:\Users\TGHong\Downloads\boy_1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85891" y="2309813"/>
              <a:ext cx="1219200" cy="1219200"/>
            </a:xfrm>
            <a:prstGeom prst="rect">
              <a:avLst/>
            </a:prstGeom>
            <a:noFill/>
          </p:spPr>
        </p:pic>
      </p:grpSp>
      <p:grpSp>
        <p:nvGrpSpPr>
          <p:cNvPr id="82" name="Group 77"/>
          <p:cNvGrpSpPr/>
          <p:nvPr/>
        </p:nvGrpSpPr>
        <p:grpSpPr>
          <a:xfrm>
            <a:off x="7429189" y="3777209"/>
            <a:ext cx="864427" cy="916825"/>
            <a:chOff x="302394" y="4447886"/>
            <a:chExt cx="864428" cy="916825"/>
          </a:xfrm>
        </p:grpSpPr>
        <p:sp>
          <p:nvSpPr>
            <p:cNvPr id="83" name="TextBox 82"/>
            <p:cNvSpPr txBox="1"/>
            <p:nvPr/>
          </p:nvSpPr>
          <p:spPr>
            <a:xfrm>
              <a:off x="302394" y="4995379"/>
              <a:ext cx="864428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System</a:t>
              </a:r>
              <a:endParaRPr lang="vi-VN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84" name="Picture 3" descr="C:\Users\TGHong\Downloads\system_preference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8518" y="4447886"/>
              <a:ext cx="684690" cy="684690"/>
            </a:xfrm>
            <a:prstGeom prst="rect">
              <a:avLst/>
            </a:prstGeom>
            <a:noFill/>
          </p:spPr>
        </p:pic>
      </p:grpSp>
      <p:grpSp>
        <p:nvGrpSpPr>
          <p:cNvPr id="86" name="Group 77"/>
          <p:cNvGrpSpPr/>
          <p:nvPr/>
        </p:nvGrpSpPr>
        <p:grpSpPr>
          <a:xfrm>
            <a:off x="4624590" y="5728587"/>
            <a:ext cx="864427" cy="916825"/>
            <a:chOff x="302394" y="4447886"/>
            <a:chExt cx="864428" cy="916825"/>
          </a:xfrm>
        </p:grpSpPr>
        <p:sp>
          <p:nvSpPr>
            <p:cNvPr id="87" name="TextBox 86"/>
            <p:cNvSpPr txBox="1"/>
            <p:nvPr/>
          </p:nvSpPr>
          <p:spPr>
            <a:xfrm>
              <a:off x="302394" y="4995379"/>
              <a:ext cx="864428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System</a:t>
              </a:r>
              <a:endParaRPr lang="vi-VN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88" name="Picture 3" descr="C:\Users\TGHong\Downloads\system_preference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8518" y="4447886"/>
              <a:ext cx="684690" cy="684690"/>
            </a:xfrm>
            <a:prstGeom prst="rect">
              <a:avLst/>
            </a:prstGeom>
            <a:noFill/>
          </p:spPr>
        </p:pic>
      </p:grpSp>
      <p:grpSp>
        <p:nvGrpSpPr>
          <p:cNvPr id="89" name="Group 56"/>
          <p:cNvGrpSpPr/>
          <p:nvPr/>
        </p:nvGrpSpPr>
        <p:grpSpPr>
          <a:xfrm>
            <a:off x="8208027" y="5556944"/>
            <a:ext cx="795285" cy="1032327"/>
            <a:chOff x="5985891" y="2309813"/>
            <a:chExt cx="1219200" cy="1582594"/>
          </a:xfrm>
        </p:grpSpPr>
        <p:sp>
          <p:nvSpPr>
            <p:cNvPr id="90" name="TextBox 89"/>
            <p:cNvSpPr txBox="1"/>
            <p:nvPr/>
          </p:nvSpPr>
          <p:spPr>
            <a:xfrm>
              <a:off x="6162556" y="3326208"/>
              <a:ext cx="872890" cy="5661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user</a:t>
              </a:r>
              <a:endParaRPr lang="vi-VN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92" name="Picture 2" descr="C:\Users\TGHong\Downloads\boy_1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85891" y="2309813"/>
              <a:ext cx="1219200" cy="1219200"/>
            </a:xfrm>
            <a:prstGeom prst="rect">
              <a:avLst/>
            </a:prstGeom>
            <a:noFill/>
          </p:spPr>
        </p:pic>
      </p:grpSp>
      <p:grpSp>
        <p:nvGrpSpPr>
          <p:cNvPr id="93" name="Group 77"/>
          <p:cNvGrpSpPr/>
          <p:nvPr/>
        </p:nvGrpSpPr>
        <p:grpSpPr>
          <a:xfrm>
            <a:off x="735061" y="3867564"/>
            <a:ext cx="864427" cy="916825"/>
            <a:chOff x="302394" y="4447886"/>
            <a:chExt cx="864428" cy="916825"/>
          </a:xfrm>
        </p:grpSpPr>
        <p:sp>
          <p:nvSpPr>
            <p:cNvPr id="94" name="TextBox 93"/>
            <p:cNvSpPr txBox="1"/>
            <p:nvPr/>
          </p:nvSpPr>
          <p:spPr>
            <a:xfrm>
              <a:off x="302394" y="4995379"/>
              <a:ext cx="864428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System</a:t>
              </a:r>
              <a:endParaRPr lang="vi-VN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95" name="Picture 3" descr="C:\Users\TGHong\Downloads\system_preference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8518" y="4447886"/>
              <a:ext cx="684690" cy="684690"/>
            </a:xfrm>
            <a:prstGeom prst="rect">
              <a:avLst/>
            </a:prstGeom>
            <a:noFill/>
          </p:spPr>
        </p:pic>
      </p:grpSp>
      <p:grpSp>
        <p:nvGrpSpPr>
          <p:cNvPr id="97" name="Group 77"/>
          <p:cNvGrpSpPr/>
          <p:nvPr/>
        </p:nvGrpSpPr>
        <p:grpSpPr>
          <a:xfrm>
            <a:off x="4078969" y="3346316"/>
            <a:ext cx="864427" cy="916825"/>
            <a:chOff x="302394" y="4447886"/>
            <a:chExt cx="864428" cy="916825"/>
          </a:xfrm>
        </p:grpSpPr>
        <p:sp>
          <p:nvSpPr>
            <p:cNvPr id="99" name="TextBox 98"/>
            <p:cNvSpPr txBox="1"/>
            <p:nvPr/>
          </p:nvSpPr>
          <p:spPr>
            <a:xfrm>
              <a:off x="302394" y="4995379"/>
              <a:ext cx="864428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System</a:t>
              </a:r>
              <a:endParaRPr lang="vi-VN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00" name="Picture 3" descr="C:\Users\TGHong\Downloads\system_preference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8518" y="4447886"/>
              <a:ext cx="684690" cy="684690"/>
            </a:xfrm>
            <a:prstGeom prst="rect">
              <a:avLst/>
            </a:prstGeom>
            <a:noFill/>
          </p:spPr>
        </p:pic>
      </p:grpSp>
      <p:grpSp>
        <p:nvGrpSpPr>
          <p:cNvPr id="96" name="Group 77"/>
          <p:cNvGrpSpPr/>
          <p:nvPr/>
        </p:nvGrpSpPr>
        <p:grpSpPr>
          <a:xfrm>
            <a:off x="8220002" y="5516363"/>
            <a:ext cx="864427" cy="916825"/>
            <a:chOff x="302394" y="4447886"/>
            <a:chExt cx="864428" cy="916825"/>
          </a:xfrm>
        </p:grpSpPr>
        <p:sp>
          <p:nvSpPr>
            <p:cNvPr id="101" name="TextBox 100"/>
            <p:cNvSpPr txBox="1"/>
            <p:nvPr/>
          </p:nvSpPr>
          <p:spPr>
            <a:xfrm>
              <a:off x="302394" y="4995379"/>
              <a:ext cx="864428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System</a:t>
              </a:r>
              <a:endParaRPr lang="vi-VN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02" name="Picture 3" descr="C:\Users\TGHong\Downloads\system_preference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8518" y="4447886"/>
              <a:ext cx="684690" cy="684690"/>
            </a:xfrm>
            <a:prstGeom prst="rect">
              <a:avLst/>
            </a:prstGeom>
            <a:noFill/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6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- 1</a:t>
            </a:r>
            <a:endParaRPr lang="en-US" dirty="0"/>
          </a:p>
        </p:txBody>
      </p:sp>
      <p:graphicFrame>
        <p:nvGraphicFramePr>
          <p:cNvPr id="30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43291923"/>
              </p:ext>
            </p:extLst>
          </p:nvPr>
        </p:nvGraphicFramePr>
        <p:xfrm>
          <a:off x="368068" y="1439864"/>
          <a:ext cx="8444867" cy="54332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7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7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3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Use-Case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Nội</a:t>
                      </a:r>
                      <a:r>
                        <a:rPr lang="en-US" sz="2000" baseline="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 dung</a:t>
                      </a:r>
                      <a:endParaRPr lang="en-US" sz="20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447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Tên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Use-Case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kí tài khoản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Actor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Khách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hàng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Tiền điều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kiện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Người dùng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chưa có tài khoản trên hệ thống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Hậu điều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kiện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Người dùng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đăng kí thành công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5127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Luồng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sự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kiện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chính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1313" indent="-341313">
                        <a:buFont typeface="+mj-lt"/>
                        <a:buAutoNum type="arabicPeriod"/>
                      </a:pP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Hiển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thị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form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kí</a:t>
                      </a:r>
                      <a:endParaRPr lang="en-US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1313" indent="-341313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Người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dùng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thông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tin (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thông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tin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cá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nhân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+ username + pass,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captcha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địa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chỉ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email).</a:t>
                      </a:r>
                    </a:p>
                    <a:p>
                      <a:pPr marL="341313" indent="-341313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Hệ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thống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Kiểm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tra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thông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tin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lệ</a:t>
                      </a:r>
                      <a:endParaRPr lang="en-US" sz="20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Tên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lệ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(length &gt;= 6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và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chưa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tồn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tại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).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Mật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khẩu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lệ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(length &gt;=6,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có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ít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nhất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một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ký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tự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).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Mật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khẩu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và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mật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khẩu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lại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phải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trùng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nhau</a:t>
                      </a:r>
                      <a:endParaRPr lang="en-US" sz="20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Email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lệ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đúng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định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dạng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6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1: Use-Case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- 2 </a:t>
            </a:r>
            <a:endParaRPr lang="en-US" dirty="0"/>
          </a:p>
        </p:txBody>
      </p:sp>
      <p:graphicFrame>
        <p:nvGraphicFramePr>
          <p:cNvPr id="30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75249525"/>
              </p:ext>
            </p:extLst>
          </p:nvPr>
        </p:nvGraphicFramePr>
        <p:xfrm>
          <a:off x="342682" y="1562357"/>
          <a:ext cx="8647616" cy="54398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3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54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Use-Case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Nội</a:t>
                      </a:r>
                      <a:r>
                        <a:rPr lang="en-US" sz="2000" baseline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 dung</a:t>
                      </a:r>
                      <a:endParaRPr lang="en-US" sz="20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12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/>
                        <a:t>Luồng sự</a:t>
                      </a:r>
                      <a:r>
                        <a:rPr lang="en-US" sz="2000" baseline="0" smtClean="0"/>
                        <a:t> kiện chính</a:t>
                      </a:r>
                      <a:endParaRPr lang="en-US" sz="2000"/>
                    </a:p>
                    <a:p>
                      <a:r>
                        <a:rPr lang="en-US" sz="2000"/>
                        <a:t>(tt)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000" baseline="0" dirty="0" err="1" smtClean="0"/>
                        <a:t>Captcha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hợp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lệ</a:t>
                      </a:r>
                      <a:endParaRPr lang="en-US" sz="2000" baseline="0" dirty="0" smtClean="0"/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000" baseline="0" dirty="0" err="1" smtClean="0"/>
                        <a:t>Kiểm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tra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thông</a:t>
                      </a:r>
                      <a:r>
                        <a:rPr lang="en-US" sz="2000" baseline="0" dirty="0" smtClean="0"/>
                        <a:t> tin </a:t>
                      </a:r>
                      <a:r>
                        <a:rPr lang="en-US" sz="2000" baseline="0" dirty="0" err="1" smtClean="0"/>
                        <a:t>bắt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buộc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đã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hợp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lệ</a:t>
                      </a:r>
                      <a:r>
                        <a:rPr lang="en-US" sz="2000" baseline="0" dirty="0" smtClean="0"/>
                        <a:t>. </a:t>
                      </a:r>
                    </a:p>
                    <a:p>
                      <a:pPr marL="457200" indent="-457200">
                        <a:buFont typeface="+mj-lt"/>
                        <a:buAutoNum type="arabicPeriod" startAt="4"/>
                      </a:pPr>
                      <a:r>
                        <a:rPr lang="en-US" sz="2000" baseline="0" dirty="0" err="1" smtClean="0"/>
                        <a:t>Hễ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thống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Thêm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tài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khoản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mới</a:t>
                      </a:r>
                      <a:endParaRPr lang="en-US" sz="2000" baseline="0" dirty="0" smtClean="0"/>
                    </a:p>
                    <a:p>
                      <a:pPr marL="341313" indent="-341313">
                        <a:buFont typeface="+mj-lt"/>
                        <a:buAutoNum type="arabicPeriod" startAt="4"/>
                      </a:pPr>
                      <a:r>
                        <a:rPr lang="en-US" sz="2000" baseline="0" dirty="0" err="1" smtClean="0"/>
                        <a:t>Hế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thống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Gửi</a:t>
                      </a:r>
                      <a:r>
                        <a:rPr lang="en-US" sz="2000" baseline="0" dirty="0" smtClean="0"/>
                        <a:t> email </a:t>
                      </a:r>
                      <a:r>
                        <a:rPr lang="en-US" sz="2000" baseline="0" dirty="0" err="1" smtClean="0"/>
                        <a:t>thông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báo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đăng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kí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thành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công</a:t>
                      </a:r>
                      <a:endParaRPr lang="en-US" sz="2000" baseline="0" dirty="0" smtClean="0"/>
                    </a:p>
                    <a:p>
                      <a:pPr marL="341313" indent="-341313">
                        <a:buFont typeface="+mj-lt"/>
                        <a:buAutoNum type="arabicPeriod" startAt="4"/>
                      </a:pPr>
                      <a:r>
                        <a:rPr lang="en-US" sz="2000" baseline="0" dirty="0" err="1" smtClean="0"/>
                        <a:t>Hệ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thống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Đăng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kí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thành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công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và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kết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thúc</a:t>
                      </a:r>
                      <a:r>
                        <a:rPr lang="en-US" sz="2000" baseline="0" dirty="0" smtClean="0"/>
                        <a:t> Use-Case</a:t>
                      </a:r>
                      <a:endParaRPr lang="en-US" sz="20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990">
                <a:tc>
                  <a:txBody>
                    <a:bodyPr/>
                    <a:lstStyle/>
                    <a:p>
                      <a:r>
                        <a:rPr lang="en-US" sz="2000" smtClean="0"/>
                        <a:t>Biến thể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2000" u="sng" baseline="0" dirty="0" smtClean="0"/>
                        <a:t>A1 - </a:t>
                      </a:r>
                      <a:r>
                        <a:rPr lang="en-US" sz="2000" u="sng" baseline="0" dirty="0" err="1" smtClean="0"/>
                        <a:t>Thông</a:t>
                      </a:r>
                      <a:r>
                        <a:rPr lang="en-US" sz="2000" u="sng" baseline="0" dirty="0" smtClean="0"/>
                        <a:t> tin </a:t>
                      </a:r>
                      <a:r>
                        <a:rPr lang="en-US" sz="2000" u="sng" baseline="0" dirty="0" err="1" smtClean="0"/>
                        <a:t>đăng</a:t>
                      </a:r>
                      <a:r>
                        <a:rPr lang="en-US" sz="2000" u="sng" baseline="0" dirty="0" smtClean="0"/>
                        <a:t> </a:t>
                      </a:r>
                      <a:r>
                        <a:rPr lang="en-US" sz="2000" u="sng" baseline="0" dirty="0" err="1" smtClean="0"/>
                        <a:t>nhập</a:t>
                      </a:r>
                      <a:r>
                        <a:rPr lang="en-US" sz="2000" u="sng" baseline="0" dirty="0" smtClean="0"/>
                        <a:t> </a:t>
                      </a:r>
                      <a:r>
                        <a:rPr lang="en-US" sz="2000" u="sng" baseline="0" dirty="0" err="1" smtClean="0"/>
                        <a:t>không</a:t>
                      </a:r>
                      <a:r>
                        <a:rPr lang="en-US" sz="2000" u="sng" baseline="0" dirty="0" smtClean="0"/>
                        <a:t> </a:t>
                      </a:r>
                      <a:r>
                        <a:rPr lang="en-US" sz="2000" u="sng" baseline="0" dirty="0" err="1" smtClean="0"/>
                        <a:t>hợp</a:t>
                      </a:r>
                      <a:r>
                        <a:rPr lang="en-US" sz="2000" u="sng" baseline="0" dirty="0" smtClean="0"/>
                        <a:t> </a:t>
                      </a:r>
                      <a:r>
                        <a:rPr lang="en-US" sz="2000" u="sng" baseline="0" dirty="0" err="1" smtClean="0"/>
                        <a:t>lệ</a:t>
                      </a:r>
                      <a:r>
                        <a:rPr lang="en-US" sz="2000" u="sng" baseline="0" dirty="0" smtClean="0"/>
                        <a:t> </a:t>
                      </a:r>
                      <a:r>
                        <a:rPr lang="en-US" sz="2000" u="none" baseline="0" dirty="0" smtClean="0"/>
                        <a:t>(</a:t>
                      </a:r>
                      <a:r>
                        <a:rPr lang="en-US" sz="2000" u="none" baseline="0" dirty="0" err="1" smtClean="0"/>
                        <a:t>rẽ</a:t>
                      </a:r>
                      <a:r>
                        <a:rPr lang="en-US" sz="2000" u="none" baseline="0" dirty="0" smtClean="0"/>
                        <a:t> </a:t>
                      </a:r>
                      <a:r>
                        <a:rPr lang="en-US" sz="2000" u="none" baseline="0" dirty="0" err="1" smtClean="0"/>
                        <a:t>nhánh</a:t>
                      </a:r>
                      <a:r>
                        <a:rPr lang="en-US" sz="2000" u="none" baseline="0" dirty="0" smtClean="0"/>
                        <a:t> </a:t>
                      </a:r>
                      <a:r>
                        <a:rPr lang="en-US" sz="2000" u="none" baseline="0" dirty="0" err="1" smtClean="0"/>
                        <a:t>tại</a:t>
                      </a:r>
                      <a:r>
                        <a:rPr lang="en-US" sz="2000" u="none" baseline="0" dirty="0" smtClean="0"/>
                        <a:t> B3): 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aseline="0" dirty="0" err="1" smtClean="0"/>
                        <a:t>Hệ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thống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Hiển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thị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giao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diện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nhập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thông</a:t>
                      </a:r>
                      <a:r>
                        <a:rPr lang="en-US" sz="2000" baseline="0" dirty="0" smtClean="0"/>
                        <a:t> tin </a:t>
                      </a:r>
                      <a:r>
                        <a:rPr lang="en-US" sz="2000" baseline="0" dirty="0" err="1" smtClean="0"/>
                        <a:t>kèm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theo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hiển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thị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thông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báo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lỗi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đăng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nhập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tương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ứng</a:t>
                      </a:r>
                      <a:r>
                        <a:rPr lang="en-US" sz="2000" baseline="0" dirty="0" smtClean="0"/>
                        <a:t>.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000" baseline="0" dirty="0" err="1" smtClean="0"/>
                        <a:t>Tên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đăng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nhập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không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tồn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tại</a:t>
                      </a:r>
                      <a:endParaRPr lang="en-US" sz="2000" baseline="0" dirty="0" smtClean="0"/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000" baseline="0" dirty="0" err="1" smtClean="0"/>
                        <a:t>Chưa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nhập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tên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đăng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nhập</a:t>
                      </a:r>
                      <a:endParaRPr lang="en-US" sz="2000" baseline="0" dirty="0" smtClean="0"/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000" baseline="0" dirty="0" err="1" smtClean="0"/>
                        <a:t>Hiển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thị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thông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báo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chiều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dài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mật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khẩu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không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hợp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lệ</a:t>
                      </a:r>
                      <a:r>
                        <a:rPr lang="en-US" sz="2000" baseline="0" dirty="0" smtClean="0"/>
                        <a:t>.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000" baseline="0" dirty="0" err="1" smtClean="0"/>
                        <a:t>Địa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chỉ</a:t>
                      </a:r>
                      <a:r>
                        <a:rPr lang="en-US" sz="2000" baseline="0" dirty="0" smtClean="0"/>
                        <a:t> email </a:t>
                      </a:r>
                      <a:r>
                        <a:rPr lang="en-US" sz="2000" baseline="0" dirty="0" err="1" smtClean="0"/>
                        <a:t>không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hợp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lệ</a:t>
                      </a:r>
                      <a:endParaRPr lang="en-US" sz="2000" baseline="0" dirty="0" smtClean="0"/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000" baseline="0" dirty="0" err="1" smtClean="0"/>
                        <a:t>Captcha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không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hợp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lệ</a:t>
                      </a:r>
                      <a:r>
                        <a:rPr lang="en-US" sz="2000" baseline="0" dirty="0" smtClean="0"/>
                        <a:t>.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aseline="0" dirty="0" err="1" smtClean="0"/>
                        <a:t>Hệ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thống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Xoá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tên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đăng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nhập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baseline="0" dirty="0" err="1" smtClean="0"/>
                        <a:t>mật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khẩu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baseline="0" dirty="0" err="1" smtClean="0"/>
                        <a:t>captcha</a:t>
                      </a:r>
                      <a:r>
                        <a:rPr lang="en-US" sz="2000" baseline="0" dirty="0" smtClean="0"/>
                        <a:t>.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aseline="0" dirty="0" smtClean="0"/>
                        <a:t>Quay </a:t>
                      </a:r>
                      <a:r>
                        <a:rPr lang="en-US" sz="2000" baseline="0" dirty="0" err="1" smtClean="0"/>
                        <a:t>về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Bước</a:t>
                      </a:r>
                      <a:r>
                        <a:rPr lang="en-US" sz="2000" baseline="0" dirty="0" smtClean="0"/>
                        <a:t> 2 </a:t>
                      </a:r>
                      <a:r>
                        <a:rPr lang="en-US" sz="2000" baseline="0" dirty="0" err="1" smtClean="0"/>
                        <a:t>trong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luồn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sự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kiện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chính</a:t>
                      </a:r>
                      <a:r>
                        <a:rPr lang="en-US" sz="2000" baseline="0" dirty="0" smtClean="0"/>
                        <a:t>.</a:t>
                      </a:r>
                      <a:endParaRPr lang="en-US" sz="2000" b="1" u="sng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5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1: Use-Case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- 3</a:t>
            </a:r>
            <a:endParaRPr lang="en-US" dirty="0"/>
          </a:p>
        </p:txBody>
      </p:sp>
      <p:graphicFrame>
        <p:nvGraphicFramePr>
          <p:cNvPr id="30" name="Content Placeholder 5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342682" y="1683294"/>
          <a:ext cx="8470255" cy="51701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6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86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Use-Case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Nội</a:t>
                      </a:r>
                      <a:r>
                        <a:rPr lang="en-US" sz="2000" baseline="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 dung</a:t>
                      </a:r>
                      <a:endParaRPr lang="en-US" sz="20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882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Biến thể</a:t>
                      </a:r>
                    </a:p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(tt)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A2 -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Gửi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email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sz="2000" b="1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rẽ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nhánh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tại</a:t>
                      </a:r>
                      <a:r>
                        <a:rPr lang="en-US" sz="2000" b="0" i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B5)</a:t>
                      </a:r>
                      <a:endParaRPr lang="en-US" sz="2000" b="1" i="1" u="none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Hệ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thống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hiển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thị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màn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hình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thông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báo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lỗi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gửi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được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email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và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giao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diện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để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người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dùng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email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mới</a:t>
                      </a:r>
                      <a:endParaRPr lang="en-US" sz="20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Người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dùng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lại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email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mới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Quay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về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Bước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5.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A3 -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Người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dùng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chọn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chức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năng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cần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gửi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email </a:t>
                      </a:r>
                      <a:r>
                        <a:rPr lang="en-US" sz="2000" b="0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b="0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rẽ</a:t>
                      </a:r>
                      <a:r>
                        <a:rPr lang="en-US" sz="2000" b="0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nhánh</a:t>
                      </a:r>
                      <a:r>
                        <a:rPr lang="en-US" sz="2000" b="0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tại</a:t>
                      </a:r>
                      <a:r>
                        <a:rPr lang="en-US" sz="2000" b="0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B2 </a:t>
                      </a:r>
                      <a:r>
                        <a:rPr lang="en-US" sz="2000" b="0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của</a:t>
                      </a:r>
                      <a:r>
                        <a:rPr lang="en-US" sz="2000" b="0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A2)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Hệ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thống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hiển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thị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thông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báo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tạo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tài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khoản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nhưng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gửi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được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email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="0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Kết</a:t>
                      </a:r>
                      <a:r>
                        <a:rPr lang="en-US" sz="2000" b="0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thúc</a:t>
                      </a:r>
                      <a:r>
                        <a:rPr lang="en-US" sz="2000" b="0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Use-Case.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endParaRPr lang="en-US" sz="2000" b="0" u="none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7270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Ngoại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lệ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A4 - 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Hết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vùng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nhớ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lưu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trữ</a:t>
                      </a:r>
                      <a:endParaRPr lang="en-US" sz="2000" b="1" u="sng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sz="2000" b="1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lang="en-US" sz="2000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Hiển</a:t>
                      </a:r>
                      <a:r>
                        <a:rPr lang="en-US" sz="2000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thị</a:t>
                      </a:r>
                      <a:r>
                        <a:rPr lang="en-US" sz="2000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thông</a:t>
                      </a:r>
                      <a:r>
                        <a:rPr lang="en-US" sz="2000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báo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thêm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thất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bại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2000" b="0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Kết</a:t>
                      </a:r>
                      <a:r>
                        <a:rPr lang="en-US" sz="2000" b="0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u="non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thúc</a:t>
                      </a:r>
                      <a:r>
                        <a:rPr lang="en-US" sz="2000" b="0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Use-Case.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7" name="Group 58"/>
          <p:cNvGrpSpPr/>
          <p:nvPr/>
        </p:nvGrpSpPr>
        <p:grpSpPr>
          <a:xfrm>
            <a:off x="278216" y="5605661"/>
            <a:ext cx="269339" cy="252108"/>
            <a:chOff x="7822502" y="6128945"/>
            <a:chExt cx="269338" cy="252108"/>
          </a:xfrm>
        </p:grpSpPr>
        <p:sp>
          <p:nvSpPr>
            <p:cNvPr id="27" name="Oval 15"/>
            <p:cNvSpPr/>
            <p:nvPr/>
          </p:nvSpPr>
          <p:spPr>
            <a:xfrm>
              <a:off x="7822502" y="6128945"/>
              <a:ext cx="269338" cy="2521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866516" y="6169308"/>
              <a:ext cx="181310" cy="1713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2516088" y="157103"/>
            <a:ext cx="3362945" cy="401165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Hiển thị màn hình đăng ký tài khoản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8" idx="2"/>
            <a:endCxn id="32" idx="0"/>
          </p:cNvCxnSpPr>
          <p:nvPr/>
        </p:nvCxnSpPr>
        <p:spPr>
          <a:xfrm flipH="1">
            <a:off x="4193906" y="558267"/>
            <a:ext cx="3655" cy="717346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38"/>
          <p:cNvCxnSpPr>
            <a:stCxn id="9" idx="1"/>
            <a:endCxn id="21" idx="3"/>
          </p:cNvCxnSpPr>
          <p:nvPr/>
        </p:nvCxnSpPr>
        <p:spPr>
          <a:xfrm rot="10800000" flipV="1">
            <a:off x="2561620" y="2824868"/>
            <a:ext cx="1448976" cy="1555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38"/>
          <p:cNvCxnSpPr>
            <a:stCxn id="108" idx="1"/>
            <a:endCxn id="91" idx="3"/>
          </p:cNvCxnSpPr>
          <p:nvPr/>
        </p:nvCxnSpPr>
        <p:spPr>
          <a:xfrm rot="10800000" flipV="1">
            <a:off x="4065034" y="4858643"/>
            <a:ext cx="1483668" cy="6352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7" idx="2"/>
            <a:endCxn id="228" idx="0"/>
          </p:cNvCxnSpPr>
          <p:nvPr/>
        </p:nvCxnSpPr>
        <p:spPr>
          <a:xfrm rot="16200000" flipH="1">
            <a:off x="5568785" y="3157282"/>
            <a:ext cx="318995" cy="11001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665486" y="2643361"/>
            <a:ext cx="2114591" cy="359924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Thêm tài khoản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54673" y="881944"/>
            <a:ext cx="24606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tên đăng nhập tồn tại]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mật khẩu không hợp lệ]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[tên đăng nhập ngắn]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[mật khẩu không khớp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[captcha không khớp]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-126556" y="2560539"/>
            <a:ext cx="2688176" cy="531770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Hiển thị lại màn hình đăng ký tài khoản kèm thông báo lỗi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Elbow Connector 38"/>
          <p:cNvCxnSpPr>
            <a:stCxn id="21" idx="0"/>
            <a:endCxn id="32" idx="1"/>
          </p:cNvCxnSpPr>
          <p:nvPr/>
        </p:nvCxnSpPr>
        <p:spPr>
          <a:xfrm rot="5400000" flipH="1" flipV="1">
            <a:off x="1525847" y="1147263"/>
            <a:ext cx="1104963" cy="1721591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Diamond 8"/>
          <p:cNvSpPr/>
          <p:nvPr/>
        </p:nvSpPr>
        <p:spPr>
          <a:xfrm>
            <a:off x="4010596" y="2665721"/>
            <a:ext cx="376027" cy="318295"/>
          </a:xfrm>
          <a:prstGeom prst="diamond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Arrow Connector 28"/>
          <p:cNvCxnSpPr>
            <a:stCxn id="32" idx="2"/>
            <a:endCxn id="61" idx="0"/>
          </p:cNvCxnSpPr>
          <p:nvPr/>
        </p:nvCxnSpPr>
        <p:spPr>
          <a:xfrm>
            <a:off x="4193904" y="1635538"/>
            <a:ext cx="0" cy="367979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939125" y="1275613"/>
            <a:ext cx="2509561" cy="359924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Nhập thông tin đăng ký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Elbow Connector 38"/>
          <p:cNvCxnSpPr>
            <a:stCxn id="9" idx="3"/>
            <a:endCxn id="17" idx="1"/>
          </p:cNvCxnSpPr>
          <p:nvPr/>
        </p:nvCxnSpPr>
        <p:spPr>
          <a:xfrm flipV="1">
            <a:off x="4386623" y="2823323"/>
            <a:ext cx="278864" cy="1545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2939125" y="2003516"/>
            <a:ext cx="2509561" cy="357669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Kiểm tra thông tin đăng ký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" name="Straight Arrow Connector 62"/>
          <p:cNvCxnSpPr>
            <a:stCxn id="61" idx="2"/>
          </p:cNvCxnSpPr>
          <p:nvPr/>
        </p:nvCxnSpPr>
        <p:spPr>
          <a:xfrm flipH="1">
            <a:off x="4193061" y="2361185"/>
            <a:ext cx="843" cy="344847"/>
          </a:xfrm>
          <a:prstGeom prst="straightConnector1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4671837" y="3886469"/>
            <a:ext cx="2114591" cy="436440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Gửi email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7" name="Straight Arrow Connector 76"/>
          <p:cNvCxnSpPr>
            <a:stCxn id="228" idx="2"/>
            <a:endCxn id="68" idx="0"/>
          </p:cNvCxnSpPr>
          <p:nvPr/>
        </p:nvCxnSpPr>
        <p:spPr>
          <a:xfrm flipH="1">
            <a:off x="5729132" y="3640576"/>
            <a:ext cx="4651" cy="245894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1783359" y="4599109"/>
            <a:ext cx="2281675" cy="531770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Thông báo tài khoản thành công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400950" y="2416779"/>
            <a:ext cx="155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[không hợp lệ]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236098" y="4489310"/>
            <a:ext cx="1357651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[thành công]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962111" y="4489310"/>
            <a:ext cx="1992440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[không thành công]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7" name="Elbow Connector 38"/>
          <p:cNvCxnSpPr>
            <a:stCxn id="200" idx="3"/>
            <a:endCxn id="218" idx="2"/>
          </p:cNvCxnSpPr>
          <p:nvPr/>
        </p:nvCxnSpPr>
        <p:spPr>
          <a:xfrm flipV="1">
            <a:off x="6884995" y="4320037"/>
            <a:ext cx="1412243" cy="1821168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38"/>
          <p:cNvCxnSpPr>
            <a:stCxn id="176" idx="1"/>
            <a:endCxn id="28" idx="6"/>
          </p:cNvCxnSpPr>
          <p:nvPr/>
        </p:nvCxnSpPr>
        <p:spPr>
          <a:xfrm rot="10800000" flipV="1">
            <a:off x="503540" y="5731715"/>
            <a:ext cx="525979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5" name="Group 31"/>
          <p:cNvGrpSpPr/>
          <p:nvPr/>
        </p:nvGrpSpPr>
        <p:grpSpPr>
          <a:xfrm>
            <a:off x="882570" y="230420"/>
            <a:ext cx="1633517" cy="223737"/>
            <a:chOff x="7245033" y="2643006"/>
            <a:chExt cx="1633517" cy="223737"/>
          </a:xfrm>
        </p:grpSpPr>
        <p:sp>
          <p:nvSpPr>
            <p:cNvPr id="56" name="Oval 55"/>
            <p:cNvSpPr/>
            <p:nvPr/>
          </p:nvSpPr>
          <p:spPr>
            <a:xfrm>
              <a:off x="7245033" y="2643006"/>
              <a:ext cx="223737" cy="2237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57" name="Straight Arrow Connector 56"/>
            <p:cNvCxnSpPr>
              <a:stCxn id="56" idx="6"/>
              <a:endCxn id="8" idx="1"/>
            </p:cNvCxnSpPr>
            <p:nvPr/>
          </p:nvCxnSpPr>
          <p:spPr>
            <a:xfrm>
              <a:off x="7468770" y="2754875"/>
              <a:ext cx="1409780" cy="15397"/>
            </a:xfrm>
            <a:prstGeom prst="straightConnector1">
              <a:avLst/>
            </a:prstGeom>
            <a:ln>
              <a:prstDash val="soli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Diamond 107"/>
          <p:cNvSpPr/>
          <p:nvPr/>
        </p:nvSpPr>
        <p:spPr>
          <a:xfrm>
            <a:off x="5548701" y="4699495"/>
            <a:ext cx="376027" cy="318295"/>
          </a:xfrm>
          <a:prstGeom prst="diamond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64" name="Elbow Connector 38"/>
          <p:cNvCxnSpPr>
            <a:stCxn id="108" idx="3"/>
            <a:endCxn id="195" idx="0"/>
          </p:cNvCxnSpPr>
          <p:nvPr/>
        </p:nvCxnSpPr>
        <p:spPr>
          <a:xfrm>
            <a:off x="5924729" y="4858643"/>
            <a:ext cx="765953" cy="341303"/>
          </a:xfrm>
          <a:prstGeom prst="bentConnector2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Diamond 175"/>
          <p:cNvSpPr/>
          <p:nvPr/>
        </p:nvSpPr>
        <p:spPr>
          <a:xfrm>
            <a:off x="1029517" y="5572568"/>
            <a:ext cx="376027" cy="31829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80" name="Elbow Connector 38"/>
          <p:cNvCxnSpPr>
            <a:stCxn id="91" idx="1"/>
            <a:endCxn id="176" idx="0"/>
          </p:cNvCxnSpPr>
          <p:nvPr/>
        </p:nvCxnSpPr>
        <p:spPr>
          <a:xfrm rot="10800000" flipV="1">
            <a:off x="1217533" y="4864994"/>
            <a:ext cx="565827" cy="70757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Elbow Connector 38"/>
          <p:cNvCxnSpPr>
            <a:stCxn id="200" idx="2"/>
            <a:endCxn id="203" idx="3"/>
          </p:cNvCxnSpPr>
          <p:nvPr/>
        </p:nvCxnSpPr>
        <p:spPr>
          <a:xfrm rot="5400000">
            <a:off x="5339723" y="5095764"/>
            <a:ext cx="152671" cy="256184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Rounded Rectangle 194"/>
          <p:cNvSpPr/>
          <p:nvPr/>
        </p:nvSpPr>
        <p:spPr>
          <a:xfrm>
            <a:off x="5514792" y="5199946"/>
            <a:ext cx="2351776" cy="531770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Hiển thị màn hình nhập lại email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0" name="Diamond 199"/>
          <p:cNvSpPr/>
          <p:nvPr/>
        </p:nvSpPr>
        <p:spPr>
          <a:xfrm>
            <a:off x="6508968" y="5982058"/>
            <a:ext cx="376027" cy="31829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1783356" y="6187138"/>
            <a:ext cx="2351776" cy="531770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Thông báo tài khoản đã tạo nhưng sai email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4" name="Elbow Connector 38"/>
          <p:cNvCxnSpPr>
            <a:stCxn id="195" idx="2"/>
            <a:endCxn id="200" idx="0"/>
          </p:cNvCxnSpPr>
          <p:nvPr/>
        </p:nvCxnSpPr>
        <p:spPr>
          <a:xfrm rot="16200000" flipH="1">
            <a:off x="6568660" y="5853735"/>
            <a:ext cx="250342" cy="630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4205201" y="6401133"/>
            <a:ext cx="49388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người dùng chọn chức năng không cần gửi email ?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1" name="Elbow Connector 38"/>
          <p:cNvCxnSpPr>
            <a:stCxn id="203" idx="1"/>
            <a:endCxn id="176" idx="2"/>
          </p:cNvCxnSpPr>
          <p:nvPr/>
        </p:nvCxnSpPr>
        <p:spPr>
          <a:xfrm rot="10800000">
            <a:off x="1217533" y="5890864"/>
            <a:ext cx="565825" cy="562161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8" name="Rounded Rectangle 217"/>
          <p:cNvSpPr/>
          <p:nvPr/>
        </p:nvSpPr>
        <p:spPr>
          <a:xfrm>
            <a:off x="7239942" y="3883597"/>
            <a:ext cx="2114591" cy="436440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Nhập lại email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1" name="Elbow Connector 38"/>
          <p:cNvCxnSpPr>
            <a:stCxn id="218" idx="1"/>
            <a:endCxn id="68" idx="3"/>
          </p:cNvCxnSpPr>
          <p:nvPr/>
        </p:nvCxnSpPr>
        <p:spPr>
          <a:xfrm rot="10800000" flipV="1">
            <a:off x="6786427" y="4101818"/>
            <a:ext cx="453516" cy="2872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4869877" y="6064367"/>
            <a:ext cx="646105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[yes]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271863" y="5771873"/>
            <a:ext cx="569236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[no]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8" name="Diamond 227"/>
          <p:cNvSpPr/>
          <p:nvPr/>
        </p:nvSpPr>
        <p:spPr>
          <a:xfrm>
            <a:off x="5545769" y="3322281"/>
            <a:ext cx="376027" cy="318295"/>
          </a:xfrm>
          <a:prstGeom prst="diamond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235" name="Elbow Connector 38"/>
          <p:cNvCxnSpPr>
            <a:stCxn id="228" idx="1"/>
            <a:endCxn id="247" idx="3"/>
          </p:cNvCxnSpPr>
          <p:nvPr/>
        </p:nvCxnSpPr>
        <p:spPr>
          <a:xfrm rot="10800000">
            <a:off x="3951336" y="3479329"/>
            <a:ext cx="1594435" cy="2101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endCxn id="108" idx="0"/>
          </p:cNvCxnSpPr>
          <p:nvPr/>
        </p:nvCxnSpPr>
        <p:spPr>
          <a:xfrm>
            <a:off x="5736715" y="4320036"/>
            <a:ext cx="0" cy="379458"/>
          </a:xfrm>
          <a:prstGeom prst="straightConnector1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Rounded Rectangle 246"/>
          <p:cNvSpPr/>
          <p:nvPr/>
        </p:nvSpPr>
        <p:spPr>
          <a:xfrm>
            <a:off x="2044387" y="3213442"/>
            <a:ext cx="1906948" cy="531770"/>
          </a:xfrm>
          <a:prstGeom prst="roundRect">
            <a:avLst/>
          </a:prstGeom>
          <a:solidFill>
            <a:srgbClr val="FFFFFF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EF"/>
                </a:solidFill>
                <a:latin typeface="Times New Roman" pitchFamily="18" charset="0"/>
                <a:cs typeface="Times New Roman" pitchFamily="18" charset="0"/>
              </a:rPr>
              <a:t>Thông báo tạo tài khoản thất bại</a:t>
            </a:r>
            <a:endParaRPr lang="vi-VN" sz="1600" dirty="0">
              <a:solidFill>
                <a:srgbClr val="FF00E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5879033" y="3468436"/>
            <a:ext cx="64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[yes]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147583" y="3137614"/>
            <a:ext cx="56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[no]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5928086" y="3028776"/>
            <a:ext cx="136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thành công ?</a:t>
            </a:r>
          </a:p>
        </p:txBody>
      </p:sp>
      <p:cxnSp>
        <p:nvCxnSpPr>
          <p:cNvPr id="260" name="Elbow Connector 38"/>
          <p:cNvCxnSpPr>
            <a:stCxn id="247" idx="1"/>
            <a:endCxn id="176" idx="0"/>
          </p:cNvCxnSpPr>
          <p:nvPr/>
        </p:nvCxnSpPr>
        <p:spPr>
          <a:xfrm rot="10800000" flipV="1">
            <a:off x="1217534" y="3479328"/>
            <a:ext cx="826855" cy="209324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83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2: Use-Case đăng sản phẩm</a:t>
            </a:r>
            <a:endParaRPr lang="en-US"/>
          </a:p>
        </p:txBody>
      </p:sp>
      <p:graphicFrame>
        <p:nvGraphicFramePr>
          <p:cNvPr id="30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85690586"/>
              </p:ext>
            </p:extLst>
          </p:nvPr>
        </p:nvGraphicFramePr>
        <p:xfrm>
          <a:off x="712788" y="1439864"/>
          <a:ext cx="8072626" cy="57089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7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5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3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Use-Case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Nội</a:t>
                      </a:r>
                      <a:r>
                        <a:rPr lang="en-US" sz="2000" baseline="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 dung</a:t>
                      </a:r>
                      <a:endParaRPr lang="en-US" sz="20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226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Tên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Use-Case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sản phẩm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Actor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Chủ cửa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hàng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Tiền điều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kiện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vào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hệ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thống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loại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tài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khoản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quản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lí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900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Hậu điều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kiện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sản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phẩm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3951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Luồng sự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kiện chính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1313" indent="-341313">
                        <a:buFont typeface="+mj-lt"/>
                        <a:buAutoNum type="arabicPeriod"/>
                      </a:pP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HT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Hiển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thị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màn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hình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sản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phẩm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341313" indent="-341313">
                        <a:buFont typeface="+mj-lt"/>
                        <a:buAutoNum type="arabicPeriod"/>
                      </a:pP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HT Load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danh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mục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sản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phẩm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1313" indent="-341313">
                        <a:buFont typeface="+mj-lt"/>
                        <a:buAutoNum type="arabicPeriod"/>
                      </a:pP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ND Nhập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mã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sản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phẩm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341313" indent="-341313">
                        <a:buFont typeface="+mj-lt"/>
                        <a:buAutoNum type="arabicPeriod"/>
                      </a:pP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HT Kiểm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tra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mã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sản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phẩm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chưa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tồn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tại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341313" indent="-341313">
                        <a:buFont typeface="+mj-lt"/>
                        <a:buAutoNum type="arabicPeriod"/>
                      </a:pP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ND Nhập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thông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tin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sản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phẩm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341313" indent="-341313">
                        <a:buFont typeface="+mj-lt"/>
                        <a:buAutoNum type="arabicPeriod"/>
                      </a:pP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ND Chọn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danh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mục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sản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phẩm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341313" indent="-341313">
                        <a:buFont typeface="+mj-lt"/>
                        <a:buAutoNum type="arabicPeriod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Kết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thúc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Use-Case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,  HT đăng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sản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phẩm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69034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Luồng sự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kiện phụ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A1 -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Mã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sản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phẩm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tồn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tại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(B4)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HT Hiện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thông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báo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mã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sản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phẩm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tồn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tại</a:t>
                      </a:r>
                      <a:endParaRPr lang="en-US" sz="20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HT Hiển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thị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form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sản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phẩm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cho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phép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lại</a:t>
                      </a:r>
                      <a:endParaRPr lang="en-US" sz="20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8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3: Use-Case mua sản phẩm</a:t>
            </a:r>
            <a:endParaRPr lang="en-US"/>
          </a:p>
        </p:txBody>
      </p:sp>
      <p:graphicFrame>
        <p:nvGraphicFramePr>
          <p:cNvPr id="30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15008598"/>
              </p:ext>
            </p:extLst>
          </p:nvPr>
        </p:nvGraphicFramePr>
        <p:xfrm>
          <a:off x="712789" y="1439864"/>
          <a:ext cx="8123874" cy="53727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7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6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3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Use-Case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Nội</a:t>
                      </a:r>
                      <a:r>
                        <a:rPr lang="en-US" sz="2000" baseline="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 dung</a:t>
                      </a:r>
                      <a:endParaRPr lang="en-US" sz="20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316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Tên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Use-Case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Mua sản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phẩm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25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Actor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Khách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hàng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03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Tiền điều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kiện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Khách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hàng phải đăng nhập vào hệ thống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271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Hậu điều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kiện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Khác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h hàng mua hàng thành công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430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Luồng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sự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kiện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chính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1313" indent="-341313">
                        <a:buFont typeface="+mj-lt"/>
                        <a:buAutoNum type="arabicPeriod"/>
                      </a:pP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HT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Hiển thị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danh mục sản phẩm.</a:t>
                      </a:r>
                    </a:p>
                    <a:p>
                      <a:pPr marL="341313" indent="-341313">
                        <a:buFont typeface="+mj-lt"/>
                        <a:buAutoNum type="arabicPeriod"/>
                      </a:pP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ND Chọn nhóm sản phẩm cần mua.</a:t>
                      </a:r>
                    </a:p>
                    <a:p>
                      <a:pPr marL="341313" indent="-341313">
                        <a:buFont typeface="+mj-lt"/>
                        <a:buAutoNum type="arabicPeriod"/>
                      </a:pP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HT Hiển thị danh sách các sản phẩm.</a:t>
                      </a:r>
                    </a:p>
                    <a:p>
                      <a:pPr marL="341313" indent="-341313">
                        <a:buFont typeface="+mj-lt"/>
                        <a:buAutoNum type="arabicPeriod"/>
                      </a:pP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ND Chọn sản phẩm cần mua.</a:t>
                      </a:r>
                    </a:p>
                    <a:p>
                      <a:pPr marL="341313" indent="-341313">
                        <a:buFont typeface="+mj-lt"/>
                        <a:buAutoNum type="arabicPeriod"/>
                      </a:pP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ND Thêm sản phẩm vào giỏ hàng.</a:t>
                      </a:r>
                    </a:p>
                    <a:p>
                      <a:pPr marL="341313" indent="-341313">
                        <a:buFont typeface="+mj-lt"/>
                        <a:buAutoNum type="arabicPeriod"/>
                      </a:pP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ND Nhập số lượng sản phẩm.</a:t>
                      </a:r>
                    </a:p>
                    <a:p>
                      <a:pPr marL="341313" indent="-341313">
                        <a:buFont typeface="+mj-lt"/>
                        <a:buAutoNum type="arabicPeriod"/>
                      </a:pP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HT Kiểm tra số lượng sản phẩm tồn.</a:t>
                      </a:r>
                    </a:p>
                    <a:p>
                      <a:pPr marL="341313" indent="-341313">
                        <a:buFont typeface="+mj-lt"/>
                        <a:buAutoNum type="arabicPeriod"/>
                      </a:pP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HT Tính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lại thành tiền.</a:t>
                      </a:r>
                    </a:p>
                    <a:p>
                      <a:pPr marL="341313" indent="-341313">
                        <a:buFont typeface="+mj-lt"/>
                        <a:buAutoNum type="arabicPeriod"/>
                      </a:pP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HT Thêm đơn hàng vào CSDL</a:t>
                      </a:r>
                    </a:p>
                    <a:p>
                      <a:pPr marL="341313" indent="-341313">
                        <a:buFont typeface="+mj-lt"/>
                        <a:buAutoNum type="arabicPeriod"/>
                      </a:pP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Kết thúc Use-Case mua hàng.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3: Use-Case mua sản phẩm</a:t>
            </a:r>
            <a:endParaRPr lang="en-US"/>
          </a:p>
        </p:txBody>
      </p:sp>
      <p:graphicFrame>
        <p:nvGraphicFramePr>
          <p:cNvPr id="30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58715969"/>
              </p:ext>
            </p:extLst>
          </p:nvPr>
        </p:nvGraphicFramePr>
        <p:xfrm>
          <a:off x="712789" y="1407723"/>
          <a:ext cx="8123874" cy="50347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7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6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3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Use-Case</a:t>
                      </a:r>
                      <a:endParaRPr lang="en-US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Nội</a:t>
                      </a:r>
                      <a:r>
                        <a:rPr lang="en-US" sz="2000" baseline="0" smtClean="0">
                          <a:ln>
                            <a:solidFill>
                              <a:schemeClr val="bg1"/>
                            </a:solidFill>
                          </a:ln>
                          <a:latin typeface="Times New Roman" pitchFamily="18" charset="0"/>
                          <a:cs typeface="Times New Roman" pitchFamily="18" charset="0"/>
                        </a:rPr>
                        <a:t> dung</a:t>
                      </a:r>
                      <a:endParaRPr lang="en-US" sz="20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0803"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Dòng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sự kiện phụ</a:t>
                      </a:r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lượng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sản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phẩm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đủ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(B7)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HT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Hiện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thông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báo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lượng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sản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phẩm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đủ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HT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Hiển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thị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form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mua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sản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phẩm</a:t>
                      </a:r>
                      <a:endParaRPr lang="en-US" sz="20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ND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sz="2000" baseline="0" smtClean="0"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lại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lượng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sản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phẩm</a:t>
                      </a:r>
                      <a:endParaRPr lang="en-US" sz="20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HT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Tính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lại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tiền</a:t>
                      </a:r>
                      <a:endParaRPr lang="en-US" sz="20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2498">
                <a:tc>
                  <a:txBody>
                    <a:bodyPr/>
                    <a:lstStyle/>
                    <a:p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load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được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danh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mục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sản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phẩm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(B1)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HT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Hiện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thông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báo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….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Kết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thúc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Use-Case.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load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được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sản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phẩm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(B3)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HT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Hiện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thông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báo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...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Kết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thúc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Use-Case.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thêm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được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đơn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u="sng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hàng</a:t>
                      </a:r>
                      <a:r>
                        <a:rPr lang="en-US" sz="2000" b="1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(B9)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HT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Hiện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thông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báo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….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Kết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thúc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Use-Case.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 smtClean="0"/>
              <a:t>XÂY DỰNG SƠ ĐỒ USE CASE TỰ ĐỘNG HÓA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Phân tích thiết kế hệ thống thông tin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3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438400" y="1143000"/>
            <a:ext cx="3553968" cy="5715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2922" y="1219200"/>
            <a:ext cx="3174010" cy="4572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mtClean="0"/>
              <a:t>Xây dựng sơ đồ UC hệ thống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90800" y="6248400"/>
            <a:ext cx="317401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mtClean="0"/>
              <a:t>Đặc tả UC hệ thống 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+mn-ea"/>
                <a:cs typeface="+mn-cs"/>
              </a:rPr>
              <a:t>TÓM TẮT: Xây dựng sơ đồ UC hệ thống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52800" y="1883598"/>
            <a:ext cx="24384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/>
              <a:t>Xác định tác nhân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33800" y="2353270"/>
            <a:ext cx="20574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/>
              <a:t>PP1:</a:t>
            </a:r>
          </a:p>
          <a:p>
            <a:r>
              <a:rPr lang="en-US"/>
              <a:t>PP2:</a:t>
            </a:r>
          </a:p>
          <a:p>
            <a:r>
              <a:rPr lang="en-US"/>
              <a:t>PP3: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2800" y="3352800"/>
            <a:ext cx="24384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/>
              <a:t>Xác định Use Case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33800" y="3801070"/>
            <a:ext cx="20574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/>
              <a:t>PP1:</a:t>
            </a:r>
          </a:p>
          <a:p>
            <a:r>
              <a:rPr lang="en-US"/>
              <a:t>PP2:</a:t>
            </a:r>
          </a:p>
          <a:p>
            <a:r>
              <a:rPr lang="en-US"/>
              <a:t>PP3: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52800" y="4815989"/>
            <a:ext cx="243840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/>
              <a:t>Tinh chế UC và tác nhân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33800" y="5257800"/>
            <a:ext cx="20574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/>
              <a:t>TC1:</a:t>
            </a:r>
          </a:p>
          <a:p>
            <a:r>
              <a:rPr lang="en-US"/>
              <a:t>TC2:</a:t>
            </a:r>
          </a:p>
          <a:p>
            <a:r>
              <a:rPr lang="en-US"/>
              <a:t>TC3:</a:t>
            </a:r>
          </a:p>
        </p:txBody>
      </p:sp>
      <p:cxnSp>
        <p:nvCxnSpPr>
          <p:cNvPr id="19" name="Elbow Connector 18"/>
          <p:cNvCxnSpPr>
            <a:endCxn id="12" idx="1"/>
          </p:cNvCxnSpPr>
          <p:nvPr/>
        </p:nvCxnSpPr>
        <p:spPr bwMode="auto">
          <a:xfrm rot="16200000" flipH="1">
            <a:off x="2890168" y="1605632"/>
            <a:ext cx="468064" cy="457200"/>
          </a:xfrm>
          <a:prstGeom prst="bentConnector2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14" idx="1"/>
          </p:cNvCxnSpPr>
          <p:nvPr/>
        </p:nvCxnSpPr>
        <p:spPr bwMode="auto">
          <a:xfrm rot="16200000" flipH="1">
            <a:off x="2193667" y="2378333"/>
            <a:ext cx="1861066" cy="457200"/>
          </a:xfrm>
          <a:prstGeom prst="bentConnector2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16" idx="1"/>
          </p:cNvCxnSpPr>
          <p:nvPr/>
        </p:nvCxnSpPr>
        <p:spPr bwMode="auto">
          <a:xfrm rot="16200000" flipH="1">
            <a:off x="1469766" y="3102231"/>
            <a:ext cx="3308869" cy="457199"/>
          </a:xfrm>
          <a:prstGeom prst="bentConnector2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72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UC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mtClean="0"/>
              <a:t>Xây dựng sơ đồ UC hệ thống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946" y="4409765"/>
            <a:ext cx="3144498" cy="1831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879" y="3071044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788" y="3981450"/>
            <a:ext cx="8286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0" y="3304560"/>
            <a:ext cx="399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u="sng" smtClean="0"/>
              <a:t>Tác nhân</a:t>
            </a:r>
            <a:r>
              <a:rPr lang="en-US" b="0" smtClean="0"/>
              <a:t>: Người sử dụng phần mềm</a:t>
            </a:r>
            <a:endParaRPr lang="en-US" b="0"/>
          </a:p>
        </p:txBody>
      </p:sp>
      <p:sp>
        <p:nvSpPr>
          <p:cNvPr id="10" name="TextBox 9"/>
          <p:cNvSpPr txBox="1"/>
          <p:nvPr/>
        </p:nvSpPr>
        <p:spPr>
          <a:xfrm>
            <a:off x="3106994" y="4018935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u="sng" smtClean="0"/>
              <a:t>Use case</a:t>
            </a:r>
            <a:r>
              <a:rPr lang="en-US" b="0" smtClean="0"/>
              <a:t>: Chức năng phần mềm</a:t>
            </a:r>
            <a:endParaRPr lang="en-US" b="0"/>
          </a:p>
        </p:txBody>
      </p:sp>
      <p:sp>
        <p:nvSpPr>
          <p:cNvPr id="11" name="TextBox 10"/>
          <p:cNvSpPr txBox="1"/>
          <p:nvPr/>
        </p:nvSpPr>
        <p:spPr>
          <a:xfrm>
            <a:off x="1676400" y="4816323"/>
            <a:ext cx="3570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u="sng" smtClean="0"/>
              <a:t>Sơ đồ UC hệ thống</a:t>
            </a:r>
            <a:r>
              <a:rPr lang="en-US" b="0" smtClean="0"/>
              <a:t>: Biễu diễn người sử dụng hệ thống và các chức năng của hệ thống phần mềm  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21208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7" y="2971800"/>
            <a:ext cx="26860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 err="1" smtClean="0"/>
              <a:t>Xác</a:t>
            </a:r>
            <a:r>
              <a:rPr lang="en-US" b="1" dirty="0" smtClean="0"/>
              <a:t> </a:t>
            </a: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tác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từ</a:t>
            </a:r>
            <a:r>
              <a:rPr lang="en-US" b="1" dirty="0"/>
              <a:t>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tích</a:t>
            </a:r>
            <a:r>
              <a:rPr lang="en-US" b="1" dirty="0" smtClean="0"/>
              <a:t> </a:t>
            </a:r>
            <a:r>
              <a:rPr lang="en-US" b="1" dirty="0" err="1"/>
              <a:t>nghiệp</a:t>
            </a:r>
            <a:r>
              <a:rPr lang="en-US" b="1" dirty="0"/>
              <a:t> </a:t>
            </a:r>
            <a:r>
              <a:rPr lang="en-US" b="1" dirty="0" err="1"/>
              <a:t>vụ</a:t>
            </a:r>
            <a:r>
              <a:rPr lang="en-US" dirty="0"/>
              <a:t>:</a:t>
            </a:r>
          </a:p>
          <a:p>
            <a:pPr lvl="1"/>
            <a:r>
              <a:rPr lang="en-US" i="1" dirty="0" err="1" smtClean="0">
                <a:solidFill>
                  <a:srgbClr val="0000FF"/>
                </a:solidFill>
              </a:rPr>
              <a:t>Ví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dụ</a:t>
            </a:r>
            <a:r>
              <a:rPr lang="en-US" dirty="0" smtClean="0"/>
              <a:t>: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67200"/>
            <a:ext cx="46958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618" y="3962400"/>
            <a:ext cx="27241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 bwMode="auto">
          <a:xfrm>
            <a:off x="5631873" y="4132117"/>
            <a:ext cx="609600" cy="685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59507" y="3099137"/>
            <a:ext cx="26366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1" smtClean="0">
                <a:latin typeface="+mn-lt"/>
              </a:rPr>
              <a:t>Tên use case có thể thay đổi để phù hợp với tác nhân mới</a:t>
            </a:r>
            <a:endParaRPr lang="en-US" sz="2000" b="0" i="1">
              <a:latin typeface="+mn-lt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1219200" y="4953000"/>
            <a:ext cx="2286000" cy="9048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Down Arrow 2"/>
          <p:cNvSpPr/>
          <p:nvPr/>
        </p:nvSpPr>
        <p:spPr bwMode="auto">
          <a:xfrm>
            <a:off x="2819400" y="4038600"/>
            <a:ext cx="6858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6462504"/>
            <a:ext cx="338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>
                <a:latin typeface="Calibri"/>
                <a:cs typeface="Calibri"/>
              </a:rPr>
              <a:t>Mô hình Use case mức nghiệp vụ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73444" y="5410200"/>
            <a:ext cx="3237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>
                <a:latin typeface="Calibri"/>
                <a:cs typeface="Calibri"/>
              </a:rPr>
              <a:t>Mô hình Use case mức hệ thống</a:t>
            </a:r>
          </a:p>
        </p:txBody>
      </p:sp>
      <p:sp>
        <p:nvSpPr>
          <p:cNvPr id="13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mtClean="0"/>
              <a:t>Xây dựng sơ đồ UC hệ thống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6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 err="1"/>
              <a:t>Xác</a:t>
            </a:r>
            <a:r>
              <a:rPr lang="en-US" b="1" dirty="0"/>
              <a:t> </a:t>
            </a: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tác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từ</a:t>
            </a:r>
            <a:r>
              <a:rPr lang="en-US" b="1" dirty="0"/>
              <a:t>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tích</a:t>
            </a:r>
            <a:r>
              <a:rPr lang="en-US" b="1" dirty="0"/>
              <a:t> </a:t>
            </a:r>
            <a:r>
              <a:rPr lang="en-US" b="1" dirty="0" err="1"/>
              <a:t>nghiệp</a:t>
            </a:r>
            <a:r>
              <a:rPr lang="en-US" b="1" dirty="0"/>
              <a:t> </a:t>
            </a:r>
            <a:r>
              <a:rPr lang="en-US" b="1" dirty="0" err="1"/>
              <a:t>vụ</a:t>
            </a:r>
            <a:r>
              <a:rPr lang="en-US" dirty="0"/>
              <a:t>:</a:t>
            </a:r>
          </a:p>
          <a:p>
            <a:pPr lvl="1"/>
            <a:r>
              <a:rPr lang="hr-HR" i="1" dirty="0" smtClean="0">
                <a:solidFill>
                  <a:srgbClr val="0000FF"/>
                </a:solidFill>
              </a:rPr>
              <a:t>Ví </a:t>
            </a:r>
            <a:r>
              <a:rPr lang="hr-HR" i="1" dirty="0">
                <a:solidFill>
                  <a:srgbClr val="0000FF"/>
                </a:solidFill>
              </a:rPr>
              <a:t>dụ</a:t>
            </a:r>
            <a:r>
              <a:rPr lang="hr-HR" dirty="0"/>
              <a:t>: </a:t>
            </a:r>
            <a:r>
              <a:rPr lang="en-US" dirty="0" smtClean="0"/>
              <a:t>T</a:t>
            </a:r>
            <a:r>
              <a:rPr lang="hr-HR" dirty="0" smtClean="0"/>
              <a:t>rong </a:t>
            </a:r>
            <a:r>
              <a:rPr lang="hr-HR" dirty="0"/>
              <a:t>hệ thống thư viện 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04595" y="3366078"/>
            <a:ext cx="6866890" cy="1838211"/>
            <a:chOff x="1371600" y="2922383"/>
            <a:chExt cx="6866890" cy="1838211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3497580"/>
              <a:ext cx="2952750" cy="1133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8640" y="3564255"/>
              <a:ext cx="2609850" cy="1066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ight Arrow 6"/>
            <p:cNvSpPr/>
            <p:nvPr/>
          </p:nvSpPr>
          <p:spPr bwMode="auto">
            <a:xfrm>
              <a:off x="4648200" y="3754755"/>
              <a:ext cx="609600" cy="6858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2032000" y="2922383"/>
              <a:ext cx="3775710" cy="636157"/>
            </a:xfrm>
            <a:custGeom>
              <a:avLst/>
              <a:gdLst>
                <a:gd name="connsiteX0" fmla="*/ 0 w 2834640"/>
                <a:gd name="connsiteY0" fmla="*/ 1179336 h 1331736"/>
                <a:gd name="connsiteX1" fmla="*/ 2113280 w 2834640"/>
                <a:gd name="connsiteY1" fmla="*/ 776 h 1331736"/>
                <a:gd name="connsiteX2" fmla="*/ 2834640 w 2834640"/>
                <a:gd name="connsiteY2" fmla="*/ 1331736 h 1331736"/>
                <a:gd name="connsiteX3" fmla="*/ 2834640 w 2834640"/>
                <a:gd name="connsiteY3" fmla="*/ 1331736 h 1331736"/>
                <a:gd name="connsiteX0" fmla="*/ 0 w 2834640"/>
                <a:gd name="connsiteY0" fmla="*/ 483757 h 636157"/>
                <a:gd name="connsiteX1" fmla="*/ 1656080 w 2834640"/>
                <a:gd name="connsiteY1" fmla="*/ 26557 h 636157"/>
                <a:gd name="connsiteX2" fmla="*/ 2834640 w 2834640"/>
                <a:gd name="connsiteY2" fmla="*/ 636157 h 636157"/>
                <a:gd name="connsiteX3" fmla="*/ 2834640 w 2834640"/>
                <a:gd name="connsiteY3" fmla="*/ 636157 h 63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4640" h="636157">
                  <a:moveTo>
                    <a:pt x="0" y="483757"/>
                  </a:moveTo>
                  <a:cubicBezTo>
                    <a:pt x="820420" y="-118223"/>
                    <a:pt x="1183640" y="1157"/>
                    <a:pt x="1656080" y="26557"/>
                  </a:cubicBezTo>
                  <a:cubicBezTo>
                    <a:pt x="2128520" y="51957"/>
                    <a:pt x="2638213" y="534557"/>
                    <a:pt x="2834640" y="636157"/>
                  </a:cubicBezTo>
                  <a:lnTo>
                    <a:pt x="2834640" y="636157"/>
                  </a:lnTo>
                </a:path>
              </a:pathLst>
            </a:cu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flipV="1">
              <a:off x="3924934" y="4259579"/>
              <a:ext cx="3237865" cy="501015"/>
            </a:xfrm>
            <a:custGeom>
              <a:avLst/>
              <a:gdLst>
                <a:gd name="connsiteX0" fmla="*/ 0 w 2834640"/>
                <a:gd name="connsiteY0" fmla="*/ 1179336 h 1331736"/>
                <a:gd name="connsiteX1" fmla="*/ 2113280 w 2834640"/>
                <a:gd name="connsiteY1" fmla="*/ 776 h 1331736"/>
                <a:gd name="connsiteX2" fmla="*/ 2834640 w 2834640"/>
                <a:gd name="connsiteY2" fmla="*/ 1331736 h 1331736"/>
                <a:gd name="connsiteX3" fmla="*/ 2834640 w 2834640"/>
                <a:gd name="connsiteY3" fmla="*/ 1331736 h 1331736"/>
                <a:gd name="connsiteX0" fmla="*/ 0 w 2834640"/>
                <a:gd name="connsiteY0" fmla="*/ 483757 h 636157"/>
                <a:gd name="connsiteX1" fmla="*/ 1656080 w 2834640"/>
                <a:gd name="connsiteY1" fmla="*/ 26557 h 636157"/>
                <a:gd name="connsiteX2" fmla="*/ 2834640 w 2834640"/>
                <a:gd name="connsiteY2" fmla="*/ 636157 h 636157"/>
                <a:gd name="connsiteX3" fmla="*/ 2834640 w 2834640"/>
                <a:gd name="connsiteY3" fmla="*/ 636157 h 63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4640" h="636157">
                  <a:moveTo>
                    <a:pt x="0" y="483757"/>
                  </a:moveTo>
                  <a:cubicBezTo>
                    <a:pt x="820420" y="-118223"/>
                    <a:pt x="1183640" y="1157"/>
                    <a:pt x="1656080" y="26557"/>
                  </a:cubicBezTo>
                  <a:cubicBezTo>
                    <a:pt x="2128520" y="51957"/>
                    <a:pt x="2638213" y="534557"/>
                    <a:pt x="2834640" y="636157"/>
                  </a:cubicBezTo>
                  <a:lnTo>
                    <a:pt x="2834640" y="636157"/>
                  </a:lnTo>
                </a:path>
              </a:pathLst>
            </a:cu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262136" y="5562600"/>
            <a:ext cx="525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smtClean="0"/>
              <a:t>Nghiệp vụ được thực hiện tự động hóa hoàn toàn</a:t>
            </a:r>
            <a:endParaRPr lang="en-US" b="0" i="1"/>
          </a:p>
        </p:txBody>
      </p:sp>
      <p:sp>
        <p:nvSpPr>
          <p:cNvPr id="11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mtClean="0"/>
              <a:t>Xây dựng sơ đồ UC hệ thống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9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Use case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:</a:t>
            </a:r>
          </a:p>
          <a:p>
            <a:pPr lvl="1"/>
            <a:r>
              <a:rPr lang="en-US" b="1" dirty="0" err="1" smtClean="0"/>
              <a:t>Dựa</a:t>
            </a:r>
            <a:r>
              <a:rPr lang="en-US" b="1" dirty="0" smtClean="0"/>
              <a:t> </a:t>
            </a:r>
            <a:r>
              <a:rPr lang="en-US" b="1" dirty="0" err="1" smtClean="0"/>
              <a:t>vào</a:t>
            </a:r>
            <a:r>
              <a:rPr lang="en-US" b="1" dirty="0" smtClean="0"/>
              <a:t> </a:t>
            </a:r>
            <a:r>
              <a:rPr lang="en-US" b="1" dirty="0" err="1" smtClean="0"/>
              <a:t>việc</a:t>
            </a:r>
            <a:r>
              <a:rPr lang="en-US" b="1" dirty="0" smtClean="0"/>
              <a:t> </a:t>
            </a: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tích</a:t>
            </a:r>
            <a:r>
              <a:rPr lang="en-US" b="1" dirty="0" smtClean="0"/>
              <a:t> </a:t>
            </a:r>
            <a:r>
              <a:rPr lang="en-US" b="1" dirty="0" err="1" smtClean="0"/>
              <a:t>hoạt</a:t>
            </a:r>
            <a:r>
              <a:rPr lang="en-US" b="1" dirty="0" smtClean="0"/>
              <a:t> </a:t>
            </a:r>
            <a:r>
              <a:rPr lang="en-US" b="1" dirty="0" err="1" smtClean="0"/>
              <a:t>động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quy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nghiệp</a:t>
            </a:r>
            <a:r>
              <a:rPr lang="en-US" b="1" dirty="0" smtClean="0"/>
              <a:t> </a:t>
            </a:r>
            <a:r>
              <a:rPr lang="en-US" b="1" dirty="0" err="1" smtClean="0"/>
              <a:t>vụ</a:t>
            </a:r>
            <a:r>
              <a:rPr lang="en-US" dirty="0" smtClean="0"/>
              <a:t>: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UC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,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, </a:t>
            </a:r>
            <a:endParaRPr lang="en-US" dirty="0"/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mtClean="0"/>
              <a:t>Xây dựng sơ đồ UC hệ thống</a:t>
            </a:r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926888"/>
            <a:ext cx="1635136" cy="22935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325059"/>
              </p:ext>
            </p:extLst>
          </p:nvPr>
        </p:nvGraphicFramePr>
        <p:xfrm>
          <a:off x="228600" y="2964425"/>
          <a:ext cx="1953098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3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rgbClr val="C00000"/>
                          </a:solidFill>
                        </a:rPr>
                        <a:t>Giới</a:t>
                      </a:r>
                      <a:r>
                        <a:rPr lang="en-US" sz="1200" b="1" baseline="0" smtClean="0">
                          <a:solidFill>
                            <a:srgbClr val="C00000"/>
                          </a:solidFill>
                        </a:rPr>
                        <a:t> thiệu</a:t>
                      </a:r>
                      <a:r>
                        <a:rPr lang="en-US" sz="1200" b="0" baseline="0" smtClean="0"/>
                        <a:t>: ………………………</a:t>
                      </a:r>
                      <a:endParaRPr lang="en-US" sz="1200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rgbClr val="C00000"/>
                          </a:solidFill>
                        </a:rPr>
                        <a:t>Dòng</a:t>
                      </a:r>
                      <a:r>
                        <a:rPr lang="en-US" sz="1200" b="1" baseline="0" smtClean="0">
                          <a:solidFill>
                            <a:srgbClr val="C00000"/>
                          </a:solidFill>
                        </a:rPr>
                        <a:t> cơ bản</a:t>
                      </a:r>
                      <a:r>
                        <a:rPr lang="en-US" sz="1200" b="0" baseline="0" smtClean="0"/>
                        <a:t>:</a:t>
                      </a:r>
                    </a:p>
                    <a:p>
                      <a:r>
                        <a:rPr lang="en-US" sz="1200" b="0" baseline="0" smtClean="0"/>
                        <a:t>1.</a:t>
                      </a:r>
                    </a:p>
                    <a:p>
                      <a:r>
                        <a:rPr lang="en-US" sz="1200" b="0" baseline="0" smtClean="0"/>
                        <a:t>2.</a:t>
                      </a:r>
                    </a:p>
                    <a:p>
                      <a:r>
                        <a:rPr lang="en-US" sz="1200" b="0" baseline="0" smtClean="0"/>
                        <a:t>…</a:t>
                      </a:r>
                      <a:endParaRPr lang="en-US" sz="1200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rgbClr val="C00000"/>
                          </a:solidFill>
                        </a:rPr>
                        <a:t>Dòng</a:t>
                      </a:r>
                      <a:r>
                        <a:rPr lang="en-US" sz="1200" b="1" baseline="0" smtClean="0">
                          <a:solidFill>
                            <a:srgbClr val="C00000"/>
                          </a:solidFill>
                        </a:rPr>
                        <a:t> thay thế</a:t>
                      </a:r>
                      <a:r>
                        <a:rPr lang="en-US" sz="1200" b="0" baseline="0" smtClean="0"/>
                        <a:t>:</a:t>
                      </a:r>
                    </a:p>
                    <a:p>
                      <a:r>
                        <a:rPr lang="en-US" sz="1200" b="0" baseline="0" smtClean="0"/>
                        <a:t>…</a:t>
                      </a:r>
                      <a:endParaRPr lang="en-US" sz="1200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927294"/>
            <a:ext cx="2062831" cy="22931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962" y="2927295"/>
            <a:ext cx="2772838" cy="16947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911" y="2925251"/>
            <a:ext cx="1923089" cy="229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1000" y="546549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0" smtClean="0"/>
              <a:t>Xác định một số hoạt động hoặc nhóm hoạt động có thể tin học hóa được hay không ?</a:t>
            </a:r>
          </a:p>
          <a:p>
            <a:pPr marL="342900" indent="-342900">
              <a:buAutoNum type="arabicPeriod"/>
            </a:pPr>
            <a:r>
              <a:rPr lang="en-US" b="0" smtClean="0"/>
              <a:t>Nếu được thì tạo những UC tương ứng </a:t>
            </a:r>
            <a:endParaRPr lang="en-US" b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927295"/>
            <a:ext cx="1606058" cy="229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78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Ví dụ: Xét quy trình nghiệp vụ mượn sách tại thư viện (một phần)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3419475"/>
            <a:ext cx="374332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mtClean="0"/>
              <a:t>Xây dựng sơ đồ UC hệ thống</a:t>
            </a:r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27" y="3448971"/>
            <a:ext cx="365760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 bwMode="auto">
          <a:xfrm>
            <a:off x="3517392" y="3276600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2209800"/>
            <a:ext cx="15049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" y="2195052"/>
            <a:ext cx="14954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573" y="246727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smtClean="0">
                <a:solidFill>
                  <a:srgbClr val="00B050"/>
                </a:solidFill>
              </a:rPr>
              <a:t>Đọc giả</a:t>
            </a:r>
            <a:endParaRPr lang="en-US" b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18" y="481226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smtClean="0">
                <a:solidFill>
                  <a:srgbClr val="00B050"/>
                </a:solidFill>
              </a:rPr>
              <a:t>Thủ thư</a:t>
            </a:r>
            <a:endParaRPr lang="en-US" b="0">
              <a:solidFill>
                <a:srgbClr val="00B05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87830" y="3032760"/>
            <a:ext cx="91440" cy="396240"/>
            <a:chOff x="7239000" y="3448971"/>
            <a:chExt cx="91440" cy="396240"/>
          </a:xfrm>
        </p:grpSpPr>
        <p:sp>
          <p:nvSpPr>
            <p:cNvPr id="7" name="Oval 6"/>
            <p:cNvSpPr/>
            <p:nvPr/>
          </p:nvSpPr>
          <p:spPr bwMode="auto">
            <a:xfrm>
              <a:off x="7239000" y="3448971"/>
              <a:ext cx="91440" cy="9144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239000" y="3601371"/>
              <a:ext cx="91440" cy="9144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239000" y="3753771"/>
              <a:ext cx="91440" cy="9144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287" y="2746819"/>
            <a:ext cx="43053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45992" y="5257800"/>
            <a:ext cx="5169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- Tên của UC</a:t>
            </a:r>
            <a:r>
              <a:rPr lang="en-US" b="0" i="1" smtClean="0"/>
              <a:t>: Sử dụng thuật ngữ mức hệ thống để mô tả chức năng phần mềm  </a:t>
            </a:r>
          </a:p>
          <a:p>
            <a:endParaRPr lang="en-US" b="0" i="1"/>
          </a:p>
          <a:p>
            <a:r>
              <a:rPr lang="en-US" b="0" i="1" smtClean="0"/>
              <a:t>- Có thể 1,2 hay nhiều hoạt động của nghiệp vụ có thể được tin học hóa bởi một chức năng</a:t>
            </a:r>
            <a:endParaRPr lang="en-US" b="0" i="1"/>
          </a:p>
        </p:txBody>
      </p:sp>
    </p:spTree>
    <p:extLst>
      <p:ext uri="{BB962C8B-B14F-4D97-AF65-F5344CB8AC3E}">
        <p14:creationId xmlns:p14="http://schemas.microsoft.com/office/powerpoint/2010/main" val="134607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581TGp_gold_light">
  <a:themeElements>
    <a:clrScheme name="Default Design 2">
      <a:dk1>
        <a:srgbClr val="000000"/>
      </a:dk1>
      <a:lt1>
        <a:srgbClr val="FFFFFF"/>
      </a:lt1>
      <a:dk2>
        <a:srgbClr val="2E507A"/>
      </a:dk2>
      <a:lt2>
        <a:srgbClr val="333333"/>
      </a:lt2>
      <a:accent1>
        <a:srgbClr val="5A90C2"/>
      </a:accent1>
      <a:accent2>
        <a:srgbClr val="8AC246"/>
      </a:accent2>
      <a:accent3>
        <a:srgbClr val="FFFFFF"/>
      </a:accent3>
      <a:accent4>
        <a:srgbClr val="000000"/>
      </a:accent4>
      <a:accent5>
        <a:srgbClr val="B5C6DD"/>
      </a:accent5>
      <a:accent6>
        <a:srgbClr val="7DB03F"/>
      </a:accent6>
      <a:hlink>
        <a:srgbClr val="F6831A"/>
      </a:hlink>
      <a:folHlink>
        <a:srgbClr val="EFC821"/>
      </a:folHlink>
    </a:clrScheme>
    <a:fontScheme name="Default Design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800000"/>
        </a:dk2>
        <a:lt2>
          <a:srgbClr val="333333"/>
        </a:lt2>
        <a:accent1>
          <a:srgbClr val="EB6743"/>
        </a:accent1>
        <a:accent2>
          <a:srgbClr val="D3A911"/>
        </a:accent2>
        <a:accent3>
          <a:srgbClr val="FFFFFF"/>
        </a:accent3>
        <a:accent4>
          <a:srgbClr val="000000"/>
        </a:accent4>
        <a:accent5>
          <a:srgbClr val="F3B8B0"/>
        </a:accent5>
        <a:accent6>
          <a:srgbClr val="BF990E"/>
        </a:accent6>
        <a:hlink>
          <a:srgbClr val="7B9B63"/>
        </a:hlink>
        <a:folHlink>
          <a:srgbClr val="38A3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2E507A"/>
        </a:dk2>
        <a:lt2>
          <a:srgbClr val="333333"/>
        </a:lt2>
        <a:accent1>
          <a:srgbClr val="5A90C2"/>
        </a:accent1>
        <a:accent2>
          <a:srgbClr val="8AC246"/>
        </a:accent2>
        <a:accent3>
          <a:srgbClr val="FFFFFF"/>
        </a:accent3>
        <a:accent4>
          <a:srgbClr val="000000"/>
        </a:accent4>
        <a:accent5>
          <a:srgbClr val="B5C6DD"/>
        </a:accent5>
        <a:accent6>
          <a:srgbClr val="7DB03F"/>
        </a:accent6>
        <a:hlink>
          <a:srgbClr val="F6831A"/>
        </a:hlink>
        <a:folHlink>
          <a:srgbClr val="EFC8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A82A9F"/>
        </a:dk2>
        <a:lt2>
          <a:srgbClr val="4D4D4D"/>
        </a:lt2>
        <a:accent1>
          <a:srgbClr val="12B4D4"/>
        </a:accent1>
        <a:accent2>
          <a:srgbClr val="F1C23D"/>
        </a:accent2>
        <a:accent3>
          <a:srgbClr val="FFFFFF"/>
        </a:accent3>
        <a:accent4>
          <a:srgbClr val="000000"/>
        </a:accent4>
        <a:accent5>
          <a:srgbClr val="AAD6E6"/>
        </a:accent5>
        <a:accent6>
          <a:srgbClr val="DAB036"/>
        </a:accent6>
        <a:hlink>
          <a:srgbClr val="8CA62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05 PTTKHTTT Phan tich va thiet ke quy trinh nghiep vu he thong</Template>
  <TotalTime>6434</TotalTime>
  <Words>2987</Words>
  <Application>Microsoft Office PowerPoint</Application>
  <PresentationFormat>On-screen Show (4:3)</PresentationFormat>
  <Paragraphs>441</Paragraphs>
  <Slides>40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Times New Roman</vt:lpstr>
      <vt:lpstr>Wingdings</vt:lpstr>
      <vt:lpstr>581TGp_gold_light</vt:lpstr>
      <vt:lpstr>PHÂN TÍCH VÀ THIẾT KẾ HỆ THỐNG</vt:lpstr>
      <vt:lpstr>Quy trình PTTK HTTT</vt:lpstr>
      <vt:lpstr>Quy trình PTTK HTTT</vt:lpstr>
      <vt:lpstr> XÂY DỰNG SƠ ĐỒ USE CASE TỰ ĐỘNG HÓA</vt:lpstr>
      <vt:lpstr>Xây dựng sơ đồ UC hệ thống</vt:lpstr>
      <vt:lpstr>Xây dựng sơ đồ UC hệ thống</vt:lpstr>
      <vt:lpstr>Xây dựng sơ đồ UC hệ thống</vt:lpstr>
      <vt:lpstr>Xây dựng sơ đồ UC hệ thống</vt:lpstr>
      <vt:lpstr>Xây dựng sơ đồ UC hệ thống</vt:lpstr>
      <vt:lpstr>Xây dựng sơ đồ UC hệ thống</vt:lpstr>
      <vt:lpstr>Xây dựng sơ đồ UC hệ thống</vt:lpstr>
      <vt:lpstr>Xây dựng sơ đồ UC hệ thống</vt:lpstr>
      <vt:lpstr>Tinh chế và nâng cấp sơ đồ Use case  Bổ sung các use case đặc trưng phần mềm   Phát triển các liên kết include và extend   </vt:lpstr>
      <vt:lpstr>Tinh chế và nâng cấp sơ đồ use case</vt:lpstr>
      <vt:lpstr>Tinh chế và nâng cấp sơ đồ use case</vt:lpstr>
      <vt:lpstr>Tinh chế và nâng cấp sơ đồ use case</vt:lpstr>
      <vt:lpstr>Tinh chế và nâng cấp sơ đồ use case</vt:lpstr>
      <vt:lpstr>Tinh chế và nâng cấp sơ đồ use case</vt:lpstr>
      <vt:lpstr>Tinh chế và nâng cấp sơ đồ use case</vt:lpstr>
      <vt:lpstr>Tinh chế và nâng cấp sơ đồ use case</vt:lpstr>
      <vt:lpstr>Tinh chế và nâng cấp sơ đồ use case</vt:lpstr>
      <vt:lpstr>Tinh chế và nâng cấp sơ đồ use case</vt:lpstr>
      <vt:lpstr>Tinh chế và nâng cấp sơ đồ use case</vt:lpstr>
      <vt:lpstr>Tinh chế và nâng cấp sơ đồ use case</vt:lpstr>
      <vt:lpstr>Tinh chế và nâng cấp sơ đồ use case</vt:lpstr>
      <vt:lpstr>Tinh chế và nâng cấp sơ đồ use case</vt:lpstr>
      <vt:lpstr>Tinh chế và nâng cấp sơ đồ use case</vt:lpstr>
      <vt:lpstr>Đặc tả UC hệ thống </vt:lpstr>
      <vt:lpstr>Ví dụ: Use case Đăng nhập</vt:lpstr>
      <vt:lpstr>Ví dụ: Đặc tả Use-Case đăng nhập</vt:lpstr>
      <vt:lpstr>Ví dụ: Activity Đăng nhập</vt:lpstr>
      <vt:lpstr>Ví dụ: Activity Đăng nhập</vt:lpstr>
      <vt:lpstr>Use-Case đăng ký tài khoản - 1</vt:lpstr>
      <vt:lpstr>Bài tập 1: Use-Case đăng ký tài khoản - 2 </vt:lpstr>
      <vt:lpstr>Bài tập 1: Use-Case đăng ký tài khoản - 3</vt:lpstr>
      <vt:lpstr>PowerPoint Presentation</vt:lpstr>
      <vt:lpstr>Bài tập 2: Use-Case đăng sản phẩm</vt:lpstr>
      <vt:lpstr>Bài tập 3: Use-Case mua sản phẩm</vt:lpstr>
      <vt:lpstr>Bài tập 3: Use-Case mua sản phẩm</vt:lpstr>
      <vt:lpstr>TÓM TẮT: Xây dựng sơ đồ UC hệ thống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Truong-Son NGUYEN</dc:creator>
  <cp:lastModifiedBy>Lê Nguyễn Hoài Nam</cp:lastModifiedBy>
  <cp:revision>1117</cp:revision>
  <dcterms:created xsi:type="dcterms:W3CDTF">2011-02-17T07:17:37Z</dcterms:created>
  <dcterms:modified xsi:type="dcterms:W3CDTF">2021-05-26T03:01:55Z</dcterms:modified>
</cp:coreProperties>
</file>