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203CA-838F-488B-BF82-E9EAF0A6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EDA97D-1DF4-49C9-BFE9-270ECF97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4A8C1-456C-4B87-8CAB-F8CCB917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EEBFB-05E2-4001-9774-5FF2DF0E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FCF0C-7683-4A5C-83A5-AEDE489B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4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39446-7191-4753-B8A2-1BA3BC9D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95A993-CDE3-447B-A19C-F74D786A1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E89F90-D1F3-4D06-89CE-0302D9E1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CC7F03-BCA4-4EA2-9562-C91E5B6B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3361A7-E068-43B0-B89A-BFBD6246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4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929BF6-802D-4704-992B-E411354D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CF6E2E-3F8E-4CA2-B0CB-6F0A3BBD7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3778C-60B9-4AE1-BD99-B519E4E0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422B6-FCD8-4C14-A9FE-33333E17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A257B-9569-480A-817F-982F7FE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0C81-228F-4162-B156-611789B6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F83D0-6EE2-4D8B-A155-166BFBDC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A6400-CC05-4C7E-84B6-95DEE08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40B7ED-032B-4605-97A6-D5F3618D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1135F-02B2-47A3-94A3-0DD7FED2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F780A-316A-46C8-8906-DE4EED97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3B0E36-83F2-4FE2-B51C-4D4B718E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086A9F-5D29-40FE-9B08-D1CE981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07ED3-CB9D-4836-9D19-0D02F183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1747D-32E6-407F-B916-F461CFCD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9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5E0BA-F663-4ACE-99E0-4923423B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1494-1262-4A64-ADA2-144AB3D0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F04B31-107E-4FA8-BA94-BB188769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FDE1B-27EA-48DF-B25C-5A6A866A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0209D4-9EE9-408E-A481-6504CC62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132472-3FF4-4955-8F90-A8CB12A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C8DFE-BFB5-4AB0-B915-38DFEB1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AC82E-89E6-4A5B-BE3B-EFE13776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4A6847-35F5-4B54-8328-67003159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001CB0-AD20-483E-8A9C-E1DD50663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EBCF4D-FF71-4DE0-AF80-9F5B32227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6FE530-D255-49B3-B04B-8B3292F7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E060F4-66D0-41A6-BF43-C93F971C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528710-5729-4E58-894C-67401BA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6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3B663-FDD2-45F3-8124-488C812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1DACC7-FF18-4610-B858-CE729DA9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BF6E04-93E6-4EA3-94FF-1CBD9575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9EC37E-0C6F-4F9B-8128-D824160D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55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308562-9A9B-4D8C-AA9D-0C40674A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8FA74F-7123-4DF3-8E5A-56E29F7D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99AF49-3F9C-46CE-BFF8-2BA5C20D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87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38518-1086-455A-95F8-91CDEA1C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A2755-6E44-4CCF-A0D4-0B93F4B2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0F47F5-D7ED-4AE8-8386-A34FE7445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9B56EE-BF14-424E-8F1B-8C4FF9EB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6020AD-FB8D-4975-A7F6-9A3DE605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CA70C4-A1BF-4870-810E-17942D5B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14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52801-0D19-4F80-81FC-8CE899CC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F1774B-2A55-4A90-9459-D3E22D0F7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6C78E1-EC60-4EAD-8A50-E17C1636D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A53004-DC40-413A-AC25-15B50113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563044-F682-4E88-B343-3EF4BA69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FC368-3469-4EC8-863B-5C899076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16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117EBC-98F8-4CB6-9091-BAAA32C2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08F629-FA55-4DFF-A3CF-0FA51971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031D0-D0CA-4CBB-940A-B88ED7BAF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1199-1F70-49BE-8234-C7D7939B2D88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D9F3C4-D3FE-4080-A057-6B3CF748F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4199B2-E0D0-4E77-B0BF-147E8A13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70D2-C7C6-4BB7-9FBC-F47CA826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5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20DB3F-98D2-4636-A61E-B10E5D72FC41}"/>
              </a:ext>
            </a:extLst>
          </p:cNvPr>
          <p:cNvSpPr txBox="1"/>
          <p:nvPr/>
        </p:nvSpPr>
        <p:spPr>
          <a:xfrm>
            <a:off x="75414" y="504334"/>
            <a:ext cx="121165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art_str</a:t>
            </a:r>
            <a:r>
              <a:rPr lang="en-US" altLang="zh-TW" sz="2400" dirty="0">
                <a:solidFill>
                  <a:schemeClr val="bg1"/>
                </a:solidFill>
              </a:rPr>
              <a:t>=‘k,n,o,w,l,e,d,g,e,i,s,o,n,e,t,h,i,n,g,v,i,r,t,u,e,i,s,a,n,o,t,h,e,r,g,o,o,d,s,e,n,s,e’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請將上列字串貼至程式中，並且完成以下內容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(1)</a:t>
            </a:r>
            <a:r>
              <a:rPr lang="zh-TW" altLang="en-US" sz="2400" dirty="0">
                <a:solidFill>
                  <a:schemeClr val="bg1"/>
                </a:solidFill>
              </a:rPr>
              <a:t>利用</a:t>
            </a:r>
            <a:r>
              <a:rPr lang="en-US" altLang="zh-TW" sz="2400" dirty="0">
                <a:solidFill>
                  <a:schemeClr val="bg1"/>
                </a:solidFill>
              </a:rPr>
              <a:t>split</a:t>
            </a:r>
            <a:r>
              <a:rPr lang="zh-TW" altLang="en-US" sz="2400" dirty="0">
                <a:solidFill>
                  <a:schemeClr val="bg1"/>
                </a:solidFill>
              </a:rPr>
              <a:t>將上述的</a:t>
            </a:r>
            <a:r>
              <a:rPr lang="en-US" altLang="zh-TW" sz="2400" dirty="0">
                <a:solidFill>
                  <a:schemeClr val="bg1"/>
                </a:solidFill>
              </a:rPr>
              <a:t>string</a:t>
            </a:r>
            <a:r>
              <a:rPr lang="zh-TW" altLang="en-US" sz="2400" dirty="0">
                <a:solidFill>
                  <a:schemeClr val="bg1"/>
                </a:solidFill>
              </a:rPr>
              <a:t>分割成串列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(2)</a:t>
            </a:r>
            <a:r>
              <a:rPr lang="zh-TW" altLang="en-US" sz="2400" dirty="0">
                <a:solidFill>
                  <a:schemeClr val="bg1"/>
                </a:solidFill>
              </a:rPr>
              <a:t>利用 </a:t>
            </a:r>
            <a:r>
              <a:rPr lang="en-US" altLang="zh-TW" sz="2400" dirty="0">
                <a:solidFill>
                  <a:schemeClr val="bg1"/>
                </a:solidFill>
              </a:rPr>
              <a:t>for</a:t>
            </a:r>
            <a:r>
              <a:rPr lang="zh-TW" altLang="en-US" sz="2400" dirty="0">
                <a:solidFill>
                  <a:schemeClr val="bg1"/>
                </a:solidFill>
              </a:rPr>
              <a:t>迴圈與</a:t>
            </a:r>
            <a:r>
              <a:rPr lang="en-US" altLang="zh-TW" sz="2400" dirty="0">
                <a:solidFill>
                  <a:schemeClr val="bg1"/>
                </a:solidFill>
              </a:rPr>
              <a:t>if</a:t>
            </a:r>
            <a:r>
              <a:rPr lang="zh-TW" altLang="en-US" sz="2400" dirty="0">
                <a:solidFill>
                  <a:schemeClr val="bg1"/>
                </a:solidFill>
              </a:rPr>
              <a:t>判斷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提示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範圍 </a:t>
            </a:r>
            <a:r>
              <a:rPr lang="en-US" altLang="zh-TW" sz="2400" dirty="0">
                <a:solidFill>
                  <a:schemeClr val="bg1"/>
                </a:solidFill>
              </a:rPr>
              <a:t>0~len(</a:t>
            </a:r>
            <a:r>
              <a:rPr lang="en-US" altLang="zh-TW" sz="2400" dirty="0" err="1">
                <a:solidFill>
                  <a:schemeClr val="bg1"/>
                </a:solidFill>
              </a:rPr>
              <a:t>art_list</a:t>
            </a:r>
            <a:r>
              <a:rPr lang="en-US" altLang="zh-TW" sz="2400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(2.1)</a:t>
            </a:r>
            <a:r>
              <a:rPr lang="zh-TW" altLang="en-US" sz="2400" dirty="0">
                <a:solidFill>
                  <a:schemeClr val="bg1"/>
                </a:solidFill>
              </a:rPr>
              <a:t>如果位置為偶數且字母為</a:t>
            </a:r>
            <a:r>
              <a:rPr lang="en-US" altLang="zh-TW" sz="2400" dirty="0">
                <a:solidFill>
                  <a:schemeClr val="bg1"/>
                </a:solidFill>
              </a:rPr>
              <a:t>’l’</a:t>
            </a:r>
            <a:r>
              <a:rPr lang="zh-TW" altLang="en-US" sz="2400" dirty="0">
                <a:solidFill>
                  <a:schemeClr val="bg1"/>
                </a:solidFill>
              </a:rPr>
              <a:t>的話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只會發生一次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r>
              <a:rPr lang="zh-TW" altLang="en-US" sz="2400" dirty="0">
                <a:solidFill>
                  <a:schemeClr val="bg1"/>
                </a:solidFill>
              </a:rPr>
              <a:t>，讓使用者輸入民國生日以更改原來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            的值，格式為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 err="1">
                <a:solidFill>
                  <a:schemeClr val="bg1"/>
                </a:solidFill>
              </a:rPr>
              <a:t>yy</a:t>
            </a:r>
            <a:r>
              <a:rPr lang="en-US" altLang="zh-TW" sz="2400" dirty="0">
                <a:solidFill>
                  <a:schemeClr val="bg1"/>
                </a:solidFill>
              </a:rPr>
              <a:t>-mm-dd)</a:t>
            </a:r>
            <a:r>
              <a:rPr lang="zh-TW" altLang="en-US" sz="2400" dirty="0">
                <a:solidFill>
                  <a:schemeClr val="bg1"/>
                </a:solidFill>
              </a:rPr>
              <a:t>，並將使用者輸入的字串利用變數儲存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           (ex:                                                                                       )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(2.2)</a:t>
            </a:r>
            <a:r>
              <a:rPr lang="zh-TW" altLang="en-US" sz="2400" dirty="0">
                <a:solidFill>
                  <a:schemeClr val="bg1"/>
                </a:solidFill>
              </a:rPr>
              <a:t>如果位置為偶數的話，將位置除以</a:t>
            </a:r>
            <a:r>
              <a:rPr lang="en-US" altLang="zh-TW" sz="2400" dirty="0">
                <a:solidFill>
                  <a:schemeClr val="bg1"/>
                </a:solidFill>
              </a:rPr>
              <a:t>10</a:t>
            </a:r>
            <a:r>
              <a:rPr lang="zh-TW" altLang="en-US" sz="2400" dirty="0">
                <a:solidFill>
                  <a:schemeClr val="bg1"/>
                </a:solidFill>
              </a:rPr>
              <a:t>以更改原來的值 </a:t>
            </a:r>
            <a:r>
              <a:rPr lang="en-US" altLang="zh-TW" sz="2400" dirty="0">
                <a:solidFill>
                  <a:schemeClr val="bg1"/>
                </a:solidFill>
              </a:rPr>
              <a:t>(ex:                              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(2.3)</a:t>
            </a:r>
            <a:r>
              <a:rPr lang="zh-TW" altLang="en-US" sz="2400" dirty="0">
                <a:solidFill>
                  <a:schemeClr val="bg1"/>
                </a:solidFill>
              </a:rPr>
              <a:t>如果位置為奇數的話，將字母改成大寫以更改原來的值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   (2.4)</a:t>
            </a:r>
            <a:r>
              <a:rPr lang="zh-TW" altLang="en-US" sz="2400" dirty="0">
                <a:solidFill>
                  <a:schemeClr val="bg1"/>
                </a:solidFill>
              </a:rPr>
              <a:t>輸出迴圈結束後的串列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(3)</a:t>
            </a:r>
            <a:r>
              <a:rPr lang="zh-TW" altLang="en-US" sz="2400" dirty="0">
                <a:solidFill>
                  <a:schemeClr val="bg1"/>
                </a:solidFill>
              </a:rPr>
              <a:t>利用 </a:t>
            </a:r>
            <a:r>
              <a:rPr lang="en-US" altLang="zh-TW" sz="2400" dirty="0">
                <a:solidFill>
                  <a:schemeClr val="bg1"/>
                </a:solidFill>
              </a:rPr>
              <a:t>for</a:t>
            </a:r>
            <a:r>
              <a:rPr lang="zh-TW" altLang="en-US" sz="2400" dirty="0">
                <a:solidFill>
                  <a:schemeClr val="bg1"/>
                </a:solidFill>
              </a:rPr>
              <a:t>迴圈與</a:t>
            </a:r>
            <a:r>
              <a:rPr lang="en-US" altLang="zh-TW" sz="2400" dirty="0">
                <a:solidFill>
                  <a:schemeClr val="bg1"/>
                </a:solidFill>
              </a:rPr>
              <a:t>if</a:t>
            </a:r>
            <a:r>
              <a:rPr lang="zh-TW" altLang="en-US" sz="2400" dirty="0">
                <a:solidFill>
                  <a:schemeClr val="bg1"/>
                </a:solidFill>
              </a:rPr>
              <a:t>判斷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zh-TW" altLang="en-US" sz="2400" dirty="0">
                <a:solidFill>
                  <a:schemeClr val="bg1"/>
                </a:solidFill>
              </a:rPr>
              <a:t>提示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範圍 </a:t>
            </a:r>
            <a:r>
              <a:rPr lang="en-US" altLang="zh-TW" sz="2400" dirty="0">
                <a:solidFill>
                  <a:schemeClr val="bg1"/>
                </a:solidFill>
              </a:rPr>
              <a:t>0~len(</a:t>
            </a:r>
            <a:r>
              <a:rPr lang="en-US" altLang="zh-TW" sz="2400" dirty="0" err="1">
                <a:solidFill>
                  <a:schemeClr val="bg1"/>
                </a:solidFill>
              </a:rPr>
              <a:t>art_list</a:t>
            </a:r>
            <a:r>
              <a:rPr lang="en-US" altLang="zh-TW" sz="2400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(3.1)</a:t>
            </a:r>
            <a:r>
              <a:rPr lang="zh-TW" altLang="en-US" sz="2400" dirty="0">
                <a:solidFill>
                  <a:schemeClr val="bg1"/>
                </a:solidFill>
              </a:rPr>
              <a:t>如果值等於</a:t>
            </a:r>
            <a:r>
              <a:rPr lang="en-US" altLang="zh-TW" sz="2400" dirty="0">
                <a:solidFill>
                  <a:schemeClr val="bg1"/>
                </a:solidFill>
              </a:rPr>
              <a:t>(2.1)</a:t>
            </a:r>
            <a:r>
              <a:rPr lang="zh-TW" altLang="en-US" sz="2400" dirty="0">
                <a:solidFill>
                  <a:schemeClr val="bg1"/>
                </a:solidFill>
              </a:rPr>
              <a:t>儲存的字串，先將字串透過</a:t>
            </a:r>
            <a:r>
              <a:rPr lang="en-US" altLang="zh-TW" sz="2400" dirty="0">
                <a:solidFill>
                  <a:schemeClr val="bg1"/>
                </a:solidFill>
              </a:rPr>
              <a:t>’-’,split</a:t>
            </a:r>
            <a:r>
              <a:rPr lang="zh-TW" altLang="en-US" sz="2400" dirty="0">
                <a:solidFill>
                  <a:schemeClr val="bg1"/>
                </a:solidFill>
              </a:rPr>
              <a:t>成一個串列，將民國改為西元並 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           </a:t>
            </a:r>
            <a:r>
              <a:rPr lang="zh-TW" altLang="en-US" sz="2400" dirty="0">
                <a:solidFill>
                  <a:schemeClr val="bg1"/>
                </a:solidFill>
              </a:rPr>
              <a:t>且計算總和並放回 </a:t>
            </a:r>
            <a:r>
              <a:rPr lang="en-US" altLang="zh-TW" sz="2400" dirty="0">
                <a:solidFill>
                  <a:schemeClr val="bg1"/>
                </a:solidFill>
              </a:rPr>
              <a:t>(ex: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‘89-01-01’ -&gt; [’89’,’01’,’01’] -&gt; 1911+89+1+1=2002)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(3.2)</a:t>
            </a:r>
            <a:r>
              <a:rPr lang="zh-TW" altLang="en-US" sz="2400" dirty="0">
                <a:solidFill>
                  <a:schemeClr val="bg1"/>
                </a:solidFill>
              </a:rPr>
              <a:t>輸出迴圈結束後的串列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	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A54248-0298-4B03-8221-0FBE0A41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787" y="3560973"/>
            <a:ext cx="2000529" cy="2572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FE7276-9816-44A9-B36F-5A0C1364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72" y="3154673"/>
            <a:ext cx="583011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39E463-6504-434F-884B-EAAAE0F2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2" y="1249357"/>
            <a:ext cx="12069452" cy="6451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C0A237-8CB5-4315-A538-2C62351F1113}"/>
              </a:ext>
            </a:extLst>
          </p:cNvPr>
          <p:cNvSpPr txBox="1"/>
          <p:nvPr/>
        </p:nvSpPr>
        <p:spPr>
          <a:xfrm>
            <a:off x="179109" y="641022"/>
            <a:ext cx="148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2.</a:t>
            </a:r>
            <a:r>
              <a:rPr lang="zh-TW" altLang="en-US" sz="2800" dirty="0">
                <a:solidFill>
                  <a:schemeClr val="bg1"/>
                </a:solidFill>
              </a:rPr>
              <a:t>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7A318BE-F42B-4336-B73A-3DE2105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1368"/>
            <a:ext cx="12192000" cy="54333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F577A3C-BE13-4982-80F7-7E9A6E5CFE11}"/>
              </a:ext>
            </a:extLst>
          </p:cNvPr>
          <p:cNvSpPr txBox="1"/>
          <p:nvPr/>
        </p:nvSpPr>
        <p:spPr>
          <a:xfrm>
            <a:off x="179109" y="3018148"/>
            <a:ext cx="148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3.</a:t>
            </a:r>
            <a:r>
              <a:rPr lang="zh-TW" altLang="en-US" sz="2800" dirty="0">
                <a:solidFill>
                  <a:schemeClr val="bg1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14684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337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浤竣 邱</dc:creator>
  <cp:lastModifiedBy>浤竣 邱</cp:lastModifiedBy>
  <cp:revision>23</cp:revision>
  <dcterms:created xsi:type="dcterms:W3CDTF">2021-05-04T03:16:49Z</dcterms:created>
  <dcterms:modified xsi:type="dcterms:W3CDTF">2021-05-04T06:21:20Z</dcterms:modified>
</cp:coreProperties>
</file>