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63" r:id="rId3"/>
    <p:sldId id="977" r:id="rId4"/>
    <p:sldId id="997" r:id="rId5"/>
    <p:sldId id="1002" r:id="rId6"/>
    <p:sldId id="1001" r:id="rId7"/>
    <p:sldId id="1000" r:id="rId8"/>
    <p:sldId id="999" r:id="rId9"/>
    <p:sldId id="998" r:id="rId10"/>
    <p:sldId id="896" r:id="rId11"/>
    <p:sldId id="967" r:id="rId12"/>
    <p:sldId id="1003" r:id="rId13"/>
    <p:sldId id="1007" r:id="rId14"/>
    <p:sldId id="1006" r:id="rId15"/>
    <p:sldId id="1005" r:id="rId16"/>
    <p:sldId id="1004" r:id="rId17"/>
    <p:sldId id="965" r:id="rId18"/>
    <p:sldId id="901" r:id="rId19"/>
    <p:sldId id="908" r:id="rId20"/>
    <p:sldId id="904" r:id="rId21"/>
    <p:sldId id="909" r:id="rId22"/>
    <p:sldId id="905" r:id="rId23"/>
    <p:sldId id="907" r:id="rId24"/>
    <p:sldId id="913" r:id="rId25"/>
    <p:sldId id="914" r:id="rId26"/>
    <p:sldId id="902" r:id="rId27"/>
    <p:sldId id="916" r:id="rId28"/>
    <p:sldId id="888" r:id="rId29"/>
    <p:sldId id="1008" r:id="rId30"/>
    <p:sldId id="919" r:id="rId31"/>
    <p:sldId id="920" r:id="rId32"/>
    <p:sldId id="917" r:id="rId33"/>
    <p:sldId id="923" r:id="rId34"/>
    <p:sldId id="925" r:id="rId35"/>
    <p:sldId id="926" r:id="rId36"/>
    <p:sldId id="928" r:id="rId37"/>
    <p:sldId id="930" r:id="rId38"/>
    <p:sldId id="932" r:id="rId39"/>
    <p:sldId id="933" r:id="rId40"/>
    <p:sldId id="934" r:id="rId41"/>
    <p:sldId id="936" r:id="rId42"/>
    <p:sldId id="937" r:id="rId43"/>
    <p:sldId id="922" r:id="rId44"/>
    <p:sldId id="939" r:id="rId45"/>
    <p:sldId id="941" r:id="rId46"/>
    <p:sldId id="943" r:id="rId47"/>
    <p:sldId id="945" r:id="rId48"/>
    <p:sldId id="947" r:id="rId49"/>
    <p:sldId id="948" r:id="rId50"/>
    <p:sldId id="1009" r:id="rId51"/>
    <p:sldId id="1018" r:id="rId52"/>
    <p:sldId id="1024" r:id="rId53"/>
    <p:sldId id="1025" r:id="rId54"/>
    <p:sldId id="1026" r:id="rId55"/>
    <p:sldId id="1027" r:id="rId56"/>
    <p:sldId id="1030" r:id="rId57"/>
    <p:sldId id="1029" r:id="rId58"/>
    <p:sldId id="1028" r:id="rId59"/>
    <p:sldId id="1021" r:id="rId60"/>
    <p:sldId id="1011" r:id="rId61"/>
    <p:sldId id="1022" r:id="rId62"/>
    <p:sldId id="1012" r:id="rId63"/>
    <p:sldId id="1019" r:id="rId64"/>
    <p:sldId id="1013" r:id="rId65"/>
    <p:sldId id="1020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808080"/>
    <a:srgbClr val="74531F"/>
    <a:srgbClr val="800080"/>
    <a:srgbClr val="1F377F"/>
    <a:srgbClr val="92D050"/>
    <a:srgbClr val="66CCFF"/>
    <a:srgbClr val="FFCC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91" y="58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8639"/>
            <a:ext cx="3960001" cy="72036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9862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2000" y="549000"/>
            <a:ext cx="2160001" cy="36036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616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06053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42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7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329000"/>
            <a:ext cx="3960000" cy="216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84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71999" y="2708910"/>
            <a:ext cx="7200001" cy="14401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629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2496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57428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22007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2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8893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05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52334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8591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2169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46515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4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71296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01569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7122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79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96770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685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79286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714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16608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5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8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6166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1936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1733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57366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67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3390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07616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5581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4262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3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endParaRPr lang="en-US" altLang="zh-TW" dirty="0"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deque(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deque(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doubleMapSize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sp>
        <p:nvSpPr>
          <p:cNvPr id="3" name="流程圖: 程序 2"/>
          <p:cNvSpPr/>
          <p:nvPr/>
        </p:nvSpPr>
        <p:spPr>
          <a:xfrm>
            <a:off x="5832000" y="360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6011747" y="378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91747" y="594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1747" y="558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31971"/>
              </p:ext>
            </p:extLst>
          </p:nvPr>
        </p:nvGraphicFramePr>
        <p:xfrm>
          <a:off x="6012000" y="396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9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40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321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8106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74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0767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8201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72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0889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8009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3169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1092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2942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14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9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6259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29023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4664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587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3866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351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337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95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7715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733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6490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81720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783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08446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439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2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74375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6780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4030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443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20543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3208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1321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2537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800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367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4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0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5719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53799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6458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57754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67612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8346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00569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32856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15158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55116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160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02039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86597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472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418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816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58625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0719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7712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64255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40788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36540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1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6286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40964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24764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0196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7003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0902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505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09879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05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9000"/>
            <a:ext cx="5940530" cy="594000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DequeVal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map(),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map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mapSize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};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5832000" y="360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6011747" y="378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91747" y="594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1747" y="558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8582"/>
              </p:ext>
            </p:extLst>
          </p:nvPr>
        </p:nvGraphicFramePr>
        <p:xfrm>
          <a:off x="6012000" y="396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3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61353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4494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8533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31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8603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4521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04028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50212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6344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流程圖: 程序 21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8543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32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12;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13; i &lt;= 28;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( 29 );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97515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11477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76145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1578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6571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116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46837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59900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27273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15040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sz="16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40987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11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5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13;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14;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29;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919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流程圖: 程序 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9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1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30590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流程圖: 程序 1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0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1134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14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/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/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57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98340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7317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1194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181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314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176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6929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583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2597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86561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559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4160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7539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250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1377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71454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302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14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6854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81918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2907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61094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658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003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864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5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7557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8776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91722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8161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126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13339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90913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719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236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86833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337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12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02870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6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85903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32821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659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919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74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9434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19971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5655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74711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099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09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3979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53278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08234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243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55218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51818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2093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8868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9326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17343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0200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097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( 30 );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7108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66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32562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77801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2586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1005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9093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3860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19655"/>
              </p:ext>
            </p:extLst>
          </p:nvPr>
        </p:nvGraphicFramePr>
        <p:xfrm>
          <a:off x="727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45629"/>
              </p:ext>
            </p:extLst>
          </p:nvPr>
        </p:nvGraphicFramePr>
        <p:xfrm>
          <a:off x="43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15616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7347875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42206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6563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0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73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 &lt;=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33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63274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37852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3335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41492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8782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9600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0188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10152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66398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38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52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38871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5382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278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28177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8348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89286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8728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1006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66729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0558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87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938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5384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7150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7154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5925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83277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066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13425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24415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00149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20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732000" y="16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71566"/>
              </p:ext>
            </p:extLst>
          </p:nvPr>
        </p:nvGraphicFramePr>
        <p:xfrm>
          <a:off x="7272000" y="14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12319"/>
              </p:ext>
            </p:extLst>
          </p:nvPr>
        </p:nvGraphicFramePr>
        <p:xfrm>
          <a:off x="655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22967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1728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1690"/>
              </p:ext>
            </p:extLst>
          </p:nvPr>
        </p:nvGraphicFramePr>
        <p:xfrm>
          <a:off x="727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22406"/>
              </p:ext>
            </p:extLst>
          </p:nvPr>
        </p:nvGraphicFramePr>
        <p:xfrm>
          <a:off x="727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0202"/>
              </p:ext>
            </p:extLst>
          </p:nvPr>
        </p:nvGraphicFramePr>
        <p:xfrm>
          <a:off x="727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7860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7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44116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9793"/>
              </p:ext>
            </p:extLst>
          </p:nvPr>
        </p:nvGraphicFramePr>
        <p:xfrm>
          <a:off x="432000" y="18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597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5" name="流程圖: 程序 24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4225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652000" y="180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54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4757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8757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46248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72351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83142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02432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34693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37000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32868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384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33048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276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13;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14; i &lt;= 29;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</a:p>
          <a:p>
            <a:pPr lvl="0">
              <a:spcBef>
                <a:spcPts val="30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30; i &lt;= 33; i++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i );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8831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6732000" y="30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673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6732000" y="19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6732000" y="14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32594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77335"/>
              </p:ext>
            </p:extLst>
          </p:nvPr>
        </p:nvGraphicFramePr>
        <p:xfrm>
          <a:off x="727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0392"/>
              </p:ext>
            </p:extLst>
          </p:nvPr>
        </p:nvGraphicFramePr>
        <p:xfrm>
          <a:off x="727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7167"/>
              </p:ext>
            </p:extLst>
          </p:nvPr>
        </p:nvGraphicFramePr>
        <p:xfrm>
          <a:off x="252000" y="1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35844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0682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37109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73386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693643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9842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2315"/>
              </p:ext>
            </p:extLst>
          </p:nvPr>
        </p:nvGraphicFramePr>
        <p:xfrm>
          <a:off x="7272000" y="28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69825"/>
              </p:ext>
            </p:extLst>
          </p:nvPr>
        </p:nvGraphicFramePr>
        <p:xfrm>
          <a:off x="7272000" y="23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9397"/>
              </p:ext>
            </p:extLst>
          </p:nvPr>
        </p:nvGraphicFramePr>
        <p:xfrm>
          <a:off x="7272000" y="18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726"/>
              </p:ext>
            </p:extLst>
          </p:nvPr>
        </p:nvGraphicFramePr>
        <p:xfrm>
          <a:off x="7272000" y="12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07331"/>
              </p:ext>
            </p:extLst>
          </p:nvPr>
        </p:nvGraphicFramePr>
        <p:xfrm>
          <a:off x="727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673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2687"/>
              </p:ext>
            </p:extLst>
          </p:nvPr>
        </p:nvGraphicFramePr>
        <p:xfrm>
          <a:off x="727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6732000" y="504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21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39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5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4962"/>
              </p:ext>
            </p:extLst>
          </p:nvPr>
        </p:nvGraphicFramePr>
        <p:xfrm>
          <a:off x="439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Line 43"/>
          <p:cNvSpPr>
            <a:spLocks noChangeShapeType="1"/>
          </p:cNvSpPr>
          <p:nvPr/>
        </p:nvSpPr>
        <p:spPr bwMode="auto">
          <a:xfrm flipV="1">
            <a:off x="5832000" y="729000"/>
            <a:ext cx="72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8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6744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9839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92930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8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0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8397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212000" y="3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391747" y="5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1747" y="27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1747" y="23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90007"/>
              </p:ext>
            </p:extLst>
          </p:nvPr>
        </p:nvGraphicFramePr>
        <p:xfrm>
          <a:off x="439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流程圖: 程序 26"/>
          <p:cNvSpPr/>
          <p:nvPr/>
        </p:nvSpPr>
        <p:spPr>
          <a:xfrm>
            <a:off x="43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42817"/>
              </p:ext>
            </p:extLst>
          </p:nvPr>
        </p:nvGraphicFramePr>
        <p:xfrm>
          <a:off x="61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29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67084"/>
              </p:ext>
            </p:extLst>
          </p:nvPr>
        </p:nvGraphicFramePr>
        <p:xfrm>
          <a:off x="349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909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63947"/>
              </p:ext>
            </p:extLst>
          </p:nvPr>
        </p:nvGraphicFramePr>
        <p:xfrm>
          <a:off x="6552000" y="7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8397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212000" y="3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391747" y="5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1747" y="27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1747" y="23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2090"/>
              </p:ext>
            </p:extLst>
          </p:nvPr>
        </p:nvGraphicFramePr>
        <p:xfrm>
          <a:off x="439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5652000" y="9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3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42817"/>
              </p:ext>
            </p:extLst>
          </p:nvPr>
        </p:nvGraphicFramePr>
        <p:xfrm>
          <a:off x="61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29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67084"/>
              </p:ext>
            </p:extLst>
          </p:nvPr>
        </p:nvGraphicFramePr>
        <p:xfrm>
          <a:off x="349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8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6894"/>
              </p:ext>
            </p:extLst>
          </p:nvPr>
        </p:nvGraphicFramePr>
        <p:xfrm>
          <a:off x="6552000" y="7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9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0350"/>
              </p:ext>
            </p:extLst>
          </p:nvPr>
        </p:nvGraphicFramePr>
        <p:xfrm>
          <a:off x="7272000" y="3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8397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212000" y="3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391747" y="5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1747" y="27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1747" y="23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2090"/>
              </p:ext>
            </p:extLst>
          </p:nvPr>
        </p:nvGraphicFramePr>
        <p:xfrm>
          <a:off x="439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5652000" y="9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3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42817"/>
              </p:ext>
            </p:extLst>
          </p:nvPr>
        </p:nvGraphicFramePr>
        <p:xfrm>
          <a:off x="61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29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67084"/>
              </p:ext>
            </p:extLst>
          </p:nvPr>
        </p:nvGraphicFramePr>
        <p:xfrm>
          <a:off x="349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9846"/>
              </p:ext>
            </p:extLst>
          </p:nvPr>
        </p:nvGraphicFramePr>
        <p:xfrm>
          <a:off x="72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79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6894"/>
              </p:ext>
            </p:extLst>
          </p:nvPr>
        </p:nvGraphicFramePr>
        <p:xfrm>
          <a:off x="6552000" y="7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9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3390"/>
              </p:ext>
            </p:extLst>
          </p:nvPr>
        </p:nvGraphicFramePr>
        <p:xfrm>
          <a:off x="7272000" y="3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8397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212000" y="3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391747" y="5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1747" y="27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1747" y="23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2090"/>
              </p:ext>
            </p:extLst>
          </p:nvPr>
        </p:nvGraphicFramePr>
        <p:xfrm>
          <a:off x="4392000" y="7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5652000" y="9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32000" y="32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5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2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1747" y="34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7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42817"/>
              </p:ext>
            </p:extLst>
          </p:nvPr>
        </p:nvGraphicFramePr>
        <p:xfrm>
          <a:off x="612000" y="36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" name="Line 43"/>
          <p:cNvSpPr>
            <a:spLocks noChangeShapeType="1"/>
          </p:cNvSpPr>
          <p:nvPr/>
        </p:nvSpPr>
        <p:spPr bwMode="auto">
          <a:xfrm flipV="1">
            <a:off x="29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67084"/>
              </p:ext>
            </p:extLst>
          </p:nvPr>
        </p:nvGraphicFramePr>
        <p:xfrm>
          <a:off x="349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673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28464"/>
              </p:ext>
            </p:extLst>
          </p:nvPr>
        </p:nvGraphicFramePr>
        <p:xfrm>
          <a:off x="7272000" y="12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346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837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00970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219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0616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0426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6192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97878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15963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1742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7017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1102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579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837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00970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219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0616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0426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6192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97878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15963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1742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7017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1102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35658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4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837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00970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219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0616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0426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6192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97878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15963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1742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7017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1102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16388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75814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05753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8411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71165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12945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3140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4579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94918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4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7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708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</a:t>
            </a:r>
            <a:r>
              <a:rPr lang="en-US" altLang="zh-TW" dirty="0" err="1" smtClean="0">
                <a:solidFill>
                  <a:srgbClr val="808080"/>
                </a:solidFill>
              </a:rPr>
              <a:t>deque2</a:t>
            </a:r>
            <a:r>
              <a:rPr lang="en-US" altLang="zh-TW" dirty="0" smtClean="0"/>
              <a:t>( </a:t>
            </a:r>
            <a:r>
              <a:rPr lang="en-US" altLang="zh-TW" dirty="0" err="1" smtClean="0">
                <a:solidFill>
                  <a:srgbClr val="808080"/>
                </a:solidFill>
              </a:rPr>
              <a:t>deque1</a:t>
            </a:r>
            <a:r>
              <a:rPr lang="en-US" altLang="zh-TW" dirty="0" smtClean="0"/>
              <a:t> );</a:t>
            </a:r>
            <a:endParaRPr lang="en-US" altLang="zh-TW" dirty="0"/>
          </a:p>
        </p:txBody>
      </p:sp>
      <p:sp>
        <p:nvSpPr>
          <p:cNvPr id="28" name="流程圖: 程序 27"/>
          <p:cNvSpPr/>
          <p:nvPr/>
        </p:nvSpPr>
        <p:spPr>
          <a:xfrm>
            <a:off x="475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52000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837"/>
              </p:ext>
            </p:extLst>
          </p:nvPr>
        </p:nvGraphicFramePr>
        <p:xfrm>
          <a:off x="475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601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7326" y="432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00970"/>
              </p:ext>
            </p:extLst>
          </p:nvPr>
        </p:nvGraphicFramePr>
        <p:xfrm>
          <a:off x="2232000" y="27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流程圖: 程序 48"/>
          <p:cNvSpPr/>
          <p:nvPr/>
        </p:nvSpPr>
        <p:spPr>
          <a:xfrm>
            <a:off x="252000" y="25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219"/>
              </p:ext>
            </p:extLst>
          </p:nvPr>
        </p:nvGraphicFramePr>
        <p:xfrm>
          <a:off x="252253" y="27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51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241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06167"/>
              </p:ext>
            </p:extLst>
          </p:nvPr>
        </p:nvGraphicFramePr>
        <p:xfrm>
          <a:off x="29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10426"/>
              </p:ext>
            </p:extLst>
          </p:nvPr>
        </p:nvGraphicFramePr>
        <p:xfrm>
          <a:off x="29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6192"/>
              </p:ext>
            </p:extLst>
          </p:nvPr>
        </p:nvGraphicFramePr>
        <p:xfrm>
          <a:off x="29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5" name="Line 43"/>
          <p:cNvSpPr>
            <a:spLocks noChangeShapeType="1"/>
          </p:cNvSpPr>
          <p:nvPr/>
        </p:nvSpPr>
        <p:spPr bwMode="auto">
          <a:xfrm flipV="1">
            <a:off x="241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41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97878"/>
              </p:ext>
            </p:extLst>
          </p:nvPr>
        </p:nvGraphicFramePr>
        <p:xfrm>
          <a:off x="295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241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15963"/>
              </p:ext>
            </p:extLst>
          </p:nvPr>
        </p:nvGraphicFramePr>
        <p:xfrm>
          <a:off x="295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241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1742"/>
              </p:ext>
            </p:extLst>
          </p:nvPr>
        </p:nvGraphicFramePr>
        <p:xfrm>
          <a:off x="295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241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97017"/>
              </p:ext>
            </p:extLst>
          </p:nvPr>
        </p:nvGraphicFramePr>
        <p:xfrm>
          <a:off x="29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241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11027"/>
              </p:ext>
            </p:extLst>
          </p:nvPr>
        </p:nvGraphicFramePr>
        <p:xfrm>
          <a:off x="29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 flipV="1">
            <a:off x="241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16388"/>
              </p:ext>
            </p:extLst>
          </p:nvPr>
        </p:nvGraphicFramePr>
        <p:xfrm>
          <a:off x="673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04864"/>
              </p:ext>
            </p:extLst>
          </p:nvPr>
        </p:nvGraphicFramePr>
        <p:xfrm>
          <a:off x="745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7074"/>
              </p:ext>
            </p:extLst>
          </p:nvPr>
        </p:nvGraphicFramePr>
        <p:xfrm>
          <a:off x="745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03549"/>
              </p:ext>
            </p:extLst>
          </p:nvPr>
        </p:nvGraphicFramePr>
        <p:xfrm>
          <a:off x="745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76214"/>
              </p:ext>
            </p:extLst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11306"/>
              </p:ext>
            </p:extLst>
          </p:nvPr>
        </p:nvGraphicFramePr>
        <p:xfrm>
          <a:off x="74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4947"/>
              </p:ext>
            </p:extLst>
          </p:nvPr>
        </p:nvGraphicFramePr>
        <p:xfrm>
          <a:off x="745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55649"/>
              </p:ext>
            </p:extLst>
          </p:nvPr>
        </p:nvGraphicFramePr>
        <p:xfrm>
          <a:off x="74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76774"/>
              </p:ext>
            </p:extLst>
          </p:nvPr>
        </p:nvGraphicFramePr>
        <p:xfrm>
          <a:off x="745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691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91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691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91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4" name="Line 43"/>
          <p:cNvSpPr>
            <a:spLocks noChangeShapeType="1"/>
          </p:cNvSpPr>
          <p:nvPr/>
        </p:nvSpPr>
        <p:spPr bwMode="auto">
          <a:xfrm>
            <a:off x="691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>
            <a:off x="691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691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7" name="Line 43"/>
          <p:cNvSpPr>
            <a:spLocks noChangeShapeType="1"/>
          </p:cNvSpPr>
          <p:nvPr/>
        </p:nvSpPr>
        <p:spPr bwMode="auto">
          <a:xfrm>
            <a:off x="691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20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7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02026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53542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9397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306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189000"/>
            <a:ext cx="8640000" cy="288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bool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4531F"/>
                </a:solidFill>
              </a:rPr>
              <a:t>equal</a:t>
            </a:r>
            <a:r>
              <a:rPr lang="en-US" altLang="zh-TW" dirty="0"/>
              <a:t>( 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 = </a:t>
            </a:r>
            <a:r>
              <a:rPr lang="en-US" altLang="zh-TW" dirty="0" smtClean="0"/>
              <a:t>*( </a:t>
            </a:r>
            <a:r>
              <a:rPr lang="en-US" altLang="zh-TW" dirty="0" err="1" smtClean="0">
                <a:solidFill>
                  <a:srgbClr val="0000FF"/>
                </a:solidFill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+ 3 );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+ 4 );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+ 3 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pPr lvl="0"/>
            <a:endParaRPr lang="zh-TW" altLang="en-US" dirty="0">
              <a:solidFill>
                <a:srgbClr val="000000"/>
              </a:solidFill>
              <a:ea typeface="細明體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752000" y="342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253" y="5228792"/>
            <a:ext cx="198000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28745"/>
              </p:ext>
            </p:extLst>
          </p:nvPr>
        </p:nvGraphicFramePr>
        <p:xfrm>
          <a:off x="4752253" y="360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6012000" y="37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08404"/>
              </p:ext>
            </p:extLst>
          </p:nvPr>
        </p:nvGraphicFramePr>
        <p:xfrm>
          <a:off x="673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91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691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47788"/>
              </p:ext>
            </p:extLst>
          </p:nvPr>
        </p:nvGraphicFramePr>
        <p:xfrm>
          <a:off x="745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19276"/>
              </p:ext>
            </p:extLst>
          </p:nvPr>
        </p:nvGraphicFramePr>
        <p:xfrm>
          <a:off x="745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252000" y="342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2000" y="5589000"/>
            <a:ext cx="180000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30778"/>
              </p:ext>
            </p:extLst>
          </p:nvPr>
        </p:nvGraphicFramePr>
        <p:xfrm>
          <a:off x="252000" y="360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1692000" y="3789000"/>
            <a:ext cx="72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46598"/>
              </p:ext>
            </p:extLst>
          </p:nvPr>
        </p:nvGraphicFramePr>
        <p:xfrm>
          <a:off x="241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59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259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74058"/>
              </p:ext>
            </p:extLst>
          </p:nvPr>
        </p:nvGraphicFramePr>
        <p:xfrm>
          <a:off x="3132000" y="32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70760"/>
              </p:ext>
            </p:extLst>
          </p:nvPr>
        </p:nvGraphicFramePr>
        <p:xfrm>
          <a:off x="313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103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189000"/>
            <a:ext cx="8640000" cy="288036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bool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4531F"/>
                </a:solidFill>
              </a:rPr>
              <a:t>equal</a:t>
            </a:r>
            <a:r>
              <a:rPr lang="en-US" altLang="zh-TW" dirty="0"/>
              <a:t>( </a:t>
            </a:r>
            <a:r>
              <a:rPr lang="en-US" altLang="zh-TW" dirty="0" err="1"/>
              <a:t>std</a:t>
            </a:r>
            <a:r>
              <a:rPr lang="en-US" altLang="zh-TW" dirty="0"/>
              <a:t>::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2B91AF"/>
                </a:solidFill>
              </a:rPr>
              <a:t>deque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&gt;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 = </a:t>
            </a:r>
            <a:r>
              <a:rPr lang="en-US" altLang="zh-TW" dirty="0" smtClean="0"/>
              <a:t>*( </a:t>
            </a:r>
            <a:r>
              <a:rPr lang="en-US" altLang="zh-TW" dirty="0" err="1" smtClean="0">
                <a:solidFill>
                  <a:srgbClr val="0000FF"/>
                </a:solidFill>
                <a:ea typeface="細明體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+ 3 );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deque1</a:t>
            </a:r>
            <a:r>
              <a:rPr lang="en-US" altLang="zh-TW" dirty="0"/>
              <a:t> ) + 4 );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*** &gt; 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+ 1 );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+ 2 );</a:t>
            </a:r>
          </a:p>
          <a:p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 *(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* &gt;( &amp;</a:t>
            </a:r>
            <a:r>
              <a:rPr lang="en-US" altLang="zh-TW" dirty="0" err="1">
                <a:solidFill>
                  <a:srgbClr val="808080"/>
                </a:solidFill>
              </a:rPr>
              <a:t>deque2</a:t>
            </a:r>
            <a:r>
              <a:rPr lang="en-US" altLang="zh-TW" dirty="0"/>
              <a:t> ) + 3 </a:t>
            </a:r>
            <a:r>
              <a:rPr lang="en-US" altLang="zh-TW" dirty="0" smtClean="0"/>
              <a:t>);</a:t>
            </a: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97615"/>
              </p:ext>
            </p:extLst>
          </p:nvPr>
        </p:nvGraphicFramePr>
        <p:xfrm>
          <a:off x="673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91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92015"/>
              </p:ext>
            </p:extLst>
          </p:nvPr>
        </p:nvGraphicFramePr>
        <p:xfrm>
          <a:off x="745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3436"/>
              </p:ext>
            </p:extLst>
          </p:nvPr>
        </p:nvGraphicFramePr>
        <p:xfrm>
          <a:off x="277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295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21967"/>
              </p:ext>
            </p:extLst>
          </p:nvPr>
        </p:nvGraphicFramePr>
        <p:xfrm>
          <a:off x="349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1" name="流程圖: 程序 20"/>
          <p:cNvSpPr/>
          <p:nvPr/>
        </p:nvSpPr>
        <p:spPr>
          <a:xfrm>
            <a:off x="439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57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93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83846"/>
              </p:ext>
            </p:extLst>
          </p:nvPr>
        </p:nvGraphicFramePr>
        <p:xfrm>
          <a:off x="457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V="1">
            <a:off x="583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252000" y="324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32000" y="342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1747" y="594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971747" y="558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050"/>
              </p:ext>
            </p:extLst>
          </p:nvPr>
        </p:nvGraphicFramePr>
        <p:xfrm>
          <a:off x="432000" y="360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43"/>
          <p:cNvSpPr>
            <a:spLocks noChangeShapeType="1"/>
          </p:cNvSpPr>
          <p:nvPr/>
        </p:nvSpPr>
        <p:spPr bwMode="auto">
          <a:xfrm flipV="1">
            <a:off x="1872000" y="378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312000" y="3249000"/>
            <a:ext cx="72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 flipV="1">
            <a:off x="313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5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81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Line 43"/>
          <p:cNvSpPr>
            <a:spLocks noChangeShapeType="1"/>
          </p:cNvSpPr>
          <p:nvPr/>
        </p:nvSpPr>
        <p:spPr bwMode="auto">
          <a:xfrm flipH="1" flipV="1">
            <a:off x="709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5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81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81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5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81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1" y="549000"/>
            <a:ext cx="7380000" cy="3600361"/>
          </a:xfrm>
        </p:spPr>
        <p:txBody>
          <a:bodyPr/>
          <a:lstStyle/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mapSize2</a:t>
            </a:r>
            <a:r>
              <a:rPr lang="en-US" altLang="zh-TW" dirty="0"/>
              <a:t> == 0 )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== 0 &amp;&amp;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== 0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else</a:t>
            </a:r>
          </a:p>
          <a:p>
            <a:r>
              <a:rPr lang="en-US" altLang="zh-TW" dirty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myOff2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 != </a:t>
            </a:r>
            <a:r>
              <a:rPr lang="en-US" altLang="zh-TW" dirty="0" err="1">
                <a:solidFill>
                  <a:srgbClr val="1F377F"/>
                </a:solidFill>
              </a:rPr>
              <a:t>mySize2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zh-TW" altLang="en-US" dirty="0"/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48087"/>
              </p:ext>
            </p:extLst>
          </p:nvPr>
        </p:nvGraphicFramePr>
        <p:xfrm>
          <a:off x="403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421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215"/>
              </p:ext>
            </p:extLst>
          </p:nvPr>
        </p:nvGraphicFramePr>
        <p:xfrm>
          <a:off x="475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72517"/>
              </p:ext>
            </p:extLst>
          </p:nvPr>
        </p:nvGraphicFramePr>
        <p:xfrm>
          <a:off x="655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90085"/>
              </p:ext>
            </p:extLst>
          </p:nvPr>
        </p:nvGraphicFramePr>
        <p:xfrm>
          <a:off x="727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27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63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 flipH="1" flipV="1">
            <a:off x="691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7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3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3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52000" y="34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112000" y="342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H="1" flipV="1">
            <a:off x="439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2000" y="396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2000" y="450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2000" y="50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88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92001" y="548639"/>
            <a:ext cx="7560000" cy="4320361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;</a:t>
            </a:r>
          </a:p>
          <a:p>
            <a:r>
              <a:rPr lang="en-US" altLang="zh-TW" dirty="0" smtClean="0">
                <a:solidFill>
                  <a:srgbClr val="800080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;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/>
              <a:t> &lt;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; ++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= (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/>
              <a:t> / 4 ) %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{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/>
              <a:t> % 4;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 ] )</a:t>
            </a:r>
          </a:p>
          <a:p>
            <a:r>
              <a:rPr lang="en-US" altLang="zh-TW" dirty="0" smtClean="0"/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}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34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1"/>
            <a:ext cx="7380530" cy="21600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</a:rPr>
              <a:t>size_t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/>
              <a:t>;</a:t>
            </a:r>
          </a:p>
          <a:p>
            <a:r>
              <a:rPr lang="en-US" altLang="zh-TW" dirty="0" smtClean="0">
                <a:solidFill>
                  <a:srgbClr val="800080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;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&lt;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/>
              <a:t> +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/>
              <a:t>; ++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2B91AF"/>
                </a:solidFill>
              </a:rPr>
              <a:t>++</a:t>
            </a:r>
            <a:r>
              <a:rPr lang="en-US" altLang="zh-TW" dirty="0" err="1">
                <a:solidFill>
                  <a:srgbClr val="1F377F"/>
                </a:solidFill>
              </a:rPr>
              <a:t>it2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{</a:t>
            </a:r>
            <a:endParaRPr lang="en-US" altLang="zh-TW" dirty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= ( </a:t>
            </a:r>
            <a:r>
              <a:rPr lang="en-US" altLang="zh-TW" dirty="0" err="1">
                <a:solidFill>
                  <a:srgbClr val="1F377F"/>
                </a:solidFill>
              </a:rPr>
              <a:t>i</a:t>
            </a:r>
            <a:r>
              <a:rPr lang="en-US" altLang="zh-TW" dirty="0"/>
              <a:t> / 4 ) % </a:t>
            </a:r>
            <a:r>
              <a:rPr lang="en-US" altLang="zh-TW" dirty="0" err="1">
                <a:solidFill>
                  <a:srgbClr val="1F377F"/>
                </a:solidFill>
              </a:rPr>
              <a:t>mapSize1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==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/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/>
              <a:t> ] != </a:t>
            </a:r>
            <a:r>
              <a:rPr lang="en-US" altLang="zh-TW" dirty="0" err="1">
                <a:solidFill>
                  <a:srgbClr val="0000FF"/>
                </a:solidFill>
              </a:rPr>
              <a:t>nullptr</a:t>
            </a:r>
            <a:r>
              <a:rPr lang="en-US" altLang="zh-TW" dirty="0"/>
              <a:t> )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14346"/>
              </p:ext>
            </p:extLst>
          </p:nvPr>
        </p:nvGraphicFramePr>
        <p:xfrm>
          <a:off x="169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187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3989"/>
              </p:ext>
            </p:extLst>
          </p:nvPr>
        </p:nvGraphicFramePr>
        <p:xfrm>
          <a:off x="241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82781"/>
              </p:ext>
            </p:extLst>
          </p:nvPr>
        </p:nvGraphicFramePr>
        <p:xfrm>
          <a:off x="529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547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04689"/>
              </p:ext>
            </p:extLst>
          </p:nvPr>
        </p:nvGraphicFramePr>
        <p:xfrm>
          <a:off x="601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01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7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56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7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77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20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7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7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7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91945"/>
              </p:ext>
            </p:extLst>
          </p:nvPr>
        </p:nvGraphicFramePr>
        <p:xfrm>
          <a:off x="3492000" y="252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37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7200530" cy="252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800080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 err="1">
                <a:solidFill>
                  <a:srgbClr val="2B91AF"/>
                </a:solidFill>
              </a:rPr>
              <a:t>size_t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>
                <a:solidFill>
                  <a:prstClr val="black"/>
                </a:solidFill>
              </a:rPr>
              <a:t>;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&lt; </a:t>
            </a:r>
            <a:r>
              <a:rPr lang="en-US" altLang="zh-TW" dirty="0" err="1">
                <a:solidFill>
                  <a:srgbClr val="1F377F"/>
                </a:solidFill>
              </a:rPr>
              <a:t>myOff1</a:t>
            </a:r>
            <a:r>
              <a:rPr lang="en-US" altLang="zh-TW" dirty="0">
                <a:solidFill>
                  <a:prstClr val="black"/>
                </a:solidFill>
              </a:rPr>
              <a:t> + </a:t>
            </a:r>
            <a:r>
              <a:rPr lang="en-US" altLang="zh-TW" dirty="0" err="1">
                <a:solidFill>
                  <a:srgbClr val="1F377F"/>
                </a:solidFill>
              </a:rPr>
              <a:t>mySize1</a:t>
            </a:r>
            <a:r>
              <a:rPr lang="en-US" altLang="zh-TW" dirty="0">
                <a:solidFill>
                  <a:prstClr val="black"/>
                </a:solidFill>
              </a:rPr>
              <a:t>; ++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Cambria Math" panose="02040503050406030204" pitchFamily="18" charset="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Cambria Math" panose="02040503050406030204" pitchFamily="18" charset="0"/>
              </a:rPr>
              <a:t>······················································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>
                <a:solidFill>
                  <a:prstClr val="black"/>
                </a:solidFill>
              </a:rPr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>
                <a:solidFill>
                  <a:prstClr val="black"/>
                </a:solidFill>
              </a:rPr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>
                <a:solidFill>
                  <a:prstClr val="black"/>
                </a:solidFill>
              </a:rPr>
              <a:t> &amp;&amp;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>
                <a:solidFill>
                  <a:prstClr val="black"/>
                </a:solidFill>
              </a:rPr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>
                <a:solidFill>
                  <a:prstClr val="black"/>
                </a:solidFill>
              </a:rPr>
              <a:t> ] != </a:t>
            </a:r>
            <a:r>
              <a:rPr lang="en-US" altLang="zh-TW" dirty="0">
                <a:solidFill>
                  <a:srgbClr val="0000FF"/>
                </a:solidFill>
              </a:rPr>
              <a:t>nullptr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>
                <a:solidFill>
                  <a:srgbClr val="1F377F"/>
                </a:solidFill>
              </a:rPr>
              <a:t>i</a:t>
            </a:r>
            <a:r>
              <a:rPr lang="en-US" altLang="zh-TW" dirty="0">
                <a:solidFill>
                  <a:prstClr val="black"/>
                </a:solidFill>
              </a:rPr>
              <a:t> % 4;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>
                <a:solidFill>
                  <a:srgbClr val="800080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 err="1">
                <a:solidFill>
                  <a:srgbClr val="1F377F"/>
                </a:solidFill>
              </a:rPr>
              <a:t>map1</a:t>
            </a:r>
            <a:r>
              <a:rPr lang="en-US" altLang="zh-TW" dirty="0">
                <a:solidFill>
                  <a:prstClr val="black"/>
                </a:solidFill>
              </a:rPr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>
                <a:solidFill>
                  <a:prstClr val="black"/>
                </a:solidFill>
              </a:rPr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>
                <a:solidFill>
                  <a:prstClr val="black"/>
                </a:solidFill>
              </a:rPr>
              <a:t> ] != </a:t>
            </a:r>
            <a:r>
              <a:rPr lang="en-US" altLang="zh-TW" dirty="0" err="1">
                <a:solidFill>
                  <a:srgbClr val="1F377F"/>
                </a:solidFill>
              </a:rPr>
              <a:t>map2</a:t>
            </a:r>
            <a:r>
              <a:rPr lang="en-US" altLang="zh-TW" dirty="0">
                <a:solidFill>
                  <a:prstClr val="black"/>
                </a:solidFill>
              </a:rPr>
              <a:t>[ </a:t>
            </a:r>
            <a:r>
              <a:rPr lang="en-US" altLang="zh-TW" dirty="0">
                <a:solidFill>
                  <a:srgbClr val="1F377F"/>
                </a:solidFill>
              </a:rPr>
              <a:t>row</a:t>
            </a:r>
            <a:r>
              <a:rPr lang="en-US" altLang="zh-TW" dirty="0">
                <a:solidFill>
                  <a:prstClr val="black"/>
                </a:solidFill>
              </a:rPr>
              <a:t> ][ </a:t>
            </a:r>
            <a:r>
              <a:rPr lang="en-US" altLang="zh-TW" dirty="0">
                <a:solidFill>
                  <a:srgbClr val="1F377F"/>
                </a:solidFill>
              </a:rPr>
              <a:t>col</a:t>
            </a:r>
            <a:r>
              <a:rPr lang="en-US" altLang="zh-TW" dirty="0">
                <a:solidFill>
                  <a:prstClr val="black"/>
                </a:solidFill>
              </a:rPr>
              <a:t> ]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   </a:t>
            </a:r>
            <a:r>
              <a:rPr lang="en-US" altLang="zh-TW" dirty="0">
                <a:solidFill>
                  <a:srgbClr val="800080"/>
                </a:solidFill>
              </a:rPr>
              <a:t>return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06593"/>
              </p:ext>
            </p:extLst>
          </p:nvPr>
        </p:nvGraphicFramePr>
        <p:xfrm>
          <a:off x="169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187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67107"/>
              </p:ext>
            </p:extLst>
          </p:nvPr>
        </p:nvGraphicFramePr>
        <p:xfrm>
          <a:off x="241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35776"/>
              </p:ext>
            </p:extLst>
          </p:nvPr>
        </p:nvGraphicFramePr>
        <p:xfrm>
          <a:off x="5292000" y="36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5472000" y="63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75003"/>
              </p:ext>
            </p:extLst>
          </p:nvPr>
        </p:nvGraphicFramePr>
        <p:xfrm>
          <a:off x="6012000" y="576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01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37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56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1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7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12000" y="36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772000" y="3609000"/>
            <a:ext cx="720160" cy="360046"/>
          </a:xfrm>
          <a:prstGeom prst="rect">
            <a:avLst/>
          </a:prstGeom>
          <a:noFill/>
        </p:spPr>
        <p:txBody>
          <a:bodyPr wrap="square" lIns="90000" tIns="54000" rIns="7200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 flipV="1">
            <a:off x="2052000" y="37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12000" y="41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8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772000" y="414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mapSize1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12000" y="46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29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772000" y="468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myOff1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2000" y="52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72000" y="5229000"/>
            <a:ext cx="1080000" cy="360046"/>
          </a:xfrm>
          <a:prstGeom prst="rect">
            <a:avLst/>
          </a:prstGeom>
          <a:noFill/>
        </p:spPr>
        <p:txBody>
          <a:bodyPr wrap="square" lIns="90000" tIns="54000" rIns="0" bIns="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mySize1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62304"/>
              </p:ext>
            </p:extLst>
          </p:nvPr>
        </p:nvGraphicFramePr>
        <p:xfrm>
          <a:off x="3492000" y="252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0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3843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6742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354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22217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1003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44470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99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98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216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432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96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ea typeface="細明體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&gt; </a:t>
            </a:r>
            <a:r>
              <a:rPr lang="en-US" altLang="zh-TW" dirty="0" err="1" smtClean="0">
                <a:solidFill>
                  <a:srgbClr val="000000"/>
                </a:solidFill>
                <a:ea typeface="細明體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( 7 );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spcBef>
                <a:spcPts val="3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47781"/>
              </p:ext>
            </p:extLst>
          </p:nvPr>
        </p:nvGraphicFramePr>
        <p:xfrm>
          <a:off x="4212000" y="234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52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5009"/>
              </p:ext>
            </p:extLst>
          </p:nvPr>
        </p:nvGraphicFramePr>
        <p:xfrm>
          <a:off x="6372000" y="234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552000" y="50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18105"/>
              </p:ext>
            </p:extLst>
          </p:nvPr>
        </p:nvGraphicFramePr>
        <p:xfrm>
          <a:off x="2412000" y="54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V="1">
            <a:off x="6552000" y="25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78426"/>
              </p:ext>
            </p:extLst>
          </p:nvPr>
        </p:nvGraphicFramePr>
        <p:xfrm>
          <a:off x="7092000" y="19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0109"/>
              </p:ext>
            </p:extLst>
          </p:nvPr>
        </p:nvGraphicFramePr>
        <p:xfrm>
          <a:off x="7092000" y="450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9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5477</Words>
  <Application>Microsoft Office PowerPoint</Application>
  <PresentationFormat>如螢幕大小 (4:3)</PresentationFormat>
  <Paragraphs>3148</Paragraphs>
  <Slides>65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6" baseType="lpstr"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Times New Roman</vt:lpstr>
      <vt:lpstr>Office 佈景主題</vt:lpstr>
      <vt:lpstr>Homework Assignment 8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876</cp:revision>
  <dcterms:created xsi:type="dcterms:W3CDTF">2013-03-13T12:22:18Z</dcterms:created>
  <dcterms:modified xsi:type="dcterms:W3CDTF">2022-04-25T06:53:51Z</dcterms:modified>
</cp:coreProperties>
</file>