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4"/>
  </p:notesMasterIdLst>
  <p:handoutMasterIdLst>
    <p:handoutMasterId r:id="rId125"/>
  </p:handoutMasterIdLst>
  <p:sldIdLst>
    <p:sldId id="712" r:id="rId2"/>
    <p:sldId id="713" r:id="rId3"/>
    <p:sldId id="723" r:id="rId4"/>
    <p:sldId id="751" r:id="rId5"/>
    <p:sldId id="758" r:id="rId6"/>
    <p:sldId id="752" r:id="rId7"/>
    <p:sldId id="754" r:id="rId8"/>
    <p:sldId id="753" r:id="rId9"/>
    <p:sldId id="755" r:id="rId10"/>
    <p:sldId id="757" r:id="rId11"/>
    <p:sldId id="670" r:id="rId12"/>
    <p:sldId id="691" r:id="rId13"/>
    <p:sldId id="724" r:id="rId14"/>
    <p:sldId id="692" r:id="rId15"/>
    <p:sldId id="693" r:id="rId16"/>
    <p:sldId id="699" r:id="rId17"/>
    <p:sldId id="702" r:id="rId18"/>
    <p:sldId id="703" r:id="rId19"/>
    <p:sldId id="700" r:id="rId20"/>
    <p:sldId id="701" r:id="rId21"/>
    <p:sldId id="705" r:id="rId22"/>
    <p:sldId id="704" r:id="rId23"/>
    <p:sldId id="690" r:id="rId24"/>
    <p:sldId id="679" r:id="rId25"/>
    <p:sldId id="672" r:id="rId26"/>
    <p:sldId id="760" r:id="rId27"/>
    <p:sldId id="759" r:id="rId28"/>
    <p:sldId id="683" r:id="rId29"/>
    <p:sldId id="684" r:id="rId30"/>
    <p:sldId id="685" r:id="rId31"/>
    <p:sldId id="686" r:id="rId32"/>
    <p:sldId id="613" r:id="rId33"/>
    <p:sldId id="615" r:id="rId34"/>
    <p:sldId id="616" r:id="rId35"/>
    <p:sldId id="618" r:id="rId36"/>
    <p:sldId id="621" r:id="rId37"/>
    <p:sldId id="622" r:id="rId38"/>
    <p:sldId id="614" r:id="rId39"/>
    <p:sldId id="623" r:id="rId40"/>
    <p:sldId id="606" r:id="rId41"/>
    <p:sldId id="607" r:id="rId42"/>
    <p:sldId id="624" r:id="rId43"/>
    <p:sldId id="625" r:id="rId44"/>
    <p:sldId id="611" r:id="rId45"/>
    <p:sldId id="626" r:id="rId46"/>
    <p:sldId id="610" r:id="rId47"/>
    <p:sldId id="627" r:id="rId48"/>
    <p:sldId id="609" r:id="rId49"/>
    <p:sldId id="634" r:id="rId50"/>
    <p:sldId id="632" r:id="rId51"/>
    <p:sldId id="630" r:id="rId52"/>
    <p:sldId id="628" r:id="rId53"/>
    <p:sldId id="631" r:id="rId54"/>
    <p:sldId id="633" r:id="rId55"/>
    <p:sldId id="635" r:id="rId56"/>
    <p:sldId id="681" r:id="rId57"/>
    <p:sldId id="711" r:id="rId58"/>
    <p:sldId id="710" r:id="rId59"/>
    <p:sldId id="726" r:id="rId60"/>
    <p:sldId id="727" r:id="rId61"/>
    <p:sldId id="729" r:id="rId62"/>
    <p:sldId id="728" r:id="rId63"/>
    <p:sldId id="687" r:id="rId64"/>
    <p:sldId id="688" r:id="rId65"/>
    <p:sldId id="689" r:id="rId66"/>
    <p:sldId id="638" r:id="rId67"/>
    <p:sldId id="649" r:id="rId68"/>
    <p:sldId id="641" r:id="rId69"/>
    <p:sldId id="640" r:id="rId70"/>
    <p:sldId id="642" r:id="rId71"/>
    <p:sldId id="643" r:id="rId72"/>
    <p:sldId id="639" r:id="rId73"/>
    <p:sldId id="645" r:id="rId74"/>
    <p:sldId id="644" r:id="rId75"/>
    <p:sldId id="589" r:id="rId76"/>
    <p:sldId id="680" r:id="rId77"/>
    <p:sldId id="674" r:id="rId78"/>
    <p:sldId id="675" r:id="rId79"/>
    <p:sldId id="676" r:id="rId80"/>
    <p:sldId id="677" r:id="rId81"/>
    <p:sldId id="678" r:id="rId82"/>
    <p:sldId id="647" r:id="rId83"/>
    <p:sldId id="648" r:id="rId84"/>
    <p:sldId id="651" r:id="rId85"/>
    <p:sldId id="653" r:id="rId86"/>
    <p:sldId id="655" r:id="rId87"/>
    <p:sldId id="656" r:id="rId88"/>
    <p:sldId id="657" r:id="rId89"/>
    <p:sldId id="659" r:id="rId90"/>
    <p:sldId id="665" r:id="rId91"/>
    <p:sldId id="664" r:id="rId92"/>
    <p:sldId id="663" r:id="rId93"/>
    <p:sldId id="658" r:id="rId94"/>
    <p:sldId id="666" r:id="rId95"/>
    <p:sldId id="660" r:id="rId96"/>
    <p:sldId id="667" r:id="rId97"/>
    <p:sldId id="661" r:id="rId98"/>
    <p:sldId id="668" r:id="rId99"/>
    <p:sldId id="662" r:id="rId100"/>
    <p:sldId id="750" r:id="rId101"/>
    <p:sldId id="730" r:id="rId102"/>
    <p:sldId id="731" r:id="rId103"/>
    <p:sldId id="749" r:id="rId104"/>
    <p:sldId id="748" r:id="rId105"/>
    <p:sldId id="747" r:id="rId106"/>
    <p:sldId id="732" r:id="rId107"/>
    <p:sldId id="734" r:id="rId108"/>
    <p:sldId id="735" r:id="rId109"/>
    <p:sldId id="737" r:id="rId110"/>
    <p:sldId id="743" r:id="rId111"/>
    <p:sldId id="742" r:id="rId112"/>
    <p:sldId id="741" r:id="rId113"/>
    <p:sldId id="740" r:id="rId114"/>
    <p:sldId id="739" r:id="rId115"/>
    <p:sldId id="738" r:id="rId116"/>
    <p:sldId id="744" r:id="rId117"/>
    <p:sldId id="745" r:id="rId118"/>
    <p:sldId id="746" r:id="rId119"/>
    <p:sldId id="706" r:id="rId120"/>
    <p:sldId id="707" r:id="rId121"/>
    <p:sldId id="708" r:id="rId122"/>
    <p:sldId id="709" r:id="rId123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0099FF"/>
    <a:srgbClr val="00B0F0"/>
    <a:srgbClr val="0000FF"/>
    <a:srgbClr val="339933"/>
    <a:srgbClr val="5F5F5F"/>
    <a:srgbClr val="0033CC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3" autoAdjust="0"/>
    <p:restoredTop sz="94660"/>
  </p:normalViewPr>
  <p:slideViewPr>
    <p:cSldViewPr showGuides="1">
      <p:cViewPr varScale="1">
        <p:scale>
          <a:sx n="97" d="100"/>
          <a:sy n="97" d="100"/>
        </p:scale>
        <p:origin x="158" y="82"/>
      </p:cViewPr>
      <p:guideLst>
        <p:guide orient="horz" pos="125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" y="260604"/>
            <a:ext cx="8641080" cy="6336792"/>
          </a:xfrm>
        </p:spPr>
        <p:txBody>
          <a:bodyPr tIns="90000" bIns="90000"/>
          <a:lstStyle>
            <a:lvl1pPr marL="0" indent="0">
              <a:buFontTx/>
              <a:buNone/>
              <a:defRPr sz="14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9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5760720" cy="2160270"/>
          </a:xfrm>
        </p:spPr>
        <p:txBody>
          <a:bodyPr rIns="36000"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25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8608"/>
            <a:ext cx="8281059" cy="3060392"/>
          </a:xfrm>
          <a:solidFill>
            <a:srgbClr val="FFE699"/>
          </a:solidFill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611494" y="4329115"/>
            <a:ext cx="7200920" cy="2160276"/>
          </a:xfrm>
          <a:solidFill>
            <a:srgbClr val="FFE699"/>
          </a:solidFill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29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58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22" y="2564892"/>
            <a:ext cx="6048756" cy="1728216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496" y="116586"/>
            <a:ext cx="8065008" cy="10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496" y="1268730"/>
            <a:ext cx="8065008" cy="53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5" r:id="rId3"/>
    <p:sldLayoutId id="2147483884" r:id="rId4"/>
    <p:sldLayoutId id="2147483883" r:id="rId5"/>
    <p:sldLayoutId id="2147483864" r:id="rId6"/>
    <p:sldLayoutId id="2147483865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564892"/>
            <a:ext cx="8641080" cy="1728216"/>
          </a:xfrm>
        </p:spPr>
        <p:txBody>
          <a:bodyPr/>
          <a:lstStyle/>
          <a:p>
            <a:r>
              <a:rPr lang="en-US" altLang="zh-TW" sz="4800" dirty="0" smtClean="0"/>
              <a:t>Prints Digits </a:t>
            </a:r>
            <a:r>
              <a:rPr lang="en-US" altLang="zh-TW" sz="4800" dirty="0"/>
              <a:t>in the </a:t>
            </a:r>
            <a:r>
              <a:rPr lang="en-US" altLang="zh-TW" sz="4800" dirty="0" smtClean="0"/>
              <a:t>Reverse Order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8378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987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2" y="5013198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57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548640"/>
            <a:ext cx="5040630" cy="259232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data[ last - 1 ] &lt; data[ last ]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data[ last - 1 ] = data[ last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data, last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2552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586" y="2564892"/>
            <a:ext cx="6624828" cy="1728216"/>
          </a:xfrm>
        </p:spPr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pitchFamily="18" charset="-120"/>
              </a:rPr>
              <a:t>Recursive maximum of elements in </a:t>
            </a:r>
            <a:r>
              <a:rPr lang="en-US" altLang="zh-TW" dirty="0">
                <a:ea typeface="新細明體" pitchFamily="18" charset="-120"/>
              </a:rPr>
              <a:t>a matrix</a:t>
            </a:r>
            <a:endParaRPr lang="en-US" altLang="zh-TW" sz="5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8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maximum(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[][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],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data[ 0 ],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maximum( data,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- 1,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],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&gt;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max;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1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maximum(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[][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],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maximum( data,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- 1,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],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&gt;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max;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831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maximum(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[][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],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maximum(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data[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],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&gt;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max;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6761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maximum(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[][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],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maximum(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lastRow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columnSize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lastRowMax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rowMaximum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0561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greatest common divisor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2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576072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two integers: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"Greatest common divisor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and 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s-E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gcd( x, y )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b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b, a % b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5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576072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two integers: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"Greatest common divisor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and 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s-E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gcd( x, y )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521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404622"/>
            <a:ext cx="5760720" cy="1296162"/>
          </a:xfrm>
          <a:ln w="12700">
            <a:solidFill>
              <a:schemeClr val="bg1"/>
            </a:solidFill>
          </a:ln>
        </p:spPr>
        <p:txBody>
          <a:bodyPr lIns="72000" tIns="36000" rIns="36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39496" y="1988820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496" y="3573018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39496" y="5157216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548640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24144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045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40" y="2708908"/>
            <a:ext cx="7200920" cy="1440184"/>
          </a:xfrm>
        </p:spPr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Print an Array</a:t>
            </a:r>
            <a:endParaRPr lang="en-US" altLang="zh-TW" sz="5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6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404622"/>
            <a:ext cx="5760720" cy="1296162"/>
          </a:xfrm>
          <a:ln w="12700">
            <a:solidFill>
              <a:schemeClr val="bg1"/>
            </a:solidFill>
          </a:ln>
        </p:spPr>
        <p:txBody>
          <a:bodyPr lIns="72000" tIns="36000" rIns="36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39496" y="1988820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496" y="3573018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39496" y="5157216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63874" y="126873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548640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24144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39804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404622"/>
            <a:ext cx="5760720" cy="1296162"/>
          </a:xfrm>
          <a:ln w="12700">
            <a:solidFill>
              <a:schemeClr val="bg1"/>
            </a:solidFill>
          </a:ln>
        </p:spPr>
        <p:txBody>
          <a:bodyPr lIns="72000" tIns="36000" rIns="36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39496" y="1988820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496" y="3573018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39496" y="5157216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2132838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24144" y="213283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63874" y="126873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548640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24144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9992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404622"/>
            <a:ext cx="5760720" cy="1296162"/>
          </a:xfrm>
          <a:ln w="12700">
            <a:solidFill>
              <a:schemeClr val="bg1"/>
            </a:solidFill>
          </a:ln>
        </p:spPr>
        <p:txBody>
          <a:bodyPr lIns="72000" tIns="36000" rIns="36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39496" y="1988820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496" y="3573018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39496" y="5157216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2132838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24144" y="213283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63874" y="126873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548640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24144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563874" y="285292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l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33935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404622"/>
            <a:ext cx="5760720" cy="1296162"/>
          </a:xfrm>
          <a:ln w="12700">
            <a:solidFill>
              <a:schemeClr val="bg1"/>
            </a:solidFill>
          </a:ln>
        </p:spPr>
        <p:txBody>
          <a:bodyPr lIns="72000" tIns="36000" rIns="36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39496" y="1988820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496" y="3573018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39496" y="5157216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2132838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24144" y="213283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63874" y="126873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548640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24144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707892" y="3717036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724144" y="3717036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563874" y="285292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l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5290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404622"/>
            <a:ext cx="5760720" cy="1296162"/>
          </a:xfrm>
          <a:ln w="12700">
            <a:solidFill>
              <a:schemeClr val="bg1"/>
            </a:solidFill>
          </a:ln>
        </p:spPr>
        <p:txBody>
          <a:bodyPr lIns="72000" tIns="36000" rIns="36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39496" y="1988820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496" y="3573018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39496" y="5157216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2132838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24144" y="213283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63874" y="126873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548640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24144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707892" y="3717036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724144" y="3717036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563874" y="285292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l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563874" y="4437126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l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79607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404622"/>
            <a:ext cx="5760720" cy="1296162"/>
          </a:xfrm>
          <a:ln w="12700">
            <a:solidFill>
              <a:schemeClr val="bg1"/>
            </a:solidFill>
          </a:ln>
        </p:spPr>
        <p:txBody>
          <a:bodyPr lIns="72000" tIns="36000" rIns="36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39496" y="1988820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496" y="3573018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39496" y="5157216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2132838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24144" y="213283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63874" y="126873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548640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24144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707892" y="3717036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724144" y="3717036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563874" y="285292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l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851910" y="5301234"/>
            <a:ext cx="288036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724144" y="5301234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563874" y="4437126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l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4452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404622"/>
            <a:ext cx="5760720" cy="1296162"/>
          </a:xfrm>
          <a:ln w="12700">
            <a:solidFill>
              <a:schemeClr val="bg1"/>
            </a:solidFill>
          </a:ln>
        </p:spPr>
        <p:txBody>
          <a:bodyPr lIns="72000" tIns="36000" rIns="36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39496" y="1988820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496" y="3573018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39496" y="5157216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2132838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24144" y="213283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63874" y="126873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548640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24144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707892" y="3717036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724144" y="3717036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563874" y="285292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l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411730" y="4437126"/>
            <a:ext cx="432054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563874" y="4437126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l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54042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404622"/>
            <a:ext cx="5760720" cy="1296162"/>
          </a:xfrm>
          <a:ln w="12700">
            <a:solidFill>
              <a:schemeClr val="bg1"/>
            </a:solidFill>
          </a:ln>
        </p:spPr>
        <p:txBody>
          <a:bodyPr lIns="72000" tIns="36000" rIns="36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39496" y="1988820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496" y="3573018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39496" y="5157216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2132838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24144" y="213283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63874" y="126873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548640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24144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563874" y="2852928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l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411730" y="2852928"/>
            <a:ext cx="432054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3424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404622"/>
            <a:ext cx="5760720" cy="1296162"/>
          </a:xfrm>
          <a:ln w="12700">
            <a:solidFill>
              <a:schemeClr val="bg1"/>
            </a:solidFill>
          </a:ln>
        </p:spPr>
        <p:txBody>
          <a:bodyPr lIns="72000" tIns="36000" rIns="36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39496" y="1988820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496" y="3573018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539496" y="5157216"/>
            <a:ext cx="5760720" cy="129616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72000" tIns="36000" rIns="36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smtClean="0">
                <a:ea typeface="細明體" panose="02020509000000000000" pitchFamily="49" charset="-120"/>
              </a:rPr>
              <a:t>b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== 0 )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ea typeface="細明體" panose="02020509000000000000" pitchFamily="49" charset="-120"/>
              </a:rPr>
              <a:t>a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 gcd( </a:t>
            </a:r>
            <a:r>
              <a:rPr lang="en-US" altLang="zh-TW" b="0" kern="0" smtClean="0">
                <a:ea typeface="細明體" panose="02020509000000000000" pitchFamily="49" charset="-120"/>
              </a:rPr>
              <a:t>b, a % b </a:t>
            </a:r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b="0" kern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0" kern="0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63874" y="126873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548640"/>
            <a:ext cx="57607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24144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411730" y="1268730"/>
            <a:ext cx="432054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424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40" y="2348862"/>
            <a:ext cx="7200920" cy="2160276"/>
          </a:xfrm>
        </p:spPr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Print an </a:t>
            </a:r>
            <a:r>
              <a:rPr lang="en-US" altLang="zh-TW" dirty="0" smtClean="0">
                <a:ea typeface="新細明體" pitchFamily="18" charset="-120"/>
              </a:rPr>
              <a:t>Array in Reverse Order</a:t>
            </a:r>
            <a:endParaRPr lang="en-US" altLang="zh-TW" sz="5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0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051678" y="368609"/>
            <a:ext cx="6660851" cy="3600462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8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+ rand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() % </a:t>
            </a:r>
            <a:r>
              <a:rPr lang="en-US" altLang="zh-TW" sz="18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 smtClean="0">
                <a:latin typeface="Lucida Console"/>
              </a:rPr>
              <a:t>cout</a:t>
            </a:r>
            <a:r>
              <a:rPr lang="en-US" altLang="zh-TW" sz="1800" b="0" dirty="0" smtClean="0">
                <a:latin typeface="Lucida Console"/>
              </a:rPr>
              <a:t> &lt;&lt;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800" b="0" dirty="0" err="1" smtClean="0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dirty="0" err="1" smtClean="0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values: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 smtClean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 smtClean="0">
                <a:latin typeface="Lucida Console"/>
              </a:rPr>
              <a:t>cout</a:t>
            </a:r>
            <a:r>
              <a:rPr lang="en-US" altLang="zh-TW" dirty="0" smtClean="0"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8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251449" y="4329115"/>
            <a:ext cx="8281057" cy="2160276"/>
          </a:xfrm>
        </p:spPr>
        <p:txBody>
          <a:bodyPr lIns="90000" tIns="180000"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FFE699"/>
                </a:solidFill>
                <a:latin typeface="Lucida Console"/>
              </a:rPr>
              <a:t>   if( last &gt; 0 )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FFE699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FFE699"/>
                </a:solidFill>
                <a:latin typeface="Lucida Console"/>
              </a:rPr>
              <a:t>recursivePrintArray</a:t>
            </a:r>
            <a:r>
              <a:rPr lang="en-US" altLang="zh-TW" dirty="0">
                <a:solidFill>
                  <a:srgbClr val="FFE699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FFE699"/>
                </a:solidFill>
                <a:latin typeface="Lucida Console"/>
              </a:rPr>
              <a:t>intArray</a:t>
            </a:r>
            <a:r>
              <a:rPr lang="en-US" altLang="zh-TW" dirty="0">
                <a:solidFill>
                  <a:srgbClr val="FFE699"/>
                </a:solidFill>
                <a:latin typeface="Lucida Console"/>
              </a:rPr>
              <a:t>, last - 1 </a:t>
            </a:r>
            <a:r>
              <a:rPr lang="en-US" altLang="zh-TW" dirty="0" smtClean="0">
                <a:solidFill>
                  <a:srgbClr val="FFE699"/>
                </a:solidFill>
                <a:latin typeface="Lucida Console"/>
              </a:rPr>
              <a:t>);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FFE699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FFE699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FFE699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srgbClr val="FFE699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FFE699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srgbClr val="FFE699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srgbClr val="FFE699"/>
                </a:solidFill>
                <a:latin typeface="Lucida Console"/>
              </a:rPr>
              <a:t>( 5 ) &lt;&lt; </a:t>
            </a:r>
            <a:r>
              <a:rPr lang="en-US" altLang="zh-TW" dirty="0" err="1">
                <a:solidFill>
                  <a:srgbClr val="FFE699"/>
                </a:solidFill>
                <a:latin typeface="Lucida Console"/>
              </a:rPr>
              <a:t>intArray</a:t>
            </a:r>
            <a:r>
              <a:rPr lang="en-US" altLang="zh-TW" dirty="0">
                <a:solidFill>
                  <a:srgbClr val="FFE699"/>
                </a:solidFill>
                <a:latin typeface="Lucida Console"/>
              </a:rPr>
              <a:t>[ last ];</a:t>
            </a:r>
            <a:endParaRPr lang="en-US" altLang="zh-TW" dirty="0" smtClean="0">
              <a:solidFill>
                <a:srgbClr val="FFE699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611495" y="368609"/>
            <a:ext cx="8101036" cy="3600462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8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+ rand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() % </a:t>
            </a:r>
            <a:r>
              <a:rPr lang="en-US" altLang="zh-TW" sz="18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 smtClean="0">
                <a:latin typeface="Lucida Console"/>
              </a:rPr>
              <a:t>cout</a:t>
            </a:r>
            <a:r>
              <a:rPr lang="en-US" altLang="zh-TW" sz="1800" b="0" dirty="0" smtClean="0">
                <a:latin typeface="Lucida Console"/>
              </a:rPr>
              <a:t> &lt;&lt;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800" b="0" dirty="0" err="1" smtClean="0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dirty="0" err="1" smtClean="0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values printed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in reverse order: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 smtClean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printReverse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 smtClean="0">
                <a:latin typeface="Lucida Console"/>
              </a:rPr>
              <a:t>cout</a:t>
            </a:r>
            <a:r>
              <a:rPr lang="en-US" altLang="zh-TW" dirty="0" smtClean="0"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8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251449" y="4329115"/>
            <a:ext cx="7380942" cy="2160276"/>
          </a:xfrm>
        </p:spPr>
        <p:txBody>
          <a:bodyPr lIns="126000" tIns="180000"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printReverse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printReverse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000" y="324897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732276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23628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611495" y="368609"/>
            <a:ext cx="8101036" cy="3600462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2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8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+ rand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() % </a:t>
            </a:r>
            <a:r>
              <a:rPr lang="en-US" altLang="zh-TW" sz="18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 smtClean="0">
                <a:latin typeface="Lucida Console"/>
              </a:rPr>
              <a:t>cout</a:t>
            </a:r>
            <a:r>
              <a:rPr lang="en-US" altLang="zh-TW" sz="1800" b="0" dirty="0" smtClean="0">
                <a:latin typeface="Lucida Console"/>
              </a:rPr>
              <a:t> &lt;&lt;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800" b="0" dirty="0" err="1" smtClean="0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dirty="0" err="1" smtClean="0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values printed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in reverse order: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 smtClean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printReverse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 smtClean="0">
                <a:latin typeface="Lucida Console"/>
              </a:rPr>
              <a:t>cout</a:t>
            </a:r>
            <a:r>
              <a:rPr lang="en-US" altLang="zh-TW" dirty="0" smtClean="0"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8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251449" y="4329115"/>
            <a:ext cx="7380942" cy="2160276"/>
          </a:xfrm>
        </p:spPr>
        <p:txBody>
          <a:bodyPr lIns="126000" tIns="180000"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printReverse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printReverse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000" y="324897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732276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932046" y="558927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514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23628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611495" y="368609"/>
            <a:ext cx="8101036" cy="3600462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8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+ rand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() % </a:t>
            </a:r>
            <a:r>
              <a:rPr lang="en-US" altLang="zh-TW" sz="18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 smtClean="0">
                <a:latin typeface="Lucida Console"/>
              </a:rPr>
              <a:t>cout</a:t>
            </a:r>
            <a:r>
              <a:rPr lang="en-US" altLang="zh-TW" sz="1800" b="0" dirty="0" smtClean="0">
                <a:latin typeface="Lucida Console"/>
              </a:rPr>
              <a:t> &lt;&lt;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800" b="0" dirty="0" err="1" smtClean="0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dirty="0" err="1" smtClean="0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values printed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in reverse order: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 smtClean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printReverse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 smtClean="0">
                <a:latin typeface="Lucida Console"/>
              </a:rPr>
              <a:t>cout</a:t>
            </a:r>
            <a:r>
              <a:rPr lang="en-US" altLang="zh-TW" dirty="0" smtClean="0"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8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251449" y="4329115"/>
            <a:ext cx="7380942" cy="2160276"/>
          </a:xfrm>
        </p:spPr>
        <p:txBody>
          <a:bodyPr lIns="126000" tIns="180000"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printReverse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printReverse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000" y="324897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732276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932046" y="558927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7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23628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051678" y="368609"/>
            <a:ext cx="6660851" cy="3600462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8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+ rand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() % </a:t>
            </a:r>
            <a:r>
              <a:rPr lang="en-US" altLang="zh-TW" sz="18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 smtClean="0">
                <a:latin typeface="Lucida Console"/>
              </a:rPr>
              <a:t>cout</a:t>
            </a:r>
            <a:r>
              <a:rPr lang="en-US" altLang="zh-TW" sz="1800" b="0" dirty="0" smtClean="0">
                <a:latin typeface="Lucida Console"/>
              </a:rPr>
              <a:t> &lt;&lt;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800" b="0" dirty="0" err="1" smtClean="0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dirty="0" err="1" smtClean="0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values: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 smtClean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 smtClean="0">
                <a:latin typeface="Lucida Console"/>
              </a:rPr>
              <a:t>cout</a:t>
            </a:r>
            <a:r>
              <a:rPr lang="en-US" altLang="zh-TW" dirty="0" smtClean="0"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8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251449" y="4329115"/>
            <a:ext cx="8281057" cy="2160276"/>
          </a:xfrm>
        </p:spPr>
        <p:txBody>
          <a:bodyPr lIns="90000" tIns="180000"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last ];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7092322" y="324897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632391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05903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051678" y="368609"/>
            <a:ext cx="6660851" cy="3600462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2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8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+ rand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() % </a:t>
            </a:r>
            <a:r>
              <a:rPr lang="en-US" altLang="zh-TW" sz="18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 smtClean="0">
                <a:latin typeface="Lucida Console"/>
              </a:rPr>
              <a:t>cout</a:t>
            </a:r>
            <a:r>
              <a:rPr lang="en-US" altLang="zh-TW" sz="1800" b="0" dirty="0" smtClean="0">
                <a:latin typeface="Lucida Console"/>
              </a:rPr>
              <a:t> &lt;&lt;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800" b="0" dirty="0" err="1" smtClean="0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dirty="0" err="1" smtClean="0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values: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 smtClean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 smtClean="0">
                <a:latin typeface="Lucida Console"/>
              </a:rPr>
              <a:t>cout</a:t>
            </a:r>
            <a:r>
              <a:rPr lang="en-US" altLang="zh-TW" dirty="0" smtClean="0"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8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251449" y="4329115"/>
            <a:ext cx="8281057" cy="2160276"/>
          </a:xfrm>
        </p:spPr>
        <p:txBody>
          <a:bodyPr lIns="90000" tIns="180000"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last ];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7092322" y="324897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632391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832161" y="504920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6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05903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051678" y="368609"/>
            <a:ext cx="6660851" cy="3600462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8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8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+ rand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() % </a:t>
            </a:r>
            <a:r>
              <a:rPr lang="en-US" altLang="zh-TW" sz="18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latin typeface="Lucida Console"/>
              </a:rPr>
              <a:t>   </a:t>
            </a:r>
            <a:r>
              <a:rPr lang="en-US" altLang="zh-TW" sz="1800" b="0" dirty="0" err="1" smtClean="0">
                <a:latin typeface="Lucida Console"/>
              </a:rPr>
              <a:t>cout</a:t>
            </a:r>
            <a:r>
              <a:rPr lang="en-US" altLang="zh-TW" sz="1800" b="0" dirty="0" smtClean="0">
                <a:latin typeface="Lucida Console"/>
              </a:rPr>
              <a:t> &lt;&lt;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800" b="0" dirty="0" err="1" smtClean="0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dirty="0" err="1" smtClean="0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values: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b="0" dirty="0" smtClean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 smtClean="0">
                <a:latin typeface="Lucida Console"/>
              </a:rPr>
              <a:t>cout</a:t>
            </a:r>
            <a:r>
              <a:rPr lang="en-US" altLang="zh-TW" dirty="0" smtClean="0">
                <a:latin typeface="Lucida Console"/>
              </a:rPr>
              <a:t> 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8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251449" y="4329115"/>
            <a:ext cx="8281057" cy="2160276"/>
          </a:xfrm>
        </p:spPr>
        <p:txBody>
          <a:bodyPr lIns="90000" tIns="180000"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last ];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7092322" y="324897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632391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832161" y="504920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55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05903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88252" y="404622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76288" y="1268730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1326"/>
              </p:ext>
            </p:extLst>
          </p:nvPr>
        </p:nvGraphicFramePr>
        <p:xfrm>
          <a:off x="4572000" y="26060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42804"/>
              </p:ext>
            </p:extLst>
          </p:nvPr>
        </p:nvGraphicFramePr>
        <p:xfrm>
          <a:off x="4572000" y="26060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716018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88252" y="404622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76288" y="1268730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9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716018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732270" y="184480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88252" y="404622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76288" y="1268730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1326"/>
              </p:ext>
            </p:extLst>
          </p:nvPr>
        </p:nvGraphicFramePr>
        <p:xfrm>
          <a:off x="4572000" y="26060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5061E-6 L 0.22066 0.083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4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732270" y="184480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588252" y="27089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8252" y="404622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76288" y="1268730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1326"/>
              </p:ext>
            </p:extLst>
          </p:nvPr>
        </p:nvGraphicFramePr>
        <p:xfrm>
          <a:off x="4572000" y="26060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40" y="1124712"/>
            <a:ext cx="3888486" cy="4464558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 smtClean="0">
                <a:ea typeface="細明體" panose="02020509000000000000" pitchFamily="49" charset="-120"/>
              </a:rPr>
              <a:t>&gt;&gt;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reverse( number 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&gt; 9 )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   reverse( number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82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732270" y="184480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32270" y="357301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588252" y="27089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8252" y="404622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76288" y="1268730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1326"/>
              </p:ext>
            </p:extLst>
          </p:nvPr>
        </p:nvGraphicFramePr>
        <p:xfrm>
          <a:off x="4572000" y="26060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2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5309E-6 L 0.01597 0.12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6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732270" y="184480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32270" y="357301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588252" y="443712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588252" y="404622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76288" y="1268730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1326"/>
              </p:ext>
            </p:extLst>
          </p:nvPr>
        </p:nvGraphicFramePr>
        <p:xfrm>
          <a:off x="4572000" y="26060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const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[], </a:t>
            </a:r>
            <a:r>
              <a:rPr lang="en-US" altLang="zh-TW" sz="1500" b="0" kern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,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54864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732270" y="184480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32270" y="530123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588252" y="443712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732270" y="357301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588252" y="404622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76288" y="1268730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1326"/>
              </p:ext>
            </p:extLst>
          </p:nvPr>
        </p:nvGraphicFramePr>
        <p:xfrm>
          <a:off x="4572000" y="26060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5309E-6 L 0.01597 0.12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6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5400" dirty="0" smtClean="0">
                <a:ea typeface="新細明體" pitchFamily="18" charset="-120"/>
              </a:rPr>
              <a:t>Recursive sum of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25514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1550" y="1268730"/>
            <a:ext cx="7200900" cy="432054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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spc="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478" y="548640"/>
            <a:ext cx="7344918" cy="4752594"/>
          </a:xfrm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3;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latin typeface="Lucida Console"/>
              </a:rPr>
              <a:t>  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latin typeface="Lucida Console"/>
              </a:rPr>
              <a:t>   </a:t>
            </a:r>
            <a:r>
              <a:rPr lang="en-US" altLang="zh-TW" b="0" dirty="0" err="1" smtClean="0">
                <a:latin typeface="Lucida Console"/>
              </a:rPr>
              <a:t>cout</a:t>
            </a:r>
            <a:r>
              <a:rPr lang="en-US" altLang="zh-TW" b="0" dirty="0" smtClean="0">
                <a:latin typeface="Lucida Console"/>
              </a:rPr>
              <a:t> </a:t>
            </a:r>
            <a:r>
              <a:rPr lang="en-US" altLang="zh-TW" b="0" dirty="0">
                <a:latin typeface="Lucida Console"/>
              </a:rPr>
              <a:t>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data,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- 1 ) &lt;&lt;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last 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b="0" dirty="0" smtClean="0">
                <a:solidFill>
                  <a:schemeClr val="bg1"/>
                </a:solidFill>
                <a:latin typeface="Lucida Console"/>
              </a:rPr>
              <a:t>if ( last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   return data[0];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   return sum( data, </a:t>
            </a:r>
            <a:r>
              <a:rPr lang="en-US" altLang="zh-TW" b="0" dirty="0" smtClean="0">
                <a:solidFill>
                  <a:schemeClr val="bg1"/>
                </a:solidFill>
                <a:latin typeface="Lucida Console"/>
              </a:rPr>
              <a:t>last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- 1 ) + data[ </a:t>
            </a:r>
            <a:r>
              <a:rPr lang="en-US" altLang="zh-TW" b="0" dirty="0" smtClean="0">
                <a:solidFill>
                  <a:schemeClr val="bg1"/>
                </a:solidFill>
                <a:latin typeface="Lucida Console"/>
              </a:rPr>
              <a:t>last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0</a:t>
            </a:r>
            <a:r>
              <a:rPr lang="en-US" altLang="zh-TW" sz="2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200" b="0" dirty="0" smtClean="0">
                <a:latin typeface="Times New Roman" panose="02020603050405020304" pitchFamily="18" charset="0"/>
              </a:rPr>
              <a:t>.</a:t>
            </a:r>
            <a:endParaRPr lang="en-US" altLang="zh-TW" sz="2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478" y="548640"/>
            <a:ext cx="7344918" cy="4752594"/>
          </a:xfrm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3;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latin typeface="Lucida Console"/>
              </a:rPr>
              <a:t>  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latin typeface="Lucida Console"/>
              </a:rPr>
              <a:t>   </a:t>
            </a:r>
            <a:r>
              <a:rPr lang="en-US" altLang="zh-TW" b="0" dirty="0" err="1" smtClean="0">
                <a:latin typeface="Lucida Console"/>
              </a:rPr>
              <a:t>cout</a:t>
            </a:r>
            <a:r>
              <a:rPr lang="en-US" altLang="zh-TW" b="0" dirty="0" smtClean="0">
                <a:latin typeface="Lucida Console"/>
              </a:rPr>
              <a:t> </a:t>
            </a:r>
            <a:r>
              <a:rPr lang="en-US" altLang="zh-TW" b="0" dirty="0">
                <a:latin typeface="Lucida Console"/>
              </a:rPr>
              <a:t>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data,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- 1 ) &lt;&lt;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last 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 ( last 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data[0]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sum( data, </a:t>
            </a:r>
            <a:r>
              <a:rPr lang="en-US" altLang="zh-TW" b="0" dirty="0" smtClean="0">
                <a:solidFill>
                  <a:schemeClr val="bg1"/>
                </a:solidFill>
                <a:latin typeface="Lucida Console"/>
              </a:rPr>
              <a:t>last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- 1 ) + data[ </a:t>
            </a:r>
            <a:r>
              <a:rPr lang="en-US" altLang="zh-TW" b="0" dirty="0" smtClean="0">
                <a:solidFill>
                  <a:schemeClr val="bg1"/>
                </a:solidFill>
                <a:latin typeface="Lucida Console"/>
              </a:rPr>
              <a:t>last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]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0</a:t>
            </a:r>
            <a:r>
              <a:rPr lang="en-US" altLang="zh-TW" sz="2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200" b="0" dirty="0" smtClean="0">
                <a:latin typeface="Times New Roman" panose="02020603050405020304" pitchFamily="18" charset="0"/>
              </a:rPr>
              <a:t>.</a:t>
            </a:r>
            <a:endParaRPr lang="en-US" altLang="zh-TW" sz="2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478" y="548640"/>
            <a:ext cx="7344918" cy="4752594"/>
          </a:xfrm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3;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latin typeface="Lucida Console"/>
              </a:rPr>
              <a:t>  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latin typeface="Lucida Console"/>
              </a:rPr>
              <a:t>   </a:t>
            </a:r>
            <a:r>
              <a:rPr lang="en-US" altLang="zh-TW" b="0" dirty="0" err="1" smtClean="0">
                <a:latin typeface="Lucida Console"/>
              </a:rPr>
              <a:t>cout</a:t>
            </a:r>
            <a:r>
              <a:rPr lang="en-US" altLang="zh-TW" b="0" dirty="0" smtClean="0">
                <a:latin typeface="Lucida Console"/>
              </a:rPr>
              <a:t> </a:t>
            </a:r>
            <a:r>
              <a:rPr lang="en-US" altLang="zh-TW" b="0" dirty="0">
                <a:latin typeface="Lucida Console"/>
              </a:rPr>
              <a:t>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data,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- 1 ) &lt;&lt;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last 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 ( last 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last 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- 1 ) + data[ </a:t>
            </a: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last 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30" cy="2880393"/>
          </a:xfrm>
        </p:spPr>
        <p:txBody>
          <a:bodyPr lIns="180000" tIns="108000" rIns="90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data,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08000" tIns="144000"/>
          <a:lstStyle/>
          <a:p>
            <a:pPr lvl="0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( last ==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data[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sum( data, last -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52000" y="32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85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21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1.38889E-6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80000" tIns="108000" rIns="90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2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data,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2000" y="4509000"/>
            <a:ext cx="6480506" cy="1979885"/>
          </a:xfrm>
        </p:spPr>
        <p:txBody>
          <a:bodyPr lIns="108000" tIns="144000"/>
          <a:lstStyle/>
          <a:p>
            <a:pPr lvl="0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( last ==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data[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sum( data, last -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52000" y="324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85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03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5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1.38889E-6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40" y="1124712"/>
            <a:ext cx="3888486" cy="4464558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 smtClean="0">
                <a:ea typeface="細明體" panose="02020509000000000000" pitchFamily="49" charset="-120"/>
              </a:rPr>
              <a:t>&gt;&gt;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reverse( number 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if( number &gt; 9 )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reverse( number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50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80000" tIns="108000" rIns="90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data,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08000" tIns="144000"/>
          <a:lstStyle/>
          <a:p>
            <a:pPr lvl="0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( last ==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data[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sum( data, last -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52000" y="324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85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03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3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1.38889E-6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80000" tIns="108000" rIns="90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4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data,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08000" tIns="144000"/>
          <a:lstStyle/>
          <a:p>
            <a:pPr lvl="0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( last ==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data[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sum( data, last -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52000" y="324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85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03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00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1.38889E-6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- 1 )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05390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07892" y="9806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707994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192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5.55556E-7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- 1 )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07892" y="9806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07892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799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436108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7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6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4971E-6 L -5.55556E-7 0.083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- 1 )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07892" y="9806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07892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789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70789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436108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7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436108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02244E-6 L -5.55556E-7 0.083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- 1 )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07892" y="9806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07892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789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707892" y="530123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436108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7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436108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73861E-7 L -0.01579 -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10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- 1 )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5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07892" y="9806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07892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427982" y="429310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15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789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707892" y="530123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71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436108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7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436108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427982" y="429310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15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0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25191 -0.2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- 1 )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;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5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07892" y="9806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07892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0789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694" y="285292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15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427982" y="24208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7892" y="155676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707892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707892" y="530123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71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436108" y="285292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7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436108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427982" y="4293108"/>
            <a:ext cx="57607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15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427982" y="24208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23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15984E-6 L -0.26771 -0.20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-10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4320540" cy="864108"/>
          </a:xfrm>
          <a:ln w="19050">
            <a:solidFill>
              <a:schemeClr val="tx1"/>
            </a:solidFill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245582" y="1412748"/>
            <a:ext cx="4326418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251460" y="3284982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5157216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800" b="0" dirty="0" smtClean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36442"/>
              </p:ext>
            </p:extLst>
          </p:nvPr>
        </p:nvGraphicFramePr>
        <p:xfrm>
          <a:off x="5148072" y="260604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745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4320540" cy="864108"/>
          </a:xfrm>
          <a:ln w="19050">
            <a:solidFill>
              <a:schemeClr val="tx1"/>
            </a:solidFill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245582" y="1412748"/>
            <a:ext cx="4326418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251460" y="3284982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5157216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800" b="0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8029"/>
              </p:ext>
            </p:extLst>
          </p:nvPr>
        </p:nvGraphicFramePr>
        <p:xfrm>
          <a:off x="5436108" y="2132946"/>
          <a:ext cx="3455964" cy="864000"/>
        </p:xfrm>
        <a:graphic>
          <a:graphicData uri="http://schemas.openxmlformats.org/drawingml/2006/table">
            <a:tbl>
              <a:tblPr/>
              <a:tblGrid>
                <a:gridCol w="8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82404"/>
              </p:ext>
            </p:extLst>
          </p:nvPr>
        </p:nvGraphicFramePr>
        <p:xfrm>
          <a:off x="5148072" y="260604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4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4320540" cy="864108"/>
          </a:xfrm>
          <a:ln w="19050">
            <a:solidFill>
              <a:schemeClr val="tx1"/>
            </a:solidFill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245582" y="1412748"/>
            <a:ext cx="4326418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251460" y="3284982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5157216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800" b="0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82404"/>
              </p:ext>
            </p:extLst>
          </p:nvPr>
        </p:nvGraphicFramePr>
        <p:xfrm>
          <a:off x="5148072" y="260604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35863"/>
              </p:ext>
            </p:extLst>
          </p:nvPr>
        </p:nvGraphicFramePr>
        <p:xfrm>
          <a:off x="5436108" y="2132946"/>
          <a:ext cx="3455964" cy="864000"/>
        </p:xfrm>
        <a:graphic>
          <a:graphicData uri="http://schemas.openxmlformats.org/drawingml/2006/table">
            <a:tbl>
              <a:tblPr/>
              <a:tblGrid>
                <a:gridCol w="8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29120"/>
              </p:ext>
            </p:extLst>
          </p:nvPr>
        </p:nvGraphicFramePr>
        <p:xfrm>
          <a:off x="5436108" y="3717036"/>
          <a:ext cx="3456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8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4320540" cy="864108"/>
          </a:xfrm>
          <a:ln w="19050">
            <a:solidFill>
              <a:schemeClr val="tx1"/>
            </a:solidFill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245582" y="1412748"/>
            <a:ext cx="4326418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251460" y="3284982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5157216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800" b="0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26154"/>
              </p:ext>
            </p:extLst>
          </p:nvPr>
        </p:nvGraphicFramePr>
        <p:xfrm>
          <a:off x="5148072" y="260604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16629"/>
              </p:ext>
            </p:extLst>
          </p:nvPr>
        </p:nvGraphicFramePr>
        <p:xfrm>
          <a:off x="5436108" y="2132946"/>
          <a:ext cx="3455964" cy="864000"/>
        </p:xfrm>
        <a:graphic>
          <a:graphicData uri="http://schemas.openxmlformats.org/drawingml/2006/table">
            <a:tbl>
              <a:tblPr/>
              <a:tblGrid>
                <a:gridCol w="8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61324"/>
              </p:ext>
            </p:extLst>
          </p:nvPr>
        </p:nvGraphicFramePr>
        <p:xfrm>
          <a:off x="5436108" y="3717036"/>
          <a:ext cx="3456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2390"/>
              </p:ext>
            </p:extLst>
          </p:nvPr>
        </p:nvGraphicFramePr>
        <p:xfrm>
          <a:off x="5436108" y="5445252"/>
          <a:ext cx="3456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0044F634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9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4320540" cy="864108"/>
          </a:xfrm>
          <a:ln w="19050">
            <a:solidFill>
              <a:schemeClr val="tx1"/>
            </a:solidFill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245582" y="1412748"/>
            <a:ext cx="4326418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251460" y="3284982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5157216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800" b="0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63801"/>
              </p:ext>
            </p:extLst>
          </p:nvPr>
        </p:nvGraphicFramePr>
        <p:xfrm>
          <a:off x="5148072" y="260604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09546"/>
              </p:ext>
            </p:extLst>
          </p:nvPr>
        </p:nvGraphicFramePr>
        <p:xfrm>
          <a:off x="5436108" y="2132946"/>
          <a:ext cx="3455964" cy="864000"/>
        </p:xfrm>
        <a:graphic>
          <a:graphicData uri="http://schemas.openxmlformats.org/drawingml/2006/table">
            <a:tbl>
              <a:tblPr/>
              <a:tblGrid>
                <a:gridCol w="8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48885"/>
              </p:ext>
            </p:extLst>
          </p:nvPr>
        </p:nvGraphicFramePr>
        <p:xfrm>
          <a:off x="5436108" y="3717036"/>
          <a:ext cx="3456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64653"/>
              </p:ext>
            </p:extLst>
          </p:nvPr>
        </p:nvGraphicFramePr>
        <p:xfrm>
          <a:off x="5436108" y="5445252"/>
          <a:ext cx="3456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0044F634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7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4320540" cy="864108"/>
          </a:xfrm>
          <a:ln w="19050">
            <a:solidFill>
              <a:schemeClr val="tx1"/>
            </a:solidFill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245582" y="1412748"/>
            <a:ext cx="4326418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>
              <a:solidFill>
                <a:srgbClr val="000000"/>
              </a:solidFill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251460" y="3284982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>
              <a:solidFill>
                <a:srgbClr val="000000"/>
              </a:solidFill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5157216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800" b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08062"/>
              </p:ext>
            </p:extLst>
          </p:nvPr>
        </p:nvGraphicFramePr>
        <p:xfrm>
          <a:off x="5436108" y="3717036"/>
          <a:ext cx="3456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82404"/>
              </p:ext>
            </p:extLst>
          </p:nvPr>
        </p:nvGraphicFramePr>
        <p:xfrm>
          <a:off x="5148072" y="260604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35863"/>
              </p:ext>
            </p:extLst>
          </p:nvPr>
        </p:nvGraphicFramePr>
        <p:xfrm>
          <a:off x="5436108" y="2132946"/>
          <a:ext cx="3455964" cy="864000"/>
        </p:xfrm>
        <a:graphic>
          <a:graphicData uri="http://schemas.openxmlformats.org/drawingml/2006/table">
            <a:tbl>
              <a:tblPr/>
              <a:tblGrid>
                <a:gridCol w="8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7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4320540" cy="864108"/>
          </a:xfrm>
          <a:ln w="19050">
            <a:solidFill>
              <a:schemeClr val="tx1"/>
            </a:solidFill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245582" y="1412748"/>
            <a:ext cx="4326418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>
              <a:solidFill>
                <a:srgbClr val="000000"/>
              </a:solidFill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251460" y="3284982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>
              <a:solidFill>
                <a:srgbClr val="000000"/>
              </a:solidFill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5157216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800" b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81976"/>
              </p:ext>
            </p:extLst>
          </p:nvPr>
        </p:nvGraphicFramePr>
        <p:xfrm>
          <a:off x="5436108" y="3717036"/>
          <a:ext cx="3456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37893"/>
              </p:ext>
            </p:extLst>
          </p:nvPr>
        </p:nvGraphicFramePr>
        <p:xfrm>
          <a:off x="5148072" y="260604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93421"/>
              </p:ext>
            </p:extLst>
          </p:nvPr>
        </p:nvGraphicFramePr>
        <p:xfrm>
          <a:off x="5436108" y="2132946"/>
          <a:ext cx="3455964" cy="864000"/>
        </p:xfrm>
        <a:graphic>
          <a:graphicData uri="http://schemas.openxmlformats.org/drawingml/2006/table">
            <a:tbl>
              <a:tblPr/>
              <a:tblGrid>
                <a:gridCol w="8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3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4320540" cy="864108"/>
          </a:xfrm>
          <a:ln w="19050">
            <a:solidFill>
              <a:schemeClr val="tx1"/>
            </a:solidFill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245582" y="1412748"/>
            <a:ext cx="4326418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>
              <a:solidFill>
                <a:srgbClr val="000000"/>
              </a:solidFill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251460" y="3284982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>
              <a:solidFill>
                <a:srgbClr val="000000"/>
              </a:solidFill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5157216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800" b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82404"/>
              </p:ext>
            </p:extLst>
          </p:nvPr>
        </p:nvGraphicFramePr>
        <p:xfrm>
          <a:off x="5148072" y="260604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00588"/>
              </p:ext>
            </p:extLst>
          </p:nvPr>
        </p:nvGraphicFramePr>
        <p:xfrm>
          <a:off x="5436108" y="2132946"/>
          <a:ext cx="3455964" cy="864000"/>
        </p:xfrm>
        <a:graphic>
          <a:graphicData uri="http://schemas.openxmlformats.org/drawingml/2006/table">
            <a:tbl>
              <a:tblPr/>
              <a:tblGrid>
                <a:gridCol w="8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2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4320540" cy="864108"/>
          </a:xfrm>
          <a:ln w="19050">
            <a:solidFill>
              <a:schemeClr val="tx1"/>
            </a:solidFill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245582" y="1412748"/>
            <a:ext cx="4326418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>
              <a:solidFill>
                <a:srgbClr val="000000"/>
              </a:solidFill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251460" y="3284982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>
              <a:solidFill>
                <a:srgbClr val="000000"/>
              </a:solidFill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5157216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800" b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17601"/>
              </p:ext>
            </p:extLst>
          </p:nvPr>
        </p:nvGraphicFramePr>
        <p:xfrm>
          <a:off x="5148072" y="260604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27128"/>
              </p:ext>
            </p:extLst>
          </p:nvPr>
        </p:nvGraphicFramePr>
        <p:xfrm>
          <a:off x="5436108" y="2132946"/>
          <a:ext cx="3455964" cy="864000"/>
        </p:xfrm>
        <a:graphic>
          <a:graphicData uri="http://schemas.openxmlformats.org/drawingml/2006/table">
            <a:tbl>
              <a:tblPr/>
              <a:tblGrid>
                <a:gridCol w="8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4320540" cy="864108"/>
          </a:xfrm>
          <a:ln w="19050">
            <a:solidFill>
              <a:schemeClr val="tx1"/>
            </a:solidFill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sum( 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 }</a:t>
            </a:r>
            <a:endParaRPr lang="en-US" altLang="zh-TW" sz="1500" b="0" dirty="0" smtClean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245582" y="1412748"/>
            <a:ext cx="4326418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>
              <a:solidFill>
                <a:srgbClr val="000000"/>
              </a:solidFill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251460" y="3284982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500" b="0" dirty="0" smtClean="0">
              <a:solidFill>
                <a:srgbClr val="000000"/>
              </a:solidFill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5157216"/>
            <a:ext cx="4320540" cy="1584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5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sum( data, last - 1 ) + 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           data[ last ]; }</a:t>
            </a:r>
            <a:endParaRPr lang="en-US" altLang="zh-TW" sz="1800" b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46627"/>
              </p:ext>
            </p:extLst>
          </p:nvPr>
        </p:nvGraphicFramePr>
        <p:xfrm>
          <a:off x="5148072" y="260604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1700784"/>
            <a:ext cx="6192774" cy="431994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data,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  <a:p>
            <a:pPr>
              <a:spcBef>
                <a:spcPts val="0"/>
              </a:spcBef>
            </a:pPr>
            <a:endParaRPr lang="en-US" altLang="zh-TW" sz="1800" b="0" dirty="0" smtClean="0"/>
          </a:p>
          <a:p>
            <a:pPr>
              <a:spcBef>
                <a:spcPts val="0"/>
              </a:spcBef>
            </a:pPr>
            <a:endParaRPr lang="zh-TW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23483"/>
              </p:ext>
            </p:extLst>
          </p:nvPr>
        </p:nvGraphicFramePr>
        <p:xfrm>
          <a:off x="5148072" y="3429000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2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49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1700784"/>
            <a:ext cx="6192774" cy="431994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data,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  <a:p>
            <a:pPr>
              <a:spcBef>
                <a:spcPts val="0"/>
              </a:spcBef>
            </a:pPr>
            <a:endParaRPr lang="en-US" altLang="zh-TW" sz="1800" b="0" dirty="0" smtClean="0"/>
          </a:p>
          <a:p>
            <a:pPr>
              <a:spcBef>
                <a:spcPts val="0"/>
              </a:spcBef>
            </a:pPr>
            <a:endParaRPr lang="zh-TW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54243"/>
              </p:ext>
            </p:extLst>
          </p:nvPr>
        </p:nvGraphicFramePr>
        <p:xfrm>
          <a:off x="5148072" y="2564892"/>
          <a:ext cx="3744000" cy="230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1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1700784"/>
            <a:ext cx="6192774" cy="431994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data,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  <a:p>
            <a:pPr>
              <a:spcBef>
                <a:spcPts val="0"/>
              </a:spcBef>
            </a:pPr>
            <a:endParaRPr lang="en-US" altLang="zh-TW" sz="1800" b="0" dirty="0" smtClean="0"/>
          </a:p>
          <a:p>
            <a:pPr>
              <a:spcBef>
                <a:spcPts val="0"/>
              </a:spcBef>
            </a:pPr>
            <a:endParaRPr lang="zh-TW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75127"/>
              </p:ext>
            </p:extLst>
          </p:nvPr>
        </p:nvGraphicFramePr>
        <p:xfrm>
          <a:off x="5148072" y="1700784"/>
          <a:ext cx="3744000" cy="3168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5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1700784"/>
            <a:ext cx="6192774" cy="431994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data,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  <a:p>
            <a:pPr>
              <a:spcBef>
                <a:spcPts val="0"/>
              </a:spcBef>
            </a:pPr>
            <a:endParaRPr lang="en-US" altLang="zh-TW" sz="1800" b="0" dirty="0" smtClean="0"/>
          </a:p>
          <a:p>
            <a:pPr>
              <a:spcBef>
                <a:spcPts val="0"/>
              </a:spcBef>
            </a:pPr>
            <a:endParaRPr lang="zh-TW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63273"/>
              </p:ext>
            </p:extLst>
          </p:nvPr>
        </p:nvGraphicFramePr>
        <p:xfrm>
          <a:off x="5148072" y="836676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0044F634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5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1700784"/>
            <a:ext cx="6192774" cy="431994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data,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  <a:p>
            <a:pPr>
              <a:spcBef>
                <a:spcPts val="0"/>
              </a:spcBef>
            </a:pPr>
            <a:endParaRPr lang="en-US" altLang="zh-TW" sz="1800" b="0" dirty="0" smtClean="0"/>
          </a:p>
          <a:p>
            <a:pPr>
              <a:spcBef>
                <a:spcPts val="0"/>
              </a:spcBef>
            </a:pPr>
            <a:endParaRPr lang="zh-TW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71714"/>
              </p:ext>
            </p:extLst>
          </p:nvPr>
        </p:nvGraphicFramePr>
        <p:xfrm>
          <a:off x="5148072" y="1700784"/>
          <a:ext cx="3744000" cy="3168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1700784"/>
            <a:ext cx="6192774" cy="431994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data,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  <a:p>
            <a:pPr>
              <a:spcBef>
                <a:spcPts val="0"/>
              </a:spcBef>
            </a:pPr>
            <a:endParaRPr lang="en-US" altLang="zh-TW" sz="1800" b="0" dirty="0" smtClean="0"/>
          </a:p>
          <a:p>
            <a:pPr>
              <a:spcBef>
                <a:spcPts val="0"/>
              </a:spcBef>
            </a:pPr>
            <a:endParaRPr lang="zh-TW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29423"/>
              </p:ext>
            </p:extLst>
          </p:nvPr>
        </p:nvGraphicFramePr>
        <p:xfrm>
          <a:off x="5148072" y="2564892"/>
          <a:ext cx="3744000" cy="230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7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1700784"/>
            <a:ext cx="6192774" cy="431994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( last == 0 )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data[0];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data,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  <a:p>
            <a:pPr>
              <a:spcBef>
                <a:spcPts val="0"/>
              </a:spcBef>
            </a:pPr>
            <a:endParaRPr lang="en-US" altLang="zh-TW" sz="1800" b="0" dirty="0" smtClean="0"/>
          </a:p>
          <a:p>
            <a:pPr>
              <a:spcBef>
                <a:spcPts val="0"/>
              </a:spcBef>
            </a:pPr>
            <a:endParaRPr lang="zh-TW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5249"/>
              </p:ext>
            </p:extLst>
          </p:nvPr>
        </p:nvGraphicFramePr>
        <p:xfrm>
          <a:off x="5148072" y="3429000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14" y="2564892"/>
            <a:ext cx="7776972" cy="1728216"/>
          </a:xfrm>
        </p:spPr>
        <p:txBody>
          <a:bodyPr/>
          <a:lstStyle/>
          <a:p>
            <a:pPr algn="ctr" eaLnBrk="1" hangingPunct="1"/>
            <a:r>
              <a:rPr lang="en-US" altLang="zh-TW" sz="5400" dirty="0" smtClean="0">
                <a:ea typeface="新細明體" pitchFamily="18" charset="-120"/>
              </a:rPr>
              <a:t>Recursive sum of elements in a row of a matrix</a:t>
            </a:r>
          </a:p>
        </p:txBody>
      </p:sp>
    </p:spTree>
    <p:extLst>
      <p:ext uri="{BB962C8B-B14F-4D97-AF65-F5344CB8AC3E}">
        <p14:creationId xmlns:p14="http://schemas.microsoft.com/office/powerpoint/2010/main" val="3739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478" y="548640"/>
            <a:ext cx="8353044" cy="5760720"/>
          </a:xfrm>
        </p:spPr>
        <p:txBody>
          <a:bodyPr lIns="0" tIns="0" rIns="0" bIns="0"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&lt;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&gt;( time(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) ) 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data[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rowSize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][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columnSize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ea typeface="MingLiU"/>
            </a:endParaRPr>
          </a:p>
          <a:p>
            <a:pPr>
              <a:spcBef>
                <a:spcPts val="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0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; i &lt; rowSize; i++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j 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columnSize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; j++ )</a:t>
            </a:r>
          </a:p>
          <a:p>
            <a:pPr>
              <a:spcBef>
                <a:spcPts val="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      data[ i ][ j ] = rand() % </a:t>
            </a:r>
            <a:r>
              <a:rPr lang="nn-NO" altLang="zh-TW" sz="1600" dirty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10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ea typeface="MingLiU"/>
            </a:endParaRPr>
          </a:p>
          <a:p>
            <a:pPr>
              <a:spcBef>
                <a:spcPts val="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i = 0; i &lt; rowSize; i++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   </a:t>
            </a:r>
            <a:r>
              <a:rPr lang="en-US" altLang="zh-TW" sz="1600" dirty="0" err="1">
                <a:highlight>
                  <a:srgbClr val="FFFFFF"/>
                </a:highlight>
                <a:ea typeface="MingLiU"/>
              </a:rPr>
              <a:t>cout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"The sum of elements in row " 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&lt;&lt; </a:t>
            </a:r>
            <a:r>
              <a:rPr lang="en-US" altLang="zh-TW" sz="1600" dirty="0" err="1">
                <a:highlight>
                  <a:srgbClr val="FFFFFF"/>
                </a:highlight>
                <a:ea typeface="MingLiU"/>
              </a:rPr>
              <a:t>i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" is "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        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rowSum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( data[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],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columnSize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) 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"\n\n"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ea typeface="MingLiU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0000"/>
              </a:solidFill>
              <a:highlight>
                <a:srgbClr val="FFFFFF"/>
              </a:highlight>
              <a:ea typeface="MingLiU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rowSum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row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[],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( 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last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row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[ </a:t>
            </a:r>
            <a:r>
              <a:rPr lang="en-US" altLang="zh-TW" sz="1600" dirty="0" smtClean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ea typeface="MingLiU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else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ea typeface="MingLiU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ea typeface="MingLiU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rowSum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( 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row, last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ea typeface="MingLiU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 ) + </a:t>
            </a:r>
            <a:r>
              <a:rPr lang="en-US" altLang="zh-TW" sz="1600" dirty="0">
                <a:highlight>
                  <a:srgbClr val="FFFFFF"/>
                </a:highlight>
                <a:ea typeface="MingLiU"/>
              </a:rPr>
              <a:t>row[ last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ea typeface="MingLiU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44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5400" dirty="0" smtClean="0">
                <a:ea typeface="新細明體" pitchFamily="18" charset="-120"/>
              </a:rPr>
              <a:t>Recursive sum of elements in a matrix</a:t>
            </a:r>
          </a:p>
        </p:txBody>
      </p:sp>
    </p:spTree>
    <p:extLst>
      <p:ext uri="{BB962C8B-B14F-4D97-AF65-F5344CB8AC3E}">
        <p14:creationId xmlns:p14="http://schemas.microsoft.com/office/powerpoint/2010/main" val="841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539496" y="404622"/>
            <a:ext cx="8065008" cy="6193028"/>
          </a:xfrm>
        </p:spPr>
        <p:txBody>
          <a:bodyPr lIns="36000" rIns="36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rowSize;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j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j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j++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][j] =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( data[0],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- 1 )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sum( data,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- 1,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)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+ 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      </a:t>
            </a:r>
            <a:r>
              <a:rPr lang="en-US" altLang="zh-TW" sz="1600" b="0" dirty="0" err="1" smtClean="0">
                <a:solidFill>
                  <a:schemeClr val="bg1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( data[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],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- 1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)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row[],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==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row,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+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row[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78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26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539496" y="404622"/>
            <a:ext cx="8065008" cy="6193028"/>
          </a:xfrm>
        </p:spPr>
        <p:txBody>
          <a:bodyPr lIns="36000" rIns="36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rowSize;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j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j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j++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][j] =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data[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sum( data,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- 1,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)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+ 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      </a:t>
            </a:r>
            <a:r>
              <a:rPr lang="en-US" altLang="zh-TW" sz="1600" b="0" dirty="0" err="1" smtClean="0">
                <a:solidFill>
                  <a:schemeClr val="bg1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( data[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],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- 1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)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row[],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==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row,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+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row[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12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539496" y="404622"/>
            <a:ext cx="8065008" cy="6193028"/>
          </a:xfrm>
        </p:spPr>
        <p:txBody>
          <a:bodyPr lIns="36000" rIns="36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rowSize;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j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j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j++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][j] =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data[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sum( data,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- 1, </a:t>
            </a:r>
            <a:r>
              <a:rPr lang="en-US" altLang="zh-TW" sz="1600" b="0" dirty="0" err="1">
                <a:solidFill>
                  <a:schemeClr val="bg1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)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+ 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   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row[],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==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row,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+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row[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45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539496" y="404622"/>
            <a:ext cx="8065008" cy="6193028"/>
          </a:xfrm>
        </p:spPr>
        <p:txBody>
          <a:bodyPr lIns="36000" rIns="36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rowSize;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j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j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j++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][j] =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sum(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data[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+ 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   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row[],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==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row,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+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row[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77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791517" y="368608"/>
            <a:ext cx="8101036" cy="3420437"/>
          </a:xfrm>
        </p:spPr>
        <p:txBody>
          <a:bodyPr lIns="90000" tIns="180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rowSize;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j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j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j++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][j] =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sum of all elements in the matrix is: “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 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251448" y="4329115"/>
            <a:ext cx="8101035" cy="2160277"/>
          </a:xfrm>
        </p:spPr>
        <p:txBody>
          <a:bodyPr lIns="90000" tIns="162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data[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031931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292092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092322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932046" y="499477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30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3785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15764 0.105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791517" y="368608"/>
            <a:ext cx="8101036" cy="3420437"/>
          </a:xfrm>
        </p:spPr>
        <p:txBody>
          <a:bodyPr lIns="90000" tIns="180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2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rowSize;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j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j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j++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][j] =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sum of all elements in the matrix is: “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 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251448" y="4329115"/>
            <a:ext cx="8101035" cy="2160277"/>
          </a:xfrm>
        </p:spPr>
        <p:txBody>
          <a:bodyPr lIns="90000" tIns="162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data[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031931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292092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092322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832161" y="612934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851908" y="54854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0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28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3785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15764 0.105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791517" y="368608"/>
            <a:ext cx="8101036" cy="3420437"/>
          </a:xfrm>
        </p:spPr>
        <p:txBody>
          <a:bodyPr lIns="90000" tIns="180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rowSize;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j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j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j++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][j] =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sum of all elements in the matrix is: “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 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251448" y="4329115"/>
            <a:ext cx="8101035" cy="2160277"/>
          </a:xfrm>
        </p:spPr>
        <p:txBody>
          <a:bodyPr lIns="90000" tIns="162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data[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031931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292092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65213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3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092322" y="4149092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24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832161" y="612934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2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851908" y="548545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2200" dirty="0" smtClean="0">
                <a:solidFill>
                  <a:srgbClr val="339933"/>
                </a:solidFill>
                <a:ea typeface="新細明體" pitchFamily="18" charset="-120"/>
              </a:rPr>
              <a:t>1</a:t>
            </a:r>
            <a:endParaRPr lang="en-US" altLang="zh-TW" sz="2200" dirty="0">
              <a:solidFill>
                <a:srgbClr val="339933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56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3785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15764 0.105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7056559" cy="1152382"/>
          </a:xfr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tIns="90000" bIns="90000"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78655"/>
              </p:ext>
            </p:extLst>
          </p:nvPr>
        </p:nvGraphicFramePr>
        <p:xfrm>
          <a:off x="7596378" y="2852928"/>
          <a:ext cx="1152000" cy="11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1844802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7" name="副標題 3"/>
          <p:cNvSpPr txBox="1">
            <a:spLocks/>
          </p:cNvSpPr>
          <p:nvPr/>
        </p:nvSpPr>
        <p:spPr bwMode="auto">
          <a:xfrm>
            <a:off x="251460" y="3573018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8" name="副標題 3"/>
          <p:cNvSpPr txBox="1">
            <a:spLocks/>
          </p:cNvSpPr>
          <p:nvPr/>
        </p:nvSpPr>
        <p:spPr bwMode="auto">
          <a:xfrm>
            <a:off x="251460" y="5301234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79676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83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28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8641080" cy="1152000"/>
          </a:xfr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tIns="90000" bIns="90000"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1844802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7" name="副標題 3"/>
          <p:cNvSpPr txBox="1">
            <a:spLocks/>
          </p:cNvSpPr>
          <p:nvPr/>
        </p:nvSpPr>
        <p:spPr bwMode="auto">
          <a:xfrm>
            <a:off x="251460" y="3573018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8" name="副標題 3"/>
          <p:cNvSpPr txBox="1">
            <a:spLocks/>
          </p:cNvSpPr>
          <p:nvPr/>
        </p:nvSpPr>
        <p:spPr bwMode="auto">
          <a:xfrm>
            <a:off x="251460" y="5301234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820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79676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83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131820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3250"/>
              </p:ext>
            </p:extLst>
          </p:nvPr>
        </p:nvGraphicFramePr>
        <p:xfrm>
          <a:off x="7596378" y="2852928"/>
          <a:ext cx="1152000" cy="11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6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18371E-6 L 0.17326 0.06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3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970" y="260978"/>
            <a:ext cx="8641080" cy="1152008"/>
          </a:xfrm>
          <a:ln w="19050">
            <a:solidFill>
              <a:schemeClr val="bg1"/>
            </a:solidFill>
          </a:ln>
        </p:spPr>
        <p:txBody>
          <a:bodyPr tIns="90000" bIns="90000"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1844802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7" name="副標題 3"/>
          <p:cNvSpPr txBox="1">
            <a:spLocks/>
          </p:cNvSpPr>
          <p:nvPr/>
        </p:nvSpPr>
        <p:spPr bwMode="auto">
          <a:xfrm>
            <a:off x="251460" y="3573018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8" name="副標題 3"/>
          <p:cNvSpPr txBox="1">
            <a:spLocks/>
          </p:cNvSpPr>
          <p:nvPr/>
        </p:nvSpPr>
        <p:spPr bwMode="auto">
          <a:xfrm>
            <a:off x="251460" y="5301234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820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79676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83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16018" y="17007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838" y="25648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75838" y="25648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3250"/>
              </p:ext>
            </p:extLst>
          </p:nvPr>
        </p:nvGraphicFramePr>
        <p:xfrm>
          <a:off x="7596378" y="2852928"/>
          <a:ext cx="1152000" cy="11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44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66451E-6 L 0.15746 0.12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62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970" y="260978"/>
            <a:ext cx="8641080" cy="1152008"/>
          </a:xfr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tIns="90000" bIns="90000"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1844802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7" name="副標題 3"/>
          <p:cNvSpPr txBox="1">
            <a:spLocks/>
          </p:cNvSpPr>
          <p:nvPr/>
        </p:nvSpPr>
        <p:spPr bwMode="auto">
          <a:xfrm>
            <a:off x="251460" y="3573018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8" name="副標題 3"/>
          <p:cNvSpPr txBox="1">
            <a:spLocks/>
          </p:cNvSpPr>
          <p:nvPr/>
        </p:nvSpPr>
        <p:spPr bwMode="auto">
          <a:xfrm>
            <a:off x="251460" y="5301234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820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79676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83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75838" y="25648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275838" y="429310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16018" y="17007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6018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275838" y="429310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3250"/>
              </p:ext>
            </p:extLst>
          </p:nvPr>
        </p:nvGraphicFramePr>
        <p:xfrm>
          <a:off x="7596378" y="2852928"/>
          <a:ext cx="1152000" cy="11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8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3466E-6 L 0.15746 0.12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62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73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8641080" cy="1152382"/>
          </a:xfrm>
          <a:ln w="19050">
            <a:solidFill>
              <a:schemeClr val="bg1"/>
            </a:solidFill>
          </a:ln>
        </p:spPr>
        <p:txBody>
          <a:bodyPr tIns="90000" bIns="90000"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1844802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7" name="副標題 3"/>
          <p:cNvSpPr txBox="1">
            <a:spLocks/>
          </p:cNvSpPr>
          <p:nvPr/>
        </p:nvSpPr>
        <p:spPr bwMode="auto">
          <a:xfrm>
            <a:off x="251460" y="3573018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8" name="副標題 3"/>
          <p:cNvSpPr txBox="1">
            <a:spLocks/>
          </p:cNvSpPr>
          <p:nvPr/>
        </p:nvSpPr>
        <p:spPr bwMode="auto">
          <a:xfrm>
            <a:off x="251460" y="5301234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820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79676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83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75838" y="25648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275838" y="429310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835658" y="602132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16018" y="17007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6018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4716018" y="515721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835658" y="602132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3250"/>
              </p:ext>
            </p:extLst>
          </p:nvPr>
        </p:nvGraphicFramePr>
        <p:xfrm>
          <a:off x="7596378" y="2852928"/>
          <a:ext cx="1152000" cy="11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5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4567E-6 L -3.05556E-6 -0.1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8641080" cy="1152382"/>
          </a:xfrm>
          <a:ln w="19050">
            <a:solidFill>
              <a:schemeClr val="bg1"/>
            </a:solidFill>
          </a:ln>
        </p:spPr>
        <p:txBody>
          <a:bodyPr tIns="90000" bIns="90000"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1844802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7" name="副標題 3"/>
          <p:cNvSpPr txBox="1">
            <a:spLocks/>
          </p:cNvSpPr>
          <p:nvPr/>
        </p:nvSpPr>
        <p:spPr bwMode="auto">
          <a:xfrm>
            <a:off x="251460" y="3573018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8" name="副標題 3"/>
          <p:cNvSpPr txBox="1">
            <a:spLocks/>
          </p:cNvSpPr>
          <p:nvPr/>
        </p:nvSpPr>
        <p:spPr bwMode="auto">
          <a:xfrm>
            <a:off x="251460" y="5301234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820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79676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83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411730" y="4869180"/>
            <a:ext cx="576000" cy="43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75838" y="25648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835658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275838" y="429310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16018" y="17007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6018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4716018" y="515721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835658" y="602132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3250"/>
              </p:ext>
            </p:extLst>
          </p:nvPr>
        </p:nvGraphicFramePr>
        <p:xfrm>
          <a:off x="7596378" y="2852928"/>
          <a:ext cx="1152000" cy="11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2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5"/>
            <a:ext cx="8641080" cy="1152382"/>
          </a:xfrm>
          <a:ln w="19050">
            <a:solidFill>
              <a:schemeClr val="bg1"/>
            </a:solidFill>
          </a:ln>
        </p:spPr>
        <p:txBody>
          <a:bodyPr tIns="90000" bIns="90000"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1844802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7" name="副標題 3"/>
          <p:cNvSpPr txBox="1">
            <a:spLocks/>
          </p:cNvSpPr>
          <p:nvPr/>
        </p:nvSpPr>
        <p:spPr bwMode="auto">
          <a:xfrm>
            <a:off x="251460" y="3573018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8" name="副標題 3"/>
          <p:cNvSpPr txBox="1">
            <a:spLocks/>
          </p:cNvSpPr>
          <p:nvPr/>
        </p:nvSpPr>
        <p:spPr bwMode="auto">
          <a:xfrm>
            <a:off x="251460" y="5301234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820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79676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83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436108" y="429310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411730" y="4869180"/>
            <a:ext cx="576000" cy="43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75838" y="25648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835658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275838" y="429310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16018" y="17007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6018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4716018" y="515721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835658" y="602132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436108" y="429310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3250"/>
              </p:ext>
            </p:extLst>
          </p:nvPr>
        </p:nvGraphicFramePr>
        <p:xfrm>
          <a:off x="7596378" y="2852928"/>
          <a:ext cx="1152000" cy="11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0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3466E-6 L -0.40938 -0.1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9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8641080" cy="1152382"/>
          </a:xfrm>
          <a:ln w="19050">
            <a:solidFill>
              <a:schemeClr val="bg1"/>
            </a:solidFill>
          </a:ln>
        </p:spPr>
        <p:txBody>
          <a:bodyPr tIns="90000" bIns="90000"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1844802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7" name="副標題 3"/>
          <p:cNvSpPr txBox="1">
            <a:spLocks/>
          </p:cNvSpPr>
          <p:nvPr/>
        </p:nvSpPr>
        <p:spPr bwMode="auto">
          <a:xfrm>
            <a:off x="251460" y="3573018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8" name="副標題 3"/>
          <p:cNvSpPr txBox="1">
            <a:spLocks/>
          </p:cNvSpPr>
          <p:nvPr/>
        </p:nvSpPr>
        <p:spPr bwMode="auto">
          <a:xfrm>
            <a:off x="251460" y="5301234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820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79676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83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691640" y="2996946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411730" y="4869180"/>
            <a:ext cx="576000" cy="43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75838" y="25648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835658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275838" y="429310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411730" y="3140964"/>
            <a:ext cx="288000" cy="43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16018" y="17007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6018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4716018" y="515721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835658" y="602132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436108" y="429310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3250"/>
              </p:ext>
            </p:extLst>
          </p:nvPr>
        </p:nvGraphicFramePr>
        <p:xfrm>
          <a:off x="7596378" y="2852928"/>
          <a:ext cx="1152000" cy="11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0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251460" y="260604"/>
            <a:ext cx="8641080" cy="1152382"/>
          </a:xfrm>
          <a:ln w="19050">
            <a:solidFill>
              <a:schemeClr val="bg1"/>
            </a:solidFill>
          </a:ln>
        </p:spPr>
        <p:txBody>
          <a:bodyPr tIns="90000" bIns="90000"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sum( data,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rowSize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4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4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 smtClean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251460" y="1844802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7" name="副標題 3"/>
          <p:cNvSpPr txBox="1">
            <a:spLocks/>
          </p:cNvSpPr>
          <p:nvPr/>
        </p:nvSpPr>
        <p:spPr bwMode="auto">
          <a:xfrm>
            <a:off x="251460" y="3573018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8" name="副標題 3"/>
          <p:cNvSpPr txBox="1">
            <a:spLocks/>
          </p:cNvSpPr>
          <p:nvPr/>
        </p:nvSpPr>
        <p:spPr bwMode="auto">
          <a:xfrm>
            <a:off x="251460" y="5301234"/>
            <a:ext cx="7056882" cy="144018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data[][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== 0 )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data[0],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4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sum( data,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) + </a:t>
            </a:r>
          </a:p>
          <a:p>
            <a:pPr>
              <a:spcBef>
                <a:spcPts val="0"/>
              </a:spcBef>
            </a:pP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rowSum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( data[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lastRow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sz="1400" b="0" dirty="0" err="1" smtClean="0">
                <a:solidFill>
                  <a:prstClr val="black"/>
                </a:solidFill>
                <a:latin typeface="Lucida Console"/>
              </a:rPr>
              <a:t>columnSize</a:t>
            </a:r>
            <a:r>
              <a:rPr lang="en-US" altLang="zh-TW" sz="1400" b="0" dirty="0" smtClean="0">
                <a:solidFill>
                  <a:prstClr val="black"/>
                </a:solidFill>
                <a:latin typeface="Lucida Console"/>
              </a:rPr>
              <a:t> - 1 ); }</a:t>
            </a:r>
            <a:endParaRPr lang="en-US" altLang="zh-TW" sz="1800" b="0" dirty="0" smtClean="0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131820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79676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83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691640" y="2996946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5436108" y="2564892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35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411730" y="4869180"/>
            <a:ext cx="576000" cy="43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75838" y="25648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835658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275838" y="429310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411730" y="3140964"/>
            <a:ext cx="288000" cy="43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16018" y="17007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6018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4716018" y="515721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835658" y="602132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436108" y="429310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436108" y="2564892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35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3250"/>
              </p:ext>
            </p:extLst>
          </p:nvPr>
        </p:nvGraphicFramePr>
        <p:xfrm>
          <a:off x="7596378" y="2852928"/>
          <a:ext cx="1152000" cy="11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1800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4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6451E-6 L -0.4408 -0.209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49" y="-10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586" y="2564892"/>
            <a:ext cx="6624828" cy="1728216"/>
          </a:xfrm>
        </p:spPr>
        <p:txBody>
          <a:bodyPr/>
          <a:lstStyle/>
          <a:p>
            <a:pPr algn="ctr" eaLnBrk="1" hangingPunct="1"/>
            <a:r>
              <a:rPr lang="en-US" altLang="zh-TW" sz="5400" dirty="0" smtClean="0">
                <a:ea typeface="新細明體" pitchFamily="18" charset="-120"/>
              </a:rPr>
              <a:t>Recursive maximum of elements in </a:t>
            </a:r>
            <a:r>
              <a:rPr lang="en-US" altLang="zh-TW" sz="5400" dirty="0">
                <a:ea typeface="新細明體" pitchFamily="18" charset="-120"/>
              </a:rPr>
              <a:t>an array</a:t>
            </a:r>
            <a:endParaRPr lang="en-US" altLang="zh-TW" sz="5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7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1550" y="1268730"/>
            <a:ext cx="7200900" cy="432054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0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spc="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827532" y="404622"/>
            <a:ext cx="4896611" cy="604875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size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data[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data[],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last == 0 )</a:t>
            </a: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data[0];</a:t>
            </a:r>
          </a:p>
          <a:p>
            <a:endParaRPr lang="zh-TW" altLang="en-US" sz="1600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max = </a:t>
            </a:r>
            <a:r>
              <a:rPr lang="en-US" altLang="zh-TW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maximum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last - 1 </a:t>
            </a:r>
            <a:r>
              <a:rPr lang="en-US" altLang="zh-TW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sz="1600" b="0" dirty="0" smtClean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max &gt;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return max;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return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</p:txBody>
      </p:sp>
      <p:sp>
        <p:nvSpPr>
          <p:cNvPr id="9" name="矩形 8"/>
          <p:cNvSpPr/>
          <p:nvPr/>
        </p:nvSpPr>
        <p:spPr>
          <a:xfrm>
            <a:off x="7596191" y="4581195"/>
            <a:ext cx="1008000" cy="43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0"/>
          </p:cNvCxnSpPr>
          <p:nvPr/>
        </p:nvCxnSpPr>
        <p:spPr bwMode="auto">
          <a:xfrm flipV="1">
            <a:off x="8100191" y="3861111"/>
            <a:ext cx="110" cy="7200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14483"/>
              </p:ext>
            </p:extLst>
          </p:nvPr>
        </p:nvGraphicFramePr>
        <p:xfrm>
          <a:off x="6156011" y="2996997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860036" y="404622"/>
            <a:ext cx="4032504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zh-TW" sz="2400" b="0" i="1" kern="0" dirty="0" smtClean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400" b="0" i="1" kern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400" b="0" kern="0" baseline="-25000" dirty="0" smtClean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400" b="0" kern="0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400" b="0" kern="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=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{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spc="20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-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1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),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}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827532" y="404622"/>
            <a:ext cx="4896611" cy="604875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size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data[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data[],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max = </a:t>
            </a:r>
            <a:r>
              <a:rPr lang="en-US" altLang="zh-TW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maximum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last - 1 </a:t>
            </a:r>
            <a:r>
              <a:rPr lang="en-US" altLang="zh-TW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sz="1600" b="0" dirty="0" smtClean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max &gt;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return max;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return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90097"/>
              </p:ext>
            </p:extLst>
          </p:nvPr>
        </p:nvGraphicFramePr>
        <p:xfrm>
          <a:off x="6156011" y="2996997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596191" y="4581195"/>
            <a:ext cx="1008000" cy="43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0"/>
          </p:cNvCxnSpPr>
          <p:nvPr/>
        </p:nvCxnSpPr>
        <p:spPr bwMode="auto">
          <a:xfrm flipV="1">
            <a:off x="8100191" y="3861111"/>
            <a:ext cx="110" cy="7200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6" name="矩形 5"/>
          <p:cNvSpPr/>
          <p:nvPr/>
        </p:nvSpPr>
        <p:spPr>
          <a:xfrm>
            <a:off x="4860036" y="404622"/>
            <a:ext cx="4032504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zh-TW" sz="2400" b="0" i="1" kern="0" dirty="0" smtClean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400" b="0" i="1" kern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400" b="0" kern="0" baseline="-25000" dirty="0" smtClean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400" b="0" kern="0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400" b="0" kern="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=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{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spc="20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-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1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),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}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2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827532" y="404622"/>
            <a:ext cx="4896611" cy="604875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size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data[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data[],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maximum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max &gt;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return max;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return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</p:txBody>
      </p:sp>
      <p:sp>
        <p:nvSpPr>
          <p:cNvPr id="8" name="矩形 7"/>
          <p:cNvSpPr/>
          <p:nvPr/>
        </p:nvSpPr>
        <p:spPr>
          <a:xfrm>
            <a:off x="7596191" y="4581195"/>
            <a:ext cx="1008000" cy="43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0"/>
          </p:cNvCxnSpPr>
          <p:nvPr/>
        </p:nvCxnSpPr>
        <p:spPr bwMode="auto">
          <a:xfrm flipV="1">
            <a:off x="8100191" y="3861111"/>
            <a:ext cx="110" cy="7200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3856"/>
              </p:ext>
            </p:extLst>
          </p:nvPr>
        </p:nvGraphicFramePr>
        <p:xfrm>
          <a:off x="6156011" y="2996997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860036" y="404622"/>
            <a:ext cx="4032504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zh-TW" sz="2400" b="0" i="1" kern="0" dirty="0" smtClean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400" b="0" i="1" kern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400" b="0" kern="0" baseline="-25000" dirty="0" smtClean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400" b="0" kern="0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400" b="0" kern="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=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{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spc="20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-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1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),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}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87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827532" y="404622"/>
            <a:ext cx="4896611" cy="604875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size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data[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data[],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maximum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 &gt;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max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data[ last ]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</p:txBody>
      </p:sp>
      <p:sp>
        <p:nvSpPr>
          <p:cNvPr id="8" name="矩形 7"/>
          <p:cNvSpPr/>
          <p:nvPr/>
        </p:nvSpPr>
        <p:spPr>
          <a:xfrm>
            <a:off x="7596191" y="4581195"/>
            <a:ext cx="1008000" cy="43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0"/>
          </p:cNvCxnSpPr>
          <p:nvPr/>
        </p:nvCxnSpPr>
        <p:spPr bwMode="auto">
          <a:xfrm flipV="1">
            <a:off x="8100191" y="3861111"/>
            <a:ext cx="110" cy="7200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0289"/>
              </p:ext>
            </p:extLst>
          </p:nvPr>
        </p:nvGraphicFramePr>
        <p:xfrm>
          <a:off x="6156011" y="2996997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860036" y="404622"/>
            <a:ext cx="4032504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zh-TW" sz="2400" b="0" i="1" kern="0" dirty="0" smtClean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400" b="0" i="1" kern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400" b="0" kern="0" baseline="-25000" dirty="0" smtClean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400" b="0" kern="0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400" b="0" kern="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=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{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spc="20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-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1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),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}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827532" y="404622"/>
            <a:ext cx="4896611" cy="6048756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size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data[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latin typeface="Lucida Console"/>
              </a:rPr>
              <a:t>   </a:t>
            </a:r>
            <a:r>
              <a:rPr lang="en-US" altLang="zh-TW" sz="1600" b="0" dirty="0" err="1" smtClean="0">
                <a:latin typeface="Lucida Console"/>
              </a:rPr>
              <a:t>cout</a:t>
            </a:r>
            <a:r>
              <a:rPr lang="en-US" altLang="zh-TW" sz="1600" b="0" dirty="0" smtClean="0">
                <a:latin typeface="Lucida Console"/>
              </a:rPr>
              <a:t> </a:t>
            </a:r>
            <a:r>
              <a:rPr lang="en-US" altLang="zh-TW" sz="1600" b="0" dirty="0">
                <a:latin typeface="Lucida Console"/>
              </a:rPr>
              <a:t>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data[],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maximum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 &gt;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/>
          </a:p>
        </p:txBody>
      </p:sp>
      <p:sp>
        <p:nvSpPr>
          <p:cNvPr id="2" name="矩形 1"/>
          <p:cNvSpPr/>
          <p:nvPr/>
        </p:nvSpPr>
        <p:spPr>
          <a:xfrm>
            <a:off x="7596191" y="4581195"/>
            <a:ext cx="1008000" cy="43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2" idx="0"/>
          </p:cNvCxnSpPr>
          <p:nvPr/>
        </p:nvCxnSpPr>
        <p:spPr bwMode="auto">
          <a:xfrm flipV="1">
            <a:off x="8100191" y="3861111"/>
            <a:ext cx="110" cy="7200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61406"/>
              </p:ext>
            </p:extLst>
          </p:nvPr>
        </p:nvGraphicFramePr>
        <p:xfrm>
          <a:off x="6156011" y="2996997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860036" y="404622"/>
            <a:ext cx="4032504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zh-TW" sz="2400" b="0" i="1" kern="0" dirty="0" smtClean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400" b="0" i="1" kern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400" b="0" kern="0" baseline="-25000" dirty="0" smtClean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400" b="0" kern="0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) </a:t>
            </a:r>
            <a:r>
              <a:rPr lang="en-US" altLang="zh-TW" sz="2400" b="0" kern="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=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{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max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(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spc="20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-</a:t>
            </a:r>
            <a:r>
              <a:rPr lang="en-US" altLang="zh-TW" sz="2400" b="0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1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), </a:t>
            </a:r>
            <a:r>
              <a:rPr lang="en-US" altLang="zh-TW" sz="2400" b="0" i="1" kern="0" dirty="0">
                <a:solidFill>
                  <a:srgbClr val="000000"/>
                </a:solidFill>
                <a:latin typeface="Times New Roman"/>
                <a:cs typeface="+mn-cs"/>
              </a:rPr>
              <a:t>a</a:t>
            </a:r>
            <a:r>
              <a:rPr lang="en-US" altLang="zh-TW" sz="2400" b="0" i="1" kern="0" baseline="-25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TW" sz="2400" b="0" kern="0" dirty="0">
                <a:solidFill>
                  <a:srgbClr val="000000"/>
                </a:solidFill>
                <a:latin typeface="Times New Roman"/>
                <a:cs typeface="+mn-cs"/>
              </a:rPr>
              <a:t>}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514" y="260604"/>
            <a:ext cx="6048756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maximum(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); }</a:t>
            </a:r>
            <a:endParaRPr lang="en-US" altLang="zh-TW" sz="1500" b="0" dirty="0" smtClean="0"/>
          </a:p>
        </p:txBody>
      </p:sp>
      <p:sp>
        <p:nvSpPr>
          <p:cNvPr id="20" name="副標題 3"/>
          <p:cNvSpPr txBox="1">
            <a:spLocks/>
          </p:cNvSpPr>
          <p:nvPr/>
        </p:nvSpPr>
        <p:spPr bwMode="auto">
          <a:xfrm>
            <a:off x="683515" y="3132812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1" name="副標題 3"/>
          <p:cNvSpPr txBox="1">
            <a:spLocks/>
          </p:cNvSpPr>
          <p:nvPr/>
        </p:nvSpPr>
        <p:spPr bwMode="auto">
          <a:xfrm>
            <a:off x="687041" y="4861028"/>
            <a:ext cx="4605050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358405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" name="副標題 3"/>
          <p:cNvSpPr txBox="1">
            <a:spLocks/>
          </p:cNvSpPr>
          <p:nvPr/>
        </p:nvSpPr>
        <p:spPr bwMode="auto">
          <a:xfrm>
            <a:off x="683514" y="1412748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91751"/>
              </p:ext>
            </p:extLst>
          </p:nvPr>
        </p:nvGraphicFramePr>
        <p:xfrm>
          <a:off x="6156198" y="2996946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6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514" y="260604"/>
            <a:ext cx="6048756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maximum(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); }</a:t>
            </a:r>
            <a:endParaRPr lang="en-US" altLang="zh-TW" sz="1500" b="0" dirty="0" smtClean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358405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99592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99592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0" name="副標題 3"/>
          <p:cNvSpPr txBox="1">
            <a:spLocks/>
          </p:cNvSpPr>
          <p:nvPr/>
        </p:nvSpPr>
        <p:spPr bwMode="auto">
          <a:xfrm>
            <a:off x="683515" y="3132812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1" name="副標題 3"/>
          <p:cNvSpPr txBox="1">
            <a:spLocks/>
          </p:cNvSpPr>
          <p:nvPr/>
        </p:nvSpPr>
        <p:spPr bwMode="auto">
          <a:xfrm>
            <a:off x="687041" y="4861028"/>
            <a:ext cx="4605050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2" name="副標題 3"/>
          <p:cNvSpPr txBox="1">
            <a:spLocks/>
          </p:cNvSpPr>
          <p:nvPr/>
        </p:nvSpPr>
        <p:spPr bwMode="auto">
          <a:xfrm>
            <a:off x="683514" y="1412748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95466"/>
              </p:ext>
            </p:extLst>
          </p:nvPr>
        </p:nvGraphicFramePr>
        <p:xfrm>
          <a:off x="6156198" y="2996946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6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77418E-7 L 0.0158 0.105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52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514" y="260604"/>
            <a:ext cx="6048756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maximum(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); }</a:t>
            </a:r>
            <a:endParaRPr lang="en-US" altLang="zh-TW" sz="1500" b="0" dirty="0" smtClean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358405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99592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139946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2" name="副標題 3"/>
          <p:cNvSpPr txBox="1">
            <a:spLocks/>
          </p:cNvSpPr>
          <p:nvPr/>
        </p:nvSpPr>
        <p:spPr bwMode="auto">
          <a:xfrm>
            <a:off x="683515" y="3132812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" name="副標題 3"/>
          <p:cNvSpPr txBox="1">
            <a:spLocks/>
          </p:cNvSpPr>
          <p:nvPr/>
        </p:nvSpPr>
        <p:spPr bwMode="auto">
          <a:xfrm>
            <a:off x="687041" y="4861028"/>
            <a:ext cx="4605050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" name="副標題 3"/>
          <p:cNvSpPr txBox="1">
            <a:spLocks/>
          </p:cNvSpPr>
          <p:nvPr/>
        </p:nvSpPr>
        <p:spPr bwMode="auto">
          <a:xfrm>
            <a:off x="683514" y="1412748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95466"/>
              </p:ext>
            </p:extLst>
          </p:nvPr>
        </p:nvGraphicFramePr>
        <p:xfrm>
          <a:off x="6156198" y="2996946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716018" y="184480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716018" y="184480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2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03378E-7 L -0.04722 0.168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8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514" y="260604"/>
            <a:ext cx="6048756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maximum(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); }</a:t>
            </a:r>
            <a:endParaRPr lang="en-US" altLang="zh-TW" sz="1500" b="0" dirty="0" smtClean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358405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99592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139946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4" name="副標題 3"/>
          <p:cNvSpPr txBox="1">
            <a:spLocks/>
          </p:cNvSpPr>
          <p:nvPr/>
        </p:nvSpPr>
        <p:spPr bwMode="auto">
          <a:xfrm>
            <a:off x="683515" y="3132812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" name="副標題 3"/>
          <p:cNvSpPr txBox="1">
            <a:spLocks/>
          </p:cNvSpPr>
          <p:nvPr/>
        </p:nvSpPr>
        <p:spPr bwMode="auto">
          <a:xfrm>
            <a:off x="687041" y="4861028"/>
            <a:ext cx="4605050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6" name="副標題 3"/>
          <p:cNvSpPr txBox="1">
            <a:spLocks/>
          </p:cNvSpPr>
          <p:nvPr/>
        </p:nvSpPr>
        <p:spPr bwMode="auto">
          <a:xfrm>
            <a:off x="683514" y="1412748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95466"/>
              </p:ext>
            </p:extLst>
          </p:nvPr>
        </p:nvGraphicFramePr>
        <p:xfrm>
          <a:off x="6156198" y="2996946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716018" y="184480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283964" y="299694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4716018" y="357301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716018" y="357301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0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61453E-6 L -0.04722 0.167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8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514" y="260604"/>
            <a:ext cx="6048756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maximum(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); }</a:t>
            </a:r>
            <a:endParaRPr lang="en-US" altLang="zh-TW" sz="1500" b="0" dirty="0" smtClean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358405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99592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139946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4572000" y="515721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6" name="副標題 3"/>
          <p:cNvSpPr txBox="1">
            <a:spLocks/>
          </p:cNvSpPr>
          <p:nvPr/>
        </p:nvSpPr>
        <p:spPr bwMode="auto">
          <a:xfrm>
            <a:off x="683515" y="3132812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687041" y="4861028"/>
            <a:ext cx="4605050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683514" y="1412748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95466"/>
              </p:ext>
            </p:extLst>
          </p:nvPr>
        </p:nvGraphicFramePr>
        <p:xfrm>
          <a:off x="6156198" y="2996946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716018" y="184480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283964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283964" y="299694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4716018" y="357301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4572000" y="515721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6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9.99537E-7 L -0.28334 -0.1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9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514" y="260604"/>
            <a:ext cx="6048756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maximum(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); }</a:t>
            </a:r>
            <a:endParaRPr lang="en-US" altLang="zh-TW" sz="1500" b="0" dirty="0" smtClean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358405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99592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987802" y="443712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139946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4572000" y="515721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987802" y="443712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683515" y="3132812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9" name="副標題 3"/>
          <p:cNvSpPr txBox="1">
            <a:spLocks/>
          </p:cNvSpPr>
          <p:nvPr/>
        </p:nvSpPr>
        <p:spPr bwMode="auto">
          <a:xfrm>
            <a:off x="687041" y="4861028"/>
            <a:ext cx="4605050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514" y="1412748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95466"/>
              </p:ext>
            </p:extLst>
          </p:nvPr>
        </p:nvGraphicFramePr>
        <p:xfrm>
          <a:off x="6156198" y="2996946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716018" y="184480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283964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283964" y="299694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4716018" y="357301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979676" y="386105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53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96067E-6 L -0.11007 -0.335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167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514" y="260604"/>
            <a:ext cx="6048756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 smtClean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latin typeface="Lucida Console"/>
              </a:rPr>
              <a:t>   </a:t>
            </a:r>
            <a:r>
              <a:rPr lang="en-US" altLang="zh-TW" sz="1500" b="0" dirty="0" err="1" smtClean="0">
                <a:latin typeface="Lucida Console"/>
              </a:rPr>
              <a:t>cout</a:t>
            </a:r>
            <a:r>
              <a:rPr lang="en-US" altLang="zh-TW" sz="1500" b="0" dirty="0" smtClean="0">
                <a:latin typeface="Lucida Console"/>
              </a:rPr>
              <a:t>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&lt;&lt; maximum(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data,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- 1 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); }</a:t>
            </a:r>
            <a:endParaRPr lang="en-US" altLang="zh-TW" sz="1500" b="0" dirty="0" smtClean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358405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515" y="3132812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7041" y="4861028"/>
            <a:ext cx="4605050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514" y="1412748"/>
            <a:ext cx="4608576" cy="14401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maximum(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== 0 )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data[0];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 = maximum( data, last - 1 );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max &gt; data[ last ] )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max;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else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 last ];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95466"/>
              </p:ext>
            </p:extLst>
          </p:nvPr>
        </p:nvGraphicFramePr>
        <p:xfrm>
          <a:off x="6156198" y="2996946"/>
          <a:ext cx="216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4860036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860036" y="242087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995928" y="54864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716018" y="184480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283964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987802" y="443712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139946" y="12687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283964" y="299694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4716018" y="357301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4572000" y="515721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979676" y="386105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1979676" y="213283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FF0000"/>
                </a:solidFill>
                <a:ea typeface="新細明體" pitchFamily="18" charset="-120"/>
              </a:rPr>
              <a:t>9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82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023 L -0.2835 -0.20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-10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2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 smtClean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2" y="5013198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92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0.00017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460" y="548640"/>
            <a:ext cx="4896612" cy="5904738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size; i++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cout</a:t>
            </a:r>
            <a:r>
              <a:rPr lang="en-US" altLang="zh-TW" sz="1600" dirty="0">
                <a:latin typeface="Lucida Console"/>
              </a:rPr>
              <a:t> &lt;&lt;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maximum( data, size - 1 );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*data,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data[0];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data, last - 1 )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max &gt;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30937"/>
              </p:ext>
            </p:extLst>
          </p:nvPr>
        </p:nvGraphicFramePr>
        <p:xfrm>
          <a:off x="5149175" y="1988820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9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460" y="548640"/>
            <a:ext cx="4896612" cy="5904738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size; i++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cout</a:t>
            </a:r>
            <a:r>
              <a:rPr lang="en-US" altLang="zh-TW" sz="1600" dirty="0">
                <a:latin typeface="Lucida Console"/>
              </a:rPr>
              <a:t> &lt;&lt;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maximum( data, size - 1 );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*data,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data[0];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data, last - 1 )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max &gt;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53616"/>
              </p:ext>
            </p:extLst>
          </p:nvPr>
        </p:nvGraphicFramePr>
        <p:xfrm>
          <a:off x="5149175" y="1988820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460" y="548640"/>
            <a:ext cx="4896612" cy="5904738"/>
          </a:xfrm>
        </p:spPr>
        <p:txBody>
          <a:bodyPr lIns="0" rIns="0"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size; i++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cout</a:t>
            </a:r>
            <a:r>
              <a:rPr lang="en-US" altLang="zh-TW" sz="1600" dirty="0">
                <a:latin typeface="Lucida Console"/>
              </a:rPr>
              <a:t> &lt;&lt;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maximum( data, size - 1 );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*data,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data[0];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data, last - 1 )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max &gt;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04456"/>
              </p:ext>
            </p:extLst>
          </p:nvPr>
        </p:nvGraphicFramePr>
        <p:xfrm>
          <a:off x="5149175" y="1988820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460" y="548640"/>
            <a:ext cx="4896612" cy="5904738"/>
          </a:xfrm>
        </p:spPr>
        <p:txBody>
          <a:bodyPr lIns="0" r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&lt;&lt;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maximum( data, size - 1 );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*data,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data[0];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data, last - 1 )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max &gt; data[ last 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15765"/>
              </p:ext>
            </p:extLst>
          </p:nvPr>
        </p:nvGraphicFramePr>
        <p:xfrm>
          <a:off x="5149175" y="1988820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0044F634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460" y="548640"/>
            <a:ext cx="4896612" cy="5904738"/>
          </a:xfrm>
        </p:spPr>
        <p:txBody>
          <a:bodyPr lIns="0" r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&lt;&lt;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maximum( data, size - 1 );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*data,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data[0];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data, last - 1 )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max &gt; data[ last 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46178"/>
              </p:ext>
            </p:extLst>
          </p:nvPr>
        </p:nvGraphicFramePr>
        <p:xfrm>
          <a:off x="5149175" y="1988820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0044F634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6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460" y="548640"/>
            <a:ext cx="4896612" cy="5904738"/>
          </a:xfrm>
        </p:spPr>
        <p:txBody>
          <a:bodyPr lIns="0" r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&lt;&lt;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maximum( data, size - 1 );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*data,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data[0];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data, last - 1 )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max &gt; data[ last 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74291"/>
              </p:ext>
            </p:extLst>
          </p:nvPr>
        </p:nvGraphicFramePr>
        <p:xfrm>
          <a:off x="5149175" y="1988820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9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460" y="548640"/>
            <a:ext cx="4896612" cy="5904738"/>
          </a:xfrm>
        </p:spPr>
        <p:txBody>
          <a:bodyPr lIns="0" r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&lt;&lt;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maximum( data, size - 1 );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*data,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data[0];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data, last - 1 )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max &gt; data[ last 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10891"/>
              </p:ext>
            </p:extLst>
          </p:nvPr>
        </p:nvGraphicFramePr>
        <p:xfrm>
          <a:off x="5149175" y="1988820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460" y="548640"/>
            <a:ext cx="4896612" cy="5904738"/>
          </a:xfrm>
        </p:spPr>
        <p:txBody>
          <a:bodyPr lIns="0" r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&lt;&lt;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maximum( data, size - 1 );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*data,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data[0];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data, last - 1 )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max &gt; data[ last 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17097"/>
              </p:ext>
            </p:extLst>
          </p:nvPr>
        </p:nvGraphicFramePr>
        <p:xfrm>
          <a:off x="5149175" y="1988820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9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460" y="548640"/>
            <a:ext cx="4896612" cy="5904738"/>
          </a:xfrm>
        </p:spPr>
        <p:txBody>
          <a:bodyPr lIns="0" r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&lt;&lt;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maximum( data, size - 1 );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*data,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data[0];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data, last - 1 )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max &gt; data[ last 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99491"/>
              </p:ext>
            </p:extLst>
          </p:nvPr>
        </p:nvGraphicFramePr>
        <p:xfrm>
          <a:off x="5149175" y="1988820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0044F7EF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5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460" y="548640"/>
            <a:ext cx="4896612" cy="5904738"/>
          </a:xfrm>
        </p:spPr>
        <p:txBody>
          <a:bodyPr lIns="0" r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data[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rand() % 10;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&lt;&lt;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maximum( data, size - 1 );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*data,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0 )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data[0];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data, last - 1 )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max &gt; data[ last 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74186"/>
              </p:ext>
            </p:extLst>
          </p:nvPr>
        </p:nvGraphicFramePr>
        <p:xfrm>
          <a:off x="5149175" y="1988820"/>
          <a:ext cx="3744000" cy="403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dirty="0"/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3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1">
      <a:majorFont>
        <a:latin typeface="Times New Roman"/>
        <a:ea typeface="DFKai-SB"/>
        <a:cs typeface=""/>
      </a:majorFont>
      <a:minorFont>
        <a:latin typeface="Lucida Console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6581</TotalTime>
  <Words>15856</Words>
  <Application>Microsoft Office PowerPoint</Application>
  <PresentationFormat>如螢幕大小 (4:3)</PresentationFormat>
  <Paragraphs>3577</Paragraphs>
  <Slides>122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122</vt:i4>
      </vt:variant>
    </vt:vector>
  </HeadingPairs>
  <TitlesOfParts>
    <vt:vector size="134" baseType="lpstr">
      <vt:lpstr>AvantGarde</vt:lpstr>
      <vt:lpstr>MingLiU</vt:lpstr>
      <vt:lpstr>MingLiU</vt:lpstr>
      <vt:lpstr>新細明體</vt:lpstr>
      <vt:lpstr>DFKai-SB</vt:lpstr>
      <vt:lpstr>Cambria Math</vt:lpstr>
      <vt:lpstr>Courier New</vt:lpstr>
      <vt:lpstr>Helvetica</vt:lpstr>
      <vt:lpstr>Lucida Console</vt:lpstr>
      <vt:lpstr>Symbol</vt:lpstr>
      <vt:lpstr>Times New Roman</vt:lpstr>
      <vt:lpstr>ppt_template_07-25-2002</vt:lpstr>
      <vt:lpstr>Prints Digits in the Reverse Order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Print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sum of elements in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sum of elements in a row of a matrix</vt:lpstr>
      <vt:lpstr>PowerPoint 簡報</vt:lpstr>
      <vt:lpstr>Recursive sum of elements in a matrix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maximum of elements in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maximum of elements in a matrix</vt:lpstr>
      <vt:lpstr>PowerPoint 簡報</vt:lpstr>
      <vt:lpstr>PowerPoint 簡報</vt:lpstr>
      <vt:lpstr>PowerPoint 簡報</vt:lpstr>
      <vt:lpstr>PowerPoint 簡報</vt:lpstr>
      <vt:lpstr>Recursive greatest common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Print an Array in Reverse Order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1184</cp:revision>
  <dcterms:created xsi:type="dcterms:W3CDTF">2002-07-31T17:44:31Z</dcterms:created>
  <dcterms:modified xsi:type="dcterms:W3CDTF">2021-10-16T14:30:44Z</dcterms:modified>
</cp:coreProperties>
</file>