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39"/>
  </p:notesMasterIdLst>
  <p:handoutMasterIdLst>
    <p:handoutMasterId r:id="rId40"/>
  </p:handoutMasterIdLst>
  <p:sldIdLst>
    <p:sldId id="808" r:id="rId2"/>
    <p:sldId id="806" r:id="rId3"/>
    <p:sldId id="562" r:id="rId4"/>
    <p:sldId id="563" r:id="rId5"/>
    <p:sldId id="564" r:id="rId6"/>
    <p:sldId id="565" r:id="rId7"/>
    <p:sldId id="566" r:id="rId8"/>
    <p:sldId id="567" r:id="rId9"/>
    <p:sldId id="568" r:id="rId10"/>
    <p:sldId id="569" r:id="rId11"/>
    <p:sldId id="570" r:id="rId12"/>
    <p:sldId id="571" r:id="rId13"/>
    <p:sldId id="572" r:id="rId14"/>
    <p:sldId id="573" r:id="rId15"/>
    <p:sldId id="574" r:id="rId16"/>
    <p:sldId id="575" r:id="rId17"/>
    <p:sldId id="576" r:id="rId18"/>
    <p:sldId id="577" r:id="rId19"/>
    <p:sldId id="578" r:id="rId20"/>
    <p:sldId id="509" r:id="rId21"/>
    <p:sldId id="809" r:id="rId22"/>
    <p:sldId id="582" r:id="rId23"/>
    <p:sldId id="583" r:id="rId24"/>
    <p:sldId id="584" r:id="rId25"/>
    <p:sldId id="585" r:id="rId26"/>
    <p:sldId id="586" r:id="rId27"/>
    <p:sldId id="587" r:id="rId28"/>
    <p:sldId id="588" r:id="rId29"/>
    <p:sldId id="589" r:id="rId30"/>
    <p:sldId id="590" r:id="rId31"/>
    <p:sldId id="591" r:id="rId32"/>
    <p:sldId id="592" r:id="rId33"/>
    <p:sldId id="593" r:id="rId34"/>
    <p:sldId id="594" r:id="rId35"/>
    <p:sldId id="595" r:id="rId36"/>
    <p:sldId id="596" r:id="rId37"/>
    <p:sldId id="597" r:id="rId38"/>
  </p:sldIdLst>
  <p:sldSz cx="9144000" cy="6858000" type="screen4x3"/>
  <p:notesSz cx="7010400" cy="9199563"/>
  <p:defaultTextStyle>
    <a:defPPr>
      <a:defRPr lang="en-US"/>
    </a:defPPr>
    <a:lvl1pPr algn="ctr" rtl="0" fontAlgn="base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1pPr>
    <a:lvl2pPr marL="457200" algn="ctr" rtl="0" fontAlgn="base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2pPr>
    <a:lvl3pPr marL="914400" algn="ctr" rtl="0" fontAlgn="base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3pPr>
    <a:lvl4pPr marL="1371600" algn="ctr" rtl="0" fontAlgn="base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4pPr>
    <a:lvl5pPr marL="1828800" algn="ctr" rtl="0" fontAlgn="base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73">
          <p15:clr>
            <a:srgbClr val="A4A3A4"/>
          </p15:clr>
        </p15:guide>
        <p15:guide id="2" pos="24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81" autoAdjust="0"/>
    <p:restoredTop sz="94637" autoAdjust="0"/>
  </p:normalViewPr>
  <p:slideViewPr>
    <p:cSldViewPr showGuides="1">
      <p:cViewPr varScale="1">
        <p:scale>
          <a:sx n="66" d="100"/>
          <a:sy n="66" d="100"/>
        </p:scale>
        <p:origin x="60" y="1032"/>
      </p:cViewPr>
      <p:guideLst>
        <p:guide orient="horz" pos="73"/>
        <p:guide pos="24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026"/>
    </p:cViewPr>
  </p:sorterViewPr>
  <p:gridSpacing cx="144018" cy="14401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20" tIns="46310" rIns="92620" bIns="46310" numCol="1" anchor="t" anchorCtr="0" compatLnSpc="1">
            <a:prstTxWarp prst="textNoShape">
              <a:avLst/>
            </a:prstTxWarp>
          </a:bodyPr>
          <a:lstStyle>
            <a:lvl1pPr algn="l" defTabSz="925513" eaLnBrk="0" hangingPunct="0">
              <a:defRPr sz="1200" b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endParaRPr lang="en-US" altLang="zh-TW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925" y="0"/>
            <a:ext cx="303847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20" tIns="46310" rIns="92620" bIns="46310" numCol="1" anchor="t" anchorCtr="0" compatLnSpc="1">
            <a:prstTxWarp prst="textNoShape">
              <a:avLst/>
            </a:prstTxWarp>
          </a:bodyPr>
          <a:lstStyle>
            <a:lvl1pPr algn="r" defTabSz="925513" eaLnBrk="0" hangingPunct="0">
              <a:defRPr sz="1200" b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endParaRPr lang="en-US" altLang="zh-TW"/>
          </a:p>
        </p:txBody>
      </p:sp>
      <p:sp>
        <p:nvSpPr>
          <p:cNvPr id="532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39188"/>
            <a:ext cx="303847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20" tIns="46310" rIns="92620" bIns="46310" numCol="1" anchor="b" anchorCtr="0" compatLnSpc="1">
            <a:prstTxWarp prst="textNoShape">
              <a:avLst/>
            </a:prstTxWarp>
          </a:bodyPr>
          <a:lstStyle>
            <a:lvl1pPr algn="l" defTabSz="925513" eaLnBrk="0" hangingPunct="0">
              <a:defRPr sz="1200" b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endParaRPr lang="en-US" altLang="zh-TW"/>
          </a:p>
        </p:txBody>
      </p:sp>
      <p:sp>
        <p:nvSpPr>
          <p:cNvPr id="532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739188"/>
            <a:ext cx="303847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20" tIns="46310" rIns="92620" bIns="46310" numCol="1" anchor="b" anchorCtr="0" compatLnSpc="1">
            <a:prstTxWarp prst="textNoShape">
              <a:avLst/>
            </a:prstTxWarp>
          </a:bodyPr>
          <a:lstStyle>
            <a:lvl1pPr algn="r" defTabSz="925513" eaLnBrk="0" hangingPunct="0">
              <a:defRPr sz="1200" b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fld id="{17456A38-10EA-45D7-A65B-673B8D5382D6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600053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 b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endParaRPr lang="en-US" altLang="zh-TW"/>
          </a:p>
        </p:txBody>
      </p:sp>
      <p:sp>
        <p:nvSpPr>
          <p:cNvPr id="54275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96240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endParaRPr lang="en-US" altLang="zh-TW"/>
          </a:p>
        </p:txBody>
      </p:sp>
      <p:sp>
        <p:nvSpPr>
          <p:cNvPr id="54276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4277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1816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</a:p>
        </p:txBody>
      </p:sp>
      <p:sp>
        <p:nvSpPr>
          <p:cNvPr id="54278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630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 b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endParaRPr lang="en-US" altLang="zh-TW"/>
          </a:p>
        </p:txBody>
      </p:sp>
      <p:sp>
        <p:nvSpPr>
          <p:cNvPr id="54279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2400" y="87630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fld id="{7D753045-8815-4174-A5C7-AFFCEFE8F4D4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862699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sz="1600" b="0">
                <a:latin typeface="Lucida Console" panose="020B0609040504020204" pitchFamily="49" charset="0"/>
                <a:cs typeface="Courier New" panose="02070309020205020404" pitchFamily="49" charset="0"/>
              </a:defRPr>
            </a:lvl1pPr>
          </a:lstStyle>
          <a:p>
            <a:pPr lvl="0"/>
            <a:endParaRPr lang="zh-TW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71550" y="548641"/>
            <a:ext cx="7200900" cy="4752593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 b="0">
                <a:latin typeface="Lucida Console" panose="020B0609040504020204" pitchFamily="49" charset="0"/>
                <a:cs typeface="Courier New" panose="02070309020205020404" pitchFamily="49" charset="0"/>
              </a:defRPr>
            </a:lvl1pPr>
          </a:lstStyle>
          <a:p>
            <a:pPr lv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43845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71550" y="548641"/>
            <a:ext cx="6624828" cy="2304287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 b="0">
                <a:latin typeface="Lucida Console" panose="020B0609040504020204" pitchFamily="49" charset="0"/>
                <a:cs typeface="Courier New" panose="02070309020205020404" pitchFamily="49" charset="0"/>
              </a:defRPr>
            </a:lvl1pPr>
          </a:lstStyle>
          <a:p>
            <a:pPr lv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41698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1460" y="2996946"/>
            <a:ext cx="8641080" cy="8636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498494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1460" y="260350"/>
            <a:ext cx="8641080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1460" y="1412875"/>
            <a:ext cx="8641080" cy="51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/>
              <a:t>Click to edit Master text styles</a:t>
            </a:r>
          </a:p>
          <a:p>
            <a:pPr lvl="1"/>
            <a:r>
              <a:rPr lang="en-US" altLang="zh-TW" dirty="0"/>
              <a:t>Second level</a:t>
            </a:r>
          </a:p>
          <a:p>
            <a:pPr lvl="2"/>
            <a:r>
              <a:rPr lang="en-US" altLang="zh-TW" dirty="0"/>
              <a:t>Third level</a:t>
            </a:r>
          </a:p>
          <a:p>
            <a:pPr lvl="3"/>
            <a:r>
              <a:rPr lang="en-US" altLang="zh-TW" dirty="0"/>
              <a:t>Fourth level</a:t>
            </a:r>
          </a:p>
          <a:p>
            <a:pPr lvl="4"/>
            <a:r>
              <a:rPr lang="en-US" altLang="zh-TW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9" r:id="rId2"/>
    <p:sldLayoutId id="2147483661" r:id="rId3"/>
    <p:sldLayoutId id="2147483657" r:id="rId4"/>
    <p:sldLayoutId id="2147483660" r:id="rId5"/>
    <p:sldLayoutId id="2147483658" r:id="rId6"/>
  </p:sldLayoutIdLst>
  <p:txStyles>
    <p:titleStyle>
      <a:lvl1pPr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9pPr>
    </p:titleStyle>
    <p:bodyStyle>
      <a:lvl1pPr marL="342900" indent="-342900" algn="l" rtl="0" fontAlgn="base">
        <a:spcBef>
          <a:spcPts val="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ts val="0"/>
        </a:spcBef>
        <a:spcAft>
          <a:spcPct val="0"/>
        </a:spcAft>
        <a:buChar char="–"/>
        <a:defRPr sz="22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ts val="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ts val="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ts val="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800" dirty="0"/>
              <a:t>Huge integer division</a:t>
            </a:r>
            <a:endParaRPr lang="zh-TW" altLang="en-US" sz="4800" dirty="0"/>
          </a:p>
        </p:txBody>
      </p:sp>
    </p:spTree>
    <p:extLst>
      <p:ext uri="{BB962C8B-B14F-4D97-AF65-F5344CB8AC3E}">
        <p14:creationId xmlns:p14="http://schemas.microsoft.com/office/powerpoint/2010/main" val="4899288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k =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quotientSize - 1; k &gt;= 0; k--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&gt;= buffer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remainder = remainder – buffer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quotient[k]++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== 0 )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return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buffer = buffer / 10 (shift right by one position)</a:t>
            </a:r>
          </a:p>
        </p:txBody>
      </p:sp>
      <p:graphicFrame>
        <p:nvGraphicFramePr>
          <p:cNvPr id="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4223450"/>
              </p:ext>
            </p:extLst>
          </p:nvPr>
        </p:nvGraphicFramePr>
        <p:xfrm>
          <a:off x="1691640" y="3284982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remainder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3815731"/>
              </p:ext>
            </p:extLst>
          </p:nvPr>
        </p:nvGraphicFramePr>
        <p:xfrm>
          <a:off x="1691640" y="4437126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buffer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8337053"/>
              </p:ext>
            </p:extLst>
          </p:nvPr>
        </p:nvGraphicFramePr>
        <p:xfrm>
          <a:off x="1691640" y="5589270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quotient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3415691"/>
              </p:ext>
            </p:extLst>
          </p:nvPr>
        </p:nvGraphicFramePr>
        <p:xfrm>
          <a:off x="539496" y="6021324"/>
          <a:ext cx="864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22789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k =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quotientSize - 1; k &gt;= 0; k--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&gt;= buffer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remainder = remainder – buffer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quotient[k]++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== 0 )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return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buffer = buffer / 10 (shift right by one position)</a:t>
            </a:r>
          </a:p>
        </p:txBody>
      </p:sp>
      <p:graphicFrame>
        <p:nvGraphicFramePr>
          <p:cNvPr id="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2772537"/>
              </p:ext>
            </p:extLst>
          </p:nvPr>
        </p:nvGraphicFramePr>
        <p:xfrm>
          <a:off x="1691640" y="3284982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remainder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054572"/>
              </p:ext>
            </p:extLst>
          </p:nvPr>
        </p:nvGraphicFramePr>
        <p:xfrm>
          <a:off x="1691640" y="4437126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buffer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7940757"/>
              </p:ext>
            </p:extLst>
          </p:nvPr>
        </p:nvGraphicFramePr>
        <p:xfrm>
          <a:off x="1691640" y="5589270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quotient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5526775"/>
              </p:ext>
            </p:extLst>
          </p:nvPr>
        </p:nvGraphicFramePr>
        <p:xfrm>
          <a:off x="539496" y="6021324"/>
          <a:ext cx="864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49409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k =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quotientSize - 1; k &gt;= 0; k--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&gt;= buffer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remainder = remainder – buffer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quotient[k]++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== 0 )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return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buffer = buffer / 10 (shift right by one position)</a:t>
            </a:r>
          </a:p>
        </p:txBody>
      </p:sp>
      <p:graphicFrame>
        <p:nvGraphicFramePr>
          <p:cNvPr id="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4711399"/>
              </p:ext>
            </p:extLst>
          </p:nvPr>
        </p:nvGraphicFramePr>
        <p:xfrm>
          <a:off x="1691640" y="3284982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remainder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4385063"/>
              </p:ext>
            </p:extLst>
          </p:nvPr>
        </p:nvGraphicFramePr>
        <p:xfrm>
          <a:off x="1691640" y="4437126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buffer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5110002"/>
              </p:ext>
            </p:extLst>
          </p:nvPr>
        </p:nvGraphicFramePr>
        <p:xfrm>
          <a:off x="1691640" y="5589270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quotient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1212805"/>
              </p:ext>
            </p:extLst>
          </p:nvPr>
        </p:nvGraphicFramePr>
        <p:xfrm>
          <a:off x="539496" y="6021324"/>
          <a:ext cx="864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66470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k =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quotientSize - 1; k &gt;= 0; k--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&gt;= buffer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remainder = remainder – buffer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quotient[k]++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== 0 )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return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buffer = buffer / 10 (shift right by one position)</a:t>
            </a:r>
          </a:p>
        </p:txBody>
      </p:sp>
      <p:graphicFrame>
        <p:nvGraphicFramePr>
          <p:cNvPr id="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4100824"/>
              </p:ext>
            </p:extLst>
          </p:nvPr>
        </p:nvGraphicFramePr>
        <p:xfrm>
          <a:off x="1691640" y="3284982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remainder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7293779"/>
              </p:ext>
            </p:extLst>
          </p:nvPr>
        </p:nvGraphicFramePr>
        <p:xfrm>
          <a:off x="1691640" y="4437126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buffer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2016875"/>
              </p:ext>
            </p:extLst>
          </p:nvPr>
        </p:nvGraphicFramePr>
        <p:xfrm>
          <a:off x="1691640" y="5589270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quotient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7360490"/>
              </p:ext>
            </p:extLst>
          </p:nvPr>
        </p:nvGraphicFramePr>
        <p:xfrm>
          <a:off x="539496" y="6021324"/>
          <a:ext cx="864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94574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k =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quotientSize - 1; k &gt;= 0; k--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&gt;= buffer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remainder = remainder – buffer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quotient[k]++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== 0 )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return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buffer = buffer / 10 (shift right by one position)</a:t>
            </a:r>
          </a:p>
        </p:txBody>
      </p:sp>
      <p:graphicFrame>
        <p:nvGraphicFramePr>
          <p:cNvPr id="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1598383"/>
              </p:ext>
            </p:extLst>
          </p:nvPr>
        </p:nvGraphicFramePr>
        <p:xfrm>
          <a:off x="1691640" y="3284982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remainder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0633849"/>
              </p:ext>
            </p:extLst>
          </p:nvPr>
        </p:nvGraphicFramePr>
        <p:xfrm>
          <a:off x="1691640" y="4437126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buffer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8206749"/>
              </p:ext>
            </p:extLst>
          </p:nvPr>
        </p:nvGraphicFramePr>
        <p:xfrm>
          <a:off x="1691640" y="5589270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quotient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1587199"/>
              </p:ext>
            </p:extLst>
          </p:nvPr>
        </p:nvGraphicFramePr>
        <p:xfrm>
          <a:off x="539496" y="6021324"/>
          <a:ext cx="864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65238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k =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quotientSize - 1; k &gt;= 0; k--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&gt;= buffer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remainder = remainder – buffer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quotient[k]++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== 0 )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return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buffer = buffer / 10 (shift right by one position)</a:t>
            </a:r>
          </a:p>
        </p:txBody>
      </p:sp>
      <p:graphicFrame>
        <p:nvGraphicFramePr>
          <p:cNvPr id="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2796181"/>
              </p:ext>
            </p:extLst>
          </p:nvPr>
        </p:nvGraphicFramePr>
        <p:xfrm>
          <a:off x="1691640" y="3284982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remainder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4105641"/>
              </p:ext>
            </p:extLst>
          </p:nvPr>
        </p:nvGraphicFramePr>
        <p:xfrm>
          <a:off x="1691640" y="4437126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buffer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3308583"/>
              </p:ext>
            </p:extLst>
          </p:nvPr>
        </p:nvGraphicFramePr>
        <p:xfrm>
          <a:off x="1691640" y="5589270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quotient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2715013"/>
              </p:ext>
            </p:extLst>
          </p:nvPr>
        </p:nvGraphicFramePr>
        <p:xfrm>
          <a:off x="539496" y="6021324"/>
          <a:ext cx="864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18739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k =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quotientSize - 1; k &gt;= 0; k--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&gt;= buffer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remainder = remainder – buffer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quotient[k]++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== 0 )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return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buffer = buffer / 10 (shift right by one position)</a:t>
            </a:r>
          </a:p>
        </p:txBody>
      </p:sp>
      <p:graphicFrame>
        <p:nvGraphicFramePr>
          <p:cNvPr id="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8711020"/>
              </p:ext>
            </p:extLst>
          </p:nvPr>
        </p:nvGraphicFramePr>
        <p:xfrm>
          <a:off x="1691640" y="3284982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remainder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6322657"/>
              </p:ext>
            </p:extLst>
          </p:nvPr>
        </p:nvGraphicFramePr>
        <p:xfrm>
          <a:off x="1691640" y="4437126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buffer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3122301"/>
              </p:ext>
            </p:extLst>
          </p:nvPr>
        </p:nvGraphicFramePr>
        <p:xfrm>
          <a:off x="1691640" y="5589270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quotient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4779058"/>
              </p:ext>
            </p:extLst>
          </p:nvPr>
        </p:nvGraphicFramePr>
        <p:xfrm>
          <a:off x="539496" y="6021324"/>
          <a:ext cx="864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96258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k =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quotientSize - 1; k &gt;= 0; k--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&gt;= buffer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remainder = remainder – buffer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quotient[k]++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== 0 )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return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buffer = buffer / 10 (shift right by one position)</a:t>
            </a:r>
          </a:p>
        </p:txBody>
      </p:sp>
      <p:graphicFrame>
        <p:nvGraphicFramePr>
          <p:cNvPr id="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1440079"/>
              </p:ext>
            </p:extLst>
          </p:nvPr>
        </p:nvGraphicFramePr>
        <p:xfrm>
          <a:off x="1691640" y="3284982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remainder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0603528"/>
              </p:ext>
            </p:extLst>
          </p:nvPr>
        </p:nvGraphicFramePr>
        <p:xfrm>
          <a:off x="1691640" y="4437126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buffer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6797832"/>
              </p:ext>
            </p:extLst>
          </p:nvPr>
        </p:nvGraphicFramePr>
        <p:xfrm>
          <a:off x="1691640" y="5589270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quotient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6828631"/>
              </p:ext>
            </p:extLst>
          </p:nvPr>
        </p:nvGraphicFramePr>
        <p:xfrm>
          <a:off x="539496" y="6021324"/>
          <a:ext cx="864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1249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k =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quotientSize - 1; k &gt;= 0; k--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&gt;= buffer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remainder = remainder – buffer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quotient[k]++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== 0 )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return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buffer = buffer / 10 (shift right by one position)</a:t>
            </a:r>
          </a:p>
        </p:txBody>
      </p:sp>
      <p:graphicFrame>
        <p:nvGraphicFramePr>
          <p:cNvPr id="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7353269"/>
              </p:ext>
            </p:extLst>
          </p:nvPr>
        </p:nvGraphicFramePr>
        <p:xfrm>
          <a:off x="1691640" y="3284982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remainder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4800206"/>
              </p:ext>
            </p:extLst>
          </p:nvPr>
        </p:nvGraphicFramePr>
        <p:xfrm>
          <a:off x="1691640" y="4437126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buffer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5090511"/>
              </p:ext>
            </p:extLst>
          </p:nvPr>
        </p:nvGraphicFramePr>
        <p:xfrm>
          <a:off x="1691640" y="5589270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quotient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4932090"/>
              </p:ext>
            </p:extLst>
          </p:nvPr>
        </p:nvGraphicFramePr>
        <p:xfrm>
          <a:off x="539496" y="6021324"/>
          <a:ext cx="864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90441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k =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quotientSize - 1; k &gt;= 0; k--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&gt;= buffer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remainder = remainder – buffer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quotient[k]++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== 0 )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return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buffer = buffer / 10 (shift right by one position)</a:t>
            </a:r>
          </a:p>
        </p:txBody>
      </p:sp>
      <p:graphicFrame>
        <p:nvGraphicFramePr>
          <p:cNvPr id="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1974551"/>
              </p:ext>
            </p:extLst>
          </p:nvPr>
        </p:nvGraphicFramePr>
        <p:xfrm>
          <a:off x="1691640" y="3284982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remainder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7944514"/>
              </p:ext>
            </p:extLst>
          </p:nvPr>
        </p:nvGraphicFramePr>
        <p:xfrm>
          <a:off x="1691640" y="4437126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buffer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4512644"/>
              </p:ext>
            </p:extLst>
          </p:nvPr>
        </p:nvGraphicFramePr>
        <p:xfrm>
          <a:off x="1691640" y="5589270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quotient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5049447"/>
              </p:ext>
            </p:extLst>
          </p:nvPr>
        </p:nvGraphicFramePr>
        <p:xfrm>
          <a:off x="539496" y="6021324"/>
          <a:ext cx="864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-1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2450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0"/>
              </a:spcAft>
            </a:pPr>
            <a:r>
              <a:rPr lang="en-US" altLang="zh-TW" sz="1600" dirty="0">
                <a:latin typeface="Lucida Console"/>
              </a:rPr>
              <a:t>remainder = dividend</a:t>
            </a:r>
          </a:p>
          <a:p>
            <a:pPr>
              <a:spcAft>
                <a:spcPts val="0"/>
              </a:spcAft>
            </a:pP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sz="1600" dirty="0">
                <a:latin typeface="Lucida Console"/>
              </a:rPr>
              <a:t>( dividend &lt; divisor )</a:t>
            </a:r>
          </a:p>
          <a:p>
            <a:r>
              <a:rPr lang="en-US" altLang="zh-TW" sz="1600" dirty="0">
                <a:ea typeface="細明體"/>
              </a:rPr>
              <a:t>   quotient = 0;</a:t>
            </a:r>
            <a:endParaRPr lang="en-US" altLang="zh-TW" sz="1600" dirty="0">
              <a:latin typeface="Lucida Console"/>
            </a:endParaRPr>
          </a:p>
          <a:p>
            <a:pPr>
              <a:spcAft>
                <a:spcPts val="0"/>
              </a:spcAft>
            </a:pP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else</a:t>
            </a:r>
            <a:endParaRPr lang="en-US" altLang="zh-TW" sz="1600" dirty="0">
              <a:latin typeface="Lucida Console"/>
            </a:endParaRPr>
          </a:p>
          <a:p>
            <a:pPr>
              <a:spcAft>
                <a:spcPts val="0"/>
              </a:spcAft>
            </a:pPr>
            <a:r>
              <a:rPr lang="en-US" altLang="zh-TW" sz="1600" dirty="0">
                <a:latin typeface="Lucida Console"/>
              </a:rPr>
              <a:t>   n = </a:t>
            </a:r>
            <a:r>
              <a:rPr lang="en-US" altLang="zh-TW" sz="1600" dirty="0" err="1">
                <a:latin typeface="Lucida Console"/>
              </a:rPr>
              <a:t>dividendSize</a:t>
            </a:r>
            <a:r>
              <a:rPr lang="en-US" altLang="zh-TW" sz="1600" dirty="0">
                <a:latin typeface="Lucida Console"/>
              </a:rPr>
              <a:t> </a:t>
            </a:r>
            <a:r>
              <a:rPr lang="fr-FR" altLang="zh-TW" sz="1600" dirty="0">
                <a:latin typeface="Lucida Console"/>
              </a:rPr>
              <a:t>-</a:t>
            </a:r>
            <a:r>
              <a:rPr lang="en-US" altLang="zh-TW" sz="1600" dirty="0">
                <a:latin typeface="Lucida Console"/>
              </a:rPr>
              <a:t> </a:t>
            </a:r>
            <a:r>
              <a:rPr lang="en-US" altLang="zh-TW" sz="1600" dirty="0" err="1">
                <a:latin typeface="Lucida Console"/>
              </a:rPr>
              <a:t>divisorSize</a:t>
            </a:r>
            <a:endParaRPr lang="en-US" altLang="zh-TW" sz="1600" dirty="0">
              <a:latin typeface="Lucida Console"/>
            </a:endParaRPr>
          </a:p>
          <a:p>
            <a:pPr>
              <a:spcAft>
                <a:spcPts val="0"/>
              </a:spcAft>
            </a:pPr>
            <a:r>
              <a:rPr lang="en-US" altLang="zh-TW" sz="1600" dirty="0">
                <a:latin typeface="Lucida Console"/>
              </a:rPr>
              <a:t>   buffer = divisor shift left by n positions</a:t>
            </a:r>
          </a:p>
          <a:p>
            <a:pPr>
              <a:spcAft>
                <a:spcPts val="0"/>
              </a:spcAft>
            </a:pPr>
            <a:r>
              <a:rPr lang="en-US" altLang="zh-TW" sz="1600" dirty="0">
                <a:latin typeface="Lucida Console"/>
              </a:rPr>
              <a:t>   </a:t>
            </a:r>
            <a:r>
              <a:rPr lang="en-US" altLang="zh-TW" sz="1600" dirty="0" err="1">
                <a:latin typeface="Lucida Console"/>
              </a:rPr>
              <a:t>quotientSize</a:t>
            </a:r>
            <a:r>
              <a:rPr lang="en-US" altLang="zh-TW" sz="1600" dirty="0">
                <a:latin typeface="Lucida Console"/>
              </a:rPr>
              <a:t> = </a:t>
            </a:r>
            <a:r>
              <a:rPr lang="en-US" altLang="zh-TW" sz="1600" dirty="0" err="1">
                <a:latin typeface="Lucida Console"/>
              </a:rPr>
              <a:t>dividendSize</a:t>
            </a:r>
            <a:r>
              <a:rPr lang="en-US" altLang="zh-TW" sz="1600" dirty="0">
                <a:latin typeface="Lucida Console"/>
              </a:rPr>
              <a:t> </a:t>
            </a:r>
            <a:r>
              <a:rPr lang="fr-FR" altLang="zh-TW" sz="1600" dirty="0">
                <a:latin typeface="Lucida Console"/>
              </a:rPr>
              <a:t>-</a:t>
            </a:r>
            <a:r>
              <a:rPr lang="en-US" altLang="zh-TW" sz="1600" dirty="0">
                <a:latin typeface="Lucida Console"/>
              </a:rPr>
              <a:t> </a:t>
            </a:r>
            <a:r>
              <a:rPr lang="en-US" altLang="zh-TW" sz="1600" dirty="0" err="1">
                <a:latin typeface="Lucida Console"/>
              </a:rPr>
              <a:t>divisorSize</a:t>
            </a:r>
            <a:endParaRPr lang="en-US" altLang="zh-TW" sz="1600" dirty="0">
              <a:latin typeface="Lucida Console"/>
            </a:endParaRPr>
          </a:p>
          <a:p>
            <a:pPr>
              <a:spcAft>
                <a:spcPts val="0"/>
              </a:spcAft>
            </a:pP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   if</a:t>
            </a:r>
            <a:r>
              <a:rPr lang="en-US" altLang="zh-TW" sz="1600" dirty="0">
                <a:latin typeface="Lucida Console"/>
              </a:rPr>
              <a:t>( dividend &lt; buffer )</a:t>
            </a:r>
          </a:p>
          <a:p>
            <a:pPr>
              <a:spcAft>
                <a:spcPts val="0"/>
              </a:spcAft>
            </a:pPr>
            <a:r>
              <a:rPr lang="en-US" altLang="zh-TW" sz="1600" dirty="0">
                <a:latin typeface="Lucida Console"/>
              </a:rPr>
              <a:t>      buffer = buffer / 10 (shift right by one position)</a:t>
            </a:r>
          </a:p>
          <a:p>
            <a:pPr>
              <a:spcAft>
                <a:spcPts val="0"/>
              </a:spcAft>
            </a:pP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   else</a:t>
            </a:r>
            <a:endParaRPr lang="en-US" altLang="zh-TW" sz="1600" dirty="0">
              <a:latin typeface="Lucida Console"/>
            </a:endParaRPr>
          </a:p>
          <a:p>
            <a:pPr>
              <a:spcAft>
                <a:spcPts val="0"/>
              </a:spcAft>
            </a:pPr>
            <a:r>
              <a:rPr lang="en-US" altLang="zh-TW" sz="1600" dirty="0">
                <a:latin typeface="Lucida Console"/>
              </a:rPr>
              <a:t>      </a:t>
            </a:r>
            <a:r>
              <a:rPr lang="en-US" altLang="zh-TW" sz="1600" dirty="0" err="1">
                <a:latin typeface="Lucida Console"/>
              </a:rPr>
              <a:t>quotientSize</a:t>
            </a:r>
            <a:r>
              <a:rPr lang="en-US" altLang="zh-TW" sz="1600" dirty="0">
                <a:latin typeface="Lucida Console"/>
              </a:rPr>
              <a:t>++</a:t>
            </a:r>
          </a:p>
          <a:p>
            <a:r>
              <a:rPr lang="en-US" altLang="zh-TW" sz="1600" dirty="0">
                <a:ea typeface="細明體"/>
              </a:rPr>
              <a:t>   quotient = 0;</a:t>
            </a:r>
            <a:endParaRPr lang="en-US" altLang="zh-TW" sz="1600" dirty="0"/>
          </a:p>
          <a:p>
            <a:pPr>
              <a:spcAft>
                <a:spcPts val="0"/>
              </a:spcAft>
            </a:pP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   for</a:t>
            </a:r>
            <a:r>
              <a:rPr lang="en-US" altLang="zh-TW" sz="1600" dirty="0">
                <a:latin typeface="Lucida Console"/>
              </a:rPr>
              <a:t>( k = </a:t>
            </a:r>
            <a:r>
              <a:rPr lang="fr-FR" altLang="zh-TW" sz="1600" dirty="0">
                <a:latin typeface="Lucida Console"/>
              </a:rPr>
              <a:t>quotientSize - 1; k &gt;= 0; k-- )</a:t>
            </a:r>
          </a:p>
          <a:p>
            <a:pPr>
              <a:spcAft>
                <a:spcPts val="0"/>
              </a:spcAft>
            </a:pPr>
            <a:r>
              <a:rPr lang="en-US" altLang="zh-TW" sz="1600" dirty="0">
                <a:latin typeface="Lucida Console"/>
              </a:rPr>
              <a:t>      </a:t>
            </a: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while</a:t>
            </a:r>
            <a:r>
              <a:rPr lang="en-US" altLang="zh-TW" sz="1600" dirty="0">
                <a:latin typeface="Lucida Console"/>
              </a:rPr>
              <a:t>( buffer &lt;= remainder )</a:t>
            </a:r>
          </a:p>
          <a:p>
            <a:pPr>
              <a:spcAft>
                <a:spcPts val="0"/>
              </a:spcAft>
            </a:pPr>
            <a:r>
              <a:rPr lang="en-US" altLang="zh-TW" sz="1600" dirty="0">
                <a:latin typeface="Lucida Console"/>
              </a:rPr>
              <a:t>         remainder </a:t>
            </a:r>
            <a:r>
              <a:rPr lang="fr-FR" altLang="zh-TW" dirty="0">
                <a:latin typeface="Lucida Console"/>
              </a:rPr>
              <a:t>-</a:t>
            </a:r>
            <a:r>
              <a:rPr lang="en-US" altLang="zh-TW" sz="1600" dirty="0">
                <a:latin typeface="Lucida Console"/>
              </a:rPr>
              <a:t>= buffer</a:t>
            </a:r>
          </a:p>
          <a:p>
            <a:pPr>
              <a:spcAft>
                <a:spcPts val="0"/>
              </a:spcAft>
            </a:pPr>
            <a:r>
              <a:rPr lang="en-US" altLang="zh-TW" sz="1600" dirty="0">
                <a:latin typeface="Lucida Console"/>
              </a:rPr>
              <a:t>         </a:t>
            </a:r>
            <a:r>
              <a:rPr lang="en-US" altLang="zh-TW" sz="1600" dirty="0">
                <a:solidFill>
                  <a:srgbClr val="FF0000"/>
                </a:solidFill>
                <a:highlight>
                  <a:srgbClr val="FFFF00"/>
                </a:highlight>
                <a:latin typeface="Lucida Console"/>
              </a:rPr>
              <a:t>quotient[k]++</a:t>
            </a:r>
          </a:p>
          <a:p>
            <a:pPr>
              <a:spcAft>
                <a:spcPts val="0"/>
              </a:spcAft>
            </a:pPr>
            <a:r>
              <a:rPr lang="en-US" altLang="zh-TW" sz="1600" dirty="0">
                <a:latin typeface="Lucida Console"/>
              </a:rPr>
              <a:t>         </a:t>
            </a: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sz="1600" dirty="0">
                <a:latin typeface="Lucida Console"/>
              </a:rPr>
              <a:t>( remainder == 0 )</a:t>
            </a:r>
          </a:p>
          <a:p>
            <a:pPr>
              <a:spcAft>
                <a:spcPts val="0"/>
              </a:spcAft>
            </a:pPr>
            <a:r>
              <a:rPr lang="en-US" altLang="zh-TW" sz="1600" dirty="0">
                <a:latin typeface="Lucida Console"/>
              </a:rPr>
              <a:t>            </a:t>
            </a: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return</a:t>
            </a:r>
            <a:endParaRPr lang="en-US" altLang="zh-TW" sz="1600" dirty="0">
              <a:latin typeface="Lucida Console"/>
            </a:endParaRPr>
          </a:p>
          <a:p>
            <a:pPr>
              <a:spcAft>
                <a:spcPts val="0"/>
              </a:spcAft>
            </a:pPr>
            <a:r>
              <a:rPr lang="en-US" altLang="zh-TW" sz="1600" dirty="0">
                <a:solidFill>
                  <a:srgbClr val="000000"/>
                </a:solidFill>
                <a:latin typeface="Lucida Console"/>
              </a:rPr>
              <a:t>      buffer = buffer / 10 </a:t>
            </a:r>
            <a:r>
              <a:rPr lang="en-US" altLang="zh-TW" sz="1600" dirty="0">
                <a:latin typeface="Lucida Console"/>
              </a:rPr>
              <a:t>(shift right by one position)</a:t>
            </a:r>
          </a:p>
        </p:txBody>
      </p:sp>
    </p:spTree>
    <p:extLst>
      <p:ext uri="{BB962C8B-B14F-4D97-AF65-F5344CB8AC3E}">
        <p14:creationId xmlns:p14="http://schemas.microsoft.com/office/powerpoint/2010/main" val="4733067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42016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0"/>
              </a:spcAft>
            </a:pPr>
            <a:r>
              <a:rPr lang="en-US" altLang="zh-TW" sz="1600" dirty="0">
                <a:latin typeface="Lucida Console"/>
              </a:rPr>
              <a:t>remainder = dividend</a:t>
            </a:r>
          </a:p>
          <a:p>
            <a:pPr>
              <a:spcAft>
                <a:spcPts val="0"/>
              </a:spcAft>
            </a:pP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sz="1600" dirty="0">
                <a:latin typeface="Lucida Console"/>
              </a:rPr>
              <a:t>( dividend &lt; divisor )</a:t>
            </a:r>
          </a:p>
          <a:p>
            <a:r>
              <a:rPr lang="en-US" altLang="zh-TW" sz="1600" dirty="0">
                <a:ea typeface="細明體"/>
              </a:rPr>
              <a:t>   quotient = 0;</a:t>
            </a:r>
            <a:endParaRPr lang="en-US" altLang="zh-TW" sz="1600" dirty="0">
              <a:latin typeface="Lucida Console"/>
            </a:endParaRPr>
          </a:p>
          <a:p>
            <a:pPr>
              <a:spcAft>
                <a:spcPts val="0"/>
              </a:spcAft>
            </a:pP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else</a:t>
            </a:r>
            <a:endParaRPr lang="en-US" altLang="zh-TW" sz="1600" dirty="0">
              <a:latin typeface="Lucida Console"/>
            </a:endParaRPr>
          </a:p>
          <a:p>
            <a:pPr>
              <a:spcAft>
                <a:spcPts val="0"/>
              </a:spcAft>
            </a:pPr>
            <a:r>
              <a:rPr lang="en-US" altLang="zh-TW" sz="1600" dirty="0">
                <a:latin typeface="Lucida Console"/>
              </a:rPr>
              <a:t>   n = </a:t>
            </a:r>
            <a:r>
              <a:rPr lang="en-US" altLang="zh-TW" sz="1600" dirty="0" err="1">
                <a:latin typeface="Lucida Console"/>
              </a:rPr>
              <a:t>dividendSize</a:t>
            </a:r>
            <a:r>
              <a:rPr lang="en-US" altLang="zh-TW" sz="1600" dirty="0">
                <a:latin typeface="Lucida Console"/>
              </a:rPr>
              <a:t> </a:t>
            </a:r>
            <a:r>
              <a:rPr lang="fr-FR" altLang="zh-TW" sz="1600" dirty="0">
                <a:latin typeface="Lucida Console"/>
              </a:rPr>
              <a:t>-</a:t>
            </a:r>
            <a:r>
              <a:rPr lang="en-US" altLang="zh-TW" sz="1600" dirty="0">
                <a:latin typeface="Lucida Console"/>
              </a:rPr>
              <a:t> </a:t>
            </a:r>
            <a:r>
              <a:rPr lang="en-US" altLang="zh-TW" sz="1600" dirty="0" err="1">
                <a:latin typeface="Lucida Console"/>
              </a:rPr>
              <a:t>divisorSize</a:t>
            </a:r>
            <a:endParaRPr lang="en-US" altLang="zh-TW" sz="1600" dirty="0">
              <a:latin typeface="Lucida Console"/>
            </a:endParaRPr>
          </a:p>
          <a:p>
            <a:pPr>
              <a:spcAft>
                <a:spcPts val="0"/>
              </a:spcAft>
            </a:pPr>
            <a:r>
              <a:rPr lang="en-US" altLang="zh-TW" sz="1600" dirty="0">
                <a:latin typeface="Lucida Console"/>
              </a:rPr>
              <a:t>   buffer = divisor shift left by n positions</a:t>
            </a:r>
          </a:p>
          <a:p>
            <a:pPr>
              <a:spcAft>
                <a:spcPts val="0"/>
              </a:spcAft>
            </a:pPr>
            <a:r>
              <a:rPr lang="en-US" altLang="zh-TW" sz="1600" dirty="0">
                <a:latin typeface="Lucida Console"/>
              </a:rPr>
              <a:t>   </a:t>
            </a:r>
            <a:r>
              <a:rPr lang="en-US" altLang="zh-TW" sz="1600" dirty="0" err="1">
                <a:latin typeface="Lucida Console"/>
              </a:rPr>
              <a:t>quotientSize</a:t>
            </a:r>
            <a:r>
              <a:rPr lang="en-US" altLang="zh-TW" sz="1600" dirty="0">
                <a:latin typeface="Lucida Console"/>
              </a:rPr>
              <a:t> = </a:t>
            </a:r>
            <a:r>
              <a:rPr lang="en-US" altLang="zh-TW" sz="1600" dirty="0" err="1">
                <a:latin typeface="Lucida Console"/>
              </a:rPr>
              <a:t>dividendSize</a:t>
            </a:r>
            <a:r>
              <a:rPr lang="en-US" altLang="zh-TW" sz="1600" dirty="0">
                <a:latin typeface="Lucida Console"/>
              </a:rPr>
              <a:t> </a:t>
            </a:r>
            <a:r>
              <a:rPr lang="fr-FR" altLang="zh-TW" sz="1600" dirty="0">
                <a:latin typeface="Lucida Console"/>
              </a:rPr>
              <a:t>-</a:t>
            </a:r>
            <a:r>
              <a:rPr lang="en-US" altLang="zh-TW" sz="1600" dirty="0">
                <a:latin typeface="Lucida Console"/>
              </a:rPr>
              <a:t> </a:t>
            </a:r>
            <a:r>
              <a:rPr lang="en-US" altLang="zh-TW" sz="1600" dirty="0" err="1">
                <a:latin typeface="Lucida Console"/>
              </a:rPr>
              <a:t>divisorSize</a:t>
            </a:r>
            <a:endParaRPr lang="en-US" altLang="zh-TW" sz="1600" dirty="0">
              <a:latin typeface="Lucida Console"/>
            </a:endParaRPr>
          </a:p>
          <a:p>
            <a:pPr>
              <a:spcAft>
                <a:spcPts val="0"/>
              </a:spcAft>
            </a:pP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   if</a:t>
            </a:r>
            <a:r>
              <a:rPr lang="en-US" altLang="zh-TW" sz="1600" dirty="0">
                <a:latin typeface="Lucida Console"/>
              </a:rPr>
              <a:t>( dividend &lt; buffer )</a:t>
            </a:r>
          </a:p>
          <a:p>
            <a:pPr>
              <a:spcAft>
                <a:spcPts val="0"/>
              </a:spcAft>
            </a:pPr>
            <a:r>
              <a:rPr lang="en-US" altLang="zh-TW" sz="1600" dirty="0">
                <a:latin typeface="Lucida Console"/>
              </a:rPr>
              <a:t>      buffer = buffer / 10 (shift right by one position)</a:t>
            </a:r>
          </a:p>
          <a:p>
            <a:pPr>
              <a:spcAft>
                <a:spcPts val="0"/>
              </a:spcAft>
            </a:pP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   else</a:t>
            </a:r>
            <a:endParaRPr lang="en-US" altLang="zh-TW" sz="1600" dirty="0">
              <a:latin typeface="Lucida Console"/>
            </a:endParaRPr>
          </a:p>
          <a:p>
            <a:pPr>
              <a:spcAft>
                <a:spcPts val="0"/>
              </a:spcAft>
            </a:pPr>
            <a:r>
              <a:rPr lang="en-US" altLang="zh-TW" sz="1600" dirty="0">
                <a:latin typeface="Lucida Console"/>
              </a:rPr>
              <a:t>      </a:t>
            </a:r>
            <a:r>
              <a:rPr lang="en-US" altLang="zh-TW" sz="1600" dirty="0" err="1">
                <a:latin typeface="Lucida Console"/>
              </a:rPr>
              <a:t>quotientSize</a:t>
            </a:r>
            <a:r>
              <a:rPr lang="en-US" altLang="zh-TW" sz="1600" dirty="0">
                <a:latin typeface="Lucida Console"/>
              </a:rPr>
              <a:t>++</a:t>
            </a:r>
          </a:p>
          <a:p>
            <a:r>
              <a:rPr lang="en-US" altLang="zh-TW" sz="1600" dirty="0">
                <a:ea typeface="細明體"/>
              </a:rPr>
              <a:t>   quotient = 0;</a:t>
            </a:r>
            <a:endParaRPr lang="en-US" altLang="zh-TW" sz="1600" dirty="0"/>
          </a:p>
          <a:p>
            <a:pPr>
              <a:spcAft>
                <a:spcPts val="0"/>
              </a:spcAft>
            </a:pP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   for</a:t>
            </a:r>
            <a:r>
              <a:rPr lang="en-US" altLang="zh-TW" sz="1600" dirty="0">
                <a:latin typeface="Lucida Console"/>
              </a:rPr>
              <a:t>( k = </a:t>
            </a:r>
            <a:r>
              <a:rPr lang="fr-FR" altLang="zh-TW" sz="1600" dirty="0">
                <a:latin typeface="Lucida Console"/>
              </a:rPr>
              <a:t>quotientSize - 1; k &gt;= 0; k-- )</a:t>
            </a:r>
          </a:p>
          <a:p>
            <a:pPr>
              <a:spcAft>
                <a:spcPts val="0"/>
              </a:spcAft>
            </a:pPr>
            <a:r>
              <a:rPr lang="en-US" altLang="zh-TW" sz="1600" dirty="0">
                <a:latin typeface="Lucida Console"/>
              </a:rPr>
              <a:t>      </a:t>
            </a: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while</a:t>
            </a:r>
            <a:r>
              <a:rPr lang="en-US" altLang="zh-TW" sz="1600" dirty="0">
                <a:latin typeface="Lucida Console"/>
              </a:rPr>
              <a:t>( buffer &lt;= remainder )</a:t>
            </a:r>
          </a:p>
          <a:p>
            <a:pPr>
              <a:spcAft>
                <a:spcPts val="0"/>
              </a:spcAft>
            </a:pPr>
            <a:r>
              <a:rPr lang="en-US" altLang="zh-TW" sz="1600" dirty="0">
                <a:latin typeface="Lucida Console"/>
              </a:rPr>
              <a:t>         remainder -= buffer</a:t>
            </a:r>
          </a:p>
          <a:p>
            <a:pPr>
              <a:spcAft>
                <a:spcPts val="0"/>
              </a:spcAft>
            </a:pPr>
            <a:r>
              <a:rPr lang="en-US" altLang="zh-TW" sz="1600" dirty="0">
                <a:latin typeface="Lucida Console"/>
              </a:rPr>
              <a:t>         quotient[k]++</a:t>
            </a:r>
          </a:p>
          <a:p>
            <a:pPr>
              <a:spcAft>
                <a:spcPts val="0"/>
              </a:spcAft>
            </a:pPr>
            <a:r>
              <a:rPr lang="en-US" altLang="zh-TW" sz="1600" dirty="0">
                <a:latin typeface="Lucida Console"/>
              </a:rPr>
              <a:t>         </a:t>
            </a: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sz="1600" dirty="0">
                <a:latin typeface="Lucida Console"/>
              </a:rPr>
              <a:t>( remainder == 0 )</a:t>
            </a:r>
          </a:p>
          <a:p>
            <a:pPr>
              <a:spcAft>
                <a:spcPts val="0"/>
              </a:spcAft>
            </a:pPr>
            <a:r>
              <a:rPr lang="en-US" altLang="zh-TW" sz="1600" dirty="0">
                <a:latin typeface="Lucida Console"/>
              </a:rPr>
              <a:t>            </a:t>
            </a: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return</a:t>
            </a:r>
            <a:endParaRPr lang="en-US" altLang="zh-TW" sz="1600" dirty="0">
              <a:latin typeface="Lucida Console"/>
            </a:endParaRPr>
          </a:p>
          <a:p>
            <a:pPr>
              <a:spcAft>
                <a:spcPts val="0"/>
              </a:spcAft>
            </a:pPr>
            <a:r>
              <a:rPr lang="en-US" altLang="zh-TW" sz="1600" dirty="0">
                <a:solidFill>
                  <a:srgbClr val="000000"/>
                </a:solidFill>
                <a:latin typeface="Lucida Console"/>
              </a:rPr>
              <a:t>      buffer = buffer / 10 </a:t>
            </a:r>
            <a:r>
              <a:rPr lang="en-US" altLang="zh-TW" sz="1600" dirty="0">
                <a:latin typeface="Lucida Console"/>
              </a:rPr>
              <a:t>(shift right by one position)</a:t>
            </a:r>
          </a:p>
        </p:txBody>
      </p:sp>
    </p:spTree>
    <p:extLst>
      <p:ext uri="{BB962C8B-B14F-4D97-AF65-F5344CB8AC3E}">
        <p14:creationId xmlns:p14="http://schemas.microsoft.com/office/powerpoint/2010/main" val="39714707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Aft>
                <a:spcPts val="0"/>
              </a:spcAft>
            </a:pPr>
            <a:r>
              <a:rPr lang="en-US" altLang="zh-TW" sz="1600" dirty="0">
                <a:solidFill>
                  <a:srgbClr val="000000"/>
                </a:solidFill>
                <a:latin typeface="Lucida Console"/>
              </a:rPr>
              <a:t>remainder = dividend</a:t>
            </a:r>
          </a:p>
          <a:p>
            <a:pPr lvl="0">
              <a:spcAft>
                <a:spcPts val="0"/>
              </a:spcAft>
            </a:pPr>
            <a:r>
              <a:rPr lang="en-US" altLang="zh-TW" sz="1600" dirty="0">
                <a:solidFill>
                  <a:srgbClr val="000000"/>
                </a:solidFill>
                <a:latin typeface="Lucida Console"/>
              </a:rPr>
              <a:t>n = </a:t>
            </a:r>
            <a:r>
              <a:rPr lang="en-US" altLang="zh-TW" sz="1600" dirty="0" err="1">
                <a:solidFill>
                  <a:srgbClr val="000000"/>
                </a:solidFill>
                <a:latin typeface="Lucida Console"/>
              </a:rPr>
              <a:t>dividendSize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</a:rPr>
              <a:t> – </a:t>
            </a:r>
            <a:r>
              <a:rPr lang="en-US" altLang="zh-TW" sz="1600" dirty="0" err="1">
                <a:solidFill>
                  <a:srgbClr val="000000"/>
                </a:solidFill>
                <a:latin typeface="Lucida Console"/>
              </a:rPr>
              <a:t>divisorSize</a:t>
            </a:r>
            <a:endParaRPr lang="en-US" altLang="zh-TW" sz="1600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sz="1600" dirty="0">
                <a:solidFill>
                  <a:srgbClr val="000000"/>
                </a:solidFill>
                <a:latin typeface="Lucida Console"/>
              </a:rPr>
              <a:t>buffer = divisor shift left by n positions</a:t>
            </a:r>
          </a:p>
          <a:p>
            <a:pPr lvl="0">
              <a:spcAft>
                <a:spcPts val="0"/>
              </a:spcAft>
            </a:pPr>
            <a:r>
              <a:rPr lang="en-US" altLang="zh-TW" sz="1600" dirty="0" err="1">
                <a:solidFill>
                  <a:srgbClr val="000000"/>
                </a:solidFill>
                <a:latin typeface="Lucida Console"/>
              </a:rPr>
              <a:t>quotientSize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</a:rPr>
              <a:t> = </a:t>
            </a:r>
            <a:r>
              <a:rPr lang="en-US" altLang="zh-TW" sz="1600" dirty="0" err="1">
                <a:solidFill>
                  <a:srgbClr val="000000"/>
                </a:solidFill>
                <a:latin typeface="Lucida Console"/>
              </a:rPr>
              <a:t>dividendSize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</a:rPr>
              <a:t> – </a:t>
            </a:r>
            <a:r>
              <a:rPr lang="en-US" altLang="zh-TW" sz="1600" dirty="0" err="1">
                <a:solidFill>
                  <a:srgbClr val="000000"/>
                </a:solidFill>
                <a:latin typeface="Lucida Console"/>
              </a:rPr>
              <a:t>divisorSize</a:t>
            </a:r>
            <a:endParaRPr lang="en-US" altLang="zh-TW" sz="1600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</a:rPr>
              <a:t>( dividend &lt; buffer )</a:t>
            </a:r>
          </a:p>
          <a:p>
            <a:pPr lvl="0">
              <a:spcAft>
                <a:spcPts val="0"/>
              </a:spcAft>
            </a:pPr>
            <a:r>
              <a:rPr lang="en-US" altLang="zh-TW" sz="1600" dirty="0">
                <a:solidFill>
                  <a:srgbClr val="000000"/>
                </a:solidFill>
                <a:latin typeface="Lucida Console"/>
              </a:rPr>
              <a:t>   buffer = buffer / 10 (shift right by one position)</a:t>
            </a:r>
          </a:p>
          <a:p>
            <a:pPr lvl="0">
              <a:spcAft>
                <a:spcPts val="0"/>
              </a:spcAft>
            </a:pP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else</a:t>
            </a:r>
            <a:endParaRPr lang="en-US" altLang="zh-TW" sz="1600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sz="1600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sz="1600" dirty="0" err="1">
                <a:solidFill>
                  <a:srgbClr val="000000"/>
                </a:solidFill>
                <a:latin typeface="Lucida Console"/>
              </a:rPr>
              <a:t>quotientSize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</a:rPr>
              <a:t>++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ea typeface="細明體"/>
              </a:rPr>
              <a:t>quotient = 0;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</p:txBody>
      </p:sp>
      <p:graphicFrame>
        <p:nvGraphicFramePr>
          <p:cNvPr id="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0395319"/>
              </p:ext>
            </p:extLst>
          </p:nvPr>
        </p:nvGraphicFramePr>
        <p:xfrm>
          <a:off x="1691640" y="3284982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dividend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5081045"/>
              </p:ext>
            </p:extLst>
          </p:nvPr>
        </p:nvGraphicFramePr>
        <p:xfrm>
          <a:off x="1691640" y="4437126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divisor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6691514"/>
              </p:ext>
            </p:extLst>
          </p:nvPr>
        </p:nvGraphicFramePr>
        <p:xfrm>
          <a:off x="1691640" y="5589270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quotient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35018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Aft>
                <a:spcPts val="0"/>
              </a:spcAft>
            </a:pPr>
            <a:r>
              <a:rPr lang="en-US" altLang="zh-TW" sz="1600" dirty="0">
                <a:solidFill>
                  <a:srgbClr val="000000"/>
                </a:solidFill>
                <a:latin typeface="Lucida Console"/>
              </a:rPr>
              <a:t>remainder = dividend</a:t>
            </a:r>
          </a:p>
          <a:p>
            <a:pPr lvl="0">
              <a:spcAft>
                <a:spcPts val="0"/>
              </a:spcAft>
            </a:pPr>
            <a:r>
              <a:rPr lang="en-US" altLang="zh-TW" sz="1600" dirty="0">
                <a:solidFill>
                  <a:srgbClr val="000000"/>
                </a:solidFill>
                <a:latin typeface="Lucida Console"/>
              </a:rPr>
              <a:t>n = </a:t>
            </a:r>
            <a:r>
              <a:rPr lang="en-US" altLang="zh-TW" sz="1600" dirty="0" err="1">
                <a:solidFill>
                  <a:srgbClr val="000000"/>
                </a:solidFill>
                <a:latin typeface="Lucida Console"/>
              </a:rPr>
              <a:t>dividendSize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</a:rPr>
              <a:t> – </a:t>
            </a:r>
            <a:r>
              <a:rPr lang="en-US" altLang="zh-TW" sz="1600" dirty="0" err="1">
                <a:solidFill>
                  <a:srgbClr val="000000"/>
                </a:solidFill>
                <a:latin typeface="Lucida Console"/>
              </a:rPr>
              <a:t>divisorSize</a:t>
            </a:r>
            <a:endParaRPr lang="en-US" altLang="zh-TW" sz="1600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sz="1600" dirty="0">
                <a:solidFill>
                  <a:srgbClr val="000000"/>
                </a:solidFill>
                <a:latin typeface="Lucida Console"/>
              </a:rPr>
              <a:t>buffer = divisor shift left by n positions</a:t>
            </a:r>
          </a:p>
          <a:p>
            <a:pPr lvl="0">
              <a:spcAft>
                <a:spcPts val="0"/>
              </a:spcAft>
            </a:pPr>
            <a:r>
              <a:rPr lang="en-US" altLang="zh-TW" sz="1600" dirty="0" err="1">
                <a:solidFill>
                  <a:srgbClr val="000000"/>
                </a:solidFill>
                <a:latin typeface="Lucida Console"/>
              </a:rPr>
              <a:t>quotientSize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</a:rPr>
              <a:t> = </a:t>
            </a:r>
            <a:r>
              <a:rPr lang="en-US" altLang="zh-TW" sz="1600" dirty="0" err="1">
                <a:solidFill>
                  <a:srgbClr val="000000"/>
                </a:solidFill>
                <a:latin typeface="Lucida Console"/>
              </a:rPr>
              <a:t>dividendSize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</a:rPr>
              <a:t> – </a:t>
            </a:r>
            <a:r>
              <a:rPr lang="en-US" altLang="zh-TW" sz="1600" dirty="0" err="1">
                <a:solidFill>
                  <a:srgbClr val="000000"/>
                </a:solidFill>
                <a:latin typeface="Lucida Console"/>
              </a:rPr>
              <a:t>divisorSize</a:t>
            </a:r>
            <a:endParaRPr lang="en-US" altLang="zh-TW" sz="1600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</a:rPr>
              <a:t>( dividend &lt; buffer )</a:t>
            </a:r>
          </a:p>
          <a:p>
            <a:pPr lvl="0">
              <a:spcAft>
                <a:spcPts val="0"/>
              </a:spcAft>
            </a:pPr>
            <a:r>
              <a:rPr lang="en-US" altLang="zh-TW" sz="1600" dirty="0">
                <a:solidFill>
                  <a:srgbClr val="000000"/>
                </a:solidFill>
                <a:latin typeface="Lucida Console"/>
              </a:rPr>
              <a:t>   buffer = buffer / 10 (shift right by one position)</a:t>
            </a:r>
          </a:p>
          <a:p>
            <a:pPr lvl="0">
              <a:spcAft>
                <a:spcPts val="0"/>
              </a:spcAft>
            </a:pP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else</a:t>
            </a:r>
            <a:endParaRPr lang="en-US" altLang="zh-TW" sz="1600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sz="1600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sz="1600" dirty="0" err="1">
                <a:solidFill>
                  <a:srgbClr val="000000"/>
                </a:solidFill>
                <a:latin typeface="Lucida Console"/>
              </a:rPr>
              <a:t>quotientSize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</a:rPr>
              <a:t>++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ea typeface="細明體"/>
              </a:rPr>
              <a:t>quotient = 0;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</p:txBody>
      </p:sp>
      <p:graphicFrame>
        <p:nvGraphicFramePr>
          <p:cNvPr id="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5954864"/>
              </p:ext>
            </p:extLst>
          </p:nvPr>
        </p:nvGraphicFramePr>
        <p:xfrm>
          <a:off x="1691640" y="3284982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remainder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0324089"/>
              </p:ext>
            </p:extLst>
          </p:nvPr>
        </p:nvGraphicFramePr>
        <p:xfrm>
          <a:off x="1691640" y="4437126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buffer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2342401"/>
              </p:ext>
            </p:extLst>
          </p:nvPr>
        </p:nvGraphicFramePr>
        <p:xfrm>
          <a:off x="1691640" y="5589270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quotient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93578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k =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quotientSize - 1; k &gt;= 0; k--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&gt;= buffer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remainder = remainder – buffer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quotient[k]++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== 0 )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return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buffer = buffer / 10 (shift right by one position)</a:t>
            </a:r>
          </a:p>
        </p:txBody>
      </p:sp>
      <p:graphicFrame>
        <p:nvGraphicFramePr>
          <p:cNvPr id="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6481846"/>
              </p:ext>
            </p:extLst>
          </p:nvPr>
        </p:nvGraphicFramePr>
        <p:xfrm>
          <a:off x="1691640" y="3284982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remainder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9746639"/>
              </p:ext>
            </p:extLst>
          </p:nvPr>
        </p:nvGraphicFramePr>
        <p:xfrm>
          <a:off x="1691640" y="4437126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buffer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8145536"/>
              </p:ext>
            </p:extLst>
          </p:nvPr>
        </p:nvGraphicFramePr>
        <p:xfrm>
          <a:off x="1691640" y="5589270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quotient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4385039"/>
              </p:ext>
            </p:extLst>
          </p:nvPr>
        </p:nvGraphicFramePr>
        <p:xfrm>
          <a:off x="539496" y="6021324"/>
          <a:ext cx="864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23108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k =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quotientSize - 1; k &gt;= 0; k--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&gt;= buffer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remainder = remainder – buffer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quotient[k]++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== 0 )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return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buffer = buffer / 10 (shift right by one position)</a:t>
            </a:r>
          </a:p>
        </p:txBody>
      </p:sp>
      <p:graphicFrame>
        <p:nvGraphicFramePr>
          <p:cNvPr id="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360083"/>
              </p:ext>
            </p:extLst>
          </p:nvPr>
        </p:nvGraphicFramePr>
        <p:xfrm>
          <a:off x="1691640" y="3284982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remainder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4459671"/>
              </p:ext>
            </p:extLst>
          </p:nvPr>
        </p:nvGraphicFramePr>
        <p:xfrm>
          <a:off x="1691640" y="4437126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buffer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6985384"/>
              </p:ext>
            </p:extLst>
          </p:nvPr>
        </p:nvGraphicFramePr>
        <p:xfrm>
          <a:off x="1691640" y="5589270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quotient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5086128"/>
              </p:ext>
            </p:extLst>
          </p:nvPr>
        </p:nvGraphicFramePr>
        <p:xfrm>
          <a:off x="539496" y="6021324"/>
          <a:ext cx="864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53067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k =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quotientSize - 1; k &gt;= 0; k--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&gt;= buffer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remainder = remainder – buffer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quotient[k]++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== 0 )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return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buffer = buffer / 10 (shift right by one position)</a:t>
            </a:r>
          </a:p>
        </p:txBody>
      </p:sp>
      <p:graphicFrame>
        <p:nvGraphicFramePr>
          <p:cNvPr id="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6800891"/>
              </p:ext>
            </p:extLst>
          </p:nvPr>
        </p:nvGraphicFramePr>
        <p:xfrm>
          <a:off x="1691640" y="3284982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remainder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1747059"/>
              </p:ext>
            </p:extLst>
          </p:nvPr>
        </p:nvGraphicFramePr>
        <p:xfrm>
          <a:off x="1691640" y="4437126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buffer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340569"/>
              </p:ext>
            </p:extLst>
          </p:nvPr>
        </p:nvGraphicFramePr>
        <p:xfrm>
          <a:off x="1691640" y="5589270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quotient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7662229"/>
              </p:ext>
            </p:extLst>
          </p:nvPr>
        </p:nvGraphicFramePr>
        <p:xfrm>
          <a:off x="539496" y="6021324"/>
          <a:ext cx="864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95347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k =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quotientSize - 1; k &gt;= 0; k--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&gt;= buffer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remainder = remainder – buffer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quotient[k]++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== 0 )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return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buffer = buffer / 10 (shift right by one position)</a:t>
            </a:r>
          </a:p>
        </p:txBody>
      </p:sp>
      <p:graphicFrame>
        <p:nvGraphicFramePr>
          <p:cNvPr id="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5241571"/>
              </p:ext>
            </p:extLst>
          </p:nvPr>
        </p:nvGraphicFramePr>
        <p:xfrm>
          <a:off x="1691640" y="3284982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remainder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2767343"/>
              </p:ext>
            </p:extLst>
          </p:nvPr>
        </p:nvGraphicFramePr>
        <p:xfrm>
          <a:off x="1691640" y="4437126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buffer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9879323"/>
              </p:ext>
            </p:extLst>
          </p:nvPr>
        </p:nvGraphicFramePr>
        <p:xfrm>
          <a:off x="1691640" y="5589270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quotient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9842342"/>
              </p:ext>
            </p:extLst>
          </p:nvPr>
        </p:nvGraphicFramePr>
        <p:xfrm>
          <a:off x="539496" y="6021324"/>
          <a:ext cx="864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48697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k =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quotientSize - 1; k &gt;= 0; k--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&gt;= buffer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remainder = remainder – buffer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quotient[k]++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== 0 )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return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buffer = buffer / 10 (shift right by one position)</a:t>
            </a:r>
          </a:p>
        </p:txBody>
      </p:sp>
      <p:graphicFrame>
        <p:nvGraphicFramePr>
          <p:cNvPr id="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059042"/>
              </p:ext>
            </p:extLst>
          </p:nvPr>
        </p:nvGraphicFramePr>
        <p:xfrm>
          <a:off x="1691640" y="3284982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remainder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161590"/>
              </p:ext>
            </p:extLst>
          </p:nvPr>
        </p:nvGraphicFramePr>
        <p:xfrm>
          <a:off x="1691640" y="4437126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buffer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1970238"/>
              </p:ext>
            </p:extLst>
          </p:nvPr>
        </p:nvGraphicFramePr>
        <p:xfrm>
          <a:off x="1691640" y="5589270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quotient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7847892"/>
              </p:ext>
            </p:extLst>
          </p:nvPr>
        </p:nvGraphicFramePr>
        <p:xfrm>
          <a:off x="539496" y="6021324"/>
          <a:ext cx="864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7293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k =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quotientSize - 1; k &gt;= 0; k--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&gt;= buffer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remainder = remainder – buffer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quotient[k]++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== 0 )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return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buffer = buffer / 10 (shift right by one position)</a:t>
            </a:r>
          </a:p>
        </p:txBody>
      </p:sp>
      <p:graphicFrame>
        <p:nvGraphicFramePr>
          <p:cNvPr id="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1733822"/>
              </p:ext>
            </p:extLst>
          </p:nvPr>
        </p:nvGraphicFramePr>
        <p:xfrm>
          <a:off x="1691640" y="3284982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remainder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8016036"/>
              </p:ext>
            </p:extLst>
          </p:nvPr>
        </p:nvGraphicFramePr>
        <p:xfrm>
          <a:off x="1691640" y="4437126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buffer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6475032"/>
              </p:ext>
            </p:extLst>
          </p:nvPr>
        </p:nvGraphicFramePr>
        <p:xfrm>
          <a:off x="1691640" y="5589270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quotient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885503"/>
              </p:ext>
            </p:extLst>
          </p:nvPr>
        </p:nvGraphicFramePr>
        <p:xfrm>
          <a:off x="539496" y="6021324"/>
          <a:ext cx="864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0578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remainder = dividend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n =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</a:rPr>
              <a:t>dividendSize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–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</a:rPr>
              <a:t>divisorSize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buffer = divisor shift left by n positions</a:t>
            </a:r>
          </a:p>
          <a:p>
            <a:pPr lvl="0">
              <a:spcAft>
                <a:spcPts val="0"/>
              </a:spcAft>
            </a:pPr>
            <a:r>
              <a:rPr lang="en-US" altLang="zh-TW" dirty="0" err="1">
                <a:solidFill>
                  <a:srgbClr val="000000"/>
                </a:solidFill>
                <a:latin typeface="Lucida Console"/>
              </a:rPr>
              <a:t>quotientSize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</a:rPr>
              <a:t>dividendSize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–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</a:rPr>
              <a:t>divisorSize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dividend &lt; buffer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buffer = buffer / 10 (shift right by one position)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else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</a:rPr>
              <a:t>quotientSize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++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/>
              </a:rPr>
              <a:t>quotient = 0;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</p:txBody>
      </p:sp>
      <p:graphicFrame>
        <p:nvGraphicFramePr>
          <p:cNvPr id="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1326431"/>
              </p:ext>
            </p:extLst>
          </p:nvPr>
        </p:nvGraphicFramePr>
        <p:xfrm>
          <a:off x="1691640" y="3284982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dividend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957045"/>
              </p:ext>
            </p:extLst>
          </p:nvPr>
        </p:nvGraphicFramePr>
        <p:xfrm>
          <a:off x="1691640" y="4437126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divisor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1184067"/>
              </p:ext>
            </p:extLst>
          </p:nvPr>
        </p:nvGraphicFramePr>
        <p:xfrm>
          <a:off x="1691640" y="5589270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quotient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09081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k =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quotientSize - 1; k &gt;= 0; k--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&gt;= buffer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remainder = remainder – buffer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quotient[k]++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== 0 )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return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buffer = buffer / 10 (shift right by one position)</a:t>
            </a:r>
          </a:p>
        </p:txBody>
      </p:sp>
      <p:graphicFrame>
        <p:nvGraphicFramePr>
          <p:cNvPr id="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7566283"/>
              </p:ext>
            </p:extLst>
          </p:nvPr>
        </p:nvGraphicFramePr>
        <p:xfrm>
          <a:off x="1691640" y="3284982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remainder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7291215"/>
              </p:ext>
            </p:extLst>
          </p:nvPr>
        </p:nvGraphicFramePr>
        <p:xfrm>
          <a:off x="1691640" y="4437126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buffer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9067077"/>
              </p:ext>
            </p:extLst>
          </p:nvPr>
        </p:nvGraphicFramePr>
        <p:xfrm>
          <a:off x="1691640" y="5589270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quotient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3929987"/>
              </p:ext>
            </p:extLst>
          </p:nvPr>
        </p:nvGraphicFramePr>
        <p:xfrm>
          <a:off x="539496" y="6021324"/>
          <a:ext cx="864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75103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k =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quotientSize - 1; k &gt;= 0; k--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&gt;= buffer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remainder = remainder – buffer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quotient[k]++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== 0 )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return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buffer = buffer / 10 (shift right by one position)</a:t>
            </a:r>
          </a:p>
        </p:txBody>
      </p:sp>
      <p:graphicFrame>
        <p:nvGraphicFramePr>
          <p:cNvPr id="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865844"/>
              </p:ext>
            </p:extLst>
          </p:nvPr>
        </p:nvGraphicFramePr>
        <p:xfrm>
          <a:off x="1691640" y="3284982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remainder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898615"/>
              </p:ext>
            </p:extLst>
          </p:nvPr>
        </p:nvGraphicFramePr>
        <p:xfrm>
          <a:off x="1691640" y="4437126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buffer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1461345"/>
              </p:ext>
            </p:extLst>
          </p:nvPr>
        </p:nvGraphicFramePr>
        <p:xfrm>
          <a:off x="1691640" y="5589270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quotient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5042907"/>
              </p:ext>
            </p:extLst>
          </p:nvPr>
        </p:nvGraphicFramePr>
        <p:xfrm>
          <a:off x="539496" y="6021324"/>
          <a:ext cx="864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19037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k =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quotientSize - 1; k &gt;= 0; k--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&gt;= buffer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remainder = remainder – buffer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quotient[k]++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== 0 )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return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buffer = buffer / 10 (shift right by one position)</a:t>
            </a:r>
          </a:p>
        </p:txBody>
      </p:sp>
      <p:graphicFrame>
        <p:nvGraphicFramePr>
          <p:cNvPr id="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5587077"/>
              </p:ext>
            </p:extLst>
          </p:nvPr>
        </p:nvGraphicFramePr>
        <p:xfrm>
          <a:off x="1691640" y="3284982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remainder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3992897"/>
              </p:ext>
            </p:extLst>
          </p:nvPr>
        </p:nvGraphicFramePr>
        <p:xfrm>
          <a:off x="1691640" y="4437126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buffer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6244834"/>
              </p:ext>
            </p:extLst>
          </p:nvPr>
        </p:nvGraphicFramePr>
        <p:xfrm>
          <a:off x="1691640" y="5589270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quotient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4152665"/>
              </p:ext>
            </p:extLst>
          </p:nvPr>
        </p:nvGraphicFramePr>
        <p:xfrm>
          <a:off x="539496" y="6021324"/>
          <a:ext cx="864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21576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k =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quotientSize - 1; k &gt;= 0; k--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&gt;= buffer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remainder = remainder – buffer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quotient[k]++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== 0 )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return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buffer = buffer / 10 (shift right by one position)</a:t>
            </a:r>
          </a:p>
        </p:txBody>
      </p:sp>
      <p:graphicFrame>
        <p:nvGraphicFramePr>
          <p:cNvPr id="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5377236"/>
              </p:ext>
            </p:extLst>
          </p:nvPr>
        </p:nvGraphicFramePr>
        <p:xfrm>
          <a:off x="1691640" y="3284982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remainder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5747317"/>
              </p:ext>
            </p:extLst>
          </p:nvPr>
        </p:nvGraphicFramePr>
        <p:xfrm>
          <a:off x="1691640" y="4437126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buffer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5617782"/>
              </p:ext>
            </p:extLst>
          </p:nvPr>
        </p:nvGraphicFramePr>
        <p:xfrm>
          <a:off x="1691640" y="5589270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quotient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3193583"/>
              </p:ext>
            </p:extLst>
          </p:nvPr>
        </p:nvGraphicFramePr>
        <p:xfrm>
          <a:off x="539496" y="6021324"/>
          <a:ext cx="864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75024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k =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quotientSize - 1; k &gt;= 0; k--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&gt;= buffer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remainder = remainder – buffer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quotient[k]++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== 0 )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return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buffer = buffer / 10 (shift right by one position)</a:t>
            </a:r>
          </a:p>
        </p:txBody>
      </p:sp>
      <p:graphicFrame>
        <p:nvGraphicFramePr>
          <p:cNvPr id="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5855920"/>
              </p:ext>
            </p:extLst>
          </p:nvPr>
        </p:nvGraphicFramePr>
        <p:xfrm>
          <a:off x="1691640" y="3284982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remainder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3376422"/>
              </p:ext>
            </p:extLst>
          </p:nvPr>
        </p:nvGraphicFramePr>
        <p:xfrm>
          <a:off x="1691640" y="4437126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buffer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9862674"/>
              </p:ext>
            </p:extLst>
          </p:nvPr>
        </p:nvGraphicFramePr>
        <p:xfrm>
          <a:off x="1691640" y="5589270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quotient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2265222"/>
              </p:ext>
            </p:extLst>
          </p:nvPr>
        </p:nvGraphicFramePr>
        <p:xfrm>
          <a:off x="539496" y="6021324"/>
          <a:ext cx="864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85268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k =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quotientSize - 1; k &gt;= 0; k--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&gt;= buffer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remainder = remainder – buffer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quotient[k]++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== 0 )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return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buffer = buffer / 10 (shift right by one position)</a:t>
            </a:r>
          </a:p>
        </p:txBody>
      </p:sp>
      <p:graphicFrame>
        <p:nvGraphicFramePr>
          <p:cNvPr id="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7357944"/>
              </p:ext>
            </p:extLst>
          </p:nvPr>
        </p:nvGraphicFramePr>
        <p:xfrm>
          <a:off x="1691640" y="3284982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remainder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467580"/>
              </p:ext>
            </p:extLst>
          </p:nvPr>
        </p:nvGraphicFramePr>
        <p:xfrm>
          <a:off x="1691640" y="4437126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buffer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7589604"/>
              </p:ext>
            </p:extLst>
          </p:nvPr>
        </p:nvGraphicFramePr>
        <p:xfrm>
          <a:off x="1691640" y="5589270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quotient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4091896"/>
              </p:ext>
            </p:extLst>
          </p:nvPr>
        </p:nvGraphicFramePr>
        <p:xfrm>
          <a:off x="539496" y="6021324"/>
          <a:ext cx="864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94063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k =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quotientSize - 1; k &gt;= 0; k--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&gt;= buffer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remainder = remainder – buffer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quotient[k]++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== 0 )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return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buffer = buffer / 10 (shift right by one position)</a:t>
            </a:r>
          </a:p>
        </p:txBody>
      </p:sp>
      <p:graphicFrame>
        <p:nvGraphicFramePr>
          <p:cNvPr id="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0140349"/>
              </p:ext>
            </p:extLst>
          </p:nvPr>
        </p:nvGraphicFramePr>
        <p:xfrm>
          <a:off x="1691640" y="3284982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remainder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4299413"/>
              </p:ext>
            </p:extLst>
          </p:nvPr>
        </p:nvGraphicFramePr>
        <p:xfrm>
          <a:off x="1691640" y="4437126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buffer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1775970"/>
              </p:ext>
            </p:extLst>
          </p:nvPr>
        </p:nvGraphicFramePr>
        <p:xfrm>
          <a:off x="1691640" y="5589270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quotient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0706243"/>
              </p:ext>
            </p:extLst>
          </p:nvPr>
        </p:nvGraphicFramePr>
        <p:xfrm>
          <a:off x="539496" y="6021324"/>
          <a:ext cx="864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72064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k =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quotientSize - 1; k &gt;= 0; k--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&gt;= buffer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remainder = remainder – buffer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quotient[k]++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== 0 )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return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buffer = buffer / 10 (shift right by one position)</a:t>
            </a:r>
          </a:p>
        </p:txBody>
      </p:sp>
      <p:graphicFrame>
        <p:nvGraphicFramePr>
          <p:cNvPr id="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3937553"/>
              </p:ext>
            </p:extLst>
          </p:nvPr>
        </p:nvGraphicFramePr>
        <p:xfrm>
          <a:off x="1691640" y="3284982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remainder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8037026"/>
              </p:ext>
            </p:extLst>
          </p:nvPr>
        </p:nvGraphicFramePr>
        <p:xfrm>
          <a:off x="1691640" y="4437126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buffer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1696343"/>
              </p:ext>
            </p:extLst>
          </p:nvPr>
        </p:nvGraphicFramePr>
        <p:xfrm>
          <a:off x="1691640" y="5589270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quotient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2451946"/>
              </p:ext>
            </p:extLst>
          </p:nvPr>
        </p:nvGraphicFramePr>
        <p:xfrm>
          <a:off x="539496" y="6021324"/>
          <a:ext cx="864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-1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7084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remainder = dividend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n =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</a:rPr>
              <a:t>dividendSize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–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</a:rPr>
              <a:t>divisorSize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buffer = divisor shift left by n positions</a:t>
            </a:r>
          </a:p>
          <a:p>
            <a:pPr lvl="0">
              <a:spcAft>
                <a:spcPts val="0"/>
              </a:spcAft>
            </a:pPr>
            <a:r>
              <a:rPr lang="en-US" altLang="zh-TW" dirty="0" err="1">
                <a:solidFill>
                  <a:srgbClr val="000000"/>
                </a:solidFill>
                <a:latin typeface="Lucida Console"/>
              </a:rPr>
              <a:t>quotientSize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</a:rPr>
              <a:t>dividendSize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–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</a:rPr>
              <a:t>divisorSize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dividend &lt; buffer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buffer = buffer / 10 (shift right by one position)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else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</a:rPr>
              <a:t>quotientSize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++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/>
              </a:rPr>
              <a:t>quotient = 0;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</p:txBody>
      </p:sp>
      <p:graphicFrame>
        <p:nvGraphicFramePr>
          <p:cNvPr id="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1218075"/>
              </p:ext>
            </p:extLst>
          </p:nvPr>
        </p:nvGraphicFramePr>
        <p:xfrm>
          <a:off x="1691640" y="3284982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remainder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1932434"/>
              </p:ext>
            </p:extLst>
          </p:nvPr>
        </p:nvGraphicFramePr>
        <p:xfrm>
          <a:off x="1691640" y="4437126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buffer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6659623"/>
              </p:ext>
            </p:extLst>
          </p:nvPr>
        </p:nvGraphicFramePr>
        <p:xfrm>
          <a:off x="1691640" y="5589270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quotient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0255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k =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quotientSize - 1; k &gt;= 0; k--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&gt;= buffer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remainder = remainder – buffer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quotient[k]++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== 0 )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return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buffer = buffer / 10 (shift right by one position)</a:t>
            </a:r>
          </a:p>
        </p:txBody>
      </p:sp>
      <p:graphicFrame>
        <p:nvGraphicFramePr>
          <p:cNvPr id="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3401925"/>
              </p:ext>
            </p:extLst>
          </p:nvPr>
        </p:nvGraphicFramePr>
        <p:xfrm>
          <a:off x="1691640" y="3284982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remainder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8657427"/>
              </p:ext>
            </p:extLst>
          </p:nvPr>
        </p:nvGraphicFramePr>
        <p:xfrm>
          <a:off x="1691640" y="4437126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buffer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9239171"/>
              </p:ext>
            </p:extLst>
          </p:nvPr>
        </p:nvGraphicFramePr>
        <p:xfrm>
          <a:off x="1691640" y="5589270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quotient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624297"/>
              </p:ext>
            </p:extLst>
          </p:nvPr>
        </p:nvGraphicFramePr>
        <p:xfrm>
          <a:off x="539496" y="6021324"/>
          <a:ext cx="864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4494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k =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quotientSize - 1; k &gt;= 0; k--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&gt;= buffer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remainder = remainder – buffer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quotient[k]++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== 0 )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return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buffer = buffer / 10 (shift right by one position)</a:t>
            </a:r>
          </a:p>
        </p:txBody>
      </p:sp>
      <p:graphicFrame>
        <p:nvGraphicFramePr>
          <p:cNvPr id="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0616955"/>
              </p:ext>
            </p:extLst>
          </p:nvPr>
        </p:nvGraphicFramePr>
        <p:xfrm>
          <a:off x="1691640" y="3284982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remainder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8827953"/>
              </p:ext>
            </p:extLst>
          </p:nvPr>
        </p:nvGraphicFramePr>
        <p:xfrm>
          <a:off x="1691640" y="4437126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buffer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5204463"/>
              </p:ext>
            </p:extLst>
          </p:nvPr>
        </p:nvGraphicFramePr>
        <p:xfrm>
          <a:off x="1691640" y="5589270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quotient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4835803"/>
              </p:ext>
            </p:extLst>
          </p:nvPr>
        </p:nvGraphicFramePr>
        <p:xfrm>
          <a:off x="539496" y="6021324"/>
          <a:ext cx="864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63653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k =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quotientSize - 1; k &gt;= 0; k--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&gt;= buffer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remainder = remainder – buffer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quotient[k]++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== 0 )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return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buffer = buffer / 10 (shift right by one position)</a:t>
            </a:r>
          </a:p>
        </p:txBody>
      </p:sp>
      <p:graphicFrame>
        <p:nvGraphicFramePr>
          <p:cNvPr id="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333022"/>
              </p:ext>
            </p:extLst>
          </p:nvPr>
        </p:nvGraphicFramePr>
        <p:xfrm>
          <a:off x="1691640" y="3284982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remainder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4648799"/>
              </p:ext>
            </p:extLst>
          </p:nvPr>
        </p:nvGraphicFramePr>
        <p:xfrm>
          <a:off x="1691640" y="4437126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buffer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1672099"/>
              </p:ext>
            </p:extLst>
          </p:nvPr>
        </p:nvGraphicFramePr>
        <p:xfrm>
          <a:off x="1691640" y="5589270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quotient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841027"/>
              </p:ext>
            </p:extLst>
          </p:nvPr>
        </p:nvGraphicFramePr>
        <p:xfrm>
          <a:off x="539496" y="6021324"/>
          <a:ext cx="864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317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k =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quotientSize - 1; k &gt;= 0; k--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&gt;= buffer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remainder = remainder – buffer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quotient[k]++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== 0 )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return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buffer = buffer / 10 (shift right by one position)</a:t>
            </a:r>
          </a:p>
        </p:txBody>
      </p:sp>
      <p:graphicFrame>
        <p:nvGraphicFramePr>
          <p:cNvPr id="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2576124"/>
              </p:ext>
            </p:extLst>
          </p:nvPr>
        </p:nvGraphicFramePr>
        <p:xfrm>
          <a:off x="1691640" y="3284982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remainder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9102978"/>
              </p:ext>
            </p:extLst>
          </p:nvPr>
        </p:nvGraphicFramePr>
        <p:xfrm>
          <a:off x="1691640" y="4437126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buffer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8531643"/>
              </p:ext>
            </p:extLst>
          </p:nvPr>
        </p:nvGraphicFramePr>
        <p:xfrm>
          <a:off x="1691640" y="5589270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quotient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4655148"/>
              </p:ext>
            </p:extLst>
          </p:nvPr>
        </p:nvGraphicFramePr>
        <p:xfrm>
          <a:off x="539496" y="6021324"/>
          <a:ext cx="864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72945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k =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quotientSize - 1; k &gt;= 0; k--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&gt;= buffer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remainder = remainder – buffer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quotient[k]++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== 0 )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return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buffer = buffer / 10 (shift right by one position)</a:t>
            </a:r>
          </a:p>
        </p:txBody>
      </p:sp>
      <p:graphicFrame>
        <p:nvGraphicFramePr>
          <p:cNvPr id="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4732757"/>
              </p:ext>
            </p:extLst>
          </p:nvPr>
        </p:nvGraphicFramePr>
        <p:xfrm>
          <a:off x="1691640" y="3284982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remainder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4026219"/>
              </p:ext>
            </p:extLst>
          </p:nvPr>
        </p:nvGraphicFramePr>
        <p:xfrm>
          <a:off x="1691640" y="4437126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buffer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1994233"/>
              </p:ext>
            </p:extLst>
          </p:nvPr>
        </p:nvGraphicFramePr>
        <p:xfrm>
          <a:off x="1691640" y="5589270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quotient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198660"/>
              </p:ext>
            </p:extLst>
          </p:nvPr>
        </p:nvGraphicFramePr>
        <p:xfrm>
          <a:off x="539496" y="6021324"/>
          <a:ext cx="864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8012594"/>
      </p:ext>
    </p:extLst>
  </p:cSld>
  <p:clrMapOvr>
    <a:masterClrMapping/>
  </p:clrMapOvr>
</p:sld>
</file>

<file path=ppt/theme/theme1.xml><?xml version="1.0" encoding="utf-8"?>
<a:theme xmlns:a="http://schemas.openxmlformats.org/drawingml/2006/main" name="ppt_template_07-25-2002">
  <a:themeElements>
    <a:clrScheme name="">
      <a:dk1>
        <a:srgbClr val="000000"/>
      </a:dk1>
      <a:lt1>
        <a:srgbClr val="FFFFFF"/>
      </a:lt1>
      <a:dk2>
        <a:srgbClr val="000000"/>
      </a:dk2>
      <a:lt2>
        <a:srgbClr val="FF0000"/>
      </a:lt2>
      <a:accent1>
        <a:srgbClr val="0099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CAFF"/>
      </a:accent5>
      <a:accent6>
        <a:srgbClr val="2D2DB9"/>
      </a:accent6>
      <a:hlink>
        <a:srgbClr val="0000FF"/>
      </a:hlink>
      <a:folHlink>
        <a:srgbClr val="B2B2B2"/>
      </a:folHlink>
    </a:clrScheme>
    <a:fontScheme name="ppt_template_07-25-2002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  <a:cs typeface="Times New Roman" pitchFamily="18" charset="0"/>
          </a:defRPr>
        </a:defPPr>
      </a:lstStyle>
    </a:lnDef>
  </a:objectDefaults>
  <a:extraClrSchemeLst>
    <a:extraClrScheme>
      <a:clrScheme name="ppt_template_07-25-2002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_template_07-25-2002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Designs\ppt_template_07-25-2002.pot</Template>
  <TotalTime>6360</TotalTime>
  <Words>4160</Words>
  <Application>Microsoft Office PowerPoint</Application>
  <PresentationFormat>如螢幕大小 (4:3)</PresentationFormat>
  <Paragraphs>2405</Paragraphs>
  <Slides>37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37</vt:i4>
      </vt:variant>
    </vt:vector>
  </HeadingPairs>
  <TitlesOfParts>
    <vt:vector size="43" baseType="lpstr">
      <vt:lpstr>細明體</vt:lpstr>
      <vt:lpstr>新細明體</vt:lpstr>
      <vt:lpstr>Courier New</vt:lpstr>
      <vt:lpstr>Lucida Console</vt:lpstr>
      <vt:lpstr>Times New Roman</vt:lpstr>
      <vt:lpstr>ppt_template_07-25-2002</vt:lpstr>
      <vt:lpstr>Huge integer division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Deitel &amp; Associates,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2 - Control Structures</dc:title>
  <dc:creator>kalid</dc:creator>
  <cp:lastModifiedBy>Ming</cp:lastModifiedBy>
  <cp:revision>1414</cp:revision>
  <dcterms:created xsi:type="dcterms:W3CDTF">2000-06-12T17:02:08Z</dcterms:created>
  <dcterms:modified xsi:type="dcterms:W3CDTF">2021-10-13T12:54:47Z</dcterms:modified>
</cp:coreProperties>
</file>