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8" r:id="rId3"/>
    <p:sldId id="326" r:id="rId4"/>
    <p:sldId id="327" r:id="rId5"/>
    <p:sldId id="328" r:id="rId6"/>
    <p:sldId id="329" r:id="rId7"/>
    <p:sldId id="330" r:id="rId8"/>
    <p:sldId id="331" r:id="rId9"/>
    <p:sldId id="332" r:id="rId10"/>
    <p:sldId id="325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50" r:id="rId21"/>
    <p:sldId id="333" r:id="rId22"/>
    <p:sldId id="367" r:id="rId23"/>
    <p:sldId id="375" r:id="rId24"/>
    <p:sldId id="374" r:id="rId25"/>
    <p:sldId id="373" r:id="rId26"/>
    <p:sldId id="372" r:id="rId27"/>
    <p:sldId id="371" r:id="rId28"/>
    <p:sldId id="360" r:id="rId29"/>
    <p:sldId id="358" r:id="rId30"/>
    <p:sldId id="359" r:id="rId31"/>
    <p:sldId id="362" r:id="rId32"/>
    <p:sldId id="361" r:id="rId33"/>
    <p:sldId id="363" r:id="rId34"/>
    <p:sldId id="364" r:id="rId35"/>
    <p:sldId id="351" r:id="rId36"/>
    <p:sldId id="353" r:id="rId37"/>
    <p:sldId id="346" r:id="rId38"/>
    <p:sldId id="345" r:id="rId39"/>
    <p:sldId id="343" r:id="rId40"/>
    <p:sldId id="344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24" r:id="rId49"/>
    <p:sldId id="316" r:id="rId50"/>
    <p:sldId id="299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47" r:id="rId60"/>
    <p:sldId id="348" r:id="rId61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3" autoAdjust="0"/>
    <p:restoredTop sz="94660"/>
  </p:normalViewPr>
  <p:slideViewPr>
    <p:cSldViewPr showGuides="1">
      <p:cViewPr varScale="1">
        <p:scale>
          <a:sx n="99" d="100"/>
          <a:sy n="99" d="100"/>
        </p:scale>
        <p:origin x="106" y="82"/>
      </p:cViewPr>
      <p:guideLst>
        <p:guide orient="horz" pos="73"/>
        <p:guide pos="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3789046"/>
            <a:ext cx="7560966" cy="2880368"/>
          </a:xfr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1322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728654"/>
            <a:ext cx="8821127" cy="5400691"/>
          </a:xfr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7810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728654"/>
            <a:ext cx="8641104" cy="5400691"/>
          </a:xfr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9397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3789046"/>
            <a:ext cx="7740989" cy="2880368"/>
          </a:xfr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6588280" y="4581160"/>
            <a:ext cx="2304300" cy="432052"/>
          </a:xfrm>
        </p:spPr>
        <p:txBody>
          <a:bodyPr anchor="ctr" anchorCtr="1"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0540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3429000"/>
            <a:ext cx="8641080" cy="3240414"/>
          </a:xfrm>
        </p:spPr>
        <p:txBody>
          <a:bodyPr/>
          <a:lstStyle>
            <a:lvl1pPr>
              <a:spcBef>
                <a:spcPts val="0"/>
              </a:spcBef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251460" y="188586"/>
            <a:ext cx="8640000" cy="3060391"/>
          </a:xfrm>
        </p:spPr>
        <p:txBody>
          <a:bodyPr/>
          <a:lstStyle>
            <a:lvl1pPr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5908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471" y="188586"/>
            <a:ext cx="8281058" cy="90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471" y="1268724"/>
            <a:ext cx="8281058" cy="5400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alt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9" r:id="rId3"/>
    <p:sldLayoutId id="2147483660" r:id="rId4"/>
    <p:sldLayoutId id="2147483657" r:id="rId5"/>
    <p:sldLayoutId id="2147483658" r:id="rId6"/>
    <p:sldLayoutId id="2147483655" r:id="rId7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Arial" charset="0"/>
          <a:ea typeface="新細明體" charset="-120"/>
        </a:defRPr>
      </a:lvl9pPr>
    </p:titleStyle>
    <p:bodyStyle>
      <a:lvl1pPr marL="0" indent="0" algn="l" rtl="0" eaLnBrk="0" fontAlgn="base" hangingPunct="0">
        <a:spcBef>
          <a:spcPts val="300"/>
        </a:spcBef>
        <a:spcAft>
          <a:spcPct val="0"/>
        </a:spcAft>
        <a:buNone/>
        <a:defRPr kumimoji="1" sz="180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Times New Roman" pitchFamily="18" charset="0"/>
              </a:rPr>
              <a:t>Binary Search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51460" y="1268724"/>
            <a:ext cx="8641080" cy="5328672"/>
          </a:xfrm>
        </p:spPr>
        <p:txBody>
          <a:bodyPr/>
          <a:lstStyle/>
          <a:p>
            <a:pPr marL="357188" indent="-357188" eaLnBrk="1" hangingPunct="1">
              <a:spcBef>
                <a:spcPct val="5000"/>
              </a:spcBef>
              <a:buFontTx/>
              <a:buNone/>
            </a:pP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altLang="zh-TW" sz="1800" dirty="0" smtClean="0">
                <a:latin typeface="Lucida Console" pitchFamily="49" charset="0"/>
              </a:rPr>
              <a:t> main()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</a:rPr>
              <a:t>{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</a:rPr>
              <a:t>const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altLang="zh-TW" sz="1800" dirty="0" smtClean="0">
                <a:latin typeface="Lucida Console" pitchFamily="49" charset="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</a:rPr>
              <a:t>arraySize</a:t>
            </a:r>
            <a:r>
              <a:rPr lang="en-US" altLang="zh-TW" sz="1800" dirty="0" smtClean="0">
                <a:latin typeface="Lucida Console" pitchFamily="49" charset="0"/>
              </a:rPr>
              <a:t> = 15;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altLang="zh-TW" sz="1800" dirty="0" smtClean="0">
                <a:latin typeface="Lucida Console" pitchFamily="49" charset="0"/>
              </a:rPr>
              <a:t> a[ </a:t>
            </a:r>
            <a:r>
              <a:rPr lang="en-US" altLang="zh-TW" sz="1800" dirty="0" err="1" smtClean="0">
                <a:latin typeface="Lucida Console" pitchFamily="49" charset="0"/>
              </a:rPr>
              <a:t>arraySize</a:t>
            </a:r>
            <a:r>
              <a:rPr lang="en-US" altLang="zh-TW" sz="1800" dirty="0" smtClean="0">
                <a:latin typeface="Lucida Console" pitchFamily="49" charset="0"/>
              </a:rPr>
              <a:t> ];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altLang="zh-TW" sz="1800" smtClean="0">
                <a:latin typeface="Lucida Console" pitchFamily="49" charset="0"/>
              </a:rPr>
              <a:t> </a:t>
            </a:r>
            <a:r>
              <a:rPr lang="en-US" altLang="zh-TW" sz="1800" smtClean="0">
                <a:latin typeface="Lucida Console" pitchFamily="49" charset="0"/>
              </a:rPr>
              <a:t>searchInt;</a:t>
            </a:r>
            <a:endParaRPr lang="en-US" altLang="zh-TW" sz="1800" dirty="0" smtClean="0">
              <a:latin typeface="Lucida Console" pitchFamily="49" charset="0"/>
            </a:endParaRPr>
          </a:p>
          <a:p>
            <a:pPr marL="357188" indent="-357188" eaLnBrk="1" hangingPunct="1">
              <a:spcBef>
                <a:spcPct val="50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en-US" altLang="zh-TW" sz="1800" dirty="0" smtClean="0">
                <a:latin typeface="Lucida Console" pitchFamily="49" charset="0"/>
              </a:rPr>
              <a:t>(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altLang="zh-TW" sz="1800" dirty="0" smtClean="0">
                <a:latin typeface="Lucida Console" pitchFamily="49" charset="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</a:rPr>
              <a:t>i</a:t>
            </a:r>
            <a:r>
              <a:rPr lang="en-US" altLang="zh-TW" sz="1800" dirty="0" smtClean="0">
                <a:latin typeface="Lucida Console" pitchFamily="49" charset="0"/>
              </a:rPr>
              <a:t> = 0; </a:t>
            </a:r>
            <a:r>
              <a:rPr lang="en-US" altLang="zh-TW" sz="1800" dirty="0" err="1" smtClean="0">
                <a:latin typeface="Lucida Console" pitchFamily="49" charset="0"/>
              </a:rPr>
              <a:t>i</a:t>
            </a:r>
            <a:r>
              <a:rPr lang="en-US" altLang="zh-TW" sz="1800" dirty="0" smtClean="0">
                <a:latin typeface="Lucida Console" pitchFamily="49" charset="0"/>
              </a:rPr>
              <a:t> &lt; </a:t>
            </a:r>
            <a:r>
              <a:rPr lang="en-US" altLang="zh-TW" sz="1800" dirty="0" err="1" smtClean="0">
                <a:latin typeface="Lucida Console" pitchFamily="49" charset="0"/>
              </a:rPr>
              <a:t>arraySize</a:t>
            </a:r>
            <a:r>
              <a:rPr lang="en-US" altLang="zh-TW" sz="1800" dirty="0" smtClean="0">
                <a:latin typeface="Lucida Console" pitchFamily="49" charset="0"/>
              </a:rPr>
              <a:t>; </a:t>
            </a:r>
            <a:r>
              <a:rPr lang="en-US" altLang="zh-TW" sz="1800" dirty="0" err="1" smtClean="0">
                <a:latin typeface="Lucida Console" pitchFamily="49" charset="0"/>
              </a:rPr>
              <a:t>i</a:t>
            </a:r>
            <a:r>
              <a:rPr lang="en-US" altLang="zh-TW" sz="1800" dirty="0" smtClean="0">
                <a:latin typeface="Lucida Console" pitchFamily="49" charset="0"/>
              </a:rPr>
              <a:t>++ )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</a:rPr>
              <a:t>      a[</a:t>
            </a:r>
            <a:r>
              <a:rPr lang="en-US" altLang="zh-TW" sz="1800" dirty="0" err="1" smtClean="0">
                <a:latin typeface="Lucida Console" pitchFamily="49" charset="0"/>
              </a:rPr>
              <a:t>i</a:t>
            </a:r>
            <a:r>
              <a:rPr lang="en-US" altLang="zh-TW" sz="1800" dirty="0" smtClean="0">
                <a:latin typeface="Lucida Console" pitchFamily="49" charset="0"/>
              </a:rPr>
              <a:t>] = 2 * </a:t>
            </a:r>
            <a:r>
              <a:rPr lang="en-US" altLang="zh-TW" sz="1800" dirty="0" err="1" smtClean="0">
                <a:latin typeface="Lucida Console" pitchFamily="49" charset="0"/>
              </a:rPr>
              <a:t>i</a:t>
            </a:r>
            <a:r>
              <a:rPr lang="en-US" altLang="zh-TW" sz="1800" dirty="0" smtClean="0">
                <a:latin typeface="Lucida Console" pitchFamily="49" charset="0"/>
              </a:rPr>
              <a:t>;   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</a:rPr>
              <a:t>cout</a:t>
            </a:r>
            <a:r>
              <a:rPr lang="en-US" altLang="zh-TW" sz="1800" dirty="0" smtClean="0">
                <a:latin typeface="Lucida Console" pitchFamily="49" charset="0"/>
              </a:rPr>
              <a:t> &lt;&lt; "Please enter an integer value: ";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</a:rPr>
              <a:t>   cin </a:t>
            </a:r>
            <a:r>
              <a:rPr lang="en-US" altLang="zh-TW" sz="1800" smtClean="0">
                <a:latin typeface="Lucida Console" pitchFamily="49" charset="0"/>
              </a:rPr>
              <a:t>&gt;&gt; </a:t>
            </a:r>
            <a:r>
              <a:rPr lang="en-US" altLang="zh-TW" sz="1800" smtClean="0">
                <a:latin typeface="Lucida Console" pitchFamily="49" charset="0"/>
              </a:rPr>
              <a:t>searchInt;</a:t>
            </a:r>
            <a:endParaRPr lang="en-US" altLang="zh-TW" sz="1800" dirty="0" smtClean="0">
              <a:latin typeface="Lucida Console" pitchFamily="49" charset="0"/>
            </a:endParaRPr>
          </a:p>
          <a:p>
            <a:pPr marL="357188" indent="-357188" eaLnBrk="1" hangingPunct="1">
              <a:spcBef>
                <a:spcPct val="50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err="1" smtClean="0">
                <a:latin typeface="Lucida Console" pitchFamily="49" charset="0"/>
              </a:rPr>
              <a:t>cout</a:t>
            </a:r>
            <a:r>
              <a:rPr lang="en-US" altLang="zh-TW" sz="1800" dirty="0" smtClean="0">
                <a:latin typeface="Lucida Console" pitchFamily="49" charset="0"/>
              </a:rPr>
              <a:t> &lt;&lt; </a:t>
            </a:r>
            <a:r>
              <a:rPr lang="en-US" altLang="zh-TW" sz="1800" dirty="0" err="1" smtClean="0">
                <a:latin typeface="Lucida Console" pitchFamily="49" charset="0"/>
              </a:rPr>
              <a:t>endl</a:t>
            </a:r>
            <a:r>
              <a:rPr lang="en-US" altLang="zh-TW" sz="1800" dirty="0" smtClean="0">
                <a:latin typeface="Lucida Console" pitchFamily="49" charset="0"/>
              </a:rPr>
              <a:t>;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altLang="zh-TW" sz="1800" dirty="0" smtClean="0">
                <a:latin typeface="Lucida Console" pitchFamily="49" charset="0"/>
              </a:rPr>
              <a:t> position = </a:t>
            </a:r>
            <a:r>
              <a:rPr lang="en-US" altLang="zh-TW" sz="1800" dirty="0" err="1" smtClean="0">
                <a:latin typeface="Lucida Console" pitchFamily="49" charset="0"/>
              </a:rPr>
              <a:t>binarySearch</a:t>
            </a:r>
            <a:r>
              <a:rPr lang="en-US" altLang="zh-TW" sz="1800" dirty="0" smtClean="0">
                <a:latin typeface="Lucida Console" pitchFamily="49" charset="0"/>
              </a:rPr>
              <a:t>( data, arraySize</a:t>
            </a:r>
            <a:r>
              <a:rPr lang="en-US" altLang="zh-TW" sz="1800" smtClean="0">
                <a:latin typeface="Lucida Console" pitchFamily="49" charset="0"/>
              </a:rPr>
              <a:t>, </a:t>
            </a:r>
            <a:r>
              <a:rPr lang="en-US" altLang="zh-TW" sz="1800" smtClean="0">
                <a:latin typeface="Lucida Console" pitchFamily="49" charset="0"/>
              </a:rPr>
              <a:t>searchInt </a:t>
            </a:r>
            <a:r>
              <a:rPr lang="en-US" altLang="zh-TW" sz="1800" dirty="0" smtClean="0">
                <a:latin typeface="Lucida Console" pitchFamily="49" charset="0"/>
              </a:rPr>
              <a:t>);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altLang="zh-TW" sz="1800" dirty="0" smtClean="0">
                <a:latin typeface="Lucida Console" pitchFamily="49" charset="0"/>
              </a:rPr>
              <a:t>( position == -1 )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</a:rPr>
              <a:t>      cout &lt;&lt; "The integer</a:t>
            </a:r>
            <a:r>
              <a:rPr lang="en-US" altLang="zh-TW" sz="1600" dirty="0" smtClean="0">
                <a:latin typeface="Lucida Console" pitchFamily="49" charset="0"/>
              </a:rPr>
              <a:t> </a:t>
            </a:r>
            <a:r>
              <a:rPr lang="en-US" altLang="zh-TW" sz="1800" dirty="0" smtClean="0">
                <a:latin typeface="Lucida Console" pitchFamily="49" charset="0"/>
              </a:rPr>
              <a:t>"</a:t>
            </a:r>
            <a:r>
              <a:rPr lang="en-US" altLang="zh-TW" sz="1600" dirty="0" smtClean="0">
                <a:latin typeface="Lucida Console" pitchFamily="49" charset="0"/>
              </a:rPr>
              <a:t> </a:t>
            </a:r>
            <a:r>
              <a:rPr lang="en-US" altLang="zh-TW" sz="1800" smtClean="0">
                <a:latin typeface="Lucida Console" pitchFamily="49" charset="0"/>
              </a:rPr>
              <a:t>&lt;&lt;</a:t>
            </a:r>
            <a:r>
              <a:rPr lang="en-US" altLang="zh-TW" sz="1600" smtClean="0">
                <a:latin typeface="Lucida Console" pitchFamily="49" charset="0"/>
              </a:rPr>
              <a:t> </a:t>
            </a:r>
            <a:r>
              <a:rPr lang="en-US" altLang="zh-TW" sz="1800" smtClean="0">
                <a:latin typeface="Lucida Console" pitchFamily="49" charset="0"/>
              </a:rPr>
              <a:t>searchInt</a:t>
            </a:r>
            <a:r>
              <a:rPr lang="en-US" altLang="zh-TW" sz="1600" smtClean="0">
                <a:latin typeface="Lucida Console" pitchFamily="49" charset="0"/>
              </a:rPr>
              <a:t> </a:t>
            </a:r>
            <a:r>
              <a:rPr lang="en-US" altLang="zh-TW" sz="1800" dirty="0" smtClean="0">
                <a:latin typeface="Lucida Console" pitchFamily="49" charset="0"/>
              </a:rPr>
              <a:t>&lt;&lt;</a:t>
            </a:r>
            <a:r>
              <a:rPr lang="en-US" altLang="zh-TW" sz="1600" dirty="0" smtClean="0">
                <a:latin typeface="Lucida Console" pitchFamily="49" charset="0"/>
              </a:rPr>
              <a:t> </a:t>
            </a:r>
            <a:r>
              <a:rPr lang="en-US" altLang="zh-TW" sz="1800" dirty="0" smtClean="0">
                <a:latin typeface="Lucida Console" pitchFamily="49" charset="0"/>
              </a:rPr>
              <a:t>"</a:t>
            </a:r>
            <a:r>
              <a:rPr lang="en-US" altLang="zh-TW" sz="1600" dirty="0" smtClean="0">
                <a:latin typeface="Lucida Console" pitchFamily="49" charset="0"/>
              </a:rPr>
              <a:t> </a:t>
            </a:r>
            <a:r>
              <a:rPr lang="en-US" altLang="zh-TW" sz="1800" dirty="0" smtClean="0">
                <a:latin typeface="Lucida Console" pitchFamily="49" charset="0"/>
              </a:rPr>
              <a:t>was not found.\n";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</a:rPr>
              <a:t>   </a:t>
            </a: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</a:rPr>
              <a:t>else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</a:rPr>
              <a:t>      cout &lt;&lt; "The integer</a:t>
            </a:r>
            <a:r>
              <a:rPr lang="en-US" altLang="zh-TW" sz="1600" dirty="0" smtClean="0">
                <a:latin typeface="Lucida Console" pitchFamily="49" charset="0"/>
              </a:rPr>
              <a:t> </a:t>
            </a:r>
            <a:r>
              <a:rPr lang="en-US" altLang="zh-TW" sz="1800" dirty="0" smtClean="0">
                <a:latin typeface="Lucida Console" pitchFamily="49" charset="0"/>
              </a:rPr>
              <a:t>"</a:t>
            </a:r>
            <a:r>
              <a:rPr lang="en-US" altLang="zh-TW" sz="1600" dirty="0" smtClean="0">
                <a:latin typeface="Lucida Console" pitchFamily="49" charset="0"/>
              </a:rPr>
              <a:t> </a:t>
            </a:r>
            <a:r>
              <a:rPr lang="en-US" altLang="zh-TW" sz="1800" smtClean="0">
                <a:latin typeface="Lucida Console" pitchFamily="49" charset="0"/>
              </a:rPr>
              <a:t>&lt;&lt;</a:t>
            </a:r>
            <a:r>
              <a:rPr lang="en-US" altLang="zh-TW" sz="1600" smtClean="0">
                <a:latin typeface="Lucida Console" pitchFamily="49" charset="0"/>
              </a:rPr>
              <a:t> </a:t>
            </a:r>
            <a:r>
              <a:rPr lang="en-US" altLang="zh-TW" sz="1800" smtClean="0">
                <a:latin typeface="Lucida Console" pitchFamily="49" charset="0"/>
              </a:rPr>
              <a:t>searchInt</a:t>
            </a:r>
            <a:endParaRPr lang="en-US" altLang="zh-TW" sz="1800" dirty="0" smtClean="0">
              <a:latin typeface="Lucida Console" pitchFamily="49" charset="0"/>
            </a:endParaRPr>
          </a:p>
          <a:p>
            <a:pPr marL="357188" indent="-357188" eaLnBrk="1" hangingPunct="1">
              <a:spcBef>
                <a:spcPct val="50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</a:rPr>
              <a:t>           &lt;&lt; " was found in position " &lt;&lt; position &lt;&lt; ".\n";</a:t>
            </a:r>
          </a:p>
          <a:p>
            <a:pPr marL="357188" indent="-357188" eaLnBrk="1" hangingPunct="1">
              <a:spcBef>
                <a:spcPct val="50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846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251449" y="4149100"/>
            <a:ext cx="5256682" cy="2520314"/>
          </a:xfrm>
        </p:spPr>
        <p:txBody>
          <a:bodyPr/>
          <a:lstStyle/>
          <a:p>
            <a:pPr marL="542925" lvl="0" indent="-542925" eaLnBrk="1" hangingPunct="1">
              <a:spcAft>
                <a:spcPts val="600"/>
              </a:spcAft>
            </a:pP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low = 0;</a:t>
            </a:r>
          </a:p>
          <a:p>
            <a:pPr marL="542925" lvl="0" indent="-542925" eaLnBrk="1" hangingPunct="1">
              <a:spcAft>
                <a:spcPts val="600"/>
              </a:spcAft>
            </a:pP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high = size - 1;</a:t>
            </a:r>
          </a:p>
          <a:p>
            <a:pPr marL="542925" lvl="0" indent="-542925" eaLnBrk="1" hangingPunct="1">
              <a:spcAft>
                <a:spcPts val="600"/>
              </a:spcAft>
            </a:pP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middle = ( low + high + 1 ) / 2;</a:t>
            </a:r>
          </a:p>
          <a:p>
            <a:pPr marL="542925" lvl="0" indent="-542925" eaLnBrk="1" hangingPunct="1">
              <a:spcAft>
                <a:spcPts val="600"/>
              </a:spcAft>
            </a:pP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location = -1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sz="2000" b="1" dirty="0" err="1" smtClean="0">
                <a:latin typeface="Courier New" pitchFamily="49" charset="0"/>
                <a:ea typeface="新細明體" charset="-120"/>
              </a:rPr>
              <a:t>searchElement</a:t>
            </a:r>
            <a:endParaRPr lang="zh-TW" altLang="en-US" dirty="0"/>
          </a:p>
        </p:txBody>
      </p:sp>
      <p:sp>
        <p:nvSpPr>
          <p:cNvPr id="15" name="內容版面配置區 1"/>
          <p:cNvSpPr txBox="1">
            <a:spLocks/>
          </p:cNvSpPr>
          <p:nvPr/>
        </p:nvSpPr>
        <p:spPr bwMode="auto">
          <a:xfrm>
            <a:off x="7524410" y="414910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000" b="1" kern="0" dirty="0" smtClean="0">
                <a:solidFill>
                  <a:srgbClr val="000000"/>
                </a:solidFill>
                <a:latin typeface="Courier New" pitchFamily="49" charset="0"/>
              </a:rPr>
              <a:t>9</a:t>
            </a:r>
            <a:endParaRPr lang="zh-TW" altLang="en-US" kern="0" dirty="0">
              <a:solidFill>
                <a:srgbClr val="000000"/>
              </a:solidFill>
            </a:endParaRPr>
          </a:p>
        </p:txBody>
      </p:sp>
      <p:graphicFrame>
        <p:nvGraphicFramePr>
          <p:cNvPr id="16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284122"/>
              </p:ext>
            </p:extLst>
          </p:nvPr>
        </p:nvGraphicFramePr>
        <p:xfrm>
          <a:off x="1331550" y="1268413"/>
          <a:ext cx="6480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5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7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9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Line 138"/>
          <p:cNvSpPr>
            <a:spLocks noChangeShapeType="1"/>
          </p:cNvSpPr>
          <p:nvPr/>
        </p:nvSpPr>
        <p:spPr bwMode="auto">
          <a:xfrm flipV="1">
            <a:off x="7595970" y="2132533"/>
            <a:ext cx="0" cy="576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" name="Text Box 139"/>
          <p:cNvSpPr txBox="1">
            <a:spLocks noChangeArrowheads="1"/>
          </p:cNvSpPr>
          <p:nvPr/>
        </p:nvSpPr>
        <p:spPr bwMode="auto">
          <a:xfrm>
            <a:off x="611450" y="2708900"/>
            <a:ext cx="720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low</a:t>
            </a:r>
          </a:p>
        </p:txBody>
      </p:sp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7812450" y="2708900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high</a:t>
            </a:r>
          </a:p>
        </p:txBody>
      </p:sp>
      <p:sp>
        <p:nvSpPr>
          <p:cNvPr id="20" name="Line 138"/>
          <p:cNvSpPr>
            <a:spLocks noChangeShapeType="1"/>
          </p:cNvSpPr>
          <p:nvPr/>
        </p:nvSpPr>
        <p:spPr bwMode="auto">
          <a:xfrm flipV="1">
            <a:off x="1547130" y="2132533"/>
            <a:ext cx="0" cy="576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1" name="Text Box 141"/>
          <p:cNvSpPr txBox="1">
            <a:spLocks noChangeArrowheads="1"/>
          </p:cNvSpPr>
          <p:nvPr/>
        </p:nvSpPr>
        <p:spPr bwMode="auto">
          <a:xfrm>
            <a:off x="467430" y="1700473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data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2" name="Line 138"/>
          <p:cNvSpPr>
            <a:spLocks noChangeShapeType="1"/>
          </p:cNvSpPr>
          <p:nvPr/>
        </p:nvSpPr>
        <p:spPr bwMode="auto">
          <a:xfrm>
            <a:off x="4572000" y="1124680"/>
            <a:ext cx="0" cy="5760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3" name="Text Box 141"/>
          <p:cNvSpPr txBox="1">
            <a:spLocks noChangeArrowheads="1"/>
          </p:cNvSpPr>
          <p:nvPr/>
        </p:nvSpPr>
        <p:spPr bwMode="auto">
          <a:xfrm>
            <a:off x="3995920" y="260560"/>
            <a:ext cx="115216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middle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3" name="內容版面配置區 1"/>
          <p:cNvSpPr txBox="1">
            <a:spLocks/>
          </p:cNvSpPr>
          <p:nvPr/>
        </p:nvSpPr>
        <p:spPr bwMode="auto">
          <a:xfrm>
            <a:off x="1331550" y="270890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zh-TW" altLang="en-US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內容版面配置區 1"/>
          <p:cNvSpPr txBox="1">
            <a:spLocks/>
          </p:cNvSpPr>
          <p:nvPr/>
        </p:nvSpPr>
        <p:spPr bwMode="auto">
          <a:xfrm>
            <a:off x="7380390" y="270890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72000" tIns="45720" rIns="7200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zh-TW" altLang="en-US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內容版面配置區 1"/>
          <p:cNvSpPr txBox="1">
            <a:spLocks/>
          </p:cNvSpPr>
          <p:nvPr/>
        </p:nvSpPr>
        <p:spPr bwMode="auto">
          <a:xfrm>
            <a:off x="4355970" y="69262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72000" tIns="45720" rIns="7200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zh-TW" altLang="en-US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928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do</a:t>
            </a:r>
            <a:endParaRPr lang="en-US" altLang="zh-TW" dirty="0">
              <a:solidFill>
                <a:srgbClr val="000000"/>
              </a:solidFill>
            </a:endParaRP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{</a:t>
            </a:r>
            <a:endParaRPr lang="en-US" altLang="zh-TW" dirty="0">
              <a:solidFill>
                <a:srgbClr val="000000"/>
              </a:solidFill>
            </a:endParaRP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 err="1">
                <a:solidFill>
                  <a:srgbClr val="000000"/>
                </a:solidFill>
              </a:rPr>
              <a:t>searchElement</a:t>
            </a:r>
            <a:r>
              <a:rPr lang="en-US" altLang="zh-TW" dirty="0">
                <a:solidFill>
                  <a:srgbClr val="000000"/>
                </a:solidFill>
              </a:rPr>
              <a:t> == data[ middle ] )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   </a:t>
            </a:r>
            <a:r>
              <a:rPr lang="en-US" altLang="zh-TW" dirty="0">
                <a:solidFill>
                  <a:srgbClr val="000000"/>
                </a:solidFill>
              </a:rPr>
              <a:t>location = middle;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else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 err="1">
                <a:solidFill>
                  <a:srgbClr val="000000"/>
                </a:solidFill>
              </a:rPr>
              <a:t>searchElement</a:t>
            </a:r>
            <a:r>
              <a:rPr lang="en-US" altLang="zh-TW" dirty="0">
                <a:solidFill>
                  <a:srgbClr val="000000"/>
                </a:solidFill>
              </a:rPr>
              <a:t> &lt; data[ middle ] )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   </a:t>
            </a:r>
            <a:r>
              <a:rPr lang="en-US" altLang="zh-TW" dirty="0">
                <a:solidFill>
                  <a:srgbClr val="000000"/>
                </a:solidFill>
              </a:rPr>
              <a:t>high = middle - 1;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else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   </a:t>
            </a:r>
            <a:r>
              <a:rPr lang="en-US" altLang="zh-TW" dirty="0">
                <a:solidFill>
                  <a:srgbClr val="000000"/>
                </a:solidFill>
              </a:rPr>
              <a:t>low = middle + 1;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00"/>
                </a:solidFill>
              </a:rPr>
              <a:t>middle = ( low + high + 1) / 2;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} </a:t>
            </a:r>
            <a:r>
              <a:rPr lang="en-US" altLang="zh-TW" dirty="0">
                <a:solidFill>
                  <a:srgbClr val="0000FF"/>
                </a:solidFill>
              </a:rPr>
              <a:t>while</a:t>
            </a:r>
            <a:r>
              <a:rPr lang="en-US" altLang="zh-TW" dirty="0">
                <a:solidFill>
                  <a:srgbClr val="000000"/>
                </a:solidFill>
              </a:rPr>
              <a:t>( ( low &lt;= high ) &amp;&amp; ( location == -1 ) );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sz="2000" b="1" dirty="0" err="1" smtClean="0">
                <a:latin typeface="Courier New" pitchFamily="49" charset="0"/>
                <a:ea typeface="新細明體" charset="-120"/>
              </a:rPr>
              <a:t>searchElement</a:t>
            </a:r>
            <a:endParaRPr lang="zh-TW" altLang="en-US" dirty="0"/>
          </a:p>
        </p:txBody>
      </p:sp>
      <p:sp>
        <p:nvSpPr>
          <p:cNvPr id="28" name="內容版面配置區 1"/>
          <p:cNvSpPr txBox="1">
            <a:spLocks/>
          </p:cNvSpPr>
          <p:nvPr/>
        </p:nvSpPr>
        <p:spPr bwMode="auto">
          <a:xfrm>
            <a:off x="7524410" y="414910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000" b="1" kern="0" dirty="0" smtClean="0">
                <a:solidFill>
                  <a:srgbClr val="000000"/>
                </a:solidFill>
                <a:latin typeface="Courier New" pitchFamily="49" charset="0"/>
              </a:rPr>
              <a:t>9</a:t>
            </a:r>
            <a:endParaRPr lang="zh-TW" altLang="en-US" kern="0" dirty="0">
              <a:solidFill>
                <a:srgbClr val="000000"/>
              </a:solidFill>
            </a:endParaRPr>
          </a:p>
        </p:txBody>
      </p:sp>
      <p:graphicFrame>
        <p:nvGraphicFramePr>
          <p:cNvPr id="29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363878"/>
              </p:ext>
            </p:extLst>
          </p:nvPr>
        </p:nvGraphicFramePr>
        <p:xfrm>
          <a:off x="1331550" y="1268413"/>
          <a:ext cx="6480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5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7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9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Line 138"/>
          <p:cNvSpPr>
            <a:spLocks noChangeShapeType="1"/>
          </p:cNvSpPr>
          <p:nvPr/>
        </p:nvSpPr>
        <p:spPr bwMode="auto">
          <a:xfrm flipV="1">
            <a:off x="7595970" y="2132533"/>
            <a:ext cx="0" cy="576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" name="Text Box 139"/>
          <p:cNvSpPr txBox="1">
            <a:spLocks noChangeArrowheads="1"/>
          </p:cNvSpPr>
          <p:nvPr/>
        </p:nvSpPr>
        <p:spPr bwMode="auto">
          <a:xfrm>
            <a:off x="611450" y="2708900"/>
            <a:ext cx="720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low</a:t>
            </a:r>
          </a:p>
        </p:txBody>
      </p:sp>
      <p:sp>
        <p:nvSpPr>
          <p:cNvPr id="32" name="Text Box 141"/>
          <p:cNvSpPr txBox="1">
            <a:spLocks noChangeArrowheads="1"/>
          </p:cNvSpPr>
          <p:nvPr/>
        </p:nvSpPr>
        <p:spPr bwMode="auto">
          <a:xfrm>
            <a:off x="7812450" y="2708900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high</a:t>
            </a:r>
          </a:p>
        </p:txBody>
      </p:sp>
      <p:sp>
        <p:nvSpPr>
          <p:cNvPr id="33" name="Line 138"/>
          <p:cNvSpPr>
            <a:spLocks noChangeShapeType="1"/>
          </p:cNvSpPr>
          <p:nvPr/>
        </p:nvSpPr>
        <p:spPr bwMode="auto">
          <a:xfrm flipV="1">
            <a:off x="1547130" y="2132533"/>
            <a:ext cx="0" cy="576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467430" y="1700473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data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5" name="Line 138"/>
          <p:cNvSpPr>
            <a:spLocks noChangeShapeType="1"/>
          </p:cNvSpPr>
          <p:nvPr/>
        </p:nvSpPr>
        <p:spPr bwMode="auto">
          <a:xfrm>
            <a:off x="4572000" y="1124680"/>
            <a:ext cx="0" cy="5760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6" name="Text Box 141"/>
          <p:cNvSpPr txBox="1">
            <a:spLocks noChangeArrowheads="1"/>
          </p:cNvSpPr>
          <p:nvPr/>
        </p:nvSpPr>
        <p:spPr bwMode="auto">
          <a:xfrm>
            <a:off x="3995920" y="260560"/>
            <a:ext cx="115216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middle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7" name="內容版面配置區 1"/>
          <p:cNvSpPr txBox="1">
            <a:spLocks/>
          </p:cNvSpPr>
          <p:nvPr/>
        </p:nvSpPr>
        <p:spPr bwMode="auto">
          <a:xfrm>
            <a:off x="1331550" y="270890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zh-TW" altLang="en-US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內容版面配置區 1"/>
          <p:cNvSpPr txBox="1">
            <a:spLocks/>
          </p:cNvSpPr>
          <p:nvPr/>
        </p:nvSpPr>
        <p:spPr bwMode="auto">
          <a:xfrm>
            <a:off x="7380390" y="270890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72000" tIns="45720" rIns="7200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zh-TW" altLang="en-US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內容版面配置區 1"/>
          <p:cNvSpPr txBox="1">
            <a:spLocks/>
          </p:cNvSpPr>
          <p:nvPr/>
        </p:nvSpPr>
        <p:spPr bwMode="auto">
          <a:xfrm>
            <a:off x="4355970" y="69262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72000" tIns="45720" rIns="7200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zh-TW" altLang="en-US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469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do</a:t>
            </a:r>
            <a:endParaRPr lang="en-US" altLang="zh-TW" dirty="0">
              <a:solidFill>
                <a:srgbClr val="000000"/>
              </a:solidFill>
            </a:endParaRP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{</a:t>
            </a:r>
            <a:endParaRPr lang="en-US" altLang="zh-TW" dirty="0">
              <a:solidFill>
                <a:srgbClr val="000000"/>
              </a:solidFill>
            </a:endParaRP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 err="1">
                <a:solidFill>
                  <a:srgbClr val="000000"/>
                </a:solidFill>
              </a:rPr>
              <a:t>searchElement</a:t>
            </a:r>
            <a:r>
              <a:rPr lang="en-US" altLang="zh-TW" dirty="0">
                <a:solidFill>
                  <a:srgbClr val="000000"/>
                </a:solidFill>
              </a:rPr>
              <a:t> == data[ middle ] )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   </a:t>
            </a:r>
            <a:r>
              <a:rPr lang="en-US" altLang="zh-TW" dirty="0">
                <a:solidFill>
                  <a:srgbClr val="000000"/>
                </a:solidFill>
              </a:rPr>
              <a:t>location = middle;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else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 err="1">
                <a:solidFill>
                  <a:srgbClr val="000000"/>
                </a:solidFill>
              </a:rPr>
              <a:t>searchElement</a:t>
            </a:r>
            <a:r>
              <a:rPr lang="en-US" altLang="zh-TW" dirty="0">
                <a:solidFill>
                  <a:srgbClr val="000000"/>
                </a:solidFill>
              </a:rPr>
              <a:t> &lt; data[ middle ] )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   </a:t>
            </a:r>
            <a:r>
              <a:rPr lang="en-US" altLang="zh-TW" dirty="0">
                <a:solidFill>
                  <a:srgbClr val="000000"/>
                </a:solidFill>
              </a:rPr>
              <a:t>high = middle - 1;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else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   </a:t>
            </a:r>
            <a:r>
              <a:rPr lang="en-US" altLang="zh-TW" dirty="0">
                <a:solidFill>
                  <a:srgbClr val="000000"/>
                </a:solidFill>
              </a:rPr>
              <a:t>low = middle + 1;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00"/>
                </a:solidFill>
              </a:rPr>
              <a:t>middle = ( low + high + 1) / 2;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} </a:t>
            </a:r>
            <a:r>
              <a:rPr lang="en-US" altLang="zh-TW" dirty="0">
                <a:solidFill>
                  <a:srgbClr val="0000FF"/>
                </a:solidFill>
              </a:rPr>
              <a:t>while</a:t>
            </a:r>
            <a:r>
              <a:rPr lang="en-US" altLang="zh-TW" dirty="0">
                <a:solidFill>
                  <a:srgbClr val="000000"/>
                </a:solidFill>
              </a:rPr>
              <a:t>( ( low &lt;= high ) &amp;&amp; ( location == -1 ) );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sz="2000" b="1" dirty="0" err="1" smtClean="0">
                <a:latin typeface="Courier New" pitchFamily="49" charset="0"/>
                <a:ea typeface="新細明體" charset="-120"/>
              </a:rPr>
              <a:t>searchElement</a:t>
            </a:r>
            <a:endParaRPr lang="zh-TW" altLang="en-US" dirty="0"/>
          </a:p>
        </p:txBody>
      </p:sp>
      <p:sp>
        <p:nvSpPr>
          <p:cNvPr id="28" name="內容版面配置區 1"/>
          <p:cNvSpPr txBox="1">
            <a:spLocks/>
          </p:cNvSpPr>
          <p:nvPr/>
        </p:nvSpPr>
        <p:spPr bwMode="auto">
          <a:xfrm>
            <a:off x="7524410" y="414910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000" b="1" kern="0" dirty="0" smtClean="0">
                <a:solidFill>
                  <a:srgbClr val="000000"/>
                </a:solidFill>
                <a:latin typeface="Courier New" pitchFamily="49" charset="0"/>
              </a:rPr>
              <a:t>9</a:t>
            </a:r>
            <a:endParaRPr lang="zh-TW" altLang="en-US" kern="0" dirty="0">
              <a:solidFill>
                <a:srgbClr val="000000"/>
              </a:solidFill>
            </a:endParaRPr>
          </a:p>
        </p:txBody>
      </p:sp>
      <p:graphicFrame>
        <p:nvGraphicFramePr>
          <p:cNvPr id="29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082308"/>
              </p:ext>
            </p:extLst>
          </p:nvPr>
        </p:nvGraphicFramePr>
        <p:xfrm>
          <a:off x="1331550" y="1268413"/>
          <a:ext cx="6480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5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7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9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Line 138"/>
          <p:cNvSpPr>
            <a:spLocks noChangeShapeType="1"/>
          </p:cNvSpPr>
          <p:nvPr/>
        </p:nvSpPr>
        <p:spPr bwMode="auto">
          <a:xfrm flipV="1">
            <a:off x="4139940" y="2132820"/>
            <a:ext cx="0" cy="576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" name="Text Box 139"/>
          <p:cNvSpPr txBox="1">
            <a:spLocks noChangeArrowheads="1"/>
          </p:cNvSpPr>
          <p:nvPr/>
        </p:nvSpPr>
        <p:spPr bwMode="auto">
          <a:xfrm>
            <a:off x="611450" y="2708900"/>
            <a:ext cx="720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low</a:t>
            </a:r>
          </a:p>
        </p:txBody>
      </p:sp>
      <p:sp>
        <p:nvSpPr>
          <p:cNvPr id="32" name="Text Box 141"/>
          <p:cNvSpPr txBox="1">
            <a:spLocks noChangeArrowheads="1"/>
          </p:cNvSpPr>
          <p:nvPr/>
        </p:nvSpPr>
        <p:spPr bwMode="auto">
          <a:xfrm>
            <a:off x="4356420" y="2709187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high</a:t>
            </a:r>
          </a:p>
        </p:txBody>
      </p:sp>
      <p:sp>
        <p:nvSpPr>
          <p:cNvPr id="33" name="Line 138"/>
          <p:cNvSpPr>
            <a:spLocks noChangeShapeType="1"/>
          </p:cNvSpPr>
          <p:nvPr/>
        </p:nvSpPr>
        <p:spPr bwMode="auto">
          <a:xfrm flipV="1">
            <a:off x="1547130" y="2132533"/>
            <a:ext cx="0" cy="576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467430" y="1700473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data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5" name="Line 138"/>
          <p:cNvSpPr>
            <a:spLocks noChangeShapeType="1"/>
          </p:cNvSpPr>
          <p:nvPr/>
        </p:nvSpPr>
        <p:spPr bwMode="auto">
          <a:xfrm>
            <a:off x="4572000" y="1124680"/>
            <a:ext cx="0" cy="5760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6" name="Text Box 141"/>
          <p:cNvSpPr txBox="1">
            <a:spLocks noChangeArrowheads="1"/>
          </p:cNvSpPr>
          <p:nvPr/>
        </p:nvSpPr>
        <p:spPr bwMode="auto">
          <a:xfrm>
            <a:off x="3995920" y="260560"/>
            <a:ext cx="115216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middle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7" name="內容版面配置區 1"/>
          <p:cNvSpPr txBox="1">
            <a:spLocks/>
          </p:cNvSpPr>
          <p:nvPr/>
        </p:nvSpPr>
        <p:spPr bwMode="auto">
          <a:xfrm>
            <a:off x="1331550" y="270890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zh-TW" altLang="en-US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內容版面配置區 1"/>
          <p:cNvSpPr txBox="1">
            <a:spLocks/>
          </p:cNvSpPr>
          <p:nvPr/>
        </p:nvSpPr>
        <p:spPr bwMode="auto">
          <a:xfrm>
            <a:off x="3924360" y="2709187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72000" tIns="45720" rIns="7200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zh-TW" altLang="en-US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內容版面配置區 1"/>
          <p:cNvSpPr txBox="1">
            <a:spLocks/>
          </p:cNvSpPr>
          <p:nvPr/>
        </p:nvSpPr>
        <p:spPr bwMode="auto">
          <a:xfrm>
            <a:off x="4355970" y="69262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72000" tIns="45720" rIns="7200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zh-TW" altLang="en-US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201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do</a:t>
            </a:r>
            <a:endParaRPr lang="en-US" altLang="zh-TW" dirty="0">
              <a:solidFill>
                <a:srgbClr val="000000"/>
              </a:solidFill>
            </a:endParaRP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{</a:t>
            </a:r>
            <a:endParaRPr lang="en-US" altLang="zh-TW" dirty="0">
              <a:solidFill>
                <a:srgbClr val="000000"/>
              </a:solidFill>
            </a:endParaRP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 err="1">
                <a:solidFill>
                  <a:srgbClr val="000000"/>
                </a:solidFill>
              </a:rPr>
              <a:t>searchElement</a:t>
            </a:r>
            <a:r>
              <a:rPr lang="en-US" altLang="zh-TW" dirty="0">
                <a:solidFill>
                  <a:srgbClr val="000000"/>
                </a:solidFill>
              </a:rPr>
              <a:t> == data[ middle ] )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   </a:t>
            </a:r>
            <a:r>
              <a:rPr lang="en-US" altLang="zh-TW" dirty="0">
                <a:solidFill>
                  <a:srgbClr val="000000"/>
                </a:solidFill>
              </a:rPr>
              <a:t>location = middle;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else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 err="1">
                <a:solidFill>
                  <a:srgbClr val="000000"/>
                </a:solidFill>
              </a:rPr>
              <a:t>searchElement</a:t>
            </a:r>
            <a:r>
              <a:rPr lang="en-US" altLang="zh-TW" dirty="0">
                <a:solidFill>
                  <a:srgbClr val="000000"/>
                </a:solidFill>
              </a:rPr>
              <a:t> &lt; data[ middle ] )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   </a:t>
            </a:r>
            <a:r>
              <a:rPr lang="en-US" altLang="zh-TW" dirty="0">
                <a:solidFill>
                  <a:srgbClr val="000000"/>
                </a:solidFill>
              </a:rPr>
              <a:t>high = middle - 1;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else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   </a:t>
            </a:r>
            <a:r>
              <a:rPr lang="en-US" altLang="zh-TW" dirty="0">
                <a:solidFill>
                  <a:srgbClr val="000000"/>
                </a:solidFill>
              </a:rPr>
              <a:t>low = middle + 1;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00"/>
                </a:solidFill>
              </a:rPr>
              <a:t>middle = ( low + high + 1) / 2;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} </a:t>
            </a:r>
            <a:r>
              <a:rPr lang="en-US" altLang="zh-TW" dirty="0">
                <a:solidFill>
                  <a:srgbClr val="0000FF"/>
                </a:solidFill>
              </a:rPr>
              <a:t>while</a:t>
            </a:r>
            <a:r>
              <a:rPr lang="en-US" altLang="zh-TW" dirty="0">
                <a:solidFill>
                  <a:srgbClr val="000000"/>
                </a:solidFill>
              </a:rPr>
              <a:t>( ( low &lt;= high ) &amp;&amp; ( location == -1 ) );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sz="2000" b="1" dirty="0" err="1" smtClean="0">
                <a:latin typeface="Courier New" pitchFamily="49" charset="0"/>
                <a:ea typeface="新細明體" charset="-120"/>
              </a:rPr>
              <a:t>searchElement</a:t>
            </a:r>
            <a:endParaRPr lang="zh-TW" altLang="en-US" dirty="0"/>
          </a:p>
        </p:txBody>
      </p:sp>
      <p:sp>
        <p:nvSpPr>
          <p:cNvPr id="28" name="內容版面配置區 1"/>
          <p:cNvSpPr txBox="1">
            <a:spLocks/>
          </p:cNvSpPr>
          <p:nvPr/>
        </p:nvSpPr>
        <p:spPr bwMode="auto">
          <a:xfrm>
            <a:off x="7524410" y="414910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000" b="1" kern="0" dirty="0" smtClean="0">
                <a:solidFill>
                  <a:srgbClr val="000000"/>
                </a:solidFill>
                <a:latin typeface="Courier New" pitchFamily="49" charset="0"/>
              </a:rPr>
              <a:t>9</a:t>
            </a:r>
            <a:endParaRPr lang="zh-TW" altLang="en-US" kern="0" dirty="0">
              <a:solidFill>
                <a:srgbClr val="000000"/>
              </a:solidFill>
            </a:endParaRPr>
          </a:p>
        </p:txBody>
      </p:sp>
      <p:graphicFrame>
        <p:nvGraphicFramePr>
          <p:cNvPr id="29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87395"/>
              </p:ext>
            </p:extLst>
          </p:nvPr>
        </p:nvGraphicFramePr>
        <p:xfrm>
          <a:off x="1331550" y="1268413"/>
          <a:ext cx="6480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5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7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9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Line 138"/>
          <p:cNvSpPr>
            <a:spLocks noChangeShapeType="1"/>
          </p:cNvSpPr>
          <p:nvPr/>
        </p:nvSpPr>
        <p:spPr bwMode="auto">
          <a:xfrm flipV="1">
            <a:off x="4139940" y="2132820"/>
            <a:ext cx="0" cy="576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" name="Text Box 139"/>
          <p:cNvSpPr txBox="1">
            <a:spLocks noChangeArrowheads="1"/>
          </p:cNvSpPr>
          <p:nvPr/>
        </p:nvSpPr>
        <p:spPr bwMode="auto">
          <a:xfrm>
            <a:off x="611450" y="2708900"/>
            <a:ext cx="720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low</a:t>
            </a:r>
          </a:p>
        </p:txBody>
      </p:sp>
      <p:sp>
        <p:nvSpPr>
          <p:cNvPr id="32" name="Text Box 141"/>
          <p:cNvSpPr txBox="1">
            <a:spLocks noChangeArrowheads="1"/>
          </p:cNvSpPr>
          <p:nvPr/>
        </p:nvSpPr>
        <p:spPr bwMode="auto">
          <a:xfrm>
            <a:off x="4356420" y="2709187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high</a:t>
            </a:r>
          </a:p>
        </p:txBody>
      </p:sp>
      <p:sp>
        <p:nvSpPr>
          <p:cNvPr id="33" name="Line 138"/>
          <p:cNvSpPr>
            <a:spLocks noChangeShapeType="1"/>
          </p:cNvSpPr>
          <p:nvPr/>
        </p:nvSpPr>
        <p:spPr bwMode="auto">
          <a:xfrm flipV="1">
            <a:off x="1547130" y="2132533"/>
            <a:ext cx="0" cy="576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467430" y="1700473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data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5" name="Line 138"/>
          <p:cNvSpPr>
            <a:spLocks noChangeShapeType="1"/>
          </p:cNvSpPr>
          <p:nvPr/>
        </p:nvSpPr>
        <p:spPr bwMode="auto">
          <a:xfrm>
            <a:off x="2843760" y="1124680"/>
            <a:ext cx="0" cy="5760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6" name="Text Box 141"/>
          <p:cNvSpPr txBox="1">
            <a:spLocks noChangeArrowheads="1"/>
          </p:cNvSpPr>
          <p:nvPr/>
        </p:nvSpPr>
        <p:spPr bwMode="auto">
          <a:xfrm>
            <a:off x="2267680" y="260560"/>
            <a:ext cx="115216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middle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7" name="內容版面配置區 1"/>
          <p:cNvSpPr txBox="1">
            <a:spLocks/>
          </p:cNvSpPr>
          <p:nvPr/>
        </p:nvSpPr>
        <p:spPr bwMode="auto">
          <a:xfrm>
            <a:off x="1331550" y="270890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zh-TW" altLang="en-US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內容版面配置區 1"/>
          <p:cNvSpPr txBox="1">
            <a:spLocks/>
          </p:cNvSpPr>
          <p:nvPr/>
        </p:nvSpPr>
        <p:spPr bwMode="auto">
          <a:xfrm>
            <a:off x="3924360" y="2709187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72000" tIns="45720" rIns="7200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zh-TW" altLang="en-US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內容版面配置區 1"/>
          <p:cNvSpPr txBox="1">
            <a:spLocks/>
          </p:cNvSpPr>
          <p:nvPr/>
        </p:nvSpPr>
        <p:spPr bwMode="auto">
          <a:xfrm>
            <a:off x="2627730" y="69262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72000" tIns="45720" rIns="7200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zh-TW" altLang="en-US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740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do</a:t>
            </a:r>
            <a:endParaRPr lang="en-US" altLang="zh-TW" dirty="0">
              <a:solidFill>
                <a:srgbClr val="000000"/>
              </a:solidFill>
            </a:endParaRP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{</a:t>
            </a:r>
            <a:endParaRPr lang="en-US" altLang="zh-TW" dirty="0">
              <a:solidFill>
                <a:srgbClr val="000000"/>
              </a:solidFill>
            </a:endParaRP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 err="1">
                <a:solidFill>
                  <a:srgbClr val="000000"/>
                </a:solidFill>
              </a:rPr>
              <a:t>searchElement</a:t>
            </a:r>
            <a:r>
              <a:rPr lang="en-US" altLang="zh-TW" dirty="0">
                <a:solidFill>
                  <a:srgbClr val="000000"/>
                </a:solidFill>
              </a:rPr>
              <a:t> == data[ middle ] )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   </a:t>
            </a:r>
            <a:r>
              <a:rPr lang="en-US" altLang="zh-TW" dirty="0">
                <a:solidFill>
                  <a:srgbClr val="000000"/>
                </a:solidFill>
              </a:rPr>
              <a:t>location = middle;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else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 err="1">
                <a:solidFill>
                  <a:srgbClr val="000000"/>
                </a:solidFill>
              </a:rPr>
              <a:t>searchElement</a:t>
            </a:r>
            <a:r>
              <a:rPr lang="en-US" altLang="zh-TW" dirty="0">
                <a:solidFill>
                  <a:srgbClr val="000000"/>
                </a:solidFill>
              </a:rPr>
              <a:t> &lt; data[ middle ] )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   </a:t>
            </a:r>
            <a:r>
              <a:rPr lang="en-US" altLang="zh-TW" dirty="0">
                <a:solidFill>
                  <a:srgbClr val="000000"/>
                </a:solidFill>
              </a:rPr>
              <a:t>high = middle - 1;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else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   </a:t>
            </a:r>
            <a:r>
              <a:rPr lang="en-US" altLang="zh-TW" dirty="0">
                <a:solidFill>
                  <a:srgbClr val="000000"/>
                </a:solidFill>
              </a:rPr>
              <a:t>low = middle + 1;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00"/>
                </a:solidFill>
              </a:rPr>
              <a:t>middle = ( low + high + 1) / 2;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} </a:t>
            </a:r>
            <a:r>
              <a:rPr lang="en-US" altLang="zh-TW" dirty="0">
                <a:solidFill>
                  <a:srgbClr val="0000FF"/>
                </a:solidFill>
              </a:rPr>
              <a:t>while</a:t>
            </a:r>
            <a:r>
              <a:rPr lang="en-US" altLang="zh-TW" dirty="0">
                <a:solidFill>
                  <a:srgbClr val="000000"/>
                </a:solidFill>
              </a:rPr>
              <a:t>( ( low &lt;= high ) &amp;&amp; ( location == -1 ) );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sz="2000" b="1" dirty="0" err="1" smtClean="0">
                <a:latin typeface="Courier New" pitchFamily="49" charset="0"/>
                <a:ea typeface="新細明體" charset="-120"/>
              </a:rPr>
              <a:t>searchElement</a:t>
            </a:r>
            <a:endParaRPr lang="zh-TW" altLang="en-US" dirty="0"/>
          </a:p>
        </p:txBody>
      </p:sp>
      <p:sp>
        <p:nvSpPr>
          <p:cNvPr id="28" name="內容版面配置區 1"/>
          <p:cNvSpPr txBox="1">
            <a:spLocks/>
          </p:cNvSpPr>
          <p:nvPr/>
        </p:nvSpPr>
        <p:spPr bwMode="auto">
          <a:xfrm>
            <a:off x="7524410" y="414910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000" b="1" kern="0" dirty="0" smtClean="0">
                <a:solidFill>
                  <a:srgbClr val="000000"/>
                </a:solidFill>
                <a:latin typeface="Courier New" pitchFamily="49" charset="0"/>
              </a:rPr>
              <a:t>9</a:t>
            </a:r>
            <a:endParaRPr lang="zh-TW" altLang="en-US" kern="0" dirty="0">
              <a:solidFill>
                <a:srgbClr val="000000"/>
              </a:solidFill>
            </a:endParaRPr>
          </a:p>
        </p:txBody>
      </p:sp>
      <p:graphicFrame>
        <p:nvGraphicFramePr>
          <p:cNvPr id="29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023303"/>
              </p:ext>
            </p:extLst>
          </p:nvPr>
        </p:nvGraphicFramePr>
        <p:xfrm>
          <a:off x="1331550" y="1268413"/>
          <a:ext cx="6480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5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7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9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Line 138"/>
          <p:cNvSpPr>
            <a:spLocks noChangeShapeType="1"/>
          </p:cNvSpPr>
          <p:nvPr/>
        </p:nvSpPr>
        <p:spPr bwMode="auto">
          <a:xfrm flipV="1">
            <a:off x="4139940" y="2132820"/>
            <a:ext cx="0" cy="576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" name="Text Box 139"/>
          <p:cNvSpPr txBox="1">
            <a:spLocks noChangeArrowheads="1"/>
          </p:cNvSpPr>
          <p:nvPr/>
        </p:nvSpPr>
        <p:spPr bwMode="auto">
          <a:xfrm>
            <a:off x="2340140" y="2709187"/>
            <a:ext cx="720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low</a:t>
            </a:r>
          </a:p>
        </p:txBody>
      </p:sp>
      <p:sp>
        <p:nvSpPr>
          <p:cNvPr id="32" name="Text Box 141"/>
          <p:cNvSpPr txBox="1">
            <a:spLocks noChangeArrowheads="1"/>
          </p:cNvSpPr>
          <p:nvPr/>
        </p:nvSpPr>
        <p:spPr bwMode="auto">
          <a:xfrm>
            <a:off x="4356420" y="2709187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high</a:t>
            </a:r>
          </a:p>
        </p:txBody>
      </p:sp>
      <p:sp>
        <p:nvSpPr>
          <p:cNvPr id="33" name="Line 138"/>
          <p:cNvSpPr>
            <a:spLocks noChangeShapeType="1"/>
          </p:cNvSpPr>
          <p:nvPr/>
        </p:nvSpPr>
        <p:spPr bwMode="auto">
          <a:xfrm flipV="1">
            <a:off x="3275820" y="2132820"/>
            <a:ext cx="0" cy="576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467430" y="1700473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data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5" name="Line 138"/>
          <p:cNvSpPr>
            <a:spLocks noChangeShapeType="1"/>
          </p:cNvSpPr>
          <p:nvPr/>
        </p:nvSpPr>
        <p:spPr bwMode="auto">
          <a:xfrm>
            <a:off x="2843760" y="1124680"/>
            <a:ext cx="0" cy="5760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6" name="Text Box 141"/>
          <p:cNvSpPr txBox="1">
            <a:spLocks noChangeArrowheads="1"/>
          </p:cNvSpPr>
          <p:nvPr/>
        </p:nvSpPr>
        <p:spPr bwMode="auto">
          <a:xfrm>
            <a:off x="2267680" y="260560"/>
            <a:ext cx="115216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middle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7" name="內容版面配置區 1"/>
          <p:cNvSpPr txBox="1">
            <a:spLocks/>
          </p:cNvSpPr>
          <p:nvPr/>
        </p:nvSpPr>
        <p:spPr bwMode="auto">
          <a:xfrm>
            <a:off x="3060240" y="2709187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zh-TW" altLang="en-US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內容版面配置區 1"/>
          <p:cNvSpPr txBox="1">
            <a:spLocks/>
          </p:cNvSpPr>
          <p:nvPr/>
        </p:nvSpPr>
        <p:spPr bwMode="auto">
          <a:xfrm>
            <a:off x="3924360" y="2709187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72000" tIns="45720" rIns="7200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zh-TW" altLang="en-US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內容版面配置區 1"/>
          <p:cNvSpPr txBox="1">
            <a:spLocks/>
          </p:cNvSpPr>
          <p:nvPr/>
        </p:nvSpPr>
        <p:spPr bwMode="auto">
          <a:xfrm>
            <a:off x="2627730" y="69262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72000" tIns="45720" rIns="7200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zh-TW" altLang="en-US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319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do</a:t>
            </a:r>
            <a:endParaRPr lang="en-US" altLang="zh-TW" dirty="0">
              <a:solidFill>
                <a:srgbClr val="000000"/>
              </a:solidFill>
            </a:endParaRP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{</a:t>
            </a:r>
            <a:endParaRPr lang="en-US" altLang="zh-TW" dirty="0">
              <a:solidFill>
                <a:srgbClr val="000000"/>
              </a:solidFill>
            </a:endParaRP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 err="1">
                <a:solidFill>
                  <a:srgbClr val="000000"/>
                </a:solidFill>
              </a:rPr>
              <a:t>searchElement</a:t>
            </a:r>
            <a:r>
              <a:rPr lang="en-US" altLang="zh-TW" dirty="0">
                <a:solidFill>
                  <a:srgbClr val="000000"/>
                </a:solidFill>
              </a:rPr>
              <a:t> == data[ middle ] )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   </a:t>
            </a:r>
            <a:r>
              <a:rPr lang="en-US" altLang="zh-TW" dirty="0">
                <a:solidFill>
                  <a:srgbClr val="000000"/>
                </a:solidFill>
              </a:rPr>
              <a:t>location = middle;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else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 err="1">
                <a:solidFill>
                  <a:srgbClr val="000000"/>
                </a:solidFill>
              </a:rPr>
              <a:t>searchElement</a:t>
            </a:r>
            <a:r>
              <a:rPr lang="en-US" altLang="zh-TW" dirty="0">
                <a:solidFill>
                  <a:srgbClr val="000000"/>
                </a:solidFill>
              </a:rPr>
              <a:t> &lt; data[ middle ] )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   </a:t>
            </a:r>
            <a:r>
              <a:rPr lang="en-US" altLang="zh-TW" dirty="0">
                <a:solidFill>
                  <a:srgbClr val="000000"/>
                </a:solidFill>
              </a:rPr>
              <a:t>high = middle - 1;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else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   </a:t>
            </a:r>
            <a:r>
              <a:rPr lang="en-US" altLang="zh-TW" dirty="0">
                <a:solidFill>
                  <a:srgbClr val="000000"/>
                </a:solidFill>
              </a:rPr>
              <a:t>low = middle + 1;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00"/>
                </a:solidFill>
              </a:rPr>
              <a:t>middle = ( low + high + 1) / 2;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} </a:t>
            </a:r>
            <a:r>
              <a:rPr lang="en-US" altLang="zh-TW" dirty="0">
                <a:solidFill>
                  <a:srgbClr val="0000FF"/>
                </a:solidFill>
              </a:rPr>
              <a:t>while</a:t>
            </a:r>
            <a:r>
              <a:rPr lang="en-US" altLang="zh-TW" dirty="0">
                <a:solidFill>
                  <a:srgbClr val="000000"/>
                </a:solidFill>
              </a:rPr>
              <a:t>( ( low &lt;= high ) &amp;&amp; ( location == -1 ) );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sz="2000" b="1" dirty="0" err="1" smtClean="0">
                <a:latin typeface="Courier New" pitchFamily="49" charset="0"/>
                <a:ea typeface="新細明體" charset="-120"/>
              </a:rPr>
              <a:t>searchElement</a:t>
            </a:r>
            <a:endParaRPr lang="zh-TW" altLang="en-US" dirty="0"/>
          </a:p>
        </p:txBody>
      </p:sp>
      <p:sp>
        <p:nvSpPr>
          <p:cNvPr id="28" name="內容版面配置區 1"/>
          <p:cNvSpPr txBox="1">
            <a:spLocks/>
          </p:cNvSpPr>
          <p:nvPr/>
        </p:nvSpPr>
        <p:spPr bwMode="auto">
          <a:xfrm>
            <a:off x="7524410" y="414910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000" b="1" kern="0" dirty="0" smtClean="0">
                <a:solidFill>
                  <a:srgbClr val="000000"/>
                </a:solidFill>
                <a:latin typeface="Courier New" pitchFamily="49" charset="0"/>
              </a:rPr>
              <a:t>9</a:t>
            </a:r>
            <a:endParaRPr lang="zh-TW" altLang="en-US" kern="0" dirty="0">
              <a:solidFill>
                <a:srgbClr val="000000"/>
              </a:solidFill>
            </a:endParaRPr>
          </a:p>
        </p:txBody>
      </p:sp>
      <p:graphicFrame>
        <p:nvGraphicFramePr>
          <p:cNvPr id="29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614369"/>
              </p:ext>
            </p:extLst>
          </p:nvPr>
        </p:nvGraphicFramePr>
        <p:xfrm>
          <a:off x="1331550" y="1268413"/>
          <a:ext cx="6480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5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7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9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Line 138"/>
          <p:cNvSpPr>
            <a:spLocks noChangeShapeType="1"/>
          </p:cNvSpPr>
          <p:nvPr/>
        </p:nvSpPr>
        <p:spPr bwMode="auto">
          <a:xfrm flipV="1">
            <a:off x="4139940" y="2132820"/>
            <a:ext cx="0" cy="576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" name="Text Box 139"/>
          <p:cNvSpPr txBox="1">
            <a:spLocks noChangeArrowheads="1"/>
          </p:cNvSpPr>
          <p:nvPr/>
        </p:nvSpPr>
        <p:spPr bwMode="auto">
          <a:xfrm>
            <a:off x="2340140" y="2709187"/>
            <a:ext cx="720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low</a:t>
            </a:r>
          </a:p>
        </p:txBody>
      </p:sp>
      <p:sp>
        <p:nvSpPr>
          <p:cNvPr id="32" name="Text Box 141"/>
          <p:cNvSpPr txBox="1">
            <a:spLocks noChangeArrowheads="1"/>
          </p:cNvSpPr>
          <p:nvPr/>
        </p:nvSpPr>
        <p:spPr bwMode="auto">
          <a:xfrm>
            <a:off x="4356420" y="2709187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high</a:t>
            </a:r>
          </a:p>
        </p:txBody>
      </p:sp>
      <p:sp>
        <p:nvSpPr>
          <p:cNvPr id="33" name="Line 138"/>
          <p:cNvSpPr>
            <a:spLocks noChangeShapeType="1"/>
          </p:cNvSpPr>
          <p:nvPr/>
        </p:nvSpPr>
        <p:spPr bwMode="auto">
          <a:xfrm flipV="1">
            <a:off x="3275820" y="2132820"/>
            <a:ext cx="0" cy="576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467430" y="1700473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data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5" name="Line 138"/>
          <p:cNvSpPr>
            <a:spLocks noChangeShapeType="1"/>
          </p:cNvSpPr>
          <p:nvPr/>
        </p:nvSpPr>
        <p:spPr bwMode="auto">
          <a:xfrm>
            <a:off x="3707880" y="1124680"/>
            <a:ext cx="0" cy="5760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6" name="Text Box 141"/>
          <p:cNvSpPr txBox="1">
            <a:spLocks noChangeArrowheads="1"/>
          </p:cNvSpPr>
          <p:nvPr/>
        </p:nvSpPr>
        <p:spPr bwMode="auto">
          <a:xfrm>
            <a:off x="3131800" y="260560"/>
            <a:ext cx="115216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middle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7" name="內容版面配置區 1"/>
          <p:cNvSpPr txBox="1">
            <a:spLocks/>
          </p:cNvSpPr>
          <p:nvPr/>
        </p:nvSpPr>
        <p:spPr bwMode="auto">
          <a:xfrm>
            <a:off x="3060240" y="2709187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zh-TW" altLang="en-US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內容版面配置區 1"/>
          <p:cNvSpPr txBox="1">
            <a:spLocks/>
          </p:cNvSpPr>
          <p:nvPr/>
        </p:nvSpPr>
        <p:spPr bwMode="auto">
          <a:xfrm>
            <a:off x="3924360" y="2709187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72000" tIns="45720" rIns="7200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zh-TW" altLang="en-US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內容版面配置區 1"/>
          <p:cNvSpPr txBox="1">
            <a:spLocks/>
          </p:cNvSpPr>
          <p:nvPr/>
        </p:nvSpPr>
        <p:spPr bwMode="auto">
          <a:xfrm>
            <a:off x="3491850" y="69262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72000" tIns="45720" rIns="7200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zh-TW" altLang="en-US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875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do</a:t>
            </a:r>
            <a:endParaRPr lang="en-US" altLang="zh-TW" dirty="0">
              <a:solidFill>
                <a:srgbClr val="000000"/>
              </a:solidFill>
            </a:endParaRP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{</a:t>
            </a:r>
            <a:endParaRPr lang="en-US" altLang="zh-TW" dirty="0">
              <a:solidFill>
                <a:srgbClr val="000000"/>
              </a:solidFill>
            </a:endParaRP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 err="1">
                <a:solidFill>
                  <a:srgbClr val="000000"/>
                </a:solidFill>
              </a:rPr>
              <a:t>searchElement</a:t>
            </a:r>
            <a:r>
              <a:rPr lang="en-US" altLang="zh-TW" dirty="0">
                <a:solidFill>
                  <a:srgbClr val="000000"/>
                </a:solidFill>
              </a:rPr>
              <a:t> == data[ middle ] )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   </a:t>
            </a:r>
            <a:r>
              <a:rPr lang="en-US" altLang="zh-TW" dirty="0">
                <a:solidFill>
                  <a:srgbClr val="000000"/>
                </a:solidFill>
              </a:rPr>
              <a:t>location = middle;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else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 err="1">
                <a:solidFill>
                  <a:srgbClr val="000000"/>
                </a:solidFill>
              </a:rPr>
              <a:t>searchElement</a:t>
            </a:r>
            <a:r>
              <a:rPr lang="en-US" altLang="zh-TW" dirty="0">
                <a:solidFill>
                  <a:srgbClr val="000000"/>
                </a:solidFill>
              </a:rPr>
              <a:t> &lt; data[ middle ] )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   </a:t>
            </a:r>
            <a:r>
              <a:rPr lang="en-US" altLang="zh-TW" dirty="0">
                <a:solidFill>
                  <a:srgbClr val="000000"/>
                </a:solidFill>
              </a:rPr>
              <a:t>high = middle - 1;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else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   </a:t>
            </a:r>
            <a:r>
              <a:rPr lang="en-US" altLang="zh-TW" dirty="0">
                <a:solidFill>
                  <a:srgbClr val="000000"/>
                </a:solidFill>
              </a:rPr>
              <a:t>low = middle + 1;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00"/>
                </a:solidFill>
              </a:rPr>
              <a:t>middle = ( low + high + 1) / 2;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} </a:t>
            </a:r>
            <a:r>
              <a:rPr lang="en-US" altLang="zh-TW" dirty="0">
                <a:solidFill>
                  <a:srgbClr val="0000FF"/>
                </a:solidFill>
              </a:rPr>
              <a:t>while</a:t>
            </a:r>
            <a:r>
              <a:rPr lang="en-US" altLang="zh-TW" dirty="0">
                <a:solidFill>
                  <a:srgbClr val="000000"/>
                </a:solidFill>
              </a:rPr>
              <a:t>( ( low &lt;= high ) &amp;&amp; ( location == -1 ) );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sz="2000" b="1" dirty="0" err="1" smtClean="0">
                <a:latin typeface="Courier New" pitchFamily="49" charset="0"/>
                <a:ea typeface="新細明體" charset="-120"/>
              </a:rPr>
              <a:t>searchElement</a:t>
            </a:r>
            <a:endParaRPr lang="zh-TW" altLang="en-US" dirty="0"/>
          </a:p>
        </p:txBody>
      </p:sp>
      <p:sp>
        <p:nvSpPr>
          <p:cNvPr id="28" name="內容版面配置區 1"/>
          <p:cNvSpPr txBox="1">
            <a:spLocks/>
          </p:cNvSpPr>
          <p:nvPr/>
        </p:nvSpPr>
        <p:spPr bwMode="auto">
          <a:xfrm>
            <a:off x="7524410" y="414910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000" b="1" kern="0" dirty="0" smtClean="0">
                <a:solidFill>
                  <a:srgbClr val="000000"/>
                </a:solidFill>
                <a:latin typeface="Courier New" pitchFamily="49" charset="0"/>
              </a:rPr>
              <a:t>9</a:t>
            </a:r>
            <a:endParaRPr lang="zh-TW" altLang="en-US" kern="0" dirty="0">
              <a:solidFill>
                <a:srgbClr val="000000"/>
              </a:solidFill>
            </a:endParaRPr>
          </a:p>
        </p:txBody>
      </p:sp>
      <p:graphicFrame>
        <p:nvGraphicFramePr>
          <p:cNvPr id="29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257342"/>
              </p:ext>
            </p:extLst>
          </p:nvPr>
        </p:nvGraphicFramePr>
        <p:xfrm>
          <a:off x="1331550" y="1268413"/>
          <a:ext cx="6480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5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7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9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Text Box 139"/>
          <p:cNvSpPr txBox="1">
            <a:spLocks noChangeArrowheads="1"/>
          </p:cNvSpPr>
          <p:nvPr/>
        </p:nvSpPr>
        <p:spPr bwMode="auto">
          <a:xfrm>
            <a:off x="2340140" y="2709187"/>
            <a:ext cx="720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low</a:t>
            </a:r>
          </a:p>
        </p:txBody>
      </p:sp>
      <p:sp>
        <p:nvSpPr>
          <p:cNvPr id="32" name="Text Box 141"/>
          <p:cNvSpPr txBox="1">
            <a:spLocks noChangeArrowheads="1"/>
          </p:cNvSpPr>
          <p:nvPr/>
        </p:nvSpPr>
        <p:spPr bwMode="auto">
          <a:xfrm>
            <a:off x="3491850" y="3284980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high</a:t>
            </a:r>
          </a:p>
        </p:txBody>
      </p:sp>
      <p:sp>
        <p:nvSpPr>
          <p:cNvPr id="33" name="Line 138"/>
          <p:cNvSpPr>
            <a:spLocks noChangeShapeType="1"/>
          </p:cNvSpPr>
          <p:nvPr/>
        </p:nvSpPr>
        <p:spPr bwMode="auto">
          <a:xfrm flipV="1">
            <a:off x="3275820" y="2132820"/>
            <a:ext cx="0" cy="576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467430" y="1700473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data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5" name="Line 138"/>
          <p:cNvSpPr>
            <a:spLocks noChangeShapeType="1"/>
          </p:cNvSpPr>
          <p:nvPr/>
        </p:nvSpPr>
        <p:spPr bwMode="auto">
          <a:xfrm>
            <a:off x="3707880" y="1124680"/>
            <a:ext cx="0" cy="5760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6" name="Text Box 141"/>
          <p:cNvSpPr txBox="1">
            <a:spLocks noChangeArrowheads="1"/>
          </p:cNvSpPr>
          <p:nvPr/>
        </p:nvSpPr>
        <p:spPr bwMode="auto">
          <a:xfrm>
            <a:off x="3131800" y="260560"/>
            <a:ext cx="115216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middle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7" name="內容版面配置區 1"/>
          <p:cNvSpPr txBox="1">
            <a:spLocks/>
          </p:cNvSpPr>
          <p:nvPr/>
        </p:nvSpPr>
        <p:spPr bwMode="auto">
          <a:xfrm>
            <a:off x="3060240" y="2709187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zh-TW" altLang="en-US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內容版面配置區 1"/>
          <p:cNvSpPr txBox="1">
            <a:spLocks/>
          </p:cNvSpPr>
          <p:nvPr/>
        </p:nvSpPr>
        <p:spPr bwMode="auto">
          <a:xfrm>
            <a:off x="3059790" y="328498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72000" tIns="45720" rIns="7200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zh-TW" altLang="en-US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內容版面配置區 1"/>
          <p:cNvSpPr txBox="1">
            <a:spLocks/>
          </p:cNvSpPr>
          <p:nvPr/>
        </p:nvSpPr>
        <p:spPr bwMode="auto">
          <a:xfrm>
            <a:off x="3491850" y="69262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72000" tIns="45720" rIns="7200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zh-TW" altLang="en-US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10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do</a:t>
            </a:r>
            <a:endParaRPr lang="en-US" altLang="zh-TW" dirty="0">
              <a:solidFill>
                <a:srgbClr val="000000"/>
              </a:solidFill>
            </a:endParaRP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{</a:t>
            </a:r>
            <a:endParaRPr lang="en-US" altLang="zh-TW" dirty="0">
              <a:solidFill>
                <a:srgbClr val="000000"/>
              </a:solidFill>
            </a:endParaRP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 err="1">
                <a:solidFill>
                  <a:srgbClr val="000000"/>
                </a:solidFill>
              </a:rPr>
              <a:t>searchElement</a:t>
            </a:r>
            <a:r>
              <a:rPr lang="en-US" altLang="zh-TW" dirty="0">
                <a:solidFill>
                  <a:srgbClr val="000000"/>
                </a:solidFill>
              </a:rPr>
              <a:t> == data[ middle ] )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   </a:t>
            </a:r>
            <a:r>
              <a:rPr lang="en-US" altLang="zh-TW" dirty="0">
                <a:solidFill>
                  <a:srgbClr val="000000"/>
                </a:solidFill>
              </a:rPr>
              <a:t>location = middle;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else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 err="1">
                <a:solidFill>
                  <a:srgbClr val="000000"/>
                </a:solidFill>
              </a:rPr>
              <a:t>searchElement</a:t>
            </a:r>
            <a:r>
              <a:rPr lang="en-US" altLang="zh-TW" dirty="0">
                <a:solidFill>
                  <a:srgbClr val="000000"/>
                </a:solidFill>
              </a:rPr>
              <a:t> &lt; data[ middle ] )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   </a:t>
            </a:r>
            <a:r>
              <a:rPr lang="en-US" altLang="zh-TW" dirty="0">
                <a:solidFill>
                  <a:srgbClr val="000000"/>
                </a:solidFill>
              </a:rPr>
              <a:t>high = middle - 1;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else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   </a:t>
            </a:r>
            <a:r>
              <a:rPr lang="en-US" altLang="zh-TW" dirty="0">
                <a:solidFill>
                  <a:srgbClr val="000000"/>
                </a:solidFill>
              </a:rPr>
              <a:t>low = middle + 1;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00"/>
                </a:solidFill>
              </a:rPr>
              <a:t>middle = ( low + high + 1) / 2;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} </a:t>
            </a:r>
            <a:r>
              <a:rPr lang="en-US" altLang="zh-TW" dirty="0">
                <a:solidFill>
                  <a:srgbClr val="0000FF"/>
                </a:solidFill>
              </a:rPr>
              <a:t>while</a:t>
            </a:r>
            <a:r>
              <a:rPr lang="en-US" altLang="zh-TW" dirty="0">
                <a:solidFill>
                  <a:srgbClr val="000000"/>
                </a:solidFill>
              </a:rPr>
              <a:t>( ( low &lt;= high ) &amp;&amp; ( location == -1 ) );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sz="2000" b="1" dirty="0" err="1" smtClean="0">
                <a:latin typeface="Courier New" pitchFamily="49" charset="0"/>
                <a:ea typeface="新細明體" charset="-120"/>
              </a:rPr>
              <a:t>searchElement</a:t>
            </a:r>
            <a:endParaRPr lang="zh-TW" altLang="en-US" dirty="0"/>
          </a:p>
        </p:txBody>
      </p:sp>
      <p:sp>
        <p:nvSpPr>
          <p:cNvPr id="28" name="內容版面配置區 1"/>
          <p:cNvSpPr txBox="1">
            <a:spLocks/>
          </p:cNvSpPr>
          <p:nvPr/>
        </p:nvSpPr>
        <p:spPr bwMode="auto">
          <a:xfrm>
            <a:off x="7524410" y="414910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000" b="1" kern="0" dirty="0" smtClean="0">
                <a:solidFill>
                  <a:srgbClr val="000000"/>
                </a:solidFill>
                <a:latin typeface="Courier New" pitchFamily="49" charset="0"/>
              </a:rPr>
              <a:t>9</a:t>
            </a:r>
            <a:endParaRPr lang="zh-TW" altLang="en-US" kern="0" dirty="0">
              <a:solidFill>
                <a:srgbClr val="000000"/>
              </a:solidFill>
            </a:endParaRPr>
          </a:p>
        </p:txBody>
      </p:sp>
      <p:graphicFrame>
        <p:nvGraphicFramePr>
          <p:cNvPr id="29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967543"/>
              </p:ext>
            </p:extLst>
          </p:nvPr>
        </p:nvGraphicFramePr>
        <p:xfrm>
          <a:off x="1331550" y="1268413"/>
          <a:ext cx="6480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5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7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9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Text Box 139"/>
          <p:cNvSpPr txBox="1">
            <a:spLocks noChangeArrowheads="1"/>
          </p:cNvSpPr>
          <p:nvPr/>
        </p:nvSpPr>
        <p:spPr bwMode="auto">
          <a:xfrm>
            <a:off x="2340140" y="2709187"/>
            <a:ext cx="720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low</a:t>
            </a:r>
          </a:p>
        </p:txBody>
      </p:sp>
      <p:sp>
        <p:nvSpPr>
          <p:cNvPr id="32" name="Text Box 141"/>
          <p:cNvSpPr txBox="1">
            <a:spLocks noChangeArrowheads="1"/>
          </p:cNvSpPr>
          <p:nvPr/>
        </p:nvSpPr>
        <p:spPr bwMode="auto">
          <a:xfrm>
            <a:off x="3491850" y="3284980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high</a:t>
            </a:r>
          </a:p>
        </p:txBody>
      </p:sp>
      <p:sp>
        <p:nvSpPr>
          <p:cNvPr id="33" name="Line 138"/>
          <p:cNvSpPr>
            <a:spLocks noChangeShapeType="1"/>
          </p:cNvSpPr>
          <p:nvPr/>
        </p:nvSpPr>
        <p:spPr bwMode="auto">
          <a:xfrm flipV="1">
            <a:off x="3275820" y="2132820"/>
            <a:ext cx="0" cy="576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467430" y="1700473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data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5" name="Line 138"/>
          <p:cNvSpPr>
            <a:spLocks noChangeShapeType="1"/>
          </p:cNvSpPr>
          <p:nvPr/>
        </p:nvSpPr>
        <p:spPr bwMode="auto">
          <a:xfrm>
            <a:off x="3275820" y="1124680"/>
            <a:ext cx="0" cy="5760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6" name="Text Box 141"/>
          <p:cNvSpPr txBox="1">
            <a:spLocks noChangeArrowheads="1"/>
          </p:cNvSpPr>
          <p:nvPr/>
        </p:nvSpPr>
        <p:spPr bwMode="auto">
          <a:xfrm>
            <a:off x="2699740" y="260560"/>
            <a:ext cx="115216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middle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7" name="內容版面配置區 1"/>
          <p:cNvSpPr txBox="1">
            <a:spLocks/>
          </p:cNvSpPr>
          <p:nvPr/>
        </p:nvSpPr>
        <p:spPr bwMode="auto">
          <a:xfrm>
            <a:off x="3060240" y="2709187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zh-TW" altLang="en-US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內容版面配置區 1"/>
          <p:cNvSpPr txBox="1">
            <a:spLocks/>
          </p:cNvSpPr>
          <p:nvPr/>
        </p:nvSpPr>
        <p:spPr bwMode="auto">
          <a:xfrm>
            <a:off x="3059790" y="328498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72000" tIns="45720" rIns="7200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zh-TW" altLang="en-US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內容版面配置區 1"/>
          <p:cNvSpPr txBox="1">
            <a:spLocks/>
          </p:cNvSpPr>
          <p:nvPr/>
        </p:nvSpPr>
        <p:spPr bwMode="auto">
          <a:xfrm>
            <a:off x="3059790" y="69262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72000" tIns="45720" rIns="7200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zh-TW" altLang="en-US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628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do</a:t>
            </a:r>
            <a:endParaRPr lang="en-US" altLang="zh-TW" dirty="0">
              <a:solidFill>
                <a:srgbClr val="000000"/>
              </a:solidFill>
            </a:endParaRP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{</a:t>
            </a:r>
            <a:endParaRPr lang="en-US" altLang="zh-TW" dirty="0">
              <a:solidFill>
                <a:srgbClr val="000000"/>
              </a:solidFill>
            </a:endParaRP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 err="1">
                <a:solidFill>
                  <a:srgbClr val="000000"/>
                </a:solidFill>
              </a:rPr>
              <a:t>searchElement</a:t>
            </a:r>
            <a:r>
              <a:rPr lang="en-US" altLang="zh-TW" dirty="0">
                <a:solidFill>
                  <a:srgbClr val="000000"/>
                </a:solidFill>
              </a:rPr>
              <a:t> == data[ middle ] )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   </a:t>
            </a:r>
            <a:r>
              <a:rPr lang="en-US" altLang="zh-TW" dirty="0">
                <a:solidFill>
                  <a:srgbClr val="000000"/>
                </a:solidFill>
              </a:rPr>
              <a:t>location = middle;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else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 err="1">
                <a:solidFill>
                  <a:srgbClr val="000000"/>
                </a:solidFill>
              </a:rPr>
              <a:t>searchElement</a:t>
            </a:r>
            <a:r>
              <a:rPr lang="en-US" altLang="zh-TW" dirty="0">
                <a:solidFill>
                  <a:srgbClr val="000000"/>
                </a:solidFill>
              </a:rPr>
              <a:t> &lt; data[ middle ] )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   </a:t>
            </a:r>
            <a:r>
              <a:rPr lang="en-US" altLang="zh-TW" dirty="0">
                <a:solidFill>
                  <a:srgbClr val="000000"/>
                </a:solidFill>
              </a:rPr>
              <a:t>high = middle - 1;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else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   </a:t>
            </a:r>
            <a:r>
              <a:rPr lang="en-US" altLang="zh-TW" dirty="0">
                <a:solidFill>
                  <a:srgbClr val="000000"/>
                </a:solidFill>
              </a:rPr>
              <a:t>low = middle + 1;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00"/>
                </a:solidFill>
              </a:rPr>
              <a:t>middle = ( low + high + 1) / 2;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} </a:t>
            </a:r>
            <a:r>
              <a:rPr lang="en-US" altLang="zh-TW" dirty="0">
                <a:solidFill>
                  <a:srgbClr val="0000FF"/>
                </a:solidFill>
              </a:rPr>
              <a:t>while</a:t>
            </a:r>
            <a:r>
              <a:rPr lang="en-US" altLang="zh-TW" dirty="0">
                <a:solidFill>
                  <a:srgbClr val="000000"/>
                </a:solidFill>
              </a:rPr>
              <a:t>( ( low &lt;= high ) &amp;&amp; ( location == -1 ) );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sz="2000" b="1" dirty="0" err="1" smtClean="0">
                <a:latin typeface="Courier New" pitchFamily="49" charset="0"/>
                <a:ea typeface="新細明體" charset="-120"/>
              </a:rPr>
              <a:t>searchElement</a:t>
            </a:r>
            <a:endParaRPr lang="zh-TW" altLang="en-US" dirty="0"/>
          </a:p>
        </p:txBody>
      </p:sp>
      <p:sp>
        <p:nvSpPr>
          <p:cNvPr id="28" name="內容版面配置區 1"/>
          <p:cNvSpPr txBox="1">
            <a:spLocks/>
          </p:cNvSpPr>
          <p:nvPr/>
        </p:nvSpPr>
        <p:spPr bwMode="auto">
          <a:xfrm>
            <a:off x="7524410" y="414910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000" b="1" kern="0" dirty="0" smtClean="0">
                <a:solidFill>
                  <a:srgbClr val="000000"/>
                </a:solidFill>
                <a:latin typeface="Courier New" pitchFamily="49" charset="0"/>
              </a:rPr>
              <a:t>9</a:t>
            </a:r>
            <a:endParaRPr lang="zh-TW" altLang="en-US" kern="0" dirty="0">
              <a:solidFill>
                <a:srgbClr val="000000"/>
              </a:solidFill>
            </a:endParaRPr>
          </a:p>
        </p:txBody>
      </p:sp>
      <p:graphicFrame>
        <p:nvGraphicFramePr>
          <p:cNvPr id="29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143385"/>
              </p:ext>
            </p:extLst>
          </p:nvPr>
        </p:nvGraphicFramePr>
        <p:xfrm>
          <a:off x="1331550" y="1268413"/>
          <a:ext cx="6480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5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7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9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Line 138"/>
          <p:cNvSpPr>
            <a:spLocks noChangeShapeType="1"/>
          </p:cNvSpPr>
          <p:nvPr/>
        </p:nvSpPr>
        <p:spPr bwMode="auto">
          <a:xfrm flipV="1">
            <a:off x="3707880" y="2132820"/>
            <a:ext cx="0" cy="576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" name="Text Box 139"/>
          <p:cNvSpPr txBox="1">
            <a:spLocks noChangeArrowheads="1"/>
          </p:cNvSpPr>
          <p:nvPr/>
        </p:nvSpPr>
        <p:spPr bwMode="auto">
          <a:xfrm>
            <a:off x="3923910" y="2708900"/>
            <a:ext cx="720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low</a:t>
            </a:r>
          </a:p>
        </p:txBody>
      </p:sp>
      <p:sp>
        <p:nvSpPr>
          <p:cNvPr id="32" name="Text Box 141"/>
          <p:cNvSpPr txBox="1">
            <a:spLocks noChangeArrowheads="1"/>
          </p:cNvSpPr>
          <p:nvPr/>
        </p:nvSpPr>
        <p:spPr bwMode="auto">
          <a:xfrm>
            <a:off x="2195670" y="3284980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high</a:t>
            </a:r>
          </a:p>
        </p:txBody>
      </p:sp>
      <p:sp>
        <p:nvSpPr>
          <p:cNvPr id="33" name="Line 138"/>
          <p:cNvSpPr>
            <a:spLocks noChangeShapeType="1"/>
          </p:cNvSpPr>
          <p:nvPr/>
        </p:nvSpPr>
        <p:spPr bwMode="auto">
          <a:xfrm flipV="1">
            <a:off x="3275820" y="2132820"/>
            <a:ext cx="0" cy="115216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467430" y="1700473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data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5" name="Line 138"/>
          <p:cNvSpPr>
            <a:spLocks noChangeShapeType="1"/>
          </p:cNvSpPr>
          <p:nvPr/>
        </p:nvSpPr>
        <p:spPr bwMode="auto">
          <a:xfrm>
            <a:off x="3275820" y="1124680"/>
            <a:ext cx="0" cy="5760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6" name="Text Box 141"/>
          <p:cNvSpPr txBox="1">
            <a:spLocks noChangeArrowheads="1"/>
          </p:cNvSpPr>
          <p:nvPr/>
        </p:nvSpPr>
        <p:spPr bwMode="auto">
          <a:xfrm>
            <a:off x="2699740" y="260560"/>
            <a:ext cx="115216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middle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7" name="內容版面配置區 1"/>
          <p:cNvSpPr txBox="1">
            <a:spLocks/>
          </p:cNvSpPr>
          <p:nvPr/>
        </p:nvSpPr>
        <p:spPr bwMode="auto">
          <a:xfrm>
            <a:off x="3491850" y="270890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zh-TW" altLang="en-US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內容版面配置區 1"/>
          <p:cNvSpPr txBox="1">
            <a:spLocks/>
          </p:cNvSpPr>
          <p:nvPr/>
        </p:nvSpPr>
        <p:spPr bwMode="auto">
          <a:xfrm>
            <a:off x="3059790" y="328498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72000" tIns="45720" rIns="7200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zh-TW" altLang="en-US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內容版面配置區 1"/>
          <p:cNvSpPr txBox="1">
            <a:spLocks/>
          </p:cNvSpPr>
          <p:nvPr/>
        </p:nvSpPr>
        <p:spPr bwMode="auto">
          <a:xfrm>
            <a:off x="3059790" y="69262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72000" tIns="45720" rIns="7200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zh-TW" altLang="en-US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63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Times New Roman" pitchFamily="18" charset="0"/>
              </a:rPr>
              <a:t>Binary Search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395478" y="1268724"/>
            <a:ext cx="8353044" cy="5328672"/>
          </a:xfrm>
        </p:spPr>
        <p:txBody>
          <a:bodyPr/>
          <a:lstStyle/>
          <a:p>
            <a:pPr marL="542925" indent="-542925" eaLnBrk="1" hangingPunct="1">
              <a:spcBef>
                <a:spcPct val="5000"/>
              </a:spcBef>
              <a:buFontTx/>
              <a:buNone/>
            </a:pP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altLang="zh-TW" sz="1800" dirty="0" smtClean="0">
                <a:latin typeface="Lucida Console" pitchFamily="49" charset="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</a:rPr>
              <a:t>binarySearch</a:t>
            </a:r>
            <a:r>
              <a:rPr lang="en-US" altLang="zh-TW" sz="1800" dirty="0" smtClean="0">
                <a:latin typeface="Lucida Console" pitchFamily="49" charset="0"/>
              </a:rPr>
              <a:t>( </a:t>
            </a:r>
            <a:r>
              <a:rPr lang="en-US" altLang="zh-TW" sz="18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altLang="zh-TW" sz="1800" dirty="0">
                <a:latin typeface="Lucida Console" pitchFamily="49" charset="0"/>
              </a:rPr>
              <a:t> data</a:t>
            </a:r>
            <a:r>
              <a:rPr lang="en-US" altLang="zh-TW" sz="1800" dirty="0" smtClean="0">
                <a:latin typeface="Lucida Console" pitchFamily="49" charset="0"/>
              </a:rPr>
              <a:t>[],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altLang="zh-TW" sz="1800" dirty="0" smtClean="0">
                <a:latin typeface="Lucida Console" pitchFamily="49" charset="0"/>
              </a:rPr>
              <a:t> size, 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altLang="zh-TW" sz="1800" dirty="0" smtClean="0">
                <a:latin typeface="Lucida Console" pitchFamily="49" charset="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</a:rPr>
              <a:t>searchElement</a:t>
            </a:r>
            <a:r>
              <a:rPr lang="en-US" altLang="zh-TW" sz="1800" dirty="0" smtClean="0">
                <a:latin typeface="Lucida Console" pitchFamily="49" charset="0"/>
              </a:rPr>
              <a:t> )</a:t>
            </a:r>
          </a:p>
          <a:p>
            <a:pPr marL="542925" indent="-542925" eaLnBrk="1" hangingPunct="1">
              <a:spcBef>
                <a:spcPct val="50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</a:rPr>
              <a:t>{</a:t>
            </a:r>
          </a:p>
          <a:p>
            <a:pPr marL="542925" indent="-542925" eaLnBrk="1" hangingPunct="1">
              <a:spcBef>
                <a:spcPct val="500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altLang="zh-TW" sz="1800" dirty="0" smtClean="0">
                <a:latin typeface="Lucida Console" pitchFamily="49" charset="0"/>
              </a:rPr>
              <a:t> low = 0;</a:t>
            </a:r>
          </a:p>
          <a:p>
            <a:pPr marL="542925" indent="-542925" eaLnBrk="1" hangingPunct="1">
              <a:spcBef>
                <a:spcPct val="500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altLang="zh-TW" sz="1800" dirty="0" smtClean="0">
                <a:latin typeface="Lucida Console" pitchFamily="49" charset="0"/>
              </a:rPr>
              <a:t> high = size - 1;</a:t>
            </a:r>
          </a:p>
          <a:p>
            <a:pPr marL="542925" indent="-542925" eaLnBrk="1" hangingPunct="1">
              <a:spcBef>
                <a:spcPct val="500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</a:rPr>
              <a:t>	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altLang="zh-TW" sz="1800" dirty="0" smtClean="0">
                <a:latin typeface="Lucida Console" pitchFamily="49" charset="0"/>
              </a:rPr>
              <a:t> middle = ( low + high + 1 ) / 2;</a:t>
            </a:r>
          </a:p>
          <a:p>
            <a:pPr marL="542925" indent="-542925" eaLnBrk="1" hangingPunct="1">
              <a:spcBef>
                <a:spcPct val="50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</a:rPr>
              <a:t>	</a:t>
            </a:r>
            <a:r>
              <a:rPr lang="en-US" altLang="zh-TW" sz="18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altLang="zh-TW" sz="1800" dirty="0" smtClean="0">
                <a:latin typeface="Lucida Console" pitchFamily="49" charset="0"/>
              </a:rPr>
              <a:t> location = -1</a:t>
            </a:r>
          </a:p>
          <a:p>
            <a:pPr marL="542925" indent="-542925" eaLnBrk="1" hangingPunct="1">
              <a:spcBef>
                <a:spcPct val="500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</a:rPr>
              <a:t>	do</a:t>
            </a:r>
            <a:endParaRPr lang="en-US" altLang="zh-TW" sz="1800" dirty="0" smtClean="0">
              <a:latin typeface="Lucida Console" pitchFamily="49" charset="0"/>
            </a:endParaRPr>
          </a:p>
          <a:p>
            <a:pPr marL="542925" indent="-542925" eaLnBrk="1" hangingPunct="1">
              <a:spcBef>
                <a:spcPct val="50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</a:rPr>
              <a:t>	{</a:t>
            </a:r>
          </a:p>
          <a:p>
            <a:pPr marL="542925" indent="-542925" eaLnBrk="1" hangingPunct="1">
              <a:spcBef>
                <a:spcPct val="50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</a:rPr>
              <a:t>	   </a:t>
            </a: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altLang="zh-TW" sz="1800" dirty="0" smtClean="0">
                <a:latin typeface="Lucida Console" pitchFamily="49" charset="0"/>
              </a:rPr>
              <a:t>( </a:t>
            </a:r>
            <a:r>
              <a:rPr lang="en-US" altLang="zh-TW" sz="1800" dirty="0" err="1" smtClean="0">
                <a:latin typeface="Lucida Console" pitchFamily="49" charset="0"/>
              </a:rPr>
              <a:t>searchElement</a:t>
            </a:r>
            <a:r>
              <a:rPr lang="en-US" altLang="zh-TW" sz="1800" dirty="0" smtClean="0">
                <a:latin typeface="Lucida Console" pitchFamily="49" charset="0"/>
              </a:rPr>
              <a:t> == data[ middle ] )</a:t>
            </a:r>
          </a:p>
          <a:p>
            <a:pPr marL="542925" indent="-542925" eaLnBrk="1" hangingPunct="1">
              <a:spcBef>
                <a:spcPct val="50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</a:rPr>
              <a:t>	      location = middle;</a:t>
            </a:r>
          </a:p>
          <a:p>
            <a:pPr marL="542925" indent="-542925" eaLnBrk="1" hangingPunct="1">
              <a:spcBef>
                <a:spcPct val="50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</a:rPr>
              <a:t>	   </a:t>
            </a: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</a:rPr>
              <a:t>else</a:t>
            </a:r>
            <a:r>
              <a:rPr lang="en-US" altLang="zh-TW" sz="1800" dirty="0" smtClean="0">
                <a:latin typeface="Lucida Console" pitchFamily="49" charset="0"/>
              </a:rPr>
              <a:t> </a:t>
            </a: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altLang="zh-TW" sz="1800" dirty="0" smtClean="0">
                <a:latin typeface="Lucida Console" pitchFamily="49" charset="0"/>
              </a:rPr>
              <a:t>( </a:t>
            </a:r>
            <a:r>
              <a:rPr lang="en-US" altLang="zh-TW" sz="1800" dirty="0" err="1" smtClean="0">
                <a:latin typeface="Lucida Console" pitchFamily="49" charset="0"/>
              </a:rPr>
              <a:t>searchElement</a:t>
            </a:r>
            <a:r>
              <a:rPr lang="en-US" altLang="zh-TW" sz="1800" dirty="0" smtClean="0">
                <a:latin typeface="Lucida Console" pitchFamily="49" charset="0"/>
              </a:rPr>
              <a:t> &lt; data[ middle ] )</a:t>
            </a:r>
          </a:p>
          <a:p>
            <a:pPr marL="542925" indent="-542925" eaLnBrk="1" hangingPunct="1">
              <a:spcBef>
                <a:spcPct val="50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</a:rPr>
              <a:t>	      high = middle - 1;</a:t>
            </a:r>
          </a:p>
          <a:p>
            <a:pPr marL="542925" indent="-542925" eaLnBrk="1" hangingPunct="1">
              <a:spcBef>
                <a:spcPct val="50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</a:rPr>
              <a:t>	   </a:t>
            </a: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</a:rPr>
              <a:t>else</a:t>
            </a:r>
          </a:p>
          <a:p>
            <a:pPr marL="542925" indent="-542925" eaLnBrk="1" hangingPunct="1">
              <a:spcBef>
                <a:spcPct val="50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</a:rPr>
              <a:t>	      low = middle + 1;</a:t>
            </a:r>
          </a:p>
          <a:p>
            <a:pPr marL="542925" indent="-542925" eaLnBrk="1" hangingPunct="1">
              <a:spcBef>
                <a:spcPct val="50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</a:rPr>
              <a:t>	   middle = ( low + high + 1) / 2;</a:t>
            </a:r>
          </a:p>
          <a:p>
            <a:pPr marL="542925" indent="-542925" eaLnBrk="1" hangingPunct="1">
              <a:spcBef>
                <a:spcPct val="50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</a:rPr>
              <a:t>	} </a:t>
            </a: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</a:rPr>
              <a:t>while</a:t>
            </a:r>
            <a:r>
              <a:rPr lang="en-US" altLang="zh-TW" sz="1800" dirty="0" smtClean="0">
                <a:latin typeface="Lucida Console" pitchFamily="49" charset="0"/>
              </a:rPr>
              <a:t>( ( low &lt;= high ) &amp;&amp; ( location == -1 ) );</a:t>
            </a:r>
          </a:p>
          <a:p>
            <a:pPr marL="542925" indent="-542925" eaLnBrk="1" hangingPunct="1">
              <a:spcBef>
                <a:spcPct val="5000"/>
              </a:spcBef>
              <a:buFontTx/>
              <a:buNone/>
            </a:pPr>
            <a:r>
              <a:rPr lang="en-US" altLang="zh-TW" sz="1800" dirty="0" smtClean="0">
                <a:solidFill>
                  <a:srgbClr val="0000FF"/>
                </a:solidFill>
                <a:latin typeface="Lucida Console" pitchFamily="49" charset="0"/>
              </a:rPr>
              <a:t>	return</a:t>
            </a:r>
            <a:r>
              <a:rPr lang="en-US" altLang="zh-TW" sz="1800" dirty="0" smtClean="0">
                <a:latin typeface="Lucida Console" pitchFamily="49" charset="0"/>
              </a:rPr>
              <a:t> location;</a:t>
            </a:r>
          </a:p>
          <a:p>
            <a:pPr marL="542925" indent="-542925" eaLnBrk="1" hangingPunct="1">
              <a:spcBef>
                <a:spcPct val="5000"/>
              </a:spcBef>
              <a:buFontTx/>
              <a:buNone/>
            </a:pPr>
            <a:r>
              <a:rPr lang="en-US" altLang="zh-TW" sz="1800" dirty="0" smtClean="0">
                <a:latin typeface="Lucida Console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5211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binarySearch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[],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searchValue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low,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high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)</a:t>
            </a: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middle = ( low + high + </a:t>
            </a:r>
            <a:r>
              <a:rPr lang="en-US" altLang="zh-TW" sz="1600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 / </a:t>
            </a:r>
            <a:r>
              <a:rPr lang="en-US" altLang="zh-TW" sz="1600" dirty="0">
                <a:solidFill>
                  <a:srgbClr val="0080FF"/>
                </a:solidFill>
                <a:latin typeface="Lucida Console"/>
              </a:rPr>
              <a:t>2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location = -</a:t>
            </a:r>
            <a:r>
              <a:rPr lang="en-US" altLang="zh-TW" sz="1600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do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zh-TW" altLang="en-US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searchValue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== data[ middle ] )</a:t>
            </a: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   location = middle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/>
              </a:rPr>
              <a:t>searchValue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&lt; data[ middle ]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)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   high = middle - </a:t>
            </a:r>
            <a:r>
              <a:rPr lang="en-US" altLang="zh-TW" sz="1600" dirty="0" smtClean="0">
                <a:solidFill>
                  <a:srgbClr val="0080FF"/>
                </a:solidFill>
                <a:latin typeface="Lucida Console"/>
              </a:rPr>
              <a:t>1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   low = middle + </a:t>
            </a:r>
            <a:r>
              <a:rPr lang="en-US" altLang="zh-TW" sz="1600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middle = ( low + high + </a:t>
            </a:r>
            <a:r>
              <a:rPr lang="en-US" altLang="zh-TW" sz="1600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 / </a:t>
            </a:r>
            <a:r>
              <a:rPr lang="en-US" altLang="zh-TW" sz="1600" dirty="0">
                <a:solidFill>
                  <a:srgbClr val="0080FF"/>
                </a:solidFill>
                <a:latin typeface="Lucida Console"/>
              </a:rPr>
              <a:t>2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}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low &lt;= high ) &amp;&amp; ( location == -</a:t>
            </a:r>
            <a:r>
              <a:rPr lang="en-US" altLang="zh-TW" sz="1600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 );</a:t>
            </a:r>
          </a:p>
          <a:p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location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1504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1470" y="3789047"/>
            <a:ext cx="8281059" cy="2880368"/>
          </a:xfrm>
          <a:ln w="12700"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low,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high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low &gt; high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-1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middle = ( low + high + 1 )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== data[ middle 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middle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&lt; data[ middle 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binarySearch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( data,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, low, middle - 1 )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binarySearch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( data,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, middle + 1, high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470" y="368609"/>
            <a:ext cx="8281059" cy="3240414"/>
          </a:xfrm>
          <a:ln w="12700">
            <a:solidFill>
              <a:schemeClr val="tx1"/>
            </a:solidFill>
          </a:ln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binarySearch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searchValue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low,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high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middle = ( low + high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 /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2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location = -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do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searchValue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== data[ middle ] ) location = middle;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searchValue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data[ middle ] ) high = middle -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low = middle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middle = ( low + high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 /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2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}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( low &lt;= high ) &amp;&amp; ( location == -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 );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location;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903924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1470" y="3789047"/>
            <a:ext cx="8281059" cy="2880368"/>
          </a:xfrm>
          <a:ln w="12700"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low,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high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low &gt; high )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-1;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middle = ( low + high + 1 )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== data[ middle 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middle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&lt; data[ middle ]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binarySearch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( data,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, low, middle - 1 )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binarySearch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( data,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, middle + 1, high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470" y="368609"/>
            <a:ext cx="8281059" cy="3240414"/>
          </a:xfrm>
          <a:ln w="12700">
            <a:solidFill>
              <a:schemeClr val="tx1"/>
            </a:solidFill>
          </a:ln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binarySearch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searchValue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low,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high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middle = ( low + high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 /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2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location = -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do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searchValue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== data[ middle ] ) location = middle;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searchValue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data[ middle ] ) high = middle -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low = middle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middle = ( low + high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 /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2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}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( low &lt;= high ) &amp;&amp; ( location == -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 );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location;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811672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1470" y="3789047"/>
            <a:ext cx="8281059" cy="2880368"/>
          </a:xfrm>
          <a:ln w="12700"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low,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high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low &gt; high )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-1;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middle = ( low + high + 1 )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== data[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middle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data[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binarySearch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( data,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, low, middle - 1 )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binarySearch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( data,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, middle + 1, high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470" y="368609"/>
            <a:ext cx="8281059" cy="3240414"/>
          </a:xfrm>
          <a:ln w="12700">
            <a:solidFill>
              <a:schemeClr val="tx1"/>
            </a:solidFill>
          </a:ln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binarySearch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searchValue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low,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high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middle = ( low + high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 /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2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location = -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do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searchValue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== data[ middle ] ) location = middle;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searchValue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data[ middle ] ) high = middle -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low = middle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middle = ( low + high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 /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2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}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( low &lt;= high ) &amp;&amp; ( location == -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 );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location;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720193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1470" y="3789047"/>
            <a:ext cx="8281059" cy="2880368"/>
          </a:xfrm>
          <a:ln w="12700"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low,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high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low &gt; high )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-1;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middle = ( low + high + 1 )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== data[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data[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binarySearch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( data,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, low, middle - 1 )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binarySearch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( data,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, middle + 1, high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470" y="368609"/>
            <a:ext cx="8281059" cy="3240414"/>
          </a:xfrm>
          <a:ln w="12700">
            <a:solidFill>
              <a:schemeClr val="tx1"/>
            </a:solidFill>
          </a:ln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binarySearch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searchValue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low,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high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middle = ( low + high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 /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2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location = -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do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searchValue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== data[ middle ] ) location = middle;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searchValue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data[ middle ] ) high = middle -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low = middle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middle = ( low + high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 /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2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}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( low &lt;= high ) &amp;&amp; ( location == -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 );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location;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72074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1470" y="3789047"/>
            <a:ext cx="8281059" cy="2880368"/>
          </a:xfrm>
          <a:ln w="12700"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low,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high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low &gt; high )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-1;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middle = ( low + high + 1 )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== data[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data[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data,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low, middle - 1 ); 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binarySearch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( data,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, middle + 1, high )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470" y="368609"/>
            <a:ext cx="8281059" cy="3240414"/>
          </a:xfrm>
          <a:ln w="12700">
            <a:solidFill>
              <a:schemeClr val="tx1"/>
            </a:solidFill>
          </a:ln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binarySearch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searchValue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low,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high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middle = ( low + high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 /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2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location = -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do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searchValue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== data[ middle ] ) location = middle;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searchValue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data[ middle ] ) high = middle -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low = middle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middle = ( low + high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 /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2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}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( low &lt;= high ) &amp;&amp; ( location == -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 );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location;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617718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1470" y="3789047"/>
            <a:ext cx="8281059" cy="2880368"/>
          </a:xfrm>
          <a:ln w="12700"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low,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high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low &gt; high )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-1;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middle = ( low + high + 1 ) / 2;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== data[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middle;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data[ middle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data,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low, middle - 1 ); 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binarySearch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data,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middle + 1, high );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470" y="368609"/>
            <a:ext cx="8281059" cy="3240414"/>
          </a:xfrm>
          <a:ln w="12700">
            <a:solidFill>
              <a:schemeClr val="tx1"/>
            </a:solidFill>
          </a:ln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binarySearch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searchValue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low,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high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middle = ( low + high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 /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2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location = -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do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searchValue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== data[ middle ] ) location = middle;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searchValue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data[ middle ] ) high = middle -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low = middle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middle = ( low + high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 /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2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}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( low &lt;= high ) &amp;&amp; ( location == -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 );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location;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418556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latin typeface="Times New Roman" pitchFamily="18" charset="0"/>
              </a:rPr>
              <a:t>Recursive Binary </a:t>
            </a:r>
            <a:r>
              <a:rPr lang="en-US" altLang="zh-TW" dirty="0" smtClean="0">
                <a:latin typeface="Times New Roman" pitchFamily="18" charset="0"/>
              </a:rPr>
              <a:t>Search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51460" y="1268724"/>
            <a:ext cx="8641080" cy="5040636"/>
          </a:xfrm>
        </p:spPr>
        <p:txBody>
          <a:bodyPr/>
          <a:lstStyle/>
          <a:p>
            <a:pPr marL="357188" indent="-357188" eaLnBrk="1" hangingPunct="1">
              <a:spcBef>
                <a:spcPts val="0"/>
              </a:spcBef>
              <a:spcAft>
                <a:spcPts val="400"/>
              </a:spcAft>
              <a:buFontTx/>
              <a:buNone/>
            </a:pP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altLang="zh-TW" sz="1600" dirty="0" smtClean="0">
                <a:latin typeface="Lucida Console" pitchFamily="49" charset="0"/>
              </a:rPr>
              <a:t> main()</a:t>
            </a:r>
          </a:p>
          <a:p>
            <a:pPr marL="357188" indent="-357188" eaLnBrk="1" hangingPunct="1">
              <a:spcBef>
                <a:spcPts val="0"/>
              </a:spcBef>
              <a:spcAft>
                <a:spcPts val="400"/>
              </a:spcAft>
              <a:buFontTx/>
              <a:buNone/>
            </a:pPr>
            <a:r>
              <a:rPr lang="en-US" altLang="zh-TW" sz="1600" dirty="0" smtClean="0">
                <a:latin typeface="Lucida Console" pitchFamily="49" charset="0"/>
              </a:rPr>
              <a:t>{</a:t>
            </a:r>
          </a:p>
          <a:p>
            <a:pPr marL="357188" indent="-357188" eaLnBrk="1" hangingPunct="1">
              <a:spcBef>
                <a:spcPts val="0"/>
              </a:spcBef>
              <a:spcAft>
                <a:spcPts val="400"/>
              </a:spcAft>
              <a:buFontTx/>
              <a:buNone/>
            </a:pPr>
            <a:r>
              <a:rPr lang="en-US" altLang="zh-TW" sz="1600" dirty="0" smtClean="0">
                <a:latin typeface="Lucida Console" pitchFamily="49" charset="0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</a:rPr>
              <a:t>const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altLang="zh-TW" sz="1600" dirty="0" smtClean="0">
                <a:latin typeface="Lucida Console" pitchFamily="49" charset="0"/>
              </a:rPr>
              <a:t> </a:t>
            </a:r>
            <a:r>
              <a:rPr lang="en-US" altLang="zh-TW" sz="1600" dirty="0" err="1" smtClean="0">
                <a:latin typeface="Lucida Console" pitchFamily="49" charset="0"/>
              </a:rPr>
              <a:t>arraySize</a:t>
            </a:r>
            <a:r>
              <a:rPr lang="en-US" altLang="zh-TW" sz="1600" dirty="0" smtClean="0">
                <a:latin typeface="Lucida Console" pitchFamily="49" charset="0"/>
              </a:rPr>
              <a:t> = 15;</a:t>
            </a:r>
          </a:p>
          <a:p>
            <a:pPr marL="357188" indent="-357188" eaLnBrk="1" hangingPunct="1">
              <a:spcBef>
                <a:spcPts val="0"/>
              </a:spcBef>
              <a:spcAft>
                <a:spcPts val="400"/>
              </a:spcAft>
              <a:buFontTx/>
              <a:buNone/>
            </a:pPr>
            <a:r>
              <a:rPr lang="en-US" altLang="zh-TW" sz="1600" dirty="0" smtClean="0">
                <a:latin typeface="Lucida Console" pitchFamily="49" charset="0"/>
              </a:rPr>
              <a:t> 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altLang="zh-TW" sz="1600" dirty="0" smtClean="0">
                <a:latin typeface="Lucida Console" pitchFamily="49" charset="0"/>
              </a:rPr>
              <a:t> a[ </a:t>
            </a:r>
            <a:r>
              <a:rPr lang="en-US" altLang="zh-TW" sz="1600" dirty="0" err="1" smtClean="0">
                <a:latin typeface="Lucida Console" pitchFamily="49" charset="0"/>
              </a:rPr>
              <a:t>arraySize</a:t>
            </a:r>
            <a:r>
              <a:rPr lang="en-US" altLang="zh-TW" sz="1600" dirty="0" smtClean="0">
                <a:latin typeface="Lucida Console" pitchFamily="49" charset="0"/>
              </a:rPr>
              <a:t> ];</a:t>
            </a:r>
          </a:p>
          <a:p>
            <a:pPr marL="357188" indent="-357188" eaLnBrk="1" hangingPunct="1">
              <a:spcBef>
                <a:spcPts val="0"/>
              </a:spcBef>
              <a:spcAft>
                <a:spcPts val="400"/>
              </a:spcAft>
              <a:buFontTx/>
              <a:buNone/>
            </a:pPr>
            <a:r>
              <a:rPr lang="en-US" altLang="zh-TW" sz="1600" dirty="0" smtClean="0">
                <a:latin typeface="Lucida Console" pitchFamily="49" charset="0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altLang="zh-TW" sz="1600" dirty="0" smtClean="0">
                <a:latin typeface="Lucida Console" pitchFamily="49" charset="0"/>
              </a:rPr>
              <a:t> </a:t>
            </a:r>
            <a:r>
              <a:rPr lang="en-US" altLang="zh-TW" sz="1600" dirty="0" err="1" smtClean="0">
                <a:latin typeface="Lucida Console" pitchFamily="49" charset="0"/>
              </a:rPr>
              <a:t>searchInt</a:t>
            </a:r>
            <a:r>
              <a:rPr lang="en-US" altLang="zh-TW" sz="1600" dirty="0" smtClean="0">
                <a:latin typeface="Lucida Console" pitchFamily="49" charset="0"/>
              </a:rPr>
              <a:t>;</a:t>
            </a:r>
            <a:endParaRPr lang="en-US" altLang="zh-TW" sz="1600" dirty="0" smtClean="0">
              <a:latin typeface="Lucida Console" pitchFamily="49" charset="0"/>
            </a:endParaRPr>
          </a:p>
          <a:p>
            <a:pPr marL="357188" indent="-357188" eaLnBrk="1" hangingPunct="1">
              <a:spcBef>
                <a:spcPts val="0"/>
              </a:spcBef>
              <a:spcAft>
                <a:spcPts val="400"/>
              </a:spcAft>
              <a:buFontTx/>
              <a:buNone/>
            </a:pPr>
            <a:r>
              <a:rPr lang="en-US" altLang="zh-TW" sz="1600" dirty="0" smtClean="0">
                <a:latin typeface="Lucida Console" pitchFamily="49" charset="0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en-US" altLang="zh-TW" sz="1600" dirty="0" smtClean="0">
                <a:latin typeface="Lucida Console" pitchFamily="49" charset="0"/>
              </a:rPr>
              <a:t>(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altLang="zh-TW" sz="1600" dirty="0" smtClean="0">
                <a:latin typeface="Lucida Console" pitchFamily="49" charset="0"/>
              </a:rPr>
              <a:t> </a:t>
            </a:r>
            <a:r>
              <a:rPr lang="en-US" altLang="zh-TW" sz="1600" dirty="0" err="1" smtClean="0">
                <a:latin typeface="Lucida Console" pitchFamily="49" charset="0"/>
              </a:rPr>
              <a:t>i</a:t>
            </a:r>
            <a:r>
              <a:rPr lang="en-US" altLang="zh-TW" sz="1600" dirty="0" smtClean="0">
                <a:latin typeface="Lucida Console" pitchFamily="49" charset="0"/>
              </a:rPr>
              <a:t> = 0; </a:t>
            </a:r>
            <a:r>
              <a:rPr lang="en-US" altLang="zh-TW" sz="1600" dirty="0" err="1" smtClean="0">
                <a:latin typeface="Lucida Console" pitchFamily="49" charset="0"/>
              </a:rPr>
              <a:t>i</a:t>
            </a:r>
            <a:r>
              <a:rPr lang="en-US" altLang="zh-TW" sz="1600" dirty="0" smtClean="0">
                <a:latin typeface="Lucida Console" pitchFamily="49" charset="0"/>
              </a:rPr>
              <a:t> &lt; </a:t>
            </a:r>
            <a:r>
              <a:rPr lang="en-US" altLang="zh-TW" sz="1600" dirty="0" err="1" smtClean="0">
                <a:latin typeface="Lucida Console" pitchFamily="49" charset="0"/>
              </a:rPr>
              <a:t>arraySize</a:t>
            </a:r>
            <a:r>
              <a:rPr lang="en-US" altLang="zh-TW" sz="1600" dirty="0" smtClean="0">
                <a:latin typeface="Lucida Console" pitchFamily="49" charset="0"/>
              </a:rPr>
              <a:t>; </a:t>
            </a:r>
            <a:r>
              <a:rPr lang="en-US" altLang="zh-TW" sz="1600" dirty="0" err="1" smtClean="0">
                <a:latin typeface="Lucida Console" pitchFamily="49" charset="0"/>
              </a:rPr>
              <a:t>i</a:t>
            </a:r>
            <a:r>
              <a:rPr lang="en-US" altLang="zh-TW" sz="1600" dirty="0" smtClean="0">
                <a:latin typeface="Lucida Console" pitchFamily="49" charset="0"/>
              </a:rPr>
              <a:t>++ )</a:t>
            </a:r>
          </a:p>
          <a:p>
            <a:pPr marL="357188" indent="-357188" eaLnBrk="1" hangingPunct="1">
              <a:spcBef>
                <a:spcPts val="0"/>
              </a:spcBef>
              <a:spcAft>
                <a:spcPts val="400"/>
              </a:spcAft>
              <a:buFontTx/>
              <a:buNone/>
            </a:pPr>
            <a:r>
              <a:rPr lang="en-US" altLang="zh-TW" sz="1600" dirty="0" smtClean="0">
                <a:latin typeface="Lucida Console" pitchFamily="49" charset="0"/>
              </a:rPr>
              <a:t>      a[</a:t>
            </a:r>
            <a:r>
              <a:rPr lang="en-US" altLang="zh-TW" sz="1600" dirty="0" err="1" smtClean="0">
                <a:latin typeface="Lucida Console" pitchFamily="49" charset="0"/>
              </a:rPr>
              <a:t>i</a:t>
            </a:r>
            <a:r>
              <a:rPr lang="en-US" altLang="zh-TW" sz="1600" dirty="0" smtClean="0">
                <a:latin typeface="Lucida Console" pitchFamily="49" charset="0"/>
              </a:rPr>
              <a:t>] = 2 * </a:t>
            </a:r>
            <a:r>
              <a:rPr lang="en-US" altLang="zh-TW" sz="1600" dirty="0" err="1" smtClean="0">
                <a:latin typeface="Lucida Console" pitchFamily="49" charset="0"/>
              </a:rPr>
              <a:t>i</a:t>
            </a:r>
            <a:r>
              <a:rPr lang="en-US" altLang="zh-TW" sz="1600" dirty="0" smtClean="0">
                <a:latin typeface="Lucida Console" pitchFamily="49" charset="0"/>
              </a:rPr>
              <a:t>;   </a:t>
            </a:r>
          </a:p>
          <a:p>
            <a:pPr marL="357188" indent="-357188" eaLnBrk="1" hangingPunct="1">
              <a:spcBef>
                <a:spcPts val="0"/>
              </a:spcBef>
              <a:spcAft>
                <a:spcPts val="400"/>
              </a:spcAft>
              <a:buFontTx/>
              <a:buNone/>
            </a:pPr>
            <a:r>
              <a:rPr lang="en-US" altLang="zh-TW" sz="1600" dirty="0" smtClean="0">
                <a:latin typeface="Lucida Console" pitchFamily="49" charset="0"/>
              </a:rPr>
              <a:t>   </a:t>
            </a:r>
            <a:r>
              <a:rPr lang="en-US" altLang="zh-TW" sz="1600" dirty="0" err="1" smtClean="0">
                <a:latin typeface="Lucida Console" pitchFamily="49" charset="0"/>
              </a:rPr>
              <a:t>cout</a:t>
            </a:r>
            <a:r>
              <a:rPr lang="en-US" altLang="zh-TW" sz="1600" dirty="0" smtClean="0">
                <a:latin typeface="Lucida Console" pitchFamily="49" charset="0"/>
              </a:rPr>
              <a:t> &lt;&lt; "Please enter an integer value: ";</a:t>
            </a:r>
          </a:p>
          <a:p>
            <a:pPr marL="357188" indent="-357188" eaLnBrk="1" hangingPunct="1">
              <a:spcBef>
                <a:spcPts val="0"/>
              </a:spcBef>
              <a:spcAft>
                <a:spcPts val="400"/>
              </a:spcAft>
              <a:buFontTx/>
              <a:buNone/>
            </a:pPr>
            <a:r>
              <a:rPr lang="en-US" altLang="zh-TW" sz="1600" dirty="0" smtClean="0">
                <a:latin typeface="Lucida Console" pitchFamily="49" charset="0"/>
              </a:rPr>
              <a:t>   cin &gt;&gt; </a:t>
            </a:r>
            <a:r>
              <a:rPr lang="en-US" altLang="zh-TW" sz="1600" dirty="0" err="1" smtClean="0">
                <a:latin typeface="Lucida Console" pitchFamily="49" charset="0"/>
              </a:rPr>
              <a:t>searchInt</a:t>
            </a:r>
            <a:r>
              <a:rPr lang="en-US" altLang="zh-TW" sz="1600" dirty="0" smtClean="0">
                <a:latin typeface="Lucida Console" pitchFamily="49" charset="0"/>
              </a:rPr>
              <a:t>;</a:t>
            </a:r>
            <a:endParaRPr lang="en-US" altLang="zh-TW" sz="1600" dirty="0" smtClean="0">
              <a:latin typeface="Lucida Console" pitchFamily="49" charset="0"/>
            </a:endParaRPr>
          </a:p>
          <a:p>
            <a:pPr marL="357188" indent="-357188" eaLnBrk="1" hangingPunct="1">
              <a:spcBef>
                <a:spcPts val="0"/>
              </a:spcBef>
              <a:spcAft>
                <a:spcPts val="400"/>
              </a:spcAft>
              <a:buFontTx/>
              <a:buNone/>
            </a:pPr>
            <a:r>
              <a:rPr lang="en-US" altLang="zh-TW" sz="1600" dirty="0" smtClean="0">
                <a:latin typeface="Lucida Console" pitchFamily="49" charset="0"/>
              </a:rPr>
              <a:t>   </a:t>
            </a:r>
            <a:r>
              <a:rPr lang="en-US" altLang="zh-TW" sz="1600" dirty="0" err="1" smtClean="0">
                <a:latin typeface="Lucida Console" pitchFamily="49" charset="0"/>
              </a:rPr>
              <a:t>cout</a:t>
            </a:r>
            <a:r>
              <a:rPr lang="en-US" altLang="zh-TW" sz="1600" dirty="0" smtClean="0">
                <a:latin typeface="Lucida Console" pitchFamily="49" charset="0"/>
              </a:rPr>
              <a:t> &lt;&lt; </a:t>
            </a:r>
            <a:r>
              <a:rPr lang="en-US" altLang="zh-TW" sz="1600" dirty="0" err="1" smtClean="0">
                <a:latin typeface="Lucida Console" pitchFamily="49" charset="0"/>
              </a:rPr>
              <a:t>endl</a:t>
            </a:r>
            <a:r>
              <a:rPr lang="en-US" altLang="zh-TW" sz="1600" dirty="0" smtClean="0">
                <a:latin typeface="Lucida Console" pitchFamily="49" charset="0"/>
              </a:rPr>
              <a:t>;</a:t>
            </a:r>
          </a:p>
          <a:p>
            <a:pPr marL="357188" indent="-357188" eaLnBrk="1" hangingPunct="1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 smtClean="0">
                <a:latin typeface="Lucida Console" pitchFamily="49" charset="0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altLang="zh-TW" sz="1600" dirty="0" smtClean="0">
                <a:latin typeface="Lucida Console" pitchFamily="49" charset="0"/>
              </a:rPr>
              <a:t> position = </a:t>
            </a:r>
            <a:r>
              <a:rPr lang="en-US" altLang="zh-TW" sz="1600" dirty="0" err="1" smtClean="0">
                <a:latin typeface="Lucida Console" pitchFamily="49" charset="0"/>
              </a:rPr>
              <a:t>binarySearch</a:t>
            </a:r>
            <a:r>
              <a:rPr lang="en-US" altLang="zh-TW" sz="1600" dirty="0" smtClean="0">
                <a:latin typeface="Lucida Console" pitchFamily="49" charset="0"/>
              </a:rPr>
              <a:t>( </a:t>
            </a:r>
            <a:r>
              <a:rPr lang="en-US" altLang="zh-TW" sz="1600" dirty="0"/>
              <a:t>data, </a:t>
            </a:r>
            <a:r>
              <a:rPr lang="en-US" altLang="zh-TW" sz="1600" dirty="0" err="1" smtClean="0"/>
              <a:t>searchInt</a:t>
            </a:r>
            <a:r>
              <a:rPr lang="en-US" altLang="zh-TW" sz="1600" dirty="0" smtClean="0"/>
              <a:t>, </a:t>
            </a:r>
            <a:r>
              <a:rPr lang="en-US" altLang="zh-TW" sz="1600" dirty="0" smtClean="0">
                <a:latin typeface="Lucida Console" pitchFamily="49" charset="0"/>
              </a:rPr>
              <a:t>0, arraySize - 1 );</a:t>
            </a:r>
          </a:p>
          <a:p>
            <a:pPr marL="357188" indent="-357188" eaLnBrk="1" hangingPunct="1">
              <a:spcBef>
                <a:spcPts val="0"/>
              </a:spcBef>
              <a:spcAft>
                <a:spcPts val="400"/>
              </a:spcAft>
              <a:buFontTx/>
              <a:buNone/>
            </a:pPr>
            <a:r>
              <a:rPr lang="en-US" altLang="zh-TW" sz="1600" dirty="0" smtClean="0">
                <a:latin typeface="Lucida Console" pitchFamily="49" charset="0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altLang="zh-TW" sz="1600" dirty="0" smtClean="0">
                <a:latin typeface="Lucida Console" pitchFamily="49" charset="0"/>
              </a:rPr>
              <a:t>( position == -1 )</a:t>
            </a:r>
          </a:p>
          <a:p>
            <a:pPr marL="357188" indent="-357188" eaLnBrk="1" hangingPunct="1">
              <a:spcBef>
                <a:spcPts val="0"/>
              </a:spcBef>
              <a:spcAft>
                <a:spcPts val="400"/>
              </a:spcAft>
              <a:buFontTx/>
              <a:buNone/>
            </a:pPr>
            <a:r>
              <a:rPr lang="en-US" altLang="zh-TW" sz="1600" dirty="0" smtClean="0">
                <a:latin typeface="Lucida Console" pitchFamily="49" charset="0"/>
              </a:rPr>
              <a:t>      cout &lt;&lt; "The integer " &lt;&lt; </a:t>
            </a:r>
            <a:r>
              <a:rPr lang="en-US" altLang="zh-TW" sz="1600" dirty="0" err="1" smtClean="0">
                <a:latin typeface="Lucida Console" pitchFamily="49" charset="0"/>
              </a:rPr>
              <a:t>searchInt</a:t>
            </a:r>
            <a:r>
              <a:rPr lang="en-US" altLang="zh-TW" sz="1600" dirty="0" smtClean="0">
                <a:latin typeface="Lucida Console" pitchFamily="49" charset="0"/>
              </a:rPr>
              <a:t> </a:t>
            </a:r>
            <a:r>
              <a:rPr lang="en-US" altLang="zh-TW" sz="1600" dirty="0" smtClean="0">
                <a:latin typeface="Lucida Console" pitchFamily="49" charset="0"/>
              </a:rPr>
              <a:t>&lt;&lt; " was not found.\n";</a:t>
            </a:r>
          </a:p>
          <a:p>
            <a:pPr marL="357188" indent="-357188" eaLnBrk="1" hangingPunct="1">
              <a:spcBef>
                <a:spcPts val="0"/>
              </a:spcBef>
              <a:spcAft>
                <a:spcPts val="400"/>
              </a:spcAft>
              <a:buFontTx/>
              <a:buNone/>
            </a:pPr>
            <a:r>
              <a:rPr lang="en-US" altLang="zh-TW" sz="1600" dirty="0" smtClean="0">
                <a:latin typeface="Lucida Console" pitchFamily="49" charset="0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</a:rPr>
              <a:t>else</a:t>
            </a:r>
          </a:p>
          <a:p>
            <a:pPr marL="357188" indent="-357188" eaLnBrk="1" hangingPunct="1">
              <a:spcBef>
                <a:spcPts val="0"/>
              </a:spcBef>
              <a:spcAft>
                <a:spcPts val="400"/>
              </a:spcAft>
              <a:buFontTx/>
              <a:buNone/>
            </a:pPr>
            <a:r>
              <a:rPr lang="en-US" altLang="zh-TW" sz="1600" dirty="0" smtClean="0">
                <a:latin typeface="Lucida Console" pitchFamily="49" charset="0"/>
              </a:rPr>
              <a:t>      cout &lt;&lt; "The integer " &lt;&lt; </a:t>
            </a:r>
            <a:r>
              <a:rPr lang="en-US" altLang="zh-TW" sz="1600" dirty="0" err="1" smtClean="0">
                <a:latin typeface="Lucida Console" pitchFamily="49" charset="0"/>
              </a:rPr>
              <a:t>searchInt</a:t>
            </a:r>
            <a:endParaRPr lang="en-US" altLang="zh-TW" sz="1600" dirty="0" smtClean="0">
              <a:latin typeface="Lucida Console" pitchFamily="49" charset="0"/>
            </a:endParaRPr>
          </a:p>
          <a:p>
            <a:pPr marL="357188" indent="-357188" eaLnBrk="1" hangingPunct="1">
              <a:spcBef>
                <a:spcPts val="0"/>
              </a:spcBef>
              <a:spcAft>
                <a:spcPts val="400"/>
              </a:spcAft>
              <a:buFontTx/>
              <a:buNone/>
            </a:pPr>
            <a:r>
              <a:rPr lang="en-US" altLang="zh-TW" sz="1600" dirty="0" smtClean="0">
                <a:latin typeface="Lucida Console" pitchFamily="49" charset="0"/>
              </a:rPr>
              <a:t>           &lt;&lt; " was found in position " &lt;&lt; position &lt;&lt; ".\n";</a:t>
            </a:r>
          </a:p>
          <a:p>
            <a:pPr marL="357188" indent="-357188" eaLnBrk="1" hangingPunct="1">
              <a:spcBef>
                <a:spcPts val="0"/>
              </a:spcBef>
              <a:spcAft>
                <a:spcPts val="400"/>
              </a:spcAft>
              <a:buFontTx/>
              <a:buNone/>
            </a:pPr>
            <a:r>
              <a:rPr lang="en-US" altLang="zh-TW" sz="1600" dirty="0" smtClean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0298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1470" y="728654"/>
            <a:ext cx="8281059" cy="3600461"/>
          </a:xfrm>
        </p:spPr>
        <p:txBody>
          <a:bodyPr/>
          <a:lstStyle/>
          <a:p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binarySearch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data[],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low,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high )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low &gt; high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-1;</a:t>
            </a:r>
          </a:p>
          <a:p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middle = ( low + high + 1 ) / 2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zh-TW" altLang="en-US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== data[ middle ] )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middle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&lt; data[ middle ] 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binarySearch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data, </a:t>
            </a:r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low, middle - 1 ); </a:t>
            </a:r>
          </a:p>
          <a:p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binarySearch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data, </a:t>
            </a:r>
            <a:r>
              <a:rPr lang="en-US" altLang="zh-TW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middle + 1, high );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9399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251449" y="4149100"/>
            <a:ext cx="5256682" cy="2520314"/>
          </a:xfrm>
        </p:spPr>
        <p:txBody>
          <a:bodyPr/>
          <a:lstStyle/>
          <a:p>
            <a:pPr marL="542925" lvl="0" indent="-542925" eaLnBrk="1" hangingPunct="1">
              <a:spcAft>
                <a:spcPts val="600"/>
              </a:spcAft>
            </a:pP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low = 0;</a:t>
            </a:r>
          </a:p>
          <a:p>
            <a:pPr marL="542925" lvl="0" indent="-542925" eaLnBrk="1" hangingPunct="1">
              <a:spcAft>
                <a:spcPts val="600"/>
              </a:spcAft>
            </a:pP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high = size - 1;</a:t>
            </a:r>
          </a:p>
          <a:p>
            <a:pPr marL="542925" lvl="0" indent="-542925" eaLnBrk="1" hangingPunct="1">
              <a:spcAft>
                <a:spcPts val="600"/>
              </a:spcAft>
            </a:pP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middle = ( low + high + 1 ) / 2;</a:t>
            </a:r>
          </a:p>
          <a:p>
            <a:pPr marL="542925" lvl="0" indent="-542925" eaLnBrk="1" hangingPunct="1">
              <a:spcAft>
                <a:spcPts val="600"/>
              </a:spcAft>
            </a:pP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location = -1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sz="2000" b="1" dirty="0" err="1" smtClean="0">
                <a:latin typeface="Courier New" pitchFamily="49" charset="0"/>
                <a:ea typeface="新細明體" charset="-120"/>
              </a:rPr>
              <a:t>searchElement</a:t>
            </a:r>
            <a:endParaRPr lang="zh-TW" altLang="en-US" dirty="0"/>
          </a:p>
        </p:txBody>
      </p:sp>
      <p:sp>
        <p:nvSpPr>
          <p:cNvPr id="15" name="內容版面配置區 1"/>
          <p:cNvSpPr txBox="1">
            <a:spLocks/>
          </p:cNvSpPr>
          <p:nvPr/>
        </p:nvSpPr>
        <p:spPr bwMode="auto">
          <a:xfrm>
            <a:off x="7524410" y="414910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000" b="1" kern="0" dirty="0" smtClean="0">
                <a:solidFill>
                  <a:srgbClr val="000000"/>
                </a:solidFill>
                <a:latin typeface="Courier New" pitchFamily="49" charset="0"/>
              </a:rPr>
              <a:t>8</a:t>
            </a:r>
            <a:endParaRPr lang="zh-TW" altLang="en-US" kern="0" dirty="0">
              <a:solidFill>
                <a:srgbClr val="000000"/>
              </a:solidFill>
            </a:endParaRPr>
          </a:p>
        </p:txBody>
      </p:sp>
      <p:graphicFrame>
        <p:nvGraphicFramePr>
          <p:cNvPr id="16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047314"/>
              </p:ext>
            </p:extLst>
          </p:nvPr>
        </p:nvGraphicFramePr>
        <p:xfrm>
          <a:off x="1331550" y="1268413"/>
          <a:ext cx="6480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5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7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9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Line 138"/>
          <p:cNvSpPr>
            <a:spLocks noChangeShapeType="1"/>
          </p:cNvSpPr>
          <p:nvPr/>
        </p:nvSpPr>
        <p:spPr bwMode="auto">
          <a:xfrm flipV="1">
            <a:off x="7595970" y="2132533"/>
            <a:ext cx="0" cy="576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8" name="Text Box 139"/>
          <p:cNvSpPr txBox="1">
            <a:spLocks noChangeArrowheads="1"/>
          </p:cNvSpPr>
          <p:nvPr/>
        </p:nvSpPr>
        <p:spPr bwMode="auto">
          <a:xfrm>
            <a:off x="611450" y="2708900"/>
            <a:ext cx="720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low</a:t>
            </a:r>
          </a:p>
        </p:txBody>
      </p:sp>
      <p:sp>
        <p:nvSpPr>
          <p:cNvPr id="19" name="Text Box 141"/>
          <p:cNvSpPr txBox="1">
            <a:spLocks noChangeArrowheads="1"/>
          </p:cNvSpPr>
          <p:nvPr/>
        </p:nvSpPr>
        <p:spPr bwMode="auto">
          <a:xfrm>
            <a:off x="7812450" y="2708900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high</a:t>
            </a:r>
          </a:p>
        </p:txBody>
      </p:sp>
      <p:sp>
        <p:nvSpPr>
          <p:cNvPr id="20" name="Line 138"/>
          <p:cNvSpPr>
            <a:spLocks noChangeShapeType="1"/>
          </p:cNvSpPr>
          <p:nvPr/>
        </p:nvSpPr>
        <p:spPr bwMode="auto">
          <a:xfrm flipV="1">
            <a:off x="1547130" y="2132533"/>
            <a:ext cx="0" cy="576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1" name="Text Box 141"/>
          <p:cNvSpPr txBox="1">
            <a:spLocks noChangeArrowheads="1"/>
          </p:cNvSpPr>
          <p:nvPr/>
        </p:nvSpPr>
        <p:spPr bwMode="auto">
          <a:xfrm>
            <a:off x="467430" y="1700473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data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2" name="Line 138"/>
          <p:cNvSpPr>
            <a:spLocks noChangeShapeType="1"/>
          </p:cNvSpPr>
          <p:nvPr/>
        </p:nvSpPr>
        <p:spPr bwMode="auto">
          <a:xfrm>
            <a:off x="4572000" y="1124680"/>
            <a:ext cx="0" cy="5760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3" name="Text Box 141"/>
          <p:cNvSpPr txBox="1">
            <a:spLocks noChangeArrowheads="1"/>
          </p:cNvSpPr>
          <p:nvPr/>
        </p:nvSpPr>
        <p:spPr bwMode="auto">
          <a:xfrm>
            <a:off x="3995920" y="260560"/>
            <a:ext cx="115216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middle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3" name="內容版面配置區 1"/>
          <p:cNvSpPr txBox="1">
            <a:spLocks/>
          </p:cNvSpPr>
          <p:nvPr/>
        </p:nvSpPr>
        <p:spPr bwMode="auto">
          <a:xfrm>
            <a:off x="1331550" y="270890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zh-TW" altLang="en-US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內容版面配置區 1"/>
          <p:cNvSpPr txBox="1">
            <a:spLocks/>
          </p:cNvSpPr>
          <p:nvPr/>
        </p:nvSpPr>
        <p:spPr bwMode="auto">
          <a:xfrm>
            <a:off x="7380390" y="270890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72000" tIns="45720" rIns="7200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zh-TW" altLang="en-US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內容版面配置區 1"/>
          <p:cNvSpPr txBox="1">
            <a:spLocks/>
          </p:cNvSpPr>
          <p:nvPr/>
        </p:nvSpPr>
        <p:spPr bwMode="auto">
          <a:xfrm>
            <a:off x="4355970" y="69262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72000" tIns="45720" rIns="7200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zh-TW" altLang="en-US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849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7" y="3429000"/>
            <a:ext cx="8821127" cy="3240414"/>
          </a:xfrm>
          <a:noFill/>
          <a:ln>
            <a:noFill/>
          </a:ln>
        </p:spPr>
        <p:txBody>
          <a:bodyPr lIns="216000" tIns="0" bIns="46800"/>
          <a:lstStyle/>
          <a:p>
            <a:pPr lvl="0"/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binarySearch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data[],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low,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high 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low &gt; high )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-1;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middle = ( low + high + 1 ) / 2;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location = -1;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== data[ middle ] 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location = middle;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data[ middle ] 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location =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binarySearch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data,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low, middle - 1 ); 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location =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binarySearch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data,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middle + 1, high );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location;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251448" y="188586"/>
            <a:ext cx="8640000" cy="2520322"/>
          </a:xfrm>
          <a:noFill/>
          <a:ln>
            <a:noFill/>
          </a:ln>
        </p:spPr>
        <p:txBody>
          <a:bodyPr lIns="252000" tIns="108000" bIns="46800"/>
          <a:lstStyle/>
          <a:p>
            <a:pPr marL="357188" lvl="0" indent="-357188" eaLnBrk="1" hangingPunct="1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</a:rPr>
              <a:t> main()</a:t>
            </a:r>
          </a:p>
          <a:p>
            <a:pPr marL="357188" lvl="0" indent="-357188" eaLnBrk="1" hangingPunct="1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>
                <a:solidFill>
                  <a:srgbClr val="000000"/>
                </a:solidFill>
              </a:rPr>
              <a:t>{</a:t>
            </a:r>
          </a:p>
          <a:p>
            <a:pPr marL="357188" lvl="0" indent="-357188" eaLnBrk="1" hangingPunct="1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</a:rPr>
              <a:t>const</a:t>
            </a:r>
            <a:r>
              <a:rPr lang="en-US" altLang="zh-TW" sz="1600" dirty="0">
                <a:solidFill>
                  <a:srgbClr val="0000FF"/>
                </a:solidFill>
              </a:rPr>
              <a:t>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</a:rPr>
              <a:t>arraySize</a:t>
            </a:r>
            <a:r>
              <a:rPr lang="en-US" altLang="zh-TW" sz="1600" dirty="0">
                <a:solidFill>
                  <a:srgbClr val="000000"/>
                </a:solidFill>
              </a:rPr>
              <a:t> = </a:t>
            </a:r>
            <a:r>
              <a:rPr lang="en-US" altLang="zh-TW" sz="1600" dirty="0" smtClean="0">
                <a:solidFill>
                  <a:srgbClr val="000000"/>
                </a:solidFill>
              </a:rPr>
              <a:t>15;</a:t>
            </a:r>
            <a:endParaRPr lang="en-US" altLang="zh-TW" sz="1600" dirty="0">
              <a:solidFill>
                <a:srgbClr val="000000"/>
              </a:solidFill>
            </a:endParaRPr>
          </a:p>
          <a:p>
            <a:pPr marL="357188" lvl="0" indent="-357188" eaLnBrk="1" hangingPunct="1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</a:rPr>
              <a:t> a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arraySize</a:t>
            </a:r>
            <a:r>
              <a:rPr lang="en-US" altLang="zh-TW" sz="1600" dirty="0" smtClean="0">
                <a:solidFill>
                  <a:srgbClr val="000000"/>
                </a:solidFill>
              </a:rPr>
              <a:t> </a:t>
            </a:r>
            <a:r>
              <a:rPr lang="en-US" altLang="zh-TW" sz="1600" dirty="0">
                <a:solidFill>
                  <a:srgbClr val="000000"/>
                </a:solidFill>
              </a:rPr>
              <a:t>];</a:t>
            </a:r>
          </a:p>
          <a:p>
            <a:pPr marL="357188" lvl="0" indent="-357188" eaLnBrk="1" hangingPunct="1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</a:rPr>
              <a:t>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searchInt</a:t>
            </a:r>
            <a:r>
              <a:rPr lang="en-US" altLang="zh-TW" sz="1600" dirty="0" smtClean="0">
                <a:solidFill>
                  <a:srgbClr val="000000"/>
                </a:solidFill>
              </a:rPr>
              <a:t>;</a:t>
            </a:r>
            <a:endParaRPr lang="en-US" altLang="zh-TW" sz="1600" dirty="0">
              <a:solidFill>
                <a:srgbClr val="000000"/>
              </a:solidFill>
            </a:endParaRPr>
          </a:p>
          <a:p>
            <a:pPr marL="357188" lvl="0" indent="-357188" eaLnBrk="1" hangingPunct="1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 smtClean="0">
                <a:solidFill>
                  <a:srgbClr val="000000"/>
                </a:solidFill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</a:rPr>
              <a:t>cin &gt;&gt;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searchInt</a:t>
            </a:r>
            <a:r>
              <a:rPr lang="en-US" altLang="zh-TW" sz="1600" dirty="0" smtClean="0">
                <a:solidFill>
                  <a:srgbClr val="000000"/>
                </a:solidFill>
              </a:rPr>
              <a:t>;</a:t>
            </a:r>
            <a:endParaRPr lang="en-US" altLang="zh-TW" sz="1600" dirty="0">
              <a:solidFill>
                <a:srgbClr val="000000"/>
              </a:solidFill>
            </a:endParaRPr>
          </a:p>
          <a:p>
            <a:pPr marL="357188" lvl="0" indent="-357188" eaLnBrk="1" hangingPunct="1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 smtClean="0">
                <a:solidFill>
                  <a:srgbClr val="000000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</a:rPr>
              <a:t> position = </a:t>
            </a:r>
            <a:r>
              <a:rPr lang="en-US" altLang="zh-TW" sz="1600" dirty="0" err="1">
                <a:solidFill>
                  <a:srgbClr val="000000"/>
                </a:solidFill>
              </a:rPr>
              <a:t>binarySearch</a:t>
            </a:r>
            <a:r>
              <a:rPr lang="en-US" altLang="zh-TW" sz="1600" dirty="0">
                <a:solidFill>
                  <a:srgbClr val="000000"/>
                </a:solidFill>
              </a:rPr>
              <a:t>( </a:t>
            </a:r>
            <a:r>
              <a:rPr lang="en-US" altLang="zh-TW" sz="1600" dirty="0" smtClean="0">
                <a:solidFill>
                  <a:srgbClr val="000000"/>
                </a:solidFill>
              </a:rPr>
              <a:t>data</a:t>
            </a:r>
            <a:r>
              <a:rPr lang="en-US" altLang="zh-TW" sz="1600" dirty="0">
                <a:solidFill>
                  <a:srgbClr val="000000"/>
                </a:solidFill>
              </a:rPr>
              <a:t>,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searchInt</a:t>
            </a:r>
            <a:r>
              <a:rPr lang="en-US" altLang="zh-TW" sz="1600" dirty="0" smtClean="0">
                <a:solidFill>
                  <a:srgbClr val="000000"/>
                </a:solidFill>
              </a:rPr>
              <a:t>, </a:t>
            </a:r>
            <a:r>
              <a:rPr lang="en-US" altLang="zh-TW" sz="1600" dirty="0" smtClean="0">
                <a:solidFill>
                  <a:srgbClr val="000000"/>
                </a:solidFill>
              </a:rPr>
              <a:t>0, arraySize - 1 );</a:t>
            </a:r>
          </a:p>
          <a:p>
            <a:pPr marL="357188" lvl="0" indent="-357188" eaLnBrk="1" hangingPunct="1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 smtClean="0">
                <a:solidFill>
                  <a:srgbClr val="000000"/>
                </a:solidFill>
              </a:rPr>
              <a:t>}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7452368" y="2348862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lIns="36000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2000" b="1" dirty="0" smtClean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-1</a:t>
            </a:r>
            <a:endParaRPr lang="en-US" altLang="zh-TW" sz="2000" b="1" dirty="0">
              <a:solidFill>
                <a:srgbClr val="00B050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7812414" y="3068954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7452368" y="2348862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2000" b="1" dirty="0" smtClean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-1</a:t>
            </a:r>
            <a:endParaRPr lang="en-US" altLang="zh-TW" sz="2000" b="1" dirty="0">
              <a:solidFill>
                <a:srgbClr val="00B050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6372230" y="2348862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2000" b="1" dirty="0" smtClean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0</a:t>
            </a:r>
            <a:endParaRPr lang="en-US" altLang="zh-TW" sz="2000" b="1" dirty="0">
              <a:solidFill>
                <a:srgbClr val="00B050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6732276" y="3068954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6372230" y="2348862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2000" b="1" dirty="0" smtClean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0</a:t>
            </a:r>
            <a:endParaRPr lang="en-US" altLang="zh-TW" sz="2000" b="1" dirty="0">
              <a:solidFill>
                <a:srgbClr val="00B050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660729"/>
              </p:ext>
            </p:extLst>
          </p:nvPr>
        </p:nvGraphicFramePr>
        <p:xfrm>
          <a:off x="6192207" y="548632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</a:t>
                      </a:r>
                    </a:p>
                  </a:txBody>
                  <a:tcPr marL="72000" marR="72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 Box 141"/>
          <p:cNvSpPr txBox="1">
            <a:spLocks noChangeArrowheads="1"/>
          </p:cNvSpPr>
          <p:nvPr/>
        </p:nvSpPr>
        <p:spPr bwMode="auto">
          <a:xfrm>
            <a:off x="5292092" y="908678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8000" bIns="18000">
            <a:noAutofit/>
          </a:bodyPr>
          <a:lstStyle/>
          <a:p>
            <a:pPr algn="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data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69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 L 0.03958 0.105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5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 L 0.03958 0.1050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525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7" y="3429000"/>
            <a:ext cx="8821127" cy="3240414"/>
          </a:xfrm>
          <a:noFill/>
          <a:ln>
            <a:noFill/>
          </a:ln>
        </p:spPr>
        <p:txBody>
          <a:bodyPr lIns="216000" tIns="0" bIns="46800"/>
          <a:lstStyle/>
          <a:p>
            <a:pPr lvl="0"/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binarySearch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data[],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low,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high 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low &gt; high )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-1;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middle = ( low + high + 1 ) / 2;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location = -1;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== data[ middle ] 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location = middle;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data[ middle ] 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location =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binarySearch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data,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low, middle - 1 ); 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location =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binarySearch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data,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middle + 1, high );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location;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251448" y="188586"/>
            <a:ext cx="8640000" cy="2520322"/>
          </a:xfrm>
          <a:noFill/>
          <a:ln>
            <a:noFill/>
          </a:ln>
        </p:spPr>
        <p:txBody>
          <a:bodyPr lIns="252000" tIns="108000" bIns="46800"/>
          <a:lstStyle/>
          <a:p>
            <a:pPr marL="357188" lvl="0" indent="-357188" eaLnBrk="1" hangingPunct="1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</a:rPr>
              <a:t> main()</a:t>
            </a:r>
          </a:p>
          <a:p>
            <a:pPr marL="357188" lvl="0" indent="-357188" eaLnBrk="1" hangingPunct="1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>
                <a:solidFill>
                  <a:srgbClr val="000000"/>
                </a:solidFill>
              </a:rPr>
              <a:t>{</a:t>
            </a:r>
          </a:p>
          <a:p>
            <a:pPr marL="357188" lvl="0" indent="-357188" eaLnBrk="1" hangingPunct="1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</a:rPr>
              <a:t>const</a:t>
            </a:r>
            <a:r>
              <a:rPr lang="en-US" altLang="zh-TW" sz="1600" dirty="0">
                <a:solidFill>
                  <a:srgbClr val="0000FF"/>
                </a:solidFill>
              </a:rPr>
              <a:t>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</a:rPr>
              <a:t>arraySize</a:t>
            </a:r>
            <a:r>
              <a:rPr lang="en-US" altLang="zh-TW" sz="1600" dirty="0">
                <a:solidFill>
                  <a:srgbClr val="000000"/>
                </a:solidFill>
              </a:rPr>
              <a:t> = </a:t>
            </a:r>
            <a:r>
              <a:rPr lang="en-US" altLang="zh-TW" sz="1600" dirty="0" smtClean="0">
                <a:solidFill>
                  <a:srgbClr val="000000"/>
                </a:solidFill>
              </a:rPr>
              <a:t>15;</a:t>
            </a:r>
            <a:endParaRPr lang="en-US" altLang="zh-TW" sz="1600" dirty="0">
              <a:solidFill>
                <a:srgbClr val="000000"/>
              </a:solidFill>
            </a:endParaRPr>
          </a:p>
          <a:p>
            <a:pPr marL="357188" lvl="0" indent="-357188" eaLnBrk="1" hangingPunct="1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</a:rPr>
              <a:t> a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arraySize</a:t>
            </a:r>
            <a:r>
              <a:rPr lang="en-US" altLang="zh-TW" sz="1600" dirty="0" smtClean="0">
                <a:solidFill>
                  <a:srgbClr val="000000"/>
                </a:solidFill>
              </a:rPr>
              <a:t> </a:t>
            </a:r>
            <a:r>
              <a:rPr lang="en-US" altLang="zh-TW" sz="1600" dirty="0">
                <a:solidFill>
                  <a:srgbClr val="000000"/>
                </a:solidFill>
              </a:rPr>
              <a:t>];</a:t>
            </a:r>
          </a:p>
          <a:p>
            <a:pPr marL="357188" lvl="0" indent="-357188" eaLnBrk="1" hangingPunct="1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</a:rPr>
              <a:t>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searchInt</a:t>
            </a:r>
            <a:r>
              <a:rPr lang="en-US" altLang="zh-TW" sz="1600" dirty="0" smtClean="0">
                <a:solidFill>
                  <a:srgbClr val="000000"/>
                </a:solidFill>
              </a:rPr>
              <a:t>;</a:t>
            </a:r>
            <a:endParaRPr lang="en-US" altLang="zh-TW" sz="1600" dirty="0">
              <a:solidFill>
                <a:srgbClr val="000000"/>
              </a:solidFill>
            </a:endParaRPr>
          </a:p>
          <a:p>
            <a:pPr marL="357188" lvl="0" indent="-357188" eaLnBrk="1" hangingPunct="1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 smtClean="0">
                <a:solidFill>
                  <a:srgbClr val="000000"/>
                </a:solidFill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</a:rPr>
              <a:t>cin &gt;&gt;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searchInt</a:t>
            </a:r>
            <a:r>
              <a:rPr lang="en-US" altLang="zh-TW" sz="1600" dirty="0" smtClean="0">
                <a:solidFill>
                  <a:srgbClr val="000000"/>
                </a:solidFill>
              </a:rPr>
              <a:t>;</a:t>
            </a:r>
            <a:endParaRPr lang="en-US" altLang="zh-TW" sz="1600" dirty="0">
              <a:solidFill>
                <a:srgbClr val="000000"/>
              </a:solidFill>
            </a:endParaRPr>
          </a:p>
          <a:p>
            <a:pPr marL="357188" lvl="0" indent="-357188" eaLnBrk="1" hangingPunct="1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 smtClean="0">
                <a:solidFill>
                  <a:srgbClr val="000000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</a:rPr>
              <a:t> position = </a:t>
            </a:r>
            <a:r>
              <a:rPr lang="en-US" altLang="zh-TW" sz="1600" dirty="0" err="1">
                <a:solidFill>
                  <a:srgbClr val="000000"/>
                </a:solidFill>
              </a:rPr>
              <a:t>binarySearch</a:t>
            </a:r>
            <a:r>
              <a:rPr lang="en-US" altLang="zh-TW" sz="1600" dirty="0">
                <a:solidFill>
                  <a:srgbClr val="000000"/>
                </a:solidFill>
              </a:rPr>
              <a:t>( </a:t>
            </a:r>
            <a:r>
              <a:rPr lang="en-US" altLang="zh-TW" sz="1600" dirty="0" smtClean="0">
                <a:solidFill>
                  <a:srgbClr val="000000"/>
                </a:solidFill>
              </a:rPr>
              <a:t>data</a:t>
            </a:r>
            <a:r>
              <a:rPr lang="en-US" altLang="zh-TW" sz="1600" dirty="0">
                <a:solidFill>
                  <a:srgbClr val="000000"/>
                </a:solidFill>
              </a:rPr>
              <a:t>,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searchInt</a:t>
            </a:r>
            <a:r>
              <a:rPr lang="en-US" altLang="zh-TW" sz="1600" dirty="0" smtClean="0">
                <a:solidFill>
                  <a:srgbClr val="000000"/>
                </a:solidFill>
              </a:rPr>
              <a:t>, </a:t>
            </a:r>
            <a:r>
              <a:rPr lang="en-US" altLang="zh-TW" sz="1600" dirty="0" smtClean="0">
                <a:solidFill>
                  <a:srgbClr val="000000"/>
                </a:solidFill>
              </a:rPr>
              <a:t>0, arraySize - 1 );</a:t>
            </a:r>
          </a:p>
          <a:p>
            <a:pPr marL="357188" lvl="0" indent="-357188" eaLnBrk="1" hangingPunct="1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 smtClean="0">
                <a:solidFill>
                  <a:srgbClr val="000000"/>
                </a:solidFill>
              </a:rPr>
              <a:t>}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7452368" y="2348862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2000" b="1" dirty="0" smtClean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0</a:t>
            </a:r>
            <a:endParaRPr lang="en-US" altLang="zh-TW" sz="2000" b="1" dirty="0">
              <a:solidFill>
                <a:srgbClr val="00B050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7812414" y="3068954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7452368" y="2348862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2000" b="1" dirty="0" smtClean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0</a:t>
            </a:r>
            <a:endParaRPr lang="en-US" altLang="zh-TW" sz="2000" b="1" dirty="0">
              <a:solidFill>
                <a:srgbClr val="00B050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6372230" y="2348862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2000" b="1" dirty="0" smtClean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1</a:t>
            </a:r>
            <a:endParaRPr lang="en-US" altLang="zh-TW" sz="2000" b="1" dirty="0">
              <a:solidFill>
                <a:srgbClr val="00B050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6732276" y="3068954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6372230" y="2348862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2000" b="1" dirty="0" smtClean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1</a:t>
            </a:r>
            <a:endParaRPr lang="en-US" altLang="zh-TW" sz="2000" b="1" dirty="0">
              <a:solidFill>
                <a:srgbClr val="00B050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75484"/>
              </p:ext>
            </p:extLst>
          </p:nvPr>
        </p:nvGraphicFramePr>
        <p:xfrm>
          <a:off x="6192207" y="548632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</a:t>
                      </a:r>
                    </a:p>
                  </a:txBody>
                  <a:tcPr marL="72000" marR="72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 Box 141"/>
          <p:cNvSpPr txBox="1">
            <a:spLocks noChangeArrowheads="1"/>
          </p:cNvSpPr>
          <p:nvPr/>
        </p:nvSpPr>
        <p:spPr bwMode="auto">
          <a:xfrm>
            <a:off x="5292092" y="908678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8000" bIns="18000">
            <a:noAutofit/>
          </a:bodyPr>
          <a:lstStyle/>
          <a:p>
            <a:pPr algn="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data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9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 L 0.03958 0.105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5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 L 0.03958 0.1050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525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7" y="3429000"/>
            <a:ext cx="8821127" cy="3240414"/>
          </a:xfrm>
          <a:noFill/>
          <a:ln>
            <a:noFill/>
          </a:ln>
        </p:spPr>
        <p:txBody>
          <a:bodyPr lIns="216000" tIns="0" bIns="46800"/>
          <a:lstStyle/>
          <a:p>
            <a:pPr lvl="0"/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binarySearch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data[],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low,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high 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low &gt; high )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-1;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middle = ( low + high + 1 ) / 2;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location = -1;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== data[ middle ] 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location = middle;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data[ middle ] 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location =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binarySearch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data,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low, middle - 1 ); 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location =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binarySearch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data,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middle + 1, high );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location;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251448" y="188586"/>
            <a:ext cx="8640000" cy="2520322"/>
          </a:xfrm>
          <a:noFill/>
          <a:ln>
            <a:noFill/>
          </a:ln>
        </p:spPr>
        <p:txBody>
          <a:bodyPr lIns="252000" tIns="108000" bIns="46800"/>
          <a:lstStyle/>
          <a:p>
            <a:pPr marL="357188" lvl="0" indent="-357188" eaLnBrk="1" hangingPunct="1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</a:rPr>
              <a:t> main()</a:t>
            </a:r>
          </a:p>
          <a:p>
            <a:pPr marL="357188" lvl="0" indent="-357188" eaLnBrk="1" hangingPunct="1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>
                <a:solidFill>
                  <a:srgbClr val="000000"/>
                </a:solidFill>
              </a:rPr>
              <a:t>{</a:t>
            </a:r>
          </a:p>
          <a:p>
            <a:pPr marL="357188" lvl="0" indent="-357188" eaLnBrk="1" hangingPunct="1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</a:rPr>
              <a:t>const</a:t>
            </a:r>
            <a:r>
              <a:rPr lang="en-US" altLang="zh-TW" sz="1600" dirty="0">
                <a:solidFill>
                  <a:srgbClr val="0000FF"/>
                </a:solidFill>
              </a:rPr>
              <a:t>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</a:rPr>
              <a:t>arraySize</a:t>
            </a:r>
            <a:r>
              <a:rPr lang="en-US" altLang="zh-TW" sz="1600" dirty="0">
                <a:solidFill>
                  <a:srgbClr val="000000"/>
                </a:solidFill>
              </a:rPr>
              <a:t> = </a:t>
            </a:r>
            <a:r>
              <a:rPr lang="en-US" altLang="zh-TW" sz="1600" dirty="0" smtClean="0">
                <a:solidFill>
                  <a:srgbClr val="000000"/>
                </a:solidFill>
              </a:rPr>
              <a:t>15;</a:t>
            </a:r>
            <a:endParaRPr lang="en-US" altLang="zh-TW" sz="1600" dirty="0">
              <a:solidFill>
                <a:srgbClr val="000000"/>
              </a:solidFill>
            </a:endParaRPr>
          </a:p>
          <a:p>
            <a:pPr marL="357188" lvl="0" indent="-357188" eaLnBrk="1" hangingPunct="1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</a:rPr>
              <a:t> a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arraySize</a:t>
            </a:r>
            <a:r>
              <a:rPr lang="en-US" altLang="zh-TW" sz="1600" dirty="0" smtClean="0">
                <a:solidFill>
                  <a:srgbClr val="000000"/>
                </a:solidFill>
              </a:rPr>
              <a:t> </a:t>
            </a:r>
            <a:r>
              <a:rPr lang="en-US" altLang="zh-TW" sz="1600" dirty="0">
                <a:solidFill>
                  <a:srgbClr val="000000"/>
                </a:solidFill>
              </a:rPr>
              <a:t>];</a:t>
            </a:r>
          </a:p>
          <a:p>
            <a:pPr marL="357188" lvl="0" indent="-357188" eaLnBrk="1" hangingPunct="1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>
                <a:solidFill>
                  <a:srgbClr val="0000FF"/>
                </a:solidFill>
              </a:rPr>
              <a:t>int</a:t>
            </a:r>
            <a:r>
              <a:rPr lang="en-US" altLang="zh-TW" sz="1600">
                <a:solidFill>
                  <a:srgbClr val="000000"/>
                </a:solidFill>
              </a:rPr>
              <a:t> </a:t>
            </a:r>
            <a:r>
              <a:rPr lang="en-US" altLang="zh-TW" sz="1600" smtClean="0">
                <a:solidFill>
                  <a:srgbClr val="000000"/>
                </a:solidFill>
              </a:rPr>
              <a:t>searchInt;</a:t>
            </a:r>
            <a:endParaRPr lang="en-US" altLang="zh-TW" sz="1600" dirty="0">
              <a:solidFill>
                <a:srgbClr val="000000"/>
              </a:solidFill>
            </a:endParaRPr>
          </a:p>
          <a:p>
            <a:pPr marL="357188" lvl="0" indent="-357188" eaLnBrk="1" hangingPunct="1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 smtClean="0">
                <a:solidFill>
                  <a:srgbClr val="000000"/>
                </a:solidFill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</a:rPr>
              <a:t>cin </a:t>
            </a:r>
            <a:r>
              <a:rPr lang="en-US" altLang="zh-TW" sz="1600">
                <a:solidFill>
                  <a:srgbClr val="000000"/>
                </a:solidFill>
              </a:rPr>
              <a:t>&gt;&gt; </a:t>
            </a:r>
            <a:r>
              <a:rPr lang="en-US" altLang="zh-TW" sz="1600" smtClean="0">
                <a:solidFill>
                  <a:srgbClr val="000000"/>
                </a:solidFill>
              </a:rPr>
              <a:t>searchInt;</a:t>
            </a:r>
            <a:endParaRPr lang="en-US" altLang="zh-TW" sz="1600" dirty="0">
              <a:solidFill>
                <a:srgbClr val="000000"/>
              </a:solidFill>
            </a:endParaRPr>
          </a:p>
          <a:p>
            <a:pPr marL="357188" lvl="0" indent="-357188" eaLnBrk="1" hangingPunct="1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 smtClean="0">
                <a:solidFill>
                  <a:srgbClr val="000000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</a:rPr>
              <a:t> position = </a:t>
            </a:r>
            <a:r>
              <a:rPr lang="en-US" altLang="zh-TW" sz="1600" dirty="0" err="1">
                <a:solidFill>
                  <a:srgbClr val="000000"/>
                </a:solidFill>
              </a:rPr>
              <a:t>binarySearch</a:t>
            </a:r>
            <a:r>
              <a:rPr lang="en-US" altLang="zh-TW" sz="1600" dirty="0">
                <a:solidFill>
                  <a:srgbClr val="000000"/>
                </a:solidFill>
              </a:rPr>
              <a:t>( </a:t>
            </a:r>
            <a:r>
              <a:rPr lang="en-US" altLang="zh-TW" sz="1600" dirty="0" smtClean="0">
                <a:solidFill>
                  <a:srgbClr val="000000"/>
                </a:solidFill>
              </a:rPr>
              <a:t>data</a:t>
            </a:r>
            <a:r>
              <a:rPr lang="en-US" altLang="zh-TW" sz="1600">
                <a:solidFill>
                  <a:srgbClr val="000000"/>
                </a:solidFill>
              </a:rPr>
              <a:t>, </a:t>
            </a:r>
            <a:r>
              <a:rPr lang="en-US" altLang="zh-TW" sz="1600" smtClean="0">
                <a:solidFill>
                  <a:srgbClr val="000000"/>
                </a:solidFill>
              </a:rPr>
              <a:t>searchInt, </a:t>
            </a:r>
            <a:r>
              <a:rPr lang="en-US" altLang="zh-TW" sz="1600" dirty="0" smtClean="0">
                <a:solidFill>
                  <a:srgbClr val="000000"/>
                </a:solidFill>
              </a:rPr>
              <a:t>0, arraySize - 1 );</a:t>
            </a:r>
          </a:p>
          <a:p>
            <a:pPr marL="357188" lvl="0" indent="-357188" eaLnBrk="1" hangingPunct="1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 smtClean="0">
                <a:solidFill>
                  <a:srgbClr val="000000"/>
                </a:solidFill>
              </a:rPr>
              <a:t>}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7452368" y="2348862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2000" b="1" dirty="0" smtClean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0</a:t>
            </a:r>
            <a:endParaRPr lang="en-US" altLang="zh-TW" sz="2000" b="1" dirty="0">
              <a:solidFill>
                <a:srgbClr val="00B050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7812414" y="3068954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7452368" y="2348862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2000" b="1" dirty="0" smtClean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0</a:t>
            </a:r>
            <a:endParaRPr lang="en-US" altLang="zh-TW" sz="2000" b="1" dirty="0">
              <a:solidFill>
                <a:srgbClr val="00B050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6372230" y="2348862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2000" b="1" dirty="0" smtClean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0</a:t>
            </a:r>
            <a:endParaRPr lang="en-US" altLang="zh-TW" sz="2000" b="1" dirty="0">
              <a:solidFill>
                <a:srgbClr val="00B050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6732276" y="3068954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6372230" y="2348862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2000" b="1" dirty="0" smtClean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0</a:t>
            </a:r>
            <a:endParaRPr lang="en-US" altLang="zh-TW" sz="2000" b="1" dirty="0">
              <a:solidFill>
                <a:srgbClr val="00B050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75484"/>
              </p:ext>
            </p:extLst>
          </p:nvPr>
        </p:nvGraphicFramePr>
        <p:xfrm>
          <a:off x="6192207" y="548632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</a:t>
                      </a:r>
                    </a:p>
                  </a:txBody>
                  <a:tcPr marL="72000" marR="72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 Box 141"/>
          <p:cNvSpPr txBox="1">
            <a:spLocks noChangeArrowheads="1"/>
          </p:cNvSpPr>
          <p:nvPr/>
        </p:nvSpPr>
        <p:spPr bwMode="auto">
          <a:xfrm>
            <a:off x="5292092" y="908678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8000" bIns="18000">
            <a:noAutofit/>
          </a:bodyPr>
          <a:lstStyle/>
          <a:p>
            <a:pPr algn="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data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6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 L 0.03958 0.105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5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 L 0.03958 0.1050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525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7" y="3429000"/>
            <a:ext cx="8821127" cy="3240414"/>
          </a:xfrm>
          <a:noFill/>
          <a:ln>
            <a:noFill/>
          </a:ln>
        </p:spPr>
        <p:txBody>
          <a:bodyPr lIns="216000" tIns="0" bIns="46800"/>
          <a:lstStyle/>
          <a:p>
            <a:pPr lvl="0"/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binarySearch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data[],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low,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high 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low &gt; high )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-1;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middle = ( low + high + 1 ) / 2;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location = -1;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== data[ middle ] 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location = middle;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data[ middle ] 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location =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binarySearch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data,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low, middle - 1 ); 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location =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binarySearch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data,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middle + 1, high );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location;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251448" y="188586"/>
            <a:ext cx="8640000" cy="2520322"/>
          </a:xfrm>
          <a:noFill/>
          <a:ln>
            <a:noFill/>
          </a:ln>
        </p:spPr>
        <p:txBody>
          <a:bodyPr lIns="252000" tIns="108000" bIns="46800"/>
          <a:lstStyle/>
          <a:p>
            <a:pPr marL="357188" lvl="0" indent="-357188" eaLnBrk="1" hangingPunct="1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</a:rPr>
              <a:t> main()</a:t>
            </a:r>
          </a:p>
          <a:p>
            <a:pPr marL="357188" lvl="0" indent="-357188" eaLnBrk="1" hangingPunct="1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>
                <a:solidFill>
                  <a:srgbClr val="000000"/>
                </a:solidFill>
              </a:rPr>
              <a:t>{</a:t>
            </a:r>
          </a:p>
          <a:p>
            <a:pPr marL="357188" lvl="0" indent="-357188" eaLnBrk="1" hangingPunct="1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</a:rPr>
              <a:t>const</a:t>
            </a:r>
            <a:r>
              <a:rPr lang="en-US" altLang="zh-TW" sz="1600" dirty="0">
                <a:solidFill>
                  <a:srgbClr val="0000FF"/>
                </a:solidFill>
              </a:rPr>
              <a:t>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</a:rPr>
              <a:t>arraySize</a:t>
            </a:r>
            <a:r>
              <a:rPr lang="en-US" altLang="zh-TW" sz="1600" dirty="0">
                <a:solidFill>
                  <a:srgbClr val="000000"/>
                </a:solidFill>
              </a:rPr>
              <a:t> = </a:t>
            </a:r>
            <a:r>
              <a:rPr lang="en-US" altLang="zh-TW" sz="1600" dirty="0" smtClean="0">
                <a:solidFill>
                  <a:srgbClr val="000000"/>
                </a:solidFill>
              </a:rPr>
              <a:t>15;</a:t>
            </a:r>
            <a:endParaRPr lang="en-US" altLang="zh-TW" sz="1600" dirty="0">
              <a:solidFill>
                <a:srgbClr val="000000"/>
              </a:solidFill>
            </a:endParaRPr>
          </a:p>
          <a:p>
            <a:pPr marL="357188" lvl="0" indent="-357188" eaLnBrk="1" hangingPunct="1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</a:rPr>
              <a:t> a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arraySize</a:t>
            </a:r>
            <a:r>
              <a:rPr lang="en-US" altLang="zh-TW" sz="1600" dirty="0" smtClean="0">
                <a:solidFill>
                  <a:srgbClr val="000000"/>
                </a:solidFill>
              </a:rPr>
              <a:t> </a:t>
            </a:r>
            <a:r>
              <a:rPr lang="en-US" altLang="zh-TW" sz="1600" dirty="0">
                <a:solidFill>
                  <a:srgbClr val="000000"/>
                </a:solidFill>
              </a:rPr>
              <a:t>];</a:t>
            </a:r>
          </a:p>
          <a:p>
            <a:pPr marL="357188" lvl="0" indent="-357188" eaLnBrk="1" hangingPunct="1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>
                <a:solidFill>
                  <a:srgbClr val="0000FF"/>
                </a:solidFill>
              </a:rPr>
              <a:t>int</a:t>
            </a:r>
            <a:r>
              <a:rPr lang="en-US" altLang="zh-TW" sz="1600">
                <a:solidFill>
                  <a:srgbClr val="000000"/>
                </a:solidFill>
              </a:rPr>
              <a:t> </a:t>
            </a:r>
            <a:r>
              <a:rPr lang="en-US" altLang="zh-TW" sz="1600" smtClean="0">
                <a:solidFill>
                  <a:srgbClr val="000000"/>
                </a:solidFill>
              </a:rPr>
              <a:t>searchInt;</a:t>
            </a:r>
            <a:endParaRPr lang="en-US" altLang="zh-TW" sz="1600" dirty="0">
              <a:solidFill>
                <a:srgbClr val="000000"/>
              </a:solidFill>
            </a:endParaRPr>
          </a:p>
          <a:p>
            <a:pPr marL="357188" lvl="0" indent="-357188" eaLnBrk="1" hangingPunct="1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 smtClean="0">
                <a:solidFill>
                  <a:srgbClr val="000000"/>
                </a:solidFill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</a:rPr>
              <a:t>cin </a:t>
            </a:r>
            <a:r>
              <a:rPr lang="en-US" altLang="zh-TW" sz="1600">
                <a:solidFill>
                  <a:srgbClr val="000000"/>
                </a:solidFill>
              </a:rPr>
              <a:t>&gt;&gt; </a:t>
            </a:r>
            <a:r>
              <a:rPr lang="en-US" altLang="zh-TW" sz="1600" smtClean="0">
                <a:solidFill>
                  <a:srgbClr val="000000"/>
                </a:solidFill>
              </a:rPr>
              <a:t>searchInt;</a:t>
            </a:r>
            <a:endParaRPr lang="en-US" altLang="zh-TW" sz="1600" dirty="0">
              <a:solidFill>
                <a:srgbClr val="000000"/>
              </a:solidFill>
            </a:endParaRPr>
          </a:p>
          <a:p>
            <a:pPr marL="357188" lvl="0" indent="-357188" eaLnBrk="1" hangingPunct="1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 smtClean="0">
                <a:solidFill>
                  <a:srgbClr val="000000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</a:rPr>
              <a:t> position = </a:t>
            </a:r>
            <a:r>
              <a:rPr lang="en-US" altLang="zh-TW" sz="1600" dirty="0" err="1">
                <a:solidFill>
                  <a:srgbClr val="000000"/>
                </a:solidFill>
              </a:rPr>
              <a:t>binarySearch</a:t>
            </a:r>
            <a:r>
              <a:rPr lang="en-US" altLang="zh-TW" sz="1600" dirty="0">
                <a:solidFill>
                  <a:srgbClr val="000000"/>
                </a:solidFill>
              </a:rPr>
              <a:t>( </a:t>
            </a:r>
            <a:r>
              <a:rPr lang="en-US" altLang="zh-TW" sz="1600" dirty="0" smtClean="0">
                <a:solidFill>
                  <a:srgbClr val="000000"/>
                </a:solidFill>
              </a:rPr>
              <a:t>data</a:t>
            </a:r>
            <a:r>
              <a:rPr lang="en-US" altLang="zh-TW" sz="1600">
                <a:solidFill>
                  <a:srgbClr val="000000"/>
                </a:solidFill>
              </a:rPr>
              <a:t>, </a:t>
            </a:r>
            <a:r>
              <a:rPr lang="en-US" altLang="zh-TW" sz="1600" smtClean="0">
                <a:solidFill>
                  <a:srgbClr val="000000"/>
                </a:solidFill>
              </a:rPr>
              <a:t>searchInt, </a:t>
            </a:r>
            <a:r>
              <a:rPr lang="en-US" altLang="zh-TW" sz="1600" dirty="0" smtClean="0">
                <a:solidFill>
                  <a:srgbClr val="000000"/>
                </a:solidFill>
              </a:rPr>
              <a:t>0, arraySize - 1 );</a:t>
            </a:r>
          </a:p>
          <a:p>
            <a:pPr marL="357188" lvl="0" indent="-357188" eaLnBrk="1" hangingPunct="1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 smtClean="0">
                <a:solidFill>
                  <a:srgbClr val="000000"/>
                </a:solidFill>
              </a:rPr>
              <a:t>}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7452368" y="2348862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2000" b="1" dirty="0" smtClean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2</a:t>
            </a:r>
            <a:endParaRPr lang="en-US" altLang="zh-TW" sz="2000" b="1" dirty="0">
              <a:solidFill>
                <a:srgbClr val="00B050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7812414" y="3068954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7452368" y="2348862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2000" b="1" dirty="0" smtClean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2</a:t>
            </a:r>
            <a:endParaRPr lang="en-US" altLang="zh-TW" sz="2000" b="1" dirty="0">
              <a:solidFill>
                <a:srgbClr val="00B050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6372230" y="2348862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2000" b="1" dirty="0" smtClean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2</a:t>
            </a:r>
            <a:endParaRPr lang="en-US" altLang="zh-TW" sz="2000" b="1" dirty="0">
              <a:solidFill>
                <a:srgbClr val="00B050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6732276" y="3068954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6372230" y="2348862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2000" b="1" dirty="0" smtClean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2</a:t>
            </a:r>
            <a:endParaRPr lang="en-US" altLang="zh-TW" sz="2000" b="1" dirty="0">
              <a:solidFill>
                <a:srgbClr val="00B050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75484"/>
              </p:ext>
            </p:extLst>
          </p:nvPr>
        </p:nvGraphicFramePr>
        <p:xfrm>
          <a:off x="6192207" y="548632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</a:t>
                      </a:r>
                    </a:p>
                  </a:txBody>
                  <a:tcPr marL="72000" marR="72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 Box 141"/>
          <p:cNvSpPr txBox="1">
            <a:spLocks noChangeArrowheads="1"/>
          </p:cNvSpPr>
          <p:nvPr/>
        </p:nvSpPr>
        <p:spPr bwMode="auto">
          <a:xfrm>
            <a:off x="5292092" y="908678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8000" bIns="18000">
            <a:noAutofit/>
          </a:bodyPr>
          <a:lstStyle/>
          <a:p>
            <a:pPr algn="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data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93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 L 0.03958 0.105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5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 L 0.03958 0.1050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525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7" y="3429000"/>
            <a:ext cx="8821127" cy="3240414"/>
          </a:xfrm>
          <a:noFill/>
          <a:ln>
            <a:noFill/>
          </a:ln>
        </p:spPr>
        <p:txBody>
          <a:bodyPr lIns="216000" tIns="0" bIns="46800"/>
          <a:lstStyle/>
          <a:p>
            <a:pPr lvl="0"/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binarySearch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data[],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low,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high 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low &gt; high )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-1;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middle = ( low + high + 1 ) / 2;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location = -1;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== data[ middle ] 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location = middle;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(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data[ middle ] )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location =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binarySearch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data,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low, middle - 1 ); 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endParaRPr lang="en-US" altLang="zh-TW" sz="1600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location =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binarySearch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data, </a:t>
            </a:r>
            <a:r>
              <a:rPr lang="en-US" altLang="zh-TW" sz="1600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searchValue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, middle + 1, high );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location;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sz="1600" dirty="0">
              <a:solidFill>
                <a:srgbClr val="0000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251448" y="188586"/>
            <a:ext cx="8640000" cy="2520322"/>
          </a:xfrm>
          <a:noFill/>
          <a:ln>
            <a:noFill/>
          </a:ln>
        </p:spPr>
        <p:txBody>
          <a:bodyPr lIns="252000" tIns="108000" bIns="46800"/>
          <a:lstStyle/>
          <a:p>
            <a:pPr marL="357188" lvl="0" indent="-357188" eaLnBrk="1" hangingPunct="1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</a:rPr>
              <a:t> main()</a:t>
            </a:r>
          </a:p>
          <a:p>
            <a:pPr marL="357188" lvl="0" indent="-357188" eaLnBrk="1" hangingPunct="1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>
                <a:solidFill>
                  <a:srgbClr val="000000"/>
                </a:solidFill>
              </a:rPr>
              <a:t>{</a:t>
            </a:r>
          </a:p>
          <a:p>
            <a:pPr marL="357188" lvl="0" indent="-357188" eaLnBrk="1" hangingPunct="1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</a:rPr>
              <a:t>const</a:t>
            </a:r>
            <a:r>
              <a:rPr lang="en-US" altLang="zh-TW" sz="1600" dirty="0">
                <a:solidFill>
                  <a:srgbClr val="0000FF"/>
                </a:solidFill>
              </a:rPr>
              <a:t>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</a:rPr>
              <a:t>arraySize</a:t>
            </a:r>
            <a:r>
              <a:rPr lang="en-US" altLang="zh-TW" sz="1600" dirty="0">
                <a:solidFill>
                  <a:srgbClr val="000000"/>
                </a:solidFill>
              </a:rPr>
              <a:t> = </a:t>
            </a:r>
            <a:r>
              <a:rPr lang="en-US" altLang="zh-TW" sz="1600" dirty="0" smtClean="0">
                <a:solidFill>
                  <a:srgbClr val="000000"/>
                </a:solidFill>
              </a:rPr>
              <a:t>15;</a:t>
            </a:r>
            <a:endParaRPr lang="en-US" altLang="zh-TW" sz="1600" dirty="0">
              <a:solidFill>
                <a:srgbClr val="000000"/>
              </a:solidFill>
            </a:endParaRPr>
          </a:p>
          <a:p>
            <a:pPr marL="357188" lvl="0" indent="-357188" eaLnBrk="1" hangingPunct="1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</a:rPr>
              <a:t> a</a:t>
            </a:r>
            <a:r>
              <a:rPr lang="en-US" altLang="zh-TW" sz="1600" dirty="0" smtClean="0">
                <a:solidFill>
                  <a:srgbClr val="000000"/>
                </a:solidFill>
              </a:rPr>
              <a:t>[ </a:t>
            </a:r>
            <a:r>
              <a:rPr lang="en-US" altLang="zh-TW" sz="1600" dirty="0" err="1" smtClean="0">
                <a:solidFill>
                  <a:srgbClr val="000000"/>
                </a:solidFill>
              </a:rPr>
              <a:t>arraySize</a:t>
            </a:r>
            <a:r>
              <a:rPr lang="en-US" altLang="zh-TW" sz="1600" dirty="0" smtClean="0">
                <a:solidFill>
                  <a:srgbClr val="000000"/>
                </a:solidFill>
              </a:rPr>
              <a:t> </a:t>
            </a:r>
            <a:r>
              <a:rPr lang="en-US" altLang="zh-TW" sz="1600" dirty="0">
                <a:solidFill>
                  <a:srgbClr val="000000"/>
                </a:solidFill>
              </a:rPr>
              <a:t>];</a:t>
            </a:r>
          </a:p>
          <a:p>
            <a:pPr marL="357188" lvl="0" indent="-357188" eaLnBrk="1" hangingPunct="1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>
                <a:solidFill>
                  <a:srgbClr val="000000"/>
                </a:solidFill>
              </a:rPr>
              <a:t>   </a:t>
            </a:r>
            <a:r>
              <a:rPr lang="en-US" altLang="zh-TW" sz="1600">
                <a:solidFill>
                  <a:srgbClr val="0000FF"/>
                </a:solidFill>
              </a:rPr>
              <a:t>int</a:t>
            </a:r>
            <a:r>
              <a:rPr lang="en-US" altLang="zh-TW" sz="1600">
                <a:solidFill>
                  <a:srgbClr val="000000"/>
                </a:solidFill>
              </a:rPr>
              <a:t> </a:t>
            </a:r>
            <a:r>
              <a:rPr lang="en-US" altLang="zh-TW" sz="1600" smtClean="0">
                <a:solidFill>
                  <a:srgbClr val="000000"/>
                </a:solidFill>
              </a:rPr>
              <a:t>searchInt;</a:t>
            </a:r>
            <a:endParaRPr lang="en-US" altLang="zh-TW" sz="1600" dirty="0">
              <a:solidFill>
                <a:srgbClr val="000000"/>
              </a:solidFill>
            </a:endParaRPr>
          </a:p>
          <a:p>
            <a:pPr marL="357188" lvl="0" indent="-357188" eaLnBrk="1" hangingPunct="1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 smtClean="0">
                <a:solidFill>
                  <a:srgbClr val="000000"/>
                </a:solidFill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</a:rPr>
              <a:t>cin </a:t>
            </a:r>
            <a:r>
              <a:rPr lang="en-US" altLang="zh-TW" sz="1600">
                <a:solidFill>
                  <a:srgbClr val="000000"/>
                </a:solidFill>
              </a:rPr>
              <a:t>&gt;&gt; </a:t>
            </a:r>
            <a:r>
              <a:rPr lang="en-US" altLang="zh-TW" sz="1600" smtClean="0">
                <a:solidFill>
                  <a:srgbClr val="000000"/>
                </a:solidFill>
              </a:rPr>
              <a:t>searchInt;</a:t>
            </a:r>
            <a:endParaRPr lang="en-US" altLang="zh-TW" sz="1600" dirty="0">
              <a:solidFill>
                <a:srgbClr val="000000"/>
              </a:solidFill>
            </a:endParaRPr>
          </a:p>
          <a:p>
            <a:pPr marL="357188" lvl="0" indent="-357188" eaLnBrk="1" hangingPunct="1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 smtClean="0">
                <a:solidFill>
                  <a:srgbClr val="000000"/>
                </a:solidFill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</a:rPr>
              <a:t> position = </a:t>
            </a:r>
            <a:r>
              <a:rPr lang="en-US" altLang="zh-TW" sz="1600" dirty="0" err="1">
                <a:solidFill>
                  <a:srgbClr val="000000"/>
                </a:solidFill>
              </a:rPr>
              <a:t>binarySearch</a:t>
            </a:r>
            <a:r>
              <a:rPr lang="en-US" altLang="zh-TW" sz="1600" dirty="0">
                <a:solidFill>
                  <a:srgbClr val="000000"/>
                </a:solidFill>
              </a:rPr>
              <a:t>( </a:t>
            </a:r>
            <a:r>
              <a:rPr lang="en-US" altLang="zh-TW" sz="1600" dirty="0" smtClean="0">
                <a:solidFill>
                  <a:srgbClr val="000000"/>
                </a:solidFill>
              </a:rPr>
              <a:t>data</a:t>
            </a:r>
            <a:r>
              <a:rPr lang="en-US" altLang="zh-TW" sz="1600">
                <a:solidFill>
                  <a:srgbClr val="000000"/>
                </a:solidFill>
              </a:rPr>
              <a:t>, </a:t>
            </a:r>
            <a:r>
              <a:rPr lang="en-US" altLang="zh-TW" sz="1600" smtClean="0">
                <a:solidFill>
                  <a:srgbClr val="000000"/>
                </a:solidFill>
              </a:rPr>
              <a:t>searchInt, </a:t>
            </a:r>
            <a:r>
              <a:rPr lang="en-US" altLang="zh-TW" sz="1600" dirty="0" smtClean="0">
                <a:solidFill>
                  <a:srgbClr val="000000"/>
                </a:solidFill>
              </a:rPr>
              <a:t>0, arraySize - 1 );</a:t>
            </a:r>
          </a:p>
          <a:p>
            <a:pPr marL="357188" lvl="0" indent="-357188" eaLnBrk="1" hangingPunct="1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 smtClean="0">
                <a:solidFill>
                  <a:srgbClr val="000000"/>
                </a:solidFill>
              </a:rPr>
              <a:t>}</a:t>
            </a:r>
            <a:endParaRPr lang="en-US" altLang="zh-TW" sz="1600" dirty="0">
              <a:solidFill>
                <a:srgbClr val="000000"/>
              </a:solidFill>
            </a:endParaRPr>
          </a:p>
        </p:txBody>
      </p:sp>
      <p:sp>
        <p:nvSpPr>
          <p:cNvPr id="5" name="Text Box 15"/>
          <p:cNvSpPr txBox="1">
            <a:spLocks noChangeArrowheads="1"/>
          </p:cNvSpPr>
          <p:nvPr/>
        </p:nvSpPr>
        <p:spPr bwMode="auto">
          <a:xfrm>
            <a:off x="7452368" y="2348862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2000" b="1" dirty="0" smtClean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2</a:t>
            </a:r>
            <a:endParaRPr lang="en-US" altLang="zh-TW" sz="2000" b="1" dirty="0">
              <a:solidFill>
                <a:srgbClr val="00B050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7812414" y="3068954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7452368" y="2348862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2000" b="1" dirty="0" smtClean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2</a:t>
            </a:r>
            <a:endParaRPr lang="en-US" altLang="zh-TW" sz="2000" b="1" dirty="0">
              <a:solidFill>
                <a:srgbClr val="00B050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6372230" y="2348862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2000" b="1" dirty="0" smtClean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0</a:t>
            </a:r>
            <a:endParaRPr lang="en-US" altLang="zh-TW" sz="2000" b="1" dirty="0">
              <a:solidFill>
                <a:srgbClr val="00B050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6732276" y="3068954"/>
            <a:ext cx="360000" cy="36004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endParaRPr lang="en-US" altLang="zh-TW" sz="1800" dirty="0">
              <a:solidFill>
                <a:schemeClr val="bg2"/>
              </a:solidFill>
              <a:ea typeface="新細明體" pitchFamily="18" charset="-120"/>
            </a:endParaRP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6372230" y="2348862"/>
            <a:ext cx="360000" cy="36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2000" b="1" dirty="0" smtClean="0">
                <a:solidFill>
                  <a:srgbClr val="00B050"/>
                </a:solidFill>
                <a:latin typeface="Courier New" pitchFamily="49" charset="0"/>
                <a:ea typeface="新細明體" pitchFamily="18" charset="-120"/>
                <a:cs typeface="Courier New" pitchFamily="49" charset="0"/>
              </a:rPr>
              <a:t>0</a:t>
            </a:r>
            <a:endParaRPr lang="en-US" altLang="zh-TW" sz="2000" b="1" dirty="0">
              <a:solidFill>
                <a:srgbClr val="00B050"/>
              </a:solidFill>
              <a:latin typeface="Courier New" pitchFamily="49" charset="0"/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75484"/>
              </p:ext>
            </p:extLst>
          </p:nvPr>
        </p:nvGraphicFramePr>
        <p:xfrm>
          <a:off x="6192207" y="548632"/>
          <a:ext cx="108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</a:t>
                      </a:r>
                    </a:p>
                  </a:txBody>
                  <a:tcPr marL="72000" marR="72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 Box 141"/>
          <p:cNvSpPr txBox="1">
            <a:spLocks noChangeArrowheads="1"/>
          </p:cNvSpPr>
          <p:nvPr/>
        </p:nvSpPr>
        <p:spPr bwMode="auto">
          <a:xfrm>
            <a:off x="5292092" y="908678"/>
            <a:ext cx="90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18000" bIns="18000">
            <a:noAutofit/>
          </a:bodyPr>
          <a:lstStyle/>
          <a:p>
            <a:pPr algn="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data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5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 L 0.03958 0.105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5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 L 0.03958 0.1050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525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703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binarySearch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size,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searchElement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low = </a:t>
            </a:r>
            <a:r>
              <a:rPr lang="en-US" altLang="zh-TW" sz="1600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>
                <a:solidFill>
                  <a:srgbClr val="008000"/>
                </a:solidFill>
                <a:latin typeface="Lucida Console"/>
              </a:rPr>
              <a:t>// low end of the search area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high = size - </a:t>
            </a:r>
            <a:r>
              <a:rPr lang="en-US" altLang="zh-TW" sz="1600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>
                <a:solidFill>
                  <a:srgbClr val="008000"/>
                </a:solidFill>
                <a:latin typeface="Lucida Console"/>
              </a:rPr>
              <a:t>// high end of the search area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middle = ( low + high + </a:t>
            </a:r>
            <a:r>
              <a:rPr lang="en-US" altLang="zh-TW" sz="1600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 / </a:t>
            </a:r>
            <a:r>
              <a:rPr lang="en-US" altLang="zh-TW" sz="1600" dirty="0">
                <a:solidFill>
                  <a:srgbClr val="0080FF"/>
                </a:solidFill>
                <a:latin typeface="Lucida Console"/>
              </a:rPr>
              <a:t>2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>
                <a:solidFill>
                  <a:srgbClr val="008000"/>
                </a:solidFill>
                <a:latin typeface="Lucida Console"/>
              </a:rPr>
              <a:t>// middle element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location = -</a:t>
            </a:r>
            <a:r>
              <a:rPr lang="en-US" altLang="zh-TW" sz="1600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>
                <a:solidFill>
                  <a:srgbClr val="008000"/>
                </a:solidFill>
                <a:latin typeface="Lucida Console"/>
              </a:rPr>
              <a:t>// return value; -1 if not found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do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srgbClr val="008000"/>
                </a:solidFill>
                <a:latin typeface="Lucida Console"/>
              </a:rPr>
              <a:t>// loop to search for element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zh-TW" altLang="en-US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8000"/>
                </a:solidFill>
                <a:latin typeface="Lucida Console"/>
              </a:rPr>
              <a:t>// if the element is found at the middle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searchElement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== data[ middle ] )</a:t>
            </a: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   location = middle; </a:t>
            </a:r>
            <a:r>
              <a:rPr lang="en-US" altLang="zh-TW" sz="1600" dirty="0">
                <a:solidFill>
                  <a:srgbClr val="008000"/>
                </a:solidFill>
                <a:latin typeface="Lucida Console"/>
              </a:rPr>
              <a:t>// location is the current middle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searchElement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data[ middle ] ) </a:t>
            </a:r>
            <a:r>
              <a:rPr lang="en-US" altLang="zh-TW" sz="1600" dirty="0">
                <a:solidFill>
                  <a:srgbClr val="008000"/>
                </a:solidFill>
                <a:latin typeface="Lucida Console"/>
              </a:rPr>
              <a:t>// middle is too high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   high = middle - </a:t>
            </a:r>
            <a:r>
              <a:rPr lang="en-US" altLang="zh-TW" sz="1600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>
                <a:solidFill>
                  <a:srgbClr val="008000"/>
                </a:solidFill>
                <a:latin typeface="Lucida Console"/>
              </a:rPr>
              <a:t>// eliminate the higher half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srgbClr val="008000"/>
                </a:solidFill>
                <a:latin typeface="Lucida Console"/>
              </a:rPr>
              <a:t>// middle element is too low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   low = middle + </a:t>
            </a:r>
            <a:r>
              <a:rPr lang="en-US" altLang="zh-TW" sz="1600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>
                <a:solidFill>
                  <a:srgbClr val="008000"/>
                </a:solidFill>
                <a:latin typeface="Lucida Console"/>
              </a:rPr>
              <a:t>// eliminate the lower half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middle = ( low + high + </a:t>
            </a:r>
            <a:r>
              <a:rPr lang="en-US" altLang="zh-TW" sz="1600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 / </a:t>
            </a:r>
            <a:r>
              <a:rPr lang="en-US" altLang="zh-TW" sz="1600" dirty="0">
                <a:solidFill>
                  <a:srgbClr val="0080FF"/>
                </a:solidFill>
                <a:latin typeface="Lucida Console"/>
              </a:rPr>
              <a:t>2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>
                <a:solidFill>
                  <a:srgbClr val="008000"/>
                </a:solidFill>
                <a:latin typeface="Lucida Console"/>
              </a:rPr>
              <a:t>// recalculate the middle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}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( ( low &lt;= high ) &amp;&amp; ( location == -</a:t>
            </a:r>
            <a:r>
              <a:rPr lang="en-US" altLang="zh-TW" sz="1600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 );</a:t>
            </a:r>
          </a:p>
          <a:p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location; </a:t>
            </a:r>
            <a:r>
              <a:rPr lang="en-US" altLang="zh-TW" sz="1600" dirty="0">
                <a:solidFill>
                  <a:srgbClr val="008000"/>
                </a:solidFill>
                <a:latin typeface="Lucida Console"/>
              </a:rPr>
              <a:t>// return location of search key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961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binarySearch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 vector &lt;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&gt; data,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searchElement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low = </a:t>
            </a:r>
            <a:r>
              <a:rPr lang="en-US" altLang="zh-TW" sz="1600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>
                <a:solidFill>
                  <a:srgbClr val="008000"/>
                </a:solidFill>
                <a:latin typeface="Lucida Console"/>
              </a:rPr>
              <a:t>// low end of the search area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high =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data.size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() - </a:t>
            </a:r>
            <a:r>
              <a:rPr lang="en-US" altLang="zh-TW" sz="1600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>
                <a:solidFill>
                  <a:srgbClr val="008000"/>
                </a:solidFill>
                <a:latin typeface="Lucida Console"/>
              </a:rPr>
              <a:t>// high end of the search area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middle = ( low + high + </a:t>
            </a:r>
            <a:r>
              <a:rPr lang="en-US" altLang="zh-TW" sz="1600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 / </a:t>
            </a:r>
            <a:r>
              <a:rPr lang="en-US" altLang="zh-TW" sz="1600" dirty="0">
                <a:solidFill>
                  <a:srgbClr val="0080FF"/>
                </a:solidFill>
                <a:latin typeface="Lucida Console"/>
              </a:rPr>
              <a:t>2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>
                <a:solidFill>
                  <a:srgbClr val="008000"/>
                </a:solidFill>
                <a:latin typeface="Lucida Console"/>
              </a:rPr>
              <a:t>// middle element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location = -</a:t>
            </a:r>
            <a:r>
              <a:rPr lang="en-US" altLang="zh-TW" sz="1600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>
                <a:solidFill>
                  <a:srgbClr val="008000"/>
                </a:solidFill>
                <a:latin typeface="Lucida Console"/>
              </a:rPr>
              <a:t>// return value; -1 if not found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do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srgbClr val="008000"/>
                </a:solidFill>
                <a:latin typeface="Lucida Console"/>
              </a:rPr>
              <a:t>// loop to search for element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zh-TW" altLang="en-US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8000"/>
                </a:solidFill>
                <a:latin typeface="Lucida Console"/>
              </a:rPr>
              <a:t>// if the element is found at the middle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searchElement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== data[ middle ] )</a:t>
            </a: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   location = middle; </a:t>
            </a:r>
            <a:r>
              <a:rPr lang="en-US" altLang="zh-TW" sz="1600" dirty="0">
                <a:solidFill>
                  <a:srgbClr val="008000"/>
                </a:solidFill>
                <a:latin typeface="Lucida Console"/>
              </a:rPr>
              <a:t>// location is the current middle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searchElement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data[ middle ] ) </a:t>
            </a:r>
            <a:r>
              <a:rPr lang="en-US" altLang="zh-TW" sz="1600" dirty="0">
                <a:solidFill>
                  <a:srgbClr val="008000"/>
                </a:solidFill>
                <a:latin typeface="Lucida Console"/>
              </a:rPr>
              <a:t>// middle is too high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   high = middle - </a:t>
            </a:r>
            <a:r>
              <a:rPr lang="en-US" altLang="zh-TW" sz="1600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>
                <a:solidFill>
                  <a:srgbClr val="008000"/>
                </a:solidFill>
                <a:latin typeface="Lucida Console"/>
              </a:rPr>
              <a:t>// eliminate the higher half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srgbClr val="008000"/>
                </a:solidFill>
                <a:latin typeface="Lucida Console"/>
              </a:rPr>
              <a:t>// middle element is too low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   low = middle + </a:t>
            </a:r>
            <a:r>
              <a:rPr lang="en-US" altLang="zh-TW" sz="1600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>
                <a:solidFill>
                  <a:srgbClr val="008000"/>
                </a:solidFill>
                <a:latin typeface="Lucida Console"/>
              </a:rPr>
              <a:t>// eliminate the lower half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   middle = ( low + high + </a:t>
            </a:r>
            <a:r>
              <a:rPr lang="en-US" altLang="zh-TW" sz="1600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 / </a:t>
            </a:r>
            <a:r>
              <a:rPr lang="en-US" altLang="zh-TW" sz="1600" dirty="0">
                <a:solidFill>
                  <a:srgbClr val="0080FF"/>
                </a:solidFill>
                <a:latin typeface="Lucida Console"/>
              </a:rPr>
              <a:t>2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sz="1600" dirty="0">
                <a:solidFill>
                  <a:srgbClr val="008000"/>
                </a:solidFill>
                <a:latin typeface="Lucida Console"/>
              </a:rPr>
              <a:t>// recalculate the middle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}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( ( low &lt;= high ) &amp;&amp; ( location == -</a:t>
            </a:r>
            <a:r>
              <a:rPr lang="en-US" altLang="zh-TW" sz="1600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 );</a:t>
            </a:r>
          </a:p>
          <a:p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return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location; </a:t>
            </a:r>
            <a:r>
              <a:rPr lang="en-US" altLang="zh-TW" sz="1600" dirty="0">
                <a:solidFill>
                  <a:srgbClr val="008000"/>
                </a:solidFill>
                <a:latin typeface="Lucida Console"/>
              </a:rPr>
              <a:t>// return location of search key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9405921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32735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Times New Roman" pitchFamily="18" charset="0"/>
              </a:rPr>
              <a:t>Binary Search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51460" y="1268724"/>
            <a:ext cx="8641080" cy="5040636"/>
          </a:xfrm>
        </p:spPr>
        <p:txBody>
          <a:bodyPr/>
          <a:lstStyle/>
          <a:p>
            <a:pPr marL="357188" indent="-357188" eaLnBrk="1" hangingPunct="1">
              <a:spcBef>
                <a:spcPts val="0"/>
              </a:spcBef>
              <a:spcAft>
                <a:spcPts val="400"/>
              </a:spcAft>
              <a:buFontTx/>
              <a:buNone/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altLang="zh-TW" sz="1600" dirty="0" smtClean="0">
                <a:latin typeface="Lucida Console" pitchFamily="49" charset="0"/>
              </a:rPr>
              <a:t> main()</a:t>
            </a:r>
          </a:p>
          <a:p>
            <a:pPr marL="357188" indent="-357188" eaLnBrk="1" hangingPunct="1">
              <a:spcBef>
                <a:spcPts val="0"/>
              </a:spcBef>
              <a:spcAft>
                <a:spcPts val="400"/>
              </a:spcAft>
              <a:buFontTx/>
              <a:buNone/>
            </a:pPr>
            <a:r>
              <a:rPr lang="en-US" altLang="zh-TW" sz="1600" dirty="0" smtClean="0">
                <a:latin typeface="Lucida Console" pitchFamily="49" charset="0"/>
              </a:rPr>
              <a:t>{</a:t>
            </a:r>
          </a:p>
          <a:p>
            <a:pPr marL="357188" indent="-357188" eaLnBrk="1" hangingPunct="1">
              <a:spcBef>
                <a:spcPts val="0"/>
              </a:spcBef>
              <a:spcAft>
                <a:spcPts val="400"/>
              </a:spcAft>
              <a:buFontTx/>
              <a:buNone/>
            </a:pPr>
            <a:r>
              <a:rPr lang="en-US" altLang="zh-TW" sz="1600" dirty="0" smtClean="0">
                <a:latin typeface="Lucida Console" pitchFamily="49" charset="0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</a:rPr>
              <a:t>const int</a:t>
            </a:r>
            <a:r>
              <a:rPr lang="en-US" altLang="zh-TW" sz="1600" dirty="0" smtClean="0">
                <a:latin typeface="Lucida Console" pitchFamily="49" charset="0"/>
              </a:rPr>
              <a:t> arraySize = 15;</a:t>
            </a:r>
          </a:p>
          <a:p>
            <a:pPr marL="357188" indent="-357188" eaLnBrk="1" hangingPunct="1">
              <a:spcBef>
                <a:spcPts val="0"/>
              </a:spcBef>
              <a:spcAft>
                <a:spcPts val="400"/>
              </a:spcAft>
              <a:buFontTx/>
              <a:buNone/>
            </a:pPr>
            <a:r>
              <a:rPr lang="en-US" altLang="zh-TW" sz="1600" dirty="0" smtClean="0">
                <a:latin typeface="Lucida Console" pitchFamily="49" charset="0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altLang="zh-TW" sz="1600" dirty="0" smtClean="0">
                <a:latin typeface="Lucida Console" pitchFamily="49" charset="0"/>
              </a:rPr>
              <a:t> a[ arraySize ];</a:t>
            </a:r>
          </a:p>
          <a:p>
            <a:pPr marL="357188" indent="-357188" eaLnBrk="1" hangingPunct="1">
              <a:spcBef>
                <a:spcPts val="0"/>
              </a:spcBef>
              <a:spcAft>
                <a:spcPts val="400"/>
              </a:spcAft>
              <a:buFontTx/>
              <a:buNone/>
            </a:pPr>
            <a:r>
              <a:rPr lang="en-US" altLang="zh-TW" sz="1600" dirty="0" smtClean="0">
                <a:latin typeface="Lucida Console" pitchFamily="49" charset="0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altLang="zh-TW" sz="1600" dirty="0" smtClean="0">
                <a:latin typeface="Lucida Console" pitchFamily="49" charset="0"/>
              </a:rPr>
              <a:t> </a:t>
            </a:r>
            <a:r>
              <a:rPr lang="en-US" altLang="zh-TW" sz="1600" dirty="0" err="1" smtClean="0">
                <a:latin typeface="Lucida Console" pitchFamily="49" charset="0"/>
              </a:rPr>
              <a:t>searchInt</a:t>
            </a:r>
            <a:r>
              <a:rPr lang="en-US" altLang="zh-TW" sz="1600" dirty="0" smtClean="0">
                <a:latin typeface="Lucida Console" pitchFamily="49" charset="0"/>
              </a:rPr>
              <a:t>;</a:t>
            </a:r>
            <a:endParaRPr lang="en-US" altLang="zh-TW" sz="1600" dirty="0" smtClean="0">
              <a:latin typeface="Lucida Console" pitchFamily="49" charset="0"/>
            </a:endParaRPr>
          </a:p>
          <a:p>
            <a:pPr marL="357188" indent="-357188" eaLnBrk="1" hangingPunct="1">
              <a:spcBef>
                <a:spcPts val="0"/>
              </a:spcBef>
              <a:spcAft>
                <a:spcPts val="400"/>
              </a:spcAft>
              <a:buFontTx/>
              <a:buNone/>
            </a:pPr>
            <a:r>
              <a:rPr lang="en-US" altLang="zh-TW" sz="1600" dirty="0" smtClean="0">
                <a:latin typeface="Lucida Console" pitchFamily="49" charset="0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</a:rPr>
              <a:t>for</a:t>
            </a:r>
            <a:r>
              <a:rPr lang="en-US" altLang="zh-TW" sz="1600" dirty="0" smtClean="0">
                <a:latin typeface="Lucida Console" pitchFamily="49" charset="0"/>
              </a:rPr>
              <a:t>(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altLang="zh-TW" sz="1600" dirty="0" smtClean="0">
                <a:latin typeface="Lucida Console" pitchFamily="49" charset="0"/>
              </a:rPr>
              <a:t> </a:t>
            </a:r>
            <a:r>
              <a:rPr lang="en-US" altLang="zh-TW" sz="1600" dirty="0" err="1" smtClean="0">
                <a:latin typeface="Lucida Console" pitchFamily="49" charset="0"/>
              </a:rPr>
              <a:t>i</a:t>
            </a:r>
            <a:r>
              <a:rPr lang="en-US" altLang="zh-TW" sz="1600" dirty="0" smtClean="0">
                <a:latin typeface="Lucida Console" pitchFamily="49" charset="0"/>
              </a:rPr>
              <a:t> = 0; </a:t>
            </a:r>
            <a:r>
              <a:rPr lang="en-US" altLang="zh-TW" sz="1600" dirty="0" err="1" smtClean="0">
                <a:latin typeface="Lucida Console" pitchFamily="49" charset="0"/>
              </a:rPr>
              <a:t>i</a:t>
            </a:r>
            <a:r>
              <a:rPr lang="en-US" altLang="zh-TW" sz="1600" dirty="0" smtClean="0">
                <a:latin typeface="Lucida Console" pitchFamily="49" charset="0"/>
              </a:rPr>
              <a:t> &lt; </a:t>
            </a:r>
            <a:r>
              <a:rPr lang="en-US" altLang="zh-TW" sz="1600" dirty="0" err="1" smtClean="0">
                <a:latin typeface="Lucida Console" pitchFamily="49" charset="0"/>
              </a:rPr>
              <a:t>arraySize</a:t>
            </a:r>
            <a:r>
              <a:rPr lang="en-US" altLang="zh-TW" sz="1600" dirty="0" smtClean="0">
                <a:latin typeface="Lucida Console" pitchFamily="49" charset="0"/>
              </a:rPr>
              <a:t>; </a:t>
            </a:r>
            <a:r>
              <a:rPr lang="en-US" altLang="zh-TW" sz="1600" dirty="0" err="1" smtClean="0">
                <a:latin typeface="Lucida Console" pitchFamily="49" charset="0"/>
              </a:rPr>
              <a:t>i</a:t>
            </a:r>
            <a:r>
              <a:rPr lang="en-US" altLang="zh-TW" sz="1600" dirty="0" smtClean="0">
                <a:latin typeface="Lucida Console" pitchFamily="49" charset="0"/>
              </a:rPr>
              <a:t>++ )</a:t>
            </a:r>
          </a:p>
          <a:p>
            <a:pPr marL="357188" indent="-357188" eaLnBrk="1" hangingPunct="1">
              <a:spcBef>
                <a:spcPts val="0"/>
              </a:spcBef>
              <a:spcAft>
                <a:spcPts val="400"/>
              </a:spcAft>
              <a:buFontTx/>
              <a:buNone/>
            </a:pPr>
            <a:r>
              <a:rPr lang="en-US" altLang="zh-TW" sz="1600" dirty="0" smtClean="0">
                <a:latin typeface="Lucida Console" pitchFamily="49" charset="0"/>
              </a:rPr>
              <a:t>      a[</a:t>
            </a:r>
            <a:r>
              <a:rPr lang="en-US" altLang="zh-TW" sz="1600" dirty="0" err="1" smtClean="0">
                <a:latin typeface="Lucida Console" pitchFamily="49" charset="0"/>
              </a:rPr>
              <a:t>i</a:t>
            </a:r>
            <a:r>
              <a:rPr lang="en-US" altLang="zh-TW" sz="1600" dirty="0" smtClean="0">
                <a:latin typeface="Lucida Console" pitchFamily="49" charset="0"/>
              </a:rPr>
              <a:t>] = 2 * </a:t>
            </a:r>
            <a:r>
              <a:rPr lang="en-US" altLang="zh-TW" sz="1600" dirty="0" err="1" smtClean="0">
                <a:latin typeface="Lucida Console" pitchFamily="49" charset="0"/>
              </a:rPr>
              <a:t>i</a:t>
            </a:r>
            <a:r>
              <a:rPr lang="en-US" altLang="zh-TW" sz="1600" dirty="0" smtClean="0">
                <a:latin typeface="Lucida Console" pitchFamily="49" charset="0"/>
              </a:rPr>
              <a:t>;   </a:t>
            </a:r>
          </a:p>
          <a:p>
            <a:pPr marL="357188" indent="-357188" eaLnBrk="1" hangingPunct="1">
              <a:spcBef>
                <a:spcPts val="0"/>
              </a:spcBef>
              <a:spcAft>
                <a:spcPts val="400"/>
              </a:spcAft>
              <a:buFontTx/>
              <a:buNone/>
            </a:pPr>
            <a:r>
              <a:rPr lang="en-US" altLang="zh-TW" sz="1600" dirty="0" smtClean="0">
                <a:latin typeface="Lucida Console" pitchFamily="49" charset="0"/>
              </a:rPr>
              <a:t>   </a:t>
            </a:r>
            <a:r>
              <a:rPr lang="en-US" altLang="zh-TW" sz="1600" dirty="0" err="1" smtClean="0">
                <a:latin typeface="Lucida Console" pitchFamily="49" charset="0"/>
              </a:rPr>
              <a:t>cout</a:t>
            </a:r>
            <a:r>
              <a:rPr lang="en-US" altLang="zh-TW" sz="1600" dirty="0" smtClean="0">
                <a:latin typeface="Lucida Console" pitchFamily="49" charset="0"/>
              </a:rPr>
              <a:t> &lt;&lt; "Please enter an integer value: ";</a:t>
            </a:r>
          </a:p>
          <a:p>
            <a:pPr marL="357188" indent="-357188" eaLnBrk="1" hangingPunct="1">
              <a:spcBef>
                <a:spcPts val="0"/>
              </a:spcBef>
              <a:spcAft>
                <a:spcPts val="400"/>
              </a:spcAft>
              <a:buFontTx/>
              <a:buNone/>
            </a:pPr>
            <a:r>
              <a:rPr lang="en-US" altLang="zh-TW" sz="1600" dirty="0" smtClean="0">
                <a:latin typeface="Lucida Console" pitchFamily="49" charset="0"/>
              </a:rPr>
              <a:t>   cin &gt;&gt; </a:t>
            </a:r>
            <a:r>
              <a:rPr lang="en-US" altLang="zh-TW" sz="1600" dirty="0" err="1" smtClean="0">
                <a:latin typeface="Lucida Console" pitchFamily="49" charset="0"/>
              </a:rPr>
              <a:t>searchInt</a:t>
            </a:r>
            <a:r>
              <a:rPr lang="en-US" altLang="zh-TW" sz="1600" dirty="0" smtClean="0">
                <a:latin typeface="Lucida Console" pitchFamily="49" charset="0"/>
              </a:rPr>
              <a:t>;</a:t>
            </a:r>
            <a:endParaRPr lang="en-US" altLang="zh-TW" sz="1600" dirty="0" smtClean="0">
              <a:latin typeface="Lucida Console" pitchFamily="49" charset="0"/>
            </a:endParaRPr>
          </a:p>
          <a:p>
            <a:pPr marL="357188" indent="-357188" eaLnBrk="1" hangingPunct="1">
              <a:spcBef>
                <a:spcPts val="0"/>
              </a:spcBef>
              <a:spcAft>
                <a:spcPts val="400"/>
              </a:spcAft>
              <a:buFontTx/>
              <a:buNone/>
            </a:pPr>
            <a:r>
              <a:rPr lang="en-US" altLang="zh-TW" sz="1600" dirty="0" smtClean="0">
                <a:latin typeface="Lucida Console" pitchFamily="49" charset="0"/>
              </a:rPr>
              <a:t>   </a:t>
            </a:r>
            <a:r>
              <a:rPr lang="en-US" altLang="zh-TW" sz="1600" dirty="0" err="1" smtClean="0">
                <a:latin typeface="Lucida Console" pitchFamily="49" charset="0"/>
              </a:rPr>
              <a:t>cout</a:t>
            </a:r>
            <a:r>
              <a:rPr lang="en-US" altLang="zh-TW" sz="1600" dirty="0" smtClean="0">
                <a:latin typeface="Lucida Console" pitchFamily="49" charset="0"/>
              </a:rPr>
              <a:t> &lt;&lt; </a:t>
            </a:r>
            <a:r>
              <a:rPr lang="en-US" altLang="zh-TW" sz="1600" dirty="0" err="1" smtClean="0">
                <a:latin typeface="Lucida Console" pitchFamily="49" charset="0"/>
              </a:rPr>
              <a:t>endl</a:t>
            </a:r>
            <a:r>
              <a:rPr lang="en-US" altLang="zh-TW" sz="1600" dirty="0" smtClean="0">
                <a:latin typeface="Lucida Console" pitchFamily="49" charset="0"/>
              </a:rPr>
              <a:t>;</a:t>
            </a:r>
          </a:p>
          <a:p>
            <a:pPr marL="357188" indent="-357188" eaLnBrk="1" hangingPunct="1">
              <a:spcBef>
                <a:spcPts val="0"/>
              </a:spcBef>
              <a:spcAft>
                <a:spcPts val="400"/>
              </a:spcAft>
              <a:buFontTx/>
              <a:buNone/>
            </a:pPr>
            <a:r>
              <a:rPr lang="en-US" altLang="zh-TW" sz="1600" dirty="0" smtClean="0">
                <a:latin typeface="Lucida Console" pitchFamily="49" charset="0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US" altLang="zh-TW" sz="1600" dirty="0" smtClean="0">
                <a:latin typeface="Lucida Console" pitchFamily="49" charset="0"/>
              </a:rPr>
              <a:t> position = </a:t>
            </a:r>
            <a:r>
              <a:rPr lang="en-US" altLang="zh-TW" sz="1600" dirty="0" err="1" smtClean="0">
                <a:latin typeface="Lucida Console" pitchFamily="49" charset="0"/>
              </a:rPr>
              <a:t>binarySearch</a:t>
            </a:r>
            <a:r>
              <a:rPr lang="en-US" altLang="zh-TW" sz="1600" dirty="0" smtClean="0">
                <a:latin typeface="Lucida Console" pitchFamily="49" charset="0"/>
              </a:rPr>
              <a:t>( data, arraySize, </a:t>
            </a:r>
            <a:r>
              <a:rPr lang="en-US" altLang="zh-TW" sz="1600" dirty="0" err="1" smtClean="0">
                <a:latin typeface="Lucida Console" pitchFamily="49" charset="0"/>
              </a:rPr>
              <a:t>searchInt</a:t>
            </a:r>
            <a:r>
              <a:rPr lang="en-US" altLang="zh-TW" sz="1600" dirty="0" smtClean="0">
                <a:latin typeface="Lucida Console" pitchFamily="49" charset="0"/>
              </a:rPr>
              <a:t> </a:t>
            </a:r>
            <a:r>
              <a:rPr lang="en-US" altLang="zh-TW" sz="1600" dirty="0" smtClean="0">
                <a:latin typeface="Lucida Console" pitchFamily="49" charset="0"/>
              </a:rPr>
              <a:t>);</a:t>
            </a:r>
          </a:p>
          <a:p>
            <a:pPr marL="357188" indent="-357188" eaLnBrk="1" hangingPunct="1">
              <a:spcBef>
                <a:spcPts val="0"/>
              </a:spcBef>
              <a:spcAft>
                <a:spcPts val="400"/>
              </a:spcAft>
              <a:buFontTx/>
              <a:buNone/>
            </a:pPr>
            <a:r>
              <a:rPr lang="en-US" altLang="zh-TW" sz="1600" dirty="0" smtClean="0">
                <a:latin typeface="Lucida Console" pitchFamily="49" charset="0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</a:rPr>
              <a:t>if</a:t>
            </a:r>
            <a:r>
              <a:rPr lang="en-US" altLang="zh-TW" sz="1600" dirty="0" smtClean="0">
                <a:latin typeface="Lucida Console" pitchFamily="49" charset="0"/>
              </a:rPr>
              <a:t>( position == -1 )</a:t>
            </a:r>
          </a:p>
          <a:p>
            <a:pPr marL="357188" indent="-357188" eaLnBrk="1" hangingPunct="1">
              <a:spcBef>
                <a:spcPts val="0"/>
              </a:spcBef>
              <a:spcAft>
                <a:spcPts val="400"/>
              </a:spcAft>
              <a:buFontTx/>
              <a:buNone/>
            </a:pPr>
            <a:r>
              <a:rPr lang="en-US" altLang="zh-TW" sz="1600" dirty="0" smtClean="0">
                <a:latin typeface="Lucida Console" pitchFamily="49" charset="0"/>
              </a:rPr>
              <a:t>      cout &lt;&lt; "The integer " &lt;&lt; </a:t>
            </a:r>
            <a:r>
              <a:rPr lang="en-US" altLang="zh-TW" sz="1600" dirty="0" err="1" smtClean="0">
                <a:latin typeface="Lucida Console" pitchFamily="49" charset="0"/>
              </a:rPr>
              <a:t>searchInt</a:t>
            </a:r>
            <a:r>
              <a:rPr lang="en-US" altLang="zh-TW" sz="1600" dirty="0" smtClean="0">
                <a:latin typeface="Lucida Console" pitchFamily="49" charset="0"/>
              </a:rPr>
              <a:t> </a:t>
            </a:r>
            <a:r>
              <a:rPr lang="en-US" altLang="zh-TW" sz="1600" dirty="0" smtClean="0">
                <a:latin typeface="Lucida Console" pitchFamily="49" charset="0"/>
              </a:rPr>
              <a:t>&lt;&lt; " was not found.\n";</a:t>
            </a:r>
          </a:p>
          <a:p>
            <a:pPr marL="357188" indent="-357188" eaLnBrk="1" hangingPunct="1">
              <a:spcBef>
                <a:spcPts val="0"/>
              </a:spcBef>
              <a:spcAft>
                <a:spcPts val="400"/>
              </a:spcAft>
              <a:buFontTx/>
              <a:buNone/>
            </a:pPr>
            <a:r>
              <a:rPr lang="en-US" altLang="zh-TW" sz="1600" dirty="0" smtClean="0">
                <a:latin typeface="Lucida Console" pitchFamily="49" charset="0"/>
              </a:rPr>
              <a:t>   </a:t>
            </a:r>
            <a:r>
              <a:rPr lang="en-US" altLang="zh-TW" sz="1600" dirty="0" smtClean="0">
                <a:solidFill>
                  <a:srgbClr val="0000FF"/>
                </a:solidFill>
                <a:latin typeface="Lucida Console" pitchFamily="49" charset="0"/>
              </a:rPr>
              <a:t>else</a:t>
            </a:r>
          </a:p>
          <a:p>
            <a:pPr marL="357188" indent="-357188" eaLnBrk="1" hangingPunct="1">
              <a:spcBef>
                <a:spcPts val="0"/>
              </a:spcBef>
              <a:spcAft>
                <a:spcPts val="400"/>
              </a:spcAft>
              <a:buFontTx/>
              <a:buNone/>
            </a:pPr>
            <a:r>
              <a:rPr lang="en-US" altLang="zh-TW" sz="1600" dirty="0" smtClean="0">
                <a:latin typeface="Lucida Console" pitchFamily="49" charset="0"/>
              </a:rPr>
              <a:t>      cout &lt;&lt; "The integer " &lt;&lt; </a:t>
            </a:r>
            <a:r>
              <a:rPr lang="en-US" altLang="zh-TW" sz="1600" dirty="0" err="1" smtClean="0">
                <a:latin typeface="Lucida Console" pitchFamily="49" charset="0"/>
              </a:rPr>
              <a:t>searchInt</a:t>
            </a:r>
            <a:endParaRPr lang="en-US" altLang="zh-TW" sz="1600" dirty="0" smtClean="0">
              <a:latin typeface="Lucida Console" pitchFamily="49" charset="0"/>
            </a:endParaRPr>
          </a:p>
          <a:p>
            <a:pPr marL="357188" indent="-357188" eaLnBrk="1" hangingPunct="1">
              <a:spcBef>
                <a:spcPts val="0"/>
              </a:spcBef>
              <a:spcAft>
                <a:spcPts val="400"/>
              </a:spcAft>
              <a:buFontTx/>
              <a:buNone/>
            </a:pPr>
            <a:r>
              <a:rPr lang="en-US" altLang="zh-TW" sz="1600" dirty="0" smtClean="0">
                <a:latin typeface="Lucida Console" pitchFamily="49" charset="0"/>
              </a:rPr>
              <a:t>           &lt;&lt; " was found in position " &lt;&lt; position &lt;&lt; ".\n";</a:t>
            </a:r>
          </a:p>
          <a:p>
            <a:pPr marL="357188" indent="-357188" eaLnBrk="1" hangingPunct="1">
              <a:spcBef>
                <a:spcPts val="0"/>
              </a:spcBef>
              <a:spcAft>
                <a:spcPts val="400"/>
              </a:spcAft>
              <a:buFontTx/>
              <a:buNone/>
            </a:pPr>
            <a:r>
              <a:rPr lang="en-US" altLang="zh-TW" sz="1600" dirty="0" smtClean="0">
                <a:latin typeface="Lucida Console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559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do</a:t>
            </a:r>
            <a:endParaRPr lang="en-US" altLang="zh-TW" dirty="0">
              <a:solidFill>
                <a:srgbClr val="000000"/>
              </a:solidFill>
            </a:endParaRP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{</a:t>
            </a:r>
            <a:endParaRPr lang="en-US" altLang="zh-TW" dirty="0">
              <a:solidFill>
                <a:srgbClr val="000000"/>
              </a:solidFill>
            </a:endParaRP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 err="1">
                <a:solidFill>
                  <a:srgbClr val="000000"/>
                </a:solidFill>
              </a:rPr>
              <a:t>searchElement</a:t>
            </a:r>
            <a:r>
              <a:rPr lang="en-US" altLang="zh-TW" dirty="0">
                <a:solidFill>
                  <a:srgbClr val="000000"/>
                </a:solidFill>
              </a:rPr>
              <a:t> == data[ middle ] )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   </a:t>
            </a:r>
            <a:r>
              <a:rPr lang="en-US" altLang="zh-TW" dirty="0">
                <a:solidFill>
                  <a:srgbClr val="000000"/>
                </a:solidFill>
              </a:rPr>
              <a:t>location = middle;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else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 err="1">
                <a:solidFill>
                  <a:srgbClr val="000000"/>
                </a:solidFill>
              </a:rPr>
              <a:t>searchElement</a:t>
            </a:r>
            <a:r>
              <a:rPr lang="en-US" altLang="zh-TW" dirty="0">
                <a:solidFill>
                  <a:srgbClr val="000000"/>
                </a:solidFill>
              </a:rPr>
              <a:t> &lt; data[ middle ] )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   </a:t>
            </a:r>
            <a:r>
              <a:rPr lang="en-US" altLang="zh-TW" dirty="0">
                <a:solidFill>
                  <a:srgbClr val="000000"/>
                </a:solidFill>
              </a:rPr>
              <a:t>high = middle - 1;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else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   </a:t>
            </a:r>
            <a:r>
              <a:rPr lang="en-US" altLang="zh-TW" dirty="0">
                <a:solidFill>
                  <a:srgbClr val="000000"/>
                </a:solidFill>
              </a:rPr>
              <a:t>low = middle + 1;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00"/>
                </a:solidFill>
              </a:rPr>
              <a:t>middle = ( low + high + 1) / 2;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} </a:t>
            </a:r>
            <a:r>
              <a:rPr lang="en-US" altLang="zh-TW" dirty="0">
                <a:solidFill>
                  <a:srgbClr val="0000FF"/>
                </a:solidFill>
              </a:rPr>
              <a:t>while</a:t>
            </a:r>
            <a:r>
              <a:rPr lang="en-US" altLang="zh-TW" dirty="0">
                <a:solidFill>
                  <a:srgbClr val="000000"/>
                </a:solidFill>
              </a:rPr>
              <a:t>( ( low &lt;= high ) &amp;&amp; ( location == -1 ) );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sz="2000" b="1" dirty="0" err="1" smtClean="0">
                <a:latin typeface="Courier New" pitchFamily="49" charset="0"/>
                <a:ea typeface="新細明體" charset="-120"/>
              </a:rPr>
              <a:t>searchElement</a:t>
            </a:r>
            <a:endParaRPr lang="zh-TW" altLang="en-US" dirty="0"/>
          </a:p>
        </p:txBody>
      </p:sp>
      <p:sp>
        <p:nvSpPr>
          <p:cNvPr id="28" name="內容版面配置區 1"/>
          <p:cNvSpPr txBox="1">
            <a:spLocks/>
          </p:cNvSpPr>
          <p:nvPr/>
        </p:nvSpPr>
        <p:spPr bwMode="auto">
          <a:xfrm>
            <a:off x="7524410" y="414910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000" b="1" kern="0" dirty="0" smtClean="0">
                <a:solidFill>
                  <a:srgbClr val="000000"/>
                </a:solidFill>
                <a:latin typeface="Courier New" pitchFamily="49" charset="0"/>
              </a:rPr>
              <a:t>8</a:t>
            </a:r>
            <a:endParaRPr lang="zh-TW" altLang="en-US" kern="0" dirty="0">
              <a:solidFill>
                <a:srgbClr val="000000"/>
              </a:solidFill>
            </a:endParaRPr>
          </a:p>
        </p:txBody>
      </p:sp>
      <p:graphicFrame>
        <p:nvGraphicFramePr>
          <p:cNvPr id="29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945651"/>
              </p:ext>
            </p:extLst>
          </p:nvPr>
        </p:nvGraphicFramePr>
        <p:xfrm>
          <a:off x="1331550" y="1268413"/>
          <a:ext cx="6480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5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7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9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Line 138"/>
          <p:cNvSpPr>
            <a:spLocks noChangeShapeType="1"/>
          </p:cNvSpPr>
          <p:nvPr/>
        </p:nvSpPr>
        <p:spPr bwMode="auto">
          <a:xfrm flipV="1">
            <a:off x="7595970" y="2132533"/>
            <a:ext cx="0" cy="576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" name="Text Box 139"/>
          <p:cNvSpPr txBox="1">
            <a:spLocks noChangeArrowheads="1"/>
          </p:cNvSpPr>
          <p:nvPr/>
        </p:nvSpPr>
        <p:spPr bwMode="auto">
          <a:xfrm>
            <a:off x="611450" y="2708900"/>
            <a:ext cx="720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low</a:t>
            </a:r>
          </a:p>
        </p:txBody>
      </p:sp>
      <p:sp>
        <p:nvSpPr>
          <p:cNvPr id="32" name="Text Box 141"/>
          <p:cNvSpPr txBox="1">
            <a:spLocks noChangeArrowheads="1"/>
          </p:cNvSpPr>
          <p:nvPr/>
        </p:nvSpPr>
        <p:spPr bwMode="auto">
          <a:xfrm>
            <a:off x="7812450" y="2708900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high</a:t>
            </a:r>
          </a:p>
        </p:txBody>
      </p:sp>
      <p:sp>
        <p:nvSpPr>
          <p:cNvPr id="33" name="Line 138"/>
          <p:cNvSpPr>
            <a:spLocks noChangeShapeType="1"/>
          </p:cNvSpPr>
          <p:nvPr/>
        </p:nvSpPr>
        <p:spPr bwMode="auto">
          <a:xfrm flipV="1">
            <a:off x="1547130" y="2132533"/>
            <a:ext cx="0" cy="576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467430" y="1700473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data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5" name="Line 138"/>
          <p:cNvSpPr>
            <a:spLocks noChangeShapeType="1"/>
          </p:cNvSpPr>
          <p:nvPr/>
        </p:nvSpPr>
        <p:spPr bwMode="auto">
          <a:xfrm>
            <a:off x="4572000" y="1124680"/>
            <a:ext cx="0" cy="5760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6" name="Text Box 141"/>
          <p:cNvSpPr txBox="1">
            <a:spLocks noChangeArrowheads="1"/>
          </p:cNvSpPr>
          <p:nvPr/>
        </p:nvSpPr>
        <p:spPr bwMode="auto">
          <a:xfrm>
            <a:off x="3995920" y="260560"/>
            <a:ext cx="115216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middle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7" name="內容版面配置區 1"/>
          <p:cNvSpPr txBox="1">
            <a:spLocks/>
          </p:cNvSpPr>
          <p:nvPr/>
        </p:nvSpPr>
        <p:spPr bwMode="auto">
          <a:xfrm>
            <a:off x="1331550" y="270890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zh-TW" altLang="en-US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內容版面配置區 1"/>
          <p:cNvSpPr txBox="1">
            <a:spLocks/>
          </p:cNvSpPr>
          <p:nvPr/>
        </p:nvSpPr>
        <p:spPr bwMode="auto">
          <a:xfrm>
            <a:off x="7380390" y="270890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72000" tIns="45720" rIns="7200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endParaRPr lang="zh-TW" altLang="en-US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內容版面配置區 1"/>
          <p:cNvSpPr txBox="1">
            <a:spLocks/>
          </p:cNvSpPr>
          <p:nvPr/>
        </p:nvSpPr>
        <p:spPr bwMode="auto">
          <a:xfrm>
            <a:off x="4355970" y="69262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72000" tIns="45720" rIns="7200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zh-TW" altLang="en-US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3255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Times New Roman" pitchFamily="18" charset="0"/>
              </a:rPr>
              <a:t>Binary Search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251460" y="1268724"/>
            <a:ext cx="8641080" cy="5040636"/>
          </a:xfrm>
        </p:spPr>
        <p:txBody>
          <a:bodyPr/>
          <a:lstStyle/>
          <a:p>
            <a:pPr marL="542925" indent="-542925" eaLnBrk="1" hangingPunct="1">
              <a:spcBef>
                <a:spcPts val="0"/>
              </a:spcBef>
              <a:spcAft>
                <a:spcPts val="400"/>
              </a:spcAft>
              <a:buFontTx/>
              <a:buNone/>
            </a:pPr>
            <a:r>
              <a:rPr lang="en-US" altLang="zh-TW" sz="16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binarySearch</a:t>
            </a:r>
            <a:r>
              <a:rPr lang="en-US" altLang="zh-TW" sz="1600" dirty="0" smtClean="0"/>
              <a:t>( </a:t>
            </a:r>
            <a:r>
              <a:rPr lang="en-US" altLang="zh-TW" sz="16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1600" dirty="0" smtClean="0"/>
              <a:t> data[], </a:t>
            </a:r>
            <a:r>
              <a:rPr lang="en-US" altLang="zh-TW" sz="16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1600" dirty="0" smtClean="0"/>
              <a:t> size, </a:t>
            </a:r>
            <a:r>
              <a:rPr lang="en-US" altLang="zh-TW" sz="16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searchElement</a:t>
            </a:r>
            <a:r>
              <a:rPr lang="en-US" altLang="zh-TW" sz="1600" dirty="0" smtClean="0"/>
              <a:t> )</a:t>
            </a:r>
          </a:p>
          <a:p>
            <a:pPr marL="542925" indent="-542925" eaLnBrk="1" hangingPunct="1">
              <a:spcBef>
                <a:spcPts val="0"/>
              </a:spcBef>
              <a:spcAft>
                <a:spcPts val="400"/>
              </a:spcAft>
              <a:buFontTx/>
              <a:buNone/>
            </a:pPr>
            <a:r>
              <a:rPr lang="en-US" altLang="zh-TW" sz="1600" dirty="0" smtClean="0"/>
              <a:t>{</a:t>
            </a:r>
          </a:p>
          <a:p>
            <a:pPr lvl="0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*low = data;</a:t>
            </a:r>
          </a:p>
          <a:p>
            <a:pPr lvl="0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*high = data + size - 1;</a:t>
            </a:r>
          </a:p>
          <a:p>
            <a:pPr lvl="0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*middle = data + size / 2;</a:t>
            </a:r>
          </a:p>
          <a:p>
            <a:pPr lvl="0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location = -1;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   do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{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searchElement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== *middle )</a:t>
            </a:r>
          </a:p>
          <a:p>
            <a:pPr lvl="0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location = middle - data;</a:t>
            </a:r>
          </a:p>
          <a:p>
            <a:pPr lvl="0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searchElement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*middle )</a:t>
            </a:r>
          </a:p>
          <a:p>
            <a:pPr lvl="0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high = middle - 1;</a:t>
            </a:r>
          </a:p>
          <a:p>
            <a:pPr lvl="0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low = middle + 1;</a:t>
            </a:r>
          </a:p>
          <a:p>
            <a:pPr lvl="0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middle = data + ( ( low - data ) + ( high - data ) + 1 ) / 2;</a:t>
            </a:r>
          </a:p>
          <a:p>
            <a:pPr lvl="0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}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( ( low &lt;= high ) &amp;&amp; ( location == -1 ) );</a:t>
            </a:r>
          </a:p>
          <a:p>
            <a:pPr marL="542925" indent="-542925" eaLnBrk="1" hangingPunct="1">
              <a:spcBef>
                <a:spcPts val="0"/>
              </a:spcBef>
              <a:spcAft>
                <a:spcPts val="400"/>
              </a:spcAft>
              <a:buFontTx/>
              <a:buNone/>
            </a:pPr>
            <a:r>
              <a:rPr lang="en-US" altLang="zh-TW" sz="16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30073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251448" y="4149100"/>
            <a:ext cx="4464571" cy="2520314"/>
          </a:xfrm>
        </p:spPr>
        <p:txBody>
          <a:bodyPr/>
          <a:lstStyle/>
          <a:p>
            <a:pPr lvl="0">
              <a:spcAft>
                <a:spcPts val="600"/>
              </a:spcAft>
            </a:pP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*low = data;</a:t>
            </a:r>
          </a:p>
          <a:p>
            <a:pPr lvl="0">
              <a:spcAft>
                <a:spcPts val="600"/>
              </a:spcAft>
            </a:pP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*high = data + size - 1;</a:t>
            </a:r>
          </a:p>
          <a:p>
            <a:pPr lvl="0">
              <a:spcAft>
                <a:spcPts val="600"/>
              </a:spcAft>
            </a:pP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*middle = data + size / 2;</a:t>
            </a:r>
          </a:p>
          <a:p>
            <a:pPr lvl="0">
              <a:spcAft>
                <a:spcPts val="600"/>
              </a:spcAft>
            </a:pP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location = -1;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sz="2000" b="1" dirty="0" err="1" smtClean="0">
                <a:latin typeface="Courier New" pitchFamily="49" charset="0"/>
                <a:ea typeface="新細明體" charset="-120"/>
              </a:rPr>
              <a:t>searchElement</a:t>
            </a:r>
            <a:endParaRPr lang="zh-TW" altLang="en-US" dirty="0"/>
          </a:p>
        </p:txBody>
      </p:sp>
      <p:graphicFrame>
        <p:nvGraphicFramePr>
          <p:cNvPr id="6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655109"/>
              </p:ext>
            </p:extLst>
          </p:nvPr>
        </p:nvGraphicFramePr>
        <p:xfrm>
          <a:off x="1331550" y="1268413"/>
          <a:ext cx="6480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5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7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9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138"/>
          <p:cNvSpPr>
            <a:spLocks noChangeShapeType="1"/>
          </p:cNvSpPr>
          <p:nvPr/>
        </p:nvSpPr>
        <p:spPr bwMode="auto">
          <a:xfrm flipH="1" flipV="1">
            <a:off x="1547580" y="2132820"/>
            <a:ext cx="1295633" cy="115171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Text Box 141"/>
          <p:cNvSpPr txBox="1">
            <a:spLocks noChangeArrowheads="1"/>
          </p:cNvSpPr>
          <p:nvPr/>
        </p:nvSpPr>
        <p:spPr bwMode="auto">
          <a:xfrm>
            <a:off x="467430" y="1700473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data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" name="Line 138"/>
          <p:cNvSpPr>
            <a:spLocks noChangeShapeType="1"/>
          </p:cNvSpPr>
          <p:nvPr/>
        </p:nvSpPr>
        <p:spPr bwMode="auto">
          <a:xfrm>
            <a:off x="3707880" y="980660"/>
            <a:ext cx="864120" cy="720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" name="內容版面配置區 1"/>
          <p:cNvSpPr txBox="1">
            <a:spLocks/>
          </p:cNvSpPr>
          <p:nvPr/>
        </p:nvSpPr>
        <p:spPr bwMode="auto">
          <a:xfrm>
            <a:off x="7524410" y="4149100"/>
            <a:ext cx="432054" cy="43205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000" b="1" kern="0" dirty="0" smtClean="0">
                <a:solidFill>
                  <a:srgbClr val="000000"/>
                </a:solidFill>
                <a:latin typeface="Courier New" pitchFamily="49" charset="0"/>
              </a:rPr>
              <a:t>8</a:t>
            </a:r>
            <a:endParaRPr lang="zh-TW" altLang="en-US" kern="0" dirty="0">
              <a:solidFill>
                <a:srgbClr val="000000"/>
              </a:solidFill>
            </a:endParaRPr>
          </a:p>
        </p:txBody>
      </p:sp>
      <p:sp>
        <p:nvSpPr>
          <p:cNvPr id="15" name="Line 138"/>
          <p:cNvSpPr>
            <a:spLocks noChangeShapeType="1"/>
          </p:cNvSpPr>
          <p:nvPr/>
        </p:nvSpPr>
        <p:spPr bwMode="auto">
          <a:xfrm flipV="1">
            <a:off x="5435600" y="2132820"/>
            <a:ext cx="2160820" cy="115171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" name="Text Box 139"/>
          <p:cNvSpPr txBox="1">
            <a:spLocks noChangeArrowheads="1"/>
          </p:cNvSpPr>
          <p:nvPr/>
        </p:nvSpPr>
        <p:spPr bwMode="auto">
          <a:xfrm>
            <a:off x="2483213" y="3500438"/>
            <a:ext cx="720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low</a:t>
            </a:r>
          </a:p>
        </p:txBody>
      </p:sp>
      <p:sp>
        <p:nvSpPr>
          <p:cNvPr id="17" name="Text Box 141"/>
          <p:cNvSpPr txBox="1">
            <a:spLocks noChangeArrowheads="1"/>
          </p:cNvSpPr>
          <p:nvPr/>
        </p:nvSpPr>
        <p:spPr bwMode="auto">
          <a:xfrm>
            <a:off x="5003600" y="3500438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high</a:t>
            </a:r>
          </a:p>
        </p:txBody>
      </p:sp>
      <p:sp>
        <p:nvSpPr>
          <p:cNvPr id="18" name="Text Box 141"/>
          <p:cNvSpPr txBox="1">
            <a:spLocks noChangeArrowheads="1"/>
          </p:cNvSpPr>
          <p:nvPr/>
        </p:nvSpPr>
        <p:spPr bwMode="auto">
          <a:xfrm>
            <a:off x="3132320" y="333175"/>
            <a:ext cx="115216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middle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" name="內容版面配置區 1"/>
          <p:cNvSpPr txBox="1">
            <a:spLocks/>
          </p:cNvSpPr>
          <p:nvPr/>
        </p:nvSpPr>
        <p:spPr bwMode="auto">
          <a:xfrm>
            <a:off x="2627186" y="3068386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TW" altLang="en-US" kern="0" dirty="0">
              <a:solidFill>
                <a:srgbClr val="000000"/>
              </a:solidFill>
            </a:endParaRPr>
          </a:p>
        </p:txBody>
      </p:sp>
      <p:sp>
        <p:nvSpPr>
          <p:cNvPr id="20" name="內容版面配置區 1"/>
          <p:cNvSpPr txBox="1">
            <a:spLocks/>
          </p:cNvSpPr>
          <p:nvPr/>
        </p:nvSpPr>
        <p:spPr bwMode="auto">
          <a:xfrm>
            <a:off x="5219573" y="3068386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TW" altLang="en-US" kern="0" dirty="0">
              <a:solidFill>
                <a:srgbClr val="000000"/>
              </a:solidFill>
            </a:endParaRPr>
          </a:p>
        </p:txBody>
      </p:sp>
      <p:sp>
        <p:nvSpPr>
          <p:cNvPr id="21" name="內容版面配置區 1"/>
          <p:cNvSpPr txBox="1">
            <a:spLocks/>
          </p:cNvSpPr>
          <p:nvPr/>
        </p:nvSpPr>
        <p:spPr bwMode="auto">
          <a:xfrm>
            <a:off x="3492373" y="765175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TW" alt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0897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do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searchElement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== *middle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location = middle - data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searchElement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*middle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high = middle - 1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low = middle + 1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middle = data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low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data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high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data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1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/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2;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( low &lt;= high ) &amp;&amp; ( location == -1 )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sz="2000" b="1" dirty="0" err="1" smtClean="0">
                <a:latin typeface="Courier New" pitchFamily="49" charset="0"/>
                <a:ea typeface="新細明體" charset="-120"/>
              </a:rPr>
              <a:t>searchElement</a:t>
            </a:r>
            <a:endParaRPr lang="zh-TW" altLang="en-US" dirty="0"/>
          </a:p>
        </p:txBody>
      </p:sp>
      <p:graphicFrame>
        <p:nvGraphicFramePr>
          <p:cNvPr id="6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844385"/>
              </p:ext>
            </p:extLst>
          </p:nvPr>
        </p:nvGraphicFramePr>
        <p:xfrm>
          <a:off x="1331550" y="1268413"/>
          <a:ext cx="6480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5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7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9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139"/>
          <p:cNvSpPr txBox="1">
            <a:spLocks noChangeArrowheads="1"/>
          </p:cNvSpPr>
          <p:nvPr/>
        </p:nvSpPr>
        <p:spPr bwMode="auto">
          <a:xfrm>
            <a:off x="2483213" y="3500438"/>
            <a:ext cx="720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low</a:t>
            </a:r>
          </a:p>
        </p:txBody>
      </p:sp>
      <p:sp>
        <p:nvSpPr>
          <p:cNvPr id="9" name="Text Box 141"/>
          <p:cNvSpPr txBox="1">
            <a:spLocks noChangeArrowheads="1"/>
          </p:cNvSpPr>
          <p:nvPr/>
        </p:nvSpPr>
        <p:spPr bwMode="auto">
          <a:xfrm>
            <a:off x="5003600" y="3500438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high</a:t>
            </a:r>
          </a:p>
        </p:txBody>
      </p:sp>
      <p:sp>
        <p:nvSpPr>
          <p:cNvPr id="10" name="Line 138"/>
          <p:cNvSpPr>
            <a:spLocks noChangeShapeType="1"/>
          </p:cNvSpPr>
          <p:nvPr/>
        </p:nvSpPr>
        <p:spPr bwMode="auto">
          <a:xfrm flipH="1" flipV="1">
            <a:off x="1547580" y="2132820"/>
            <a:ext cx="1295633" cy="115171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Text Box 141"/>
          <p:cNvSpPr txBox="1">
            <a:spLocks noChangeArrowheads="1"/>
          </p:cNvSpPr>
          <p:nvPr/>
        </p:nvSpPr>
        <p:spPr bwMode="auto">
          <a:xfrm>
            <a:off x="467430" y="1700473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data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" name="Line 138"/>
          <p:cNvSpPr>
            <a:spLocks noChangeShapeType="1"/>
          </p:cNvSpPr>
          <p:nvPr/>
        </p:nvSpPr>
        <p:spPr bwMode="auto">
          <a:xfrm>
            <a:off x="3707880" y="980660"/>
            <a:ext cx="864120" cy="720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Text Box 141"/>
          <p:cNvSpPr txBox="1">
            <a:spLocks noChangeArrowheads="1"/>
          </p:cNvSpPr>
          <p:nvPr/>
        </p:nvSpPr>
        <p:spPr bwMode="auto">
          <a:xfrm>
            <a:off x="3132320" y="333175"/>
            <a:ext cx="115216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middle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內容版面配置區 1"/>
          <p:cNvSpPr txBox="1">
            <a:spLocks/>
          </p:cNvSpPr>
          <p:nvPr/>
        </p:nvSpPr>
        <p:spPr bwMode="auto">
          <a:xfrm>
            <a:off x="7524410" y="414910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000" b="1" kern="0" dirty="0" smtClean="0">
                <a:solidFill>
                  <a:srgbClr val="000000"/>
                </a:solidFill>
                <a:latin typeface="Courier New" pitchFamily="49" charset="0"/>
              </a:rPr>
              <a:t>8</a:t>
            </a:r>
            <a:endParaRPr lang="zh-TW" altLang="en-US" kern="0" dirty="0">
              <a:solidFill>
                <a:srgbClr val="000000"/>
              </a:solidFill>
            </a:endParaRPr>
          </a:p>
        </p:txBody>
      </p:sp>
      <p:sp>
        <p:nvSpPr>
          <p:cNvPr id="15" name="Line 138"/>
          <p:cNvSpPr>
            <a:spLocks noChangeShapeType="1"/>
          </p:cNvSpPr>
          <p:nvPr/>
        </p:nvSpPr>
        <p:spPr bwMode="auto">
          <a:xfrm flipV="1">
            <a:off x="5435600" y="2132820"/>
            <a:ext cx="2160820" cy="115171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" name="內容版面配置區 1"/>
          <p:cNvSpPr txBox="1">
            <a:spLocks/>
          </p:cNvSpPr>
          <p:nvPr/>
        </p:nvSpPr>
        <p:spPr bwMode="auto">
          <a:xfrm>
            <a:off x="2627186" y="3068386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TW" altLang="en-US" kern="0" dirty="0">
              <a:solidFill>
                <a:srgbClr val="000000"/>
              </a:solidFill>
            </a:endParaRPr>
          </a:p>
        </p:txBody>
      </p:sp>
      <p:sp>
        <p:nvSpPr>
          <p:cNvPr id="17" name="內容版面配置區 1"/>
          <p:cNvSpPr txBox="1">
            <a:spLocks/>
          </p:cNvSpPr>
          <p:nvPr/>
        </p:nvSpPr>
        <p:spPr bwMode="auto">
          <a:xfrm>
            <a:off x="5219573" y="3068386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TW" altLang="en-US" kern="0" dirty="0">
              <a:solidFill>
                <a:srgbClr val="000000"/>
              </a:solidFill>
            </a:endParaRPr>
          </a:p>
        </p:txBody>
      </p:sp>
      <p:sp>
        <p:nvSpPr>
          <p:cNvPr id="18" name="內容版面配置區 1"/>
          <p:cNvSpPr txBox="1">
            <a:spLocks/>
          </p:cNvSpPr>
          <p:nvPr/>
        </p:nvSpPr>
        <p:spPr bwMode="auto">
          <a:xfrm>
            <a:off x="3492373" y="765175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TW" alt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3168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do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searchElement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== *middle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location = middle - data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searchElement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*middle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high = middle - 1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low = middle + 1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middle = data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low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data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high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data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1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/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2;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( low &lt;= high ) &amp;&amp; ( location == -1 )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sz="2000" b="1" dirty="0" err="1" smtClean="0">
                <a:latin typeface="Courier New" pitchFamily="49" charset="0"/>
                <a:ea typeface="新細明體" charset="-120"/>
              </a:rPr>
              <a:t>searchElement</a:t>
            </a:r>
            <a:endParaRPr lang="zh-TW" altLang="en-US" dirty="0"/>
          </a:p>
        </p:txBody>
      </p:sp>
      <p:graphicFrame>
        <p:nvGraphicFramePr>
          <p:cNvPr id="6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880783"/>
              </p:ext>
            </p:extLst>
          </p:nvPr>
        </p:nvGraphicFramePr>
        <p:xfrm>
          <a:off x="1331550" y="1268413"/>
          <a:ext cx="6480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5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7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9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139"/>
          <p:cNvSpPr txBox="1">
            <a:spLocks noChangeArrowheads="1"/>
          </p:cNvSpPr>
          <p:nvPr/>
        </p:nvSpPr>
        <p:spPr bwMode="auto">
          <a:xfrm>
            <a:off x="2483213" y="3500438"/>
            <a:ext cx="720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low</a:t>
            </a:r>
          </a:p>
        </p:txBody>
      </p:sp>
      <p:sp>
        <p:nvSpPr>
          <p:cNvPr id="9" name="Text Box 141"/>
          <p:cNvSpPr txBox="1">
            <a:spLocks noChangeArrowheads="1"/>
          </p:cNvSpPr>
          <p:nvPr/>
        </p:nvSpPr>
        <p:spPr bwMode="auto">
          <a:xfrm>
            <a:off x="5003600" y="3500438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high</a:t>
            </a:r>
          </a:p>
        </p:txBody>
      </p:sp>
      <p:sp>
        <p:nvSpPr>
          <p:cNvPr id="10" name="Line 138"/>
          <p:cNvSpPr>
            <a:spLocks noChangeShapeType="1"/>
          </p:cNvSpPr>
          <p:nvPr/>
        </p:nvSpPr>
        <p:spPr bwMode="auto">
          <a:xfrm flipH="1" flipV="1">
            <a:off x="1547580" y="2132820"/>
            <a:ext cx="1295633" cy="115171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Text Box 141"/>
          <p:cNvSpPr txBox="1">
            <a:spLocks noChangeArrowheads="1"/>
          </p:cNvSpPr>
          <p:nvPr/>
        </p:nvSpPr>
        <p:spPr bwMode="auto">
          <a:xfrm>
            <a:off x="467430" y="1700473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data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" name="Line 138"/>
          <p:cNvSpPr>
            <a:spLocks noChangeShapeType="1"/>
          </p:cNvSpPr>
          <p:nvPr/>
        </p:nvSpPr>
        <p:spPr bwMode="auto">
          <a:xfrm>
            <a:off x="3707880" y="980660"/>
            <a:ext cx="864120" cy="720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Text Box 141"/>
          <p:cNvSpPr txBox="1">
            <a:spLocks noChangeArrowheads="1"/>
          </p:cNvSpPr>
          <p:nvPr/>
        </p:nvSpPr>
        <p:spPr bwMode="auto">
          <a:xfrm>
            <a:off x="3132320" y="333175"/>
            <a:ext cx="115216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middle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內容版面配置區 1"/>
          <p:cNvSpPr txBox="1">
            <a:spLocks/>
          </p:cNvSpPr>
          <p:nvPr/>
        </p:nvSpPr>
        <p:spPr bwMode="auto">
          <a:xfrm>
            <a:off x="7524410" y="414910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000" b="1" kern="0" dirty="0" smtClean="0">
                <a:solidFill>
                  <a:srgbClr val="000000"/>
                </a:solidFill>
                <a:latin typeface="Courier New" pitchFamily="49" charset="0"/>
              </a:rPr>
              <a:t>8</a:t>
            </a:r>
            <a:endParaRPr lang="zh-TW" altLang="en-US" kern="0" dirty="0">
              <a:solidFill>
                <a:srgbClr val="000000"/>
              </a:solidFill>
            </a:endParaRPr>
          </a:p>
        </p:txBody>
      </p:sp>
      <p:sp>
        <p:nvSpPr>
          <p:cNvPr id="15" name="Line 138"/>
          <p:cNvSpPr>
            <a:spLocks noChangeShapeType="1"/>
          </p:cNvSpPr>
          <p:nvPr/>
        </p:nvSpPr>
        <p:spPr bwMode="auto">
          <a:xfrm flipH="1" flipV="1">
            <a:off x="4139940" y="2132820"/>
            <a:ext cx="1295660" cy="115171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" name="內容版面配置區 1"/>
          <p:cNvSpPr txBox="1">
            <a:spLocks/>
          </p:cNvSpPr>
          <p:nvPr/>
        </p:nvSpPr>
        <p:spPr bwMode="auto">
          <a:xfrm>
            <a:off x="2627186" y="3068386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TW" altLang="en-US" kern="0" dirty="0">
              <a:solidFill>
                <a:srgbClr val="000000"/>
              </a:solidFill>
            </a:endParaRPr>
          </a:p>
        </p:txBody>
      </p:sp>
      <p:sp>
        <p:nvSpPr>
          <p:cNvPr id="17" name="內容版面配置區 1"/>
          <p:cNvSpPr txBox="1">
            <a:spLocks/>
          </p:cNvSpPr>
          <p:nvPr/>
        </p:nvSpPr>
        <p:spPr bwMode="auto">
          <a:xfrm>
            <a:off x="5219573" y="3068386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TW" altLang="en-US" kern="0" dirty="0">
              <a:solidFill>
                <a:srgbClr val="000000"/>
              </a:solidFill>
            </a:endParaRPr>
          </a:p>
        </p:txBody>
      </p:sp>
      <p:sp>
        <p:nvSpPr>
          <p:cNvPr id="18" name="內容版面配置區 1"/>
          <p:cNvSpPr txBox="1">
            <a:spLocks/>
          </p:cNvSpPr>
          <p:nvPr/>
        </p:nvSpPr>
        <p:spPr bwMode="auto">
          <a:xfrm>
            <a:off x="3492373" y="765175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TW" alt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3507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do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searchElement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== *middle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location = middle - data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searchElement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*middle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high = middle - 1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low = middle + 1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middle = data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low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data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high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data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1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/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2;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( low &lt;= high ) &amp;&amp; ( location == -1 )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sz="2000" b="1" dirty="0" err="1" smtClean="0">
                <a:latin typeface="Courier New" pitchFamily="49" charset="0"/>
                <a:ea typeface="新細明體" charset="-120"/>
              </a:rPr>
              <a:t>searchElement</a:t>
            </a:r>
            <a:endParaRPr lang="zh-TW" altLang="en-US" dirty="0"/>
          </a:p>
        </p:txBody>
      </p:sp>
      <p:graphicFrame>
        <p:nvGraphicFramePr>
          <p:cNvPr id="6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248478"/>
              </p:ext>
            </p:extLst>
          </p:nvPr>
        </p:nvGraphicFramePr>
        <p:xfrm>
          <a:off x="1331550" y="1268413"/>
          <a:ext cx="6480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5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7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9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139"/>
          <p:cNvSpPr txBox="1">
            <a:spLocks noChangeArrowheads="1"/>
          </p:cNvSpPr>
          <p:nvPr/>
        </p:nvSpPr>
        <p:spPr bwMode="auto">
          <a:xfrm>
            <a:off x="2483213" y="3500438"/>
            <a:ext cx="720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low</a:t>
            </a:r>
          </a:p>
        </p:txBody>
      </p:sp>
      <p:sp>
        <p:nvSpPr>
          <p:cNvPr id="9" name="Text Box 141"/>
          <p:cNvSpPr txBox="1">
            <a:spLocks noChangeArrowheads="1"/>
          </p:cNvSpPr>
          <p:nvPr/>
        </p:nvSpPr>
        <p:spPr bwMode="auto">
          <a:xfrm>
            <a:off x="5003600" y="3500438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high</a:t>
            </a:r>
          </a:p>
        </p:txBody>
      </p:sp>
      <p:sp>
        <p:nvSpPr>
          <p:cNvPr id="10" name="Line 138"/>
          <p:cNvSpPr>
            <a:spLocks noChangeShapeType="1"/>
          </p:cNvSpPr>
          <p:nvPr/>
        </p:nvSpPr>
        <p:spPr bwMode="auto">
          <a:xfrm flipH="1" flipV="1">
            <a:off x="1547580" y="2132820"/>
            <a:ext cx="1295633" cy="115171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Text Box 141"/>
          <p:cNvSpPr txBox="1">
            <a:spLocks noChangeArrowheads="1"/>
          </p:cNvSpPr>
          <p:nvPr/>
        </p:nvSpPr>
        <p:spPr bwMode="auto">
          <a:xfrm>
            <a:off x="467430" y="1700473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data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" name="Line 138"/>
          <p:cNvSpPr>
            <a:spLocks noChangeShapeType="1"/>
          </p:cNvSpPr>
          <p:nvPr/>
        </p:nvSpPr>
        <p:spPr bwMode="auto">
          <a:xfrm flipH="1">
            <a:off x="2843760" y="980660"/>
            <a:ext cx="864120" cy="720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Text Box 141"/>
          <p:cNvSpPr txBox="1">
            <a:spLocks noChangeArrowheads="1"/>
          </p:cNvSpPr>
          <p:nvPr/>
        </p:nvSpPr>
        <p:spPr bwMode="auto">
          <a:xfrm>
            <a:off x="3132320" y="333175"/>
            <a:ext cx="115216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middle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內容版面配置區 1"/>
          <p:cNvSpPr txBox="1">
            <a:spLocks/>
          </p:cNvSpPr>
          <p:nvPr/>
        </p:nvSpPr>
        <p:spPr bwMode="auto">
          <a:xfrm>
            <a:off x="7524410" y="414910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000" b="1" kern="0" dirty="0" smtClean="0">
                <a:solidFill>
                  <a:srgbClr val="000000"/>
                </a:solidFill>
                <a:latin typeface="Courier New" pitchFamily="49" charset="0"/>
              </a:rPr>
              <a:t>8</a:t>
            </a:r>
            <a:endParaRPr lang="zh-TW" altLang="en-US" kern="0" dirty="0">
              <a:solidFill>
                <a:srgbClr val="000000"/>
              </a:solidFill>
            </a:endParaRPr>
          </a:p>
        </p:txBody>
      </p:sp>
      <p:sp>
        <p:nvSpPr>
          <p:cNvPr id="15" name="Line 138"/>
          <p:cNvSpPr>
            <a:spLocks noChangeShapeType="1"/>
          </p:cNvSpPr>
          <p:nvPr/>
        </p:nvSpPr>
        <p:spPr bwMode="auto">
          <a:xfrm flipH="1" flipV="1">
            <a:off x="4139940" y="2132820"/>
            <a:ext cx="1295660" cy="115171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" name="內容版面配置區 1"/>
          <p:cNvSpPr txBox="1">
            <a:spLocks/>
          </p:cNvSpPr>
          <p:nvPr/>
        </p:nvSpPr>
        <p:spPr bwMode="auto">
          <a:xfrm>
            <a:off x="2627186" y="3068386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TW" altLang="en-US" kern="0" dirty="0">
              <a:solidFill>
                <a:srgbClr val="000000"/>
              </a:solidFill>
            </a:endParaRPr>
          </a:p>
        </p:txBody>
      </p:sp>
      <p:sp>
        <p:nvSpPr>
          <p:cNvPr id="17" name="內容版面配置區 1"/>
          <p:cNvSpPr txBox="1">
            <a:spLocks/>
          </p:cNvSpPr>
          <p:nvPr/>
        </p:nvSpPr>
        <p:spPr bwMode="auto">
          <a:xfrm>
            <a:off x="5219573" y="3068386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TW" altLang="en-US" kern="0" dirty="0">
              <a:solidFill>
                <a:srgbClr val="000000"/>
              </a:solidFill>
            </a:endParaRPr>
          </a:p>
        </p:txBody>
      </p:sp>
      <p:sp>
        <p:nvSpPr>
          <p:cNvPr id="18" name="內容版面配置區 1"/>
          <p:cNvSpPr txBox="1">
            <a:spLocks/>
          </p:cNvSpPr>
          <p:nvPr/>
        </p:nvSpPr>
        <p:spPr bwMode="auto">
          <a:xfrm>
            <a:off x="3492373" y="765175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TW" alt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7613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do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searchElement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== *middle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location = middle - data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searchElement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*middle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high = middle - 1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low = middle + 1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middle = data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low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data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high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data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1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/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2;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( low &lt;= high ) &amp;&amp; ( location == -1 )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sz="2000" b="1" dirty="0" err="1" smtClean="0">
                <a:latin typeface="Courier New" pitchFamily="49" charset="0"/>
                <a:ea typeface="新細明體" charset="-120"/>
              </a:rPr>
              <a:t>searchElement</a:t>
            </a:r>
            <a:endParaRPr lang="zh-TW" altLang="en-US" dirty="0"/>
          </a:p>
        </p:txBody>
      </p:sp>
      <p:graphicFrame>
        <p:nvGraphicFramePr>
          <p:cNvPr id="6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481164"/>
              </p:ext>
            </p:extLst>
          </p:nvPr>
        </p:nvGraphicFramePr>
        <p:xfrm>
          <a:off x="1331550" y="1268413"/>
          <a:ext cx="6480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5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7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9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139"/>
          <p:cNvSpPr txBox="1">
            <a:spLocks noChangeArrowheads="1"/>
          </p:cNvSpPr>
          <p:nvPr/>
        </p:nvSpPr>
        <p:spPr bwMode="auto">
          <a:xfrm>
            <a:off x="2483213" y="3500438"/>
            <a:ext cx="720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low</a:t>
            </a:r>
          </a:p>
        </p:txBody>
      </p:sp>
      <p:sp>
        <p:nvSpPr>
          <p:cNvPr id="9" name="Text Box 141"/>
          <p:cNvSpPr txBox="1">
            <a:spLocks noChangeArrowheads="1"/>
          </p:cNvSpPr>
          <p:nvPr/>
        </p:nvSpPr>
        <p:spPr bwMode="auto">
          <a:xfrm>
            <a:off x="5003600" y="3500438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high</a:t>
            </a:r>
          </a:p>
        </p:txBody>
      </p:sp>
      <p:sp>
        <p:nvSpPr>
          <p:cNvPr id="10" name="Line 138"/>
          <p:cNvSpPr>
            <a:spLocks noChangeShapeType="1"/>
          </p:cNvSpPr>
          <p:nvPr/>
        </p:nvSpPr>
        <p:spPr bwMode="auto">
          <a:xfrm flipV="1">
            <a:off x="2843212" y="2132820"/>
            <a:ext cx="432607" cy="115171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Text Box 141"/>
          <p:cNvSpPr txBox="1">
            <a:spLocks noChangeArrowheads="1"/>
          </p:cNvSpPr>
          <p:nvPr/>
        </p:nvSpPr>
        <p:spPr bwMode="auto">
          <a:xfrm>
            <a:off x="467430" y="1700473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data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" name="Line 138"/>
          <p:cNvSpPr>
            <a:spLocks noChangeShapeType="1"/>
          </p:cNvSpPr>
          <p:nvPr/>
        </p:nvSpPr>
        <p:spPr bwMode="auto">
          <a:xfrm flipH="1">
            <a:off x="2843760" y="980660"/>
            <a:ext cx="864120" cy="720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Text Box 141"/>
          <p:cNvSpPr txBox="1">
            <a:spLocks noChangeArrowheads="1"/>
          </p:cNvSpPr>
          <p:nvPr/>
        </p:nvSpPr>
        <p:spPr bwMode="auto">
          <a:xfrm>
            <a:off x="3132320" y="333175"/>
            <a:ext cx="115216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middle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內容版面配置區 1"/>
          <p:cNvSpPr txBox="1">
            <a:spLocks/>
          </p:cNvSpPr>
          <p:nvPr/>
        </p:nvSpPr>
        <p:spPr bwMode="auto">
          <a:xfrm>
            <a:off x="7524410" y="414910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000" b="1" kern="0" dirty="0" smtClean="0">
                <a:solidFill>
                  <a:srgbClr val="000000"/>
                </a:solidFill>
                <a:latin typeface="Courier New" pitchFamily="49" charset="0"/>
              </a:rPr>
              <a:t>8</a:t>
            </a:r>
            <a:endParaRPr lang="zh-TW" altLang="en-US" kern="0" dirty="0">
              <a:solidFill>
                <a:srgbClr val="000000"/>
              </a:solidFill>
            </a:endParaRPr>
          </a:p>
        </p:txBody>
      </p:sp>
      <p:sp>
        <p:nvSpPr>
          <p:cNvPr id="15" name="Line 138"/>
          <p:cNvSpPr>
            <a:spLocks noChangeShapeType="1"/>
          </p:cNvSpPr>
          <p:nvPr/>
        </p:nvSpPr>
        <p:spPr bwMode="auto">
          <a:xfrm flipH="1" flipV="1">
            <a:off x="4139940" y="2132820"/>
            <a:ext cx="1295660" cy="115171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" name="內容版面配置區 1"/>
          <p:cNvSpPr txBox="1">
            <a:spLocks/>
          </p:cNvSpPr>
          <p:nvPr/>
        </p:nvSpPr>
        <p:spPr bwMode="auto">
          <a:xfrm>
            <a:off x="2627186" y="3068386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TW" altLang="en-US" kern="0" dirty="0">
              <a:solidFill>
                <a:srgbClr val="000000"/>
              </a:solidFill>
            </a:endParaRPr>
          </a:p>
        </p:txBody>
      </p:sp>
      <p:sp>
        <p:nvSpPr>
          <p:cNvPr id="17" name="內容版面配置區 1"/>
          <p:cNvSpPr txBox="1">
            <a:spLocks/>
          </p:cNvSpPr>
          <p:nvPr/>
        </p:nvSpPr>
        <p:spPr bwMode="auto">
          <a:xfrm>
            <a:off x="5219573" y="3068386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TW" altLang="en-US" kern="0" dirty="0">
              <a:solidFill>
                <a:srgbClr val="000000"/>
              </a:solidFill>
            </a:endParaRPr>
          </a:p>
        </p:txBody>
      </p:sp>
      <p:sp>
        <p:nvSpPr>
          <p:cNvPr id="18" name="內容版面配置區 1"/>
          <p:cNvSpPr txBox="1">
            <a:spLocks/>
          </p:cNvSpPr>
          <p:nvPr/>
        </p:nvSpPr>
        <p:spPr bwMode="auto">
          <a:xfrm>
            <a:off x="3492373" y="765175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TW" alt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1630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do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searchElement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== *middle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location = middle - data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searchElement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*middle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high = middle - 1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low = middle + 1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middle = data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low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data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high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data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1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/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2;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( low &lt;= high ) &amp;&amp; ( location == -1 )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sz="2000" b="1" dirty="0" err="1" smtClean="0">
                <a:latin typeface="Courier New" pitchFamily="49" charset="0"/>
                <a:ea typeface="新細明體" charset="-120"/>
              </a:rPr>
              <a:t>searchElement</a:t>
            </a:r>
            <a:endParaRPr lang="zh-TW" altLang="en-US" dirty="0"/>
          </a:p>
        </p:txBody>
      </p:sp>
      <p:graphicFrame>
        <p:nvGraphicFramePr>
          <p:cNvPr id="6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336174"/>
              </p:ext>
            </p:extLst>
          </p:nvPr>
        </p:nvGraphicFramePr>
        <p:xfrm>
          <a:off x="1331550" y="1268413"/>
          <a:ext cx="6480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5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7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9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139"/>
          <p:cNvSpPr txBox="1">
            <a:spLocks noChangeArrowheads="1"/>
          </p:cNvSpPr>
          <p:nvPr/>
        </p:nvSpPr>
        <p:spPr bwMode="auto">
          <a:xfrm>
            <a:off x="2483213" y="3500438"/>
            <a:ext cx="720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low</a:t>
            </a:r>
          </a:p>
        </p:txBody>
      </p:sp>
      <p:sp>
        <p:nvSpPr>
          <p:cNvPr id="9" name="Text Box 141"/>
          <p:cNvSpPr txBox="1">
            <a:spLocks noChangeArrowheads="1"/>
          </p:cNvSpPr>
          <p:nvPr/>
        </p:nvSpPr>
        <p:spPr bwMode="auto">
          <a:xfrm>
            <a:off x="5003600" y="3500438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high</a:t>
            </a:r>
          </a:p>
        </p:txBody>
      </p:sp>
      <p:sp>
        <p:nvSpPr>
          <p:cNvPr id="10" name="Line 138"/>
          <p:cNvSpPr>
            <a:spLocks noChangeShapeType="1"/>
          </p:cNvSpPr>
          <p:nvPr/>
        </p:nvSpPr>
        <p:spPr bwMode="auto">
          <a:xfrm flipV="1">
            <a:off x="2843212" y="2132820"/>
            <a:ext cx="432607" cy="115171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Text Box 141"/>
          <p:cNvSpPr txBox="1">
            <a:spLocks noChangeArrowheads="1"/>
          </p:cNvSpPr>
          <p:nvPr/>
        </p:nvSpPr>
        <p:spPr bwMode="auto">
          <a:xfrm>
            <a:off x="467430" y="1700473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data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" name="Line 138"/>
          <p:cNvSpPr>
            <a:spLocks noChangeShapeType="1"/>
          </p:cNvSpPr>
          <p:nvPr/>
        </p:nvSpPr>
        <p:spPr bwMode="auto">
          <a:xfrm flipH="1">
            <a:off x="3707880" y="980660"/>
            <a:ext cx="0" cy="720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Text Box 141"/>
          <p:cNvSpPr txBox="1">
            <a:spLocks noChangeArrowheads="1"/>
          </p:cNvSpPr>
          <p:nvPr/>
        </p:nvSpPr>
        <p:spPr bwMode="auto">
          <a:xfrm>
            <a:off x="3132320" y="333175"/>
            <a:ext cx="115216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middle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內容版面配置區 1"/>
          <p:cNvSpPr txBox="1">
            <a:spLocks/>
          </p:cNvSpPr>
          <p:nvPr/>
        </p:nvSpPr>
        <p:spPr bwMode="auto">
          <a:xfrm>
            <a:off x="7524410" y="414910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000" b="1" kern="0" dirty="0" smtClean="0">
                <a:solidFill>
                  <a:srgbClr val="000000"/>
                </a:solidFill>
                <a:latin typeface="Courier New" pitchFamily="49" charset="0"/>
              </a:rPr>
              <a:t>8</a:t>
            </a:r>
            <a:endParaRPr lang="zh-TW" altLang="en-US" kern="0" dirty="0">
              <a:solidFill>
                <a:srgbClr val="000000"/>
              </a:solidFill>
            </a:endParaRPr>
          </a:p>
        </p:txBody>
      </p:sp>
      <p:sp>
        <p:nvSpPr>
          <p:cNvPr id="15" name="Line 138"/>
          <p:cNvSpPr>
            <a:spLocks noChangeShapeType="1"/>
          </p:cNvSpPr>
          <p:nvPr/>
        </p:nvSpPr>
        <p:spPr bwMode="auto">
          <a:xfrm flipH="1" flipV="1">
            <a:off x="4139940" y="2132820"/>
            <a:ext cx="1295660" cy="115171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" name="內容版面配置區 1"/>
          <p:cNvSpPr txBox="1">
            <a:spLocks/>
          </p:cNvSpPr>
          <p:nvPr/>
        </p:nvSpPr>
        <p:spPr bwMode="auto">
          <a:xfrm>
            <a:off x="2627186" y="3068386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TW" altLang="en-US" kern="0" dirty="0">
              <a:solidFill>
                <a:srgbClr val="000000"/>
              </a:solidFill>
            </a:endParaRPr>
          </a:p>
        </p:txBody>
      </p:sp>
      <p:sp>
        <p:nvSpPr>
          <p:cNvPr id="17" name="內容版面配置區 1"/>
          <p:cNvSpPr txBox="1">
            <a:spLocks/>
          </p:cNvSpPr>
          <p:nvPr/>
        </p:nvSpPr>
        <p:spPr bwMode="auto">
          <a:xfrm>
            <a:off x="5219573" y="3068386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TW" altLang="en-US" kern="0" dirty="0">
              <a:solidFill>
                <a:srgbClr val="000000"/>
              </a:solidFill>
            </a:endParaRPr>
          </a:p>
        </p:txBody>
      </p:sp>
      <p:sp>
        <p:nvSpPr>
          <p:cNvPr id="18" name="內容版面配置區 1"/>
          <p:cNvSpPr txBox="1">
            <a:spLocks/>
          </p:cNvSpPr>
          <p:nvPr/>
        </p:nvSpPr>
        <p:spPr bwMode="auto">
          <a:xfrm>
            <a:off x="3492373" y="765175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TW" alt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5067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do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searchElement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== *middle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location = middle - data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searchElement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*middle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high = middle - 1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low = middle + 1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middle = data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low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data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high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data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1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/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2;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( low &lt;= high ) &amp;&amp; ( location == -1 )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sz="2000" b="1" dirty="0" err="1" smtClean="0">
                <a:latin typeface="Courier New" pitchFamily="49" charset="0"/>
                <a:ea typeface="新細明體" charset="-120"/>
              </a:rPr>
              <a:t>searchElement</a:t>
            </a:r>
            <a:endParaRPr lang="zh-TW" altLang="en-US" dirty="0"/>
          </a:p>
        </p:txBody>
      </p:sp>
      <p:graphicFrame>
        <p:nvGraphicFramePr>
          <p:cNvPr id="6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788930"/>
              </p:ext>
            </p:extLst>
          </p:nvPr>
        </p:nvGraphicFramePr>
        <p:xfrm>
          <a:off x="1331550" y="1268413"/>
          <a:ext cx="6480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5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7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9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139"/>
          <p:cNvSpPr txBox="1">
            <a:spLocks noChangeArrowheads="1"/>
          </p:cNvSpPr>
          <p:nvPr/>
        </p:nvSpPr>
        <p:spPr bwMode="auto">
          <a:xfrm>
            <a:off x="2483213" y="3500438"/>
            <a:ext cx="720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low</a:t>
            </a:r>
          </a:p>
        </p:txBody>
      </p:sp>
      <p:sp>
        <p:nvSpPr>
          <p:cNvPr id="9" name="Text Box 141"/>
          <p:cNvSpPr txBox="1">
            <a:spLocks noChangeArrowheads="1"/>
          </p:cNvSpPr>
          <p:nvPr/>
        </p:nvSpPr>
        <p:spPr bwMode="auto">
          <a:xfrm>
            <a:off x="5003600" y="3500438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high</a:t>
            </a:r>
          </a:p>
        </p:txBody>
      </p:sp>
      <p:sp>
        <p:nvSpPr>
          <p:cNvPr id="10" name="Line 138"/>
          <p:cNvSpPr>
            <a:spLocks noChangeShapeType="1"/>
          </p:cNvSpPr>
          <p:nvPr/>
        </p:nvSpPr>
        <p:spPr bwMode="auto">
          <a:xfrm flipV="1">
            <a:off x="2843212" y="2132820"/>
            <a:ext cx="432607" cy="115171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Text Box 141"/>
          <p:cNvSpPr txBox="1">
            <a:spLocks noChangeArrowheads="1"/>
          </p:cNvSpPr>
          <p:nvPr/>
        </p:nvSpPr>
        <p:spPr bwMode="auto">
          <a:xfrm>
            <a:off x="467430" y="1700473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data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" name="Line 138"/>
          <p:cNvSpPr>
            <a:spLocks noChangeShapeType="1"/>
          </p:cNvSpPr>
          <p:nvPr/>
        </p:nvSpPr>
        <p:spPr bwMode="auto">
          <a:xfrm flipH="1">
            <a:off x="3707880" y="980660"/>
            <a:ext cx="0" cy="720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Text Box 141"/>
          <p:cNvSpPr txBox="1">
            <a:spLocks noChangeArrowheads="1"/>
          </p:cNvSpPr>
          <p:nvPr/>
        </p:nvSpPr>
        <p:spPr bwMode="auto">
          <a:xfrm>
            <a:off x="3132320" y="333175"/>
            <a:ext cx="115216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middle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內容版面配置區 1"/>
          <p:cNvSpPr txBox="1">
            <a:spLocks/>
          </p:cNvSpPr>
          <p:nvPr/>
        </p:nvSpPr>
        <p:spPr bwMode="auto">
          <a:xfrm>
            <a:off x="7524410" y="414910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000" b="1" kern="0" dirty="0" smtClean="0">
                <a:solidFill>
                  <a:srgbClr val="000000"/>
                </a:solidFill>
                <a:latin typeface="Courier New" pitchFamily="49" charset="0"/>
              </a:rPr>
              <a:t>8</a:t>
            </a:r>
            <a:endParaRPr lang="zh-TW" altLang="en-US" kern="0" dirty="0">
              <a:solidFill>
                <a:srgbClr val="000000"/>
              </a:solidFill>
            </a:endParaRPr>
          </a:p>
        </p:txBody>
      </p:sp>
      <p:sp>
        <p:nvSpPr>
          <p:cNvPr id="15" name="Line 138"/>
          <p:cNvSpPr>
            <a:spLocks noChangeShapeType="1"/>
          </p:cNvSpPr>
          <p:nvPr/>
        </p:nvSpPr>
        <p:spPr bwMode="auto">
          <a:xfrm flipH="1" flipV="1">
            <a:off x="3275820" y="2132820"/>
            <a:ext cx="2159780" cy="115171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" name="內容版面配置區 1"/>
          <p:cNvSpPr txBox="1">
            <a:spLocks/>
          </p:cNvSpPr>
          <p:nvPr/>
        </p:nvSpPr>
        <p:spPr bwMode="auto">
          <a:xfrm>
            <a:off x="2627186" y="3068386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TW" altLang="en-US" kern="0" dirty="0">
              <a:solidFill>
                <a:srgbClr val="000000"/>
              </a:solidFill>
            </a:endParaRPr>
          </a:p>
        </p:txBody>
      </p:sp>
      <p:sp>
        <p:nvSpPr>
          <p:cNvPr id="17" name="內容版面配置區 1"/>
          <p:cNvSpPr txBox="1">
            <a:spLocks/>
          </p:cNvSpPr>
          <p:nvPr/>
        </p:nvSpPr>
        <p:spPr bwMode="auto">
          <a:xfrm>
            <a:off x="5219573" y="3068386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TW" altLang="en-US" kern="0" dirty="0">
              <a:solidFill>
                <a:srgbClr val="000000"/>
              </a:solidFill>
            </a:endParaRPr>
          </a:p>
        </p:txBody>
      </p:sp>
      <p:sp>
        <p:nvSpPr>
          <p:cNvPr id="18" name="內容版面配置區 1"/>
          <p:cNvSpPr txBox="1">
            <a:spLocks/>
          </p:cNvSpPr>
          <p:nvPr/>
        </p:nvSpPr>
        <p:spPr bwMode="auto">
          <a:xfrm>
            <a:off x="3492373" y="765175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TW" alt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3662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do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searchElement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== *middle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location = middle - data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searchElement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*middle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high = middle - 1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low = middle + 1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middle = data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low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data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high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data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1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/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2;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( low &lt;= high ) &amp;&amp; ( location == -1 )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sz="2000" b="1" dirty="0" err="1" smtClean="0">
                <a:latin typeface="Courier New" pitchFamily="49" charset="0"/>
                <a:ea typeface="新細明體" charset="-120"/>
              </a:rPr>
              <a:t>searchElement</a:t>
            </a:r>
            <a:endParaRPr lang="zh-TW" altLang="en-US" dirty="0"/>
          </a:p>
        </p:txBody>
      </p:sp>
      <p:graphicFrame>
        <p:nvGraphicFramePr>
          <p:cNvPr id="6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812045"/>
              </p:ext>
            </p:extLst>
          </p:nvPr>
        </p:nvGraphicFramePr>
        <p:xfrm>
          <a:off x="1331550" y="1268413"/>
          <a:ext cx="6480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5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7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9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139"/>
          <p:cNvSpPr txBox="1">
            <a:spLocks noChangeArrowheads="1"/>
          </p:cNvSpPr>
          <p:nvPr/>
        </p:nvSpPr>
        <p:spPr bwMode="auto">
          <a:xfrm>
            <a:off x="2483213" y="3500438"/>
            <a:ext cx="720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low</a:t>
            </a:r>
          </a:p>
        </p:txBody>
      </p:sp>
      <p:sp>
        <p:nvSpPr>
          <p:cNvPr id="9" name="Text Box 141"/>
          <p:cNvSpPr txBox="1">
            <a:spLocks noChangeArrowheads="1"/>
          </p:cNvSpPr>
          <p:nvPr/>
        </p:nvSpPr>
        <p:spPr bwMode="auto">
          <a:xfrm>
            <a:off x="5003600" y="3500438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high</a:t>
            </a:r>
          </a:p>
        </p:txBody>
      </p:sp>
      <p:sp>
        <p:nvSpPr>
          <p:cNvPr id="10" name="Line 138"/>
          <p:cNvSpPr>
            <a:spLocks noChangeShapeType="1"/>
          </p:cNvSpPr>
          <p:nvPr/>
        </p:nvSpPr>
        <p:spPr bwMode="auto">
          <a:xfrm flipV="1">
            <a:off x="2843212" y="2132820"/>
            <a:ext cx="432607" cy="115171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Text Box 141"/>
          <p:cNvSpPr txBox="1">
            <a:spLocks noChangeArrowheads="1"/>
          </p:cNvSpPr>
          <p:nvPr/>
        </p:nvSpPr>
        <p:spPr bwMode="auto">
          <a:xfrm>
            <a:off x="467430" y="1700473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data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" name="Line 138"/>
          <p:cNvSpPr>
            <a:spLocks noChangeShapeType="1"/>
          </p:cNvSpPr>
          <p:nvPr/>
        </p:nvSpPr>
        <p:spPr bwMode="auto">
          <a:xfrm flipH="1">
            <a:off x="3275820" y="980660"/>
            <a:ext cx="432060" cy="720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Text Box 141"/>
          <p:cNvSpPr txBox="1">
            <a:spLocks noChangeArrowheads="1"/>
          </p:cNvSpPr>
          <p:nvPr/>
        </p:nvSpPr>
        <p:spPr bwMode="auto">
          <a:xfrm>
            <a:off x="3132320" y="333175"/>
            <a:ext cx="115216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middle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內容版面配置區 1"/>
          <p:cNvSpPr txBox="1">
            <a:spLocks/>
          </p:cNvSpPr>
          <p:nvPr/>
        </p:nvSpPr>
        <p:spPr bwMode="auto">
          <a:xfrm>
            <a:off x="7524410" y="414910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000" b="1" kern="0" dirty="0" smtClean="0">
                <a:solidFill>
                  <a:srgbClr val="000000"/>
                </a:solidFill>
                <a:latin typeface="Courier New" pitchFamily="49" charset="0"/>
              </a:rPr>
              <a:t>8</a:t>
            </a:r>
            <a:endParaRPr lang="zh-TW" altLang="en-US" kern="0" dirty="0">
              <a:solidFill>
                <a:srgbClr val="000000"/>
              </a:solidFill>
            </a:endParaRPr>
          </a:p>
        </p:txBody>
      </p:sp>
      <p:sp>
        <p:nvSpPr>
          <p:cNvPr id="15" name="Line 138"/>
          <p:cNvSpPr>
            <a:spLocks noChangeShapeType="1"/>
          </p:cNvSpPr>
          <p:nvPr/>
        </p:nvSpPr>
        <p:spPr bwMode="auto">
          <a:xfrm flipH="1" flipV="1">
            <a:off x="3275820" y="2132820"/>
            <a:ext cx="2159780" cy="115171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" name="內容版面配置區 1"/>
          <p:cNvSpPr txBox="1">
            <a:spLocks/>
          </p:cNvSpPr>
          <p:nvPr/>
        </p:nvSpPr>
        <p:spPr bwMode="auto">
          <a:xfrm>
            <a:off x="2627186" y="3068386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TW" altLang="en-US" kern="0" dirty="0">
              <a:solidFill>
                <a:srgbClr val="000000"/>
              </a:solidFill>
            </a:endParaRPr>
          </a:p>
        </p:txBody>
      </p:sp>
      <p:sp>
        <p:nvSpPr>
          <p:cNvPr id="17" name="內容版面配置區 1"/>
          <p:cNvSpPr txBox="1">
            <a:spLocks/>
          </p:cNvSpPr>
          <p:nvPr/>
        </p:nvSpPr>
        <p:spPr bwMode="auto">
          <a:xfrm>
            <a:off x="5219573" y="3068386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TW" altLang="en-US" kern="0" dirty="0">
              <a:solidFill>
                <a:srgbClr val="000000"/>
              </a:solidFill>
            </a:endParaRPr>
          </a:p>
        </p:txBody>
      </p:sp>
      <p:sp>
        <p:nvSpPr>
          <p:cNvPr id="18" name="內容版面配置區 1"/>
          <p:cNvSpPr txBox="1">
            <a:spLocks/>
          </p:cNvSpPr>
          <p:nvPr/>
        </p:nvSpPr>
        <p:spPr bwMode="auto">
          <a:xfrm>
            <a:off x="3492373" y="765175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TW" alt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6039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001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do</a:t>
            </a:r>
            <a:endParaRPr lang="en-US" altLang="zh-TW" dirty="0">
              <a:solidFill>
                <a:srgbClr val="000000"/>
              </a:solidFill>
            </a:endParaRP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{</a:t>
            </a:r>
            <a:endParaRPr lang="en-US" altLang="zh-TW" dirty="0">
              <a:solidFill>
                <a:srgbClr val="000000"/>
              </a:solidFill>
            </a:endParaRP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 err="1">
                <a:solidFill>
                  <a:srgbClr val="000000"/>
                </a:solidFill>
              </a:rPr>
              <a:t>searchElement</a:t>
            </a:r>
            <a:r>
              <a:rPr lang="en-US" altLang="zh-TW" dirty="0">
                <a:solidFill>
                  <a:srgbClr val="000000"/>
                </a:solidFill>
              </a:rPr>
              <a:t> == data[ middle ] )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   </a:t>
            </a:r>
            <a:r>
              <a:rPr lang="en-US" altLang="zh-TW" dirty="0">
                <a:solidFill>
                  <a:srgbClr val="000000"/>
                </a:solidFill>
              </a:rPr>
              <a:t>location = middle;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else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 err="1">
                <a:solidFill>
                  <a:srgbClr val="000000"/>
                </a:solidFill>
              </a:rPr>
              <a:t>searchElement</a:t>
            </a:r>
            <a:r>
              <a:rPr lang="en-US" altLang="zh-TW" dirty="0">
                <a:solidFill>
                  <a:srgbClr val="000000"/>
                </a:solidFill>
              </a:rPr>
              <a:t> &lt; data[ middle ] )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   </a:t>
            </a:r>
            <a:r>
              <a:rPr lang="en-US" altLang="zh-TW" dirty="0">
                <a:solidFill>
                  <a:srgbClr val="000000"/>
                </a:solidFill>
              </a:rPr>
              <a:t>high = middle - 1;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else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   </a:t>
            </a:r>
            <a:r>
              <a:rPr lang="en-US" altLang="zh-TW" dirty="0">
                <a:solidFill>
                  <a:srgbClr val="000000"/>
                </a:solidFill>
              </a:rPr>
              <a:t>low = middle + 1;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00"/>
                </a:solidFill>
              </a:rPr>
              <a:t>middle = ( low + high + 1) / 2;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} </a:t>
            </a:r>
            <a:r>
              <a:rPr lang="en-US" altLang="zh-TW" dirty="0">
                <a:solidFill>
                  <a:srgbClr val="0000FF"/>
                </a:solidFill>
              </a:rPr>
              <a:t>while</a:t>
            </a:r>
            <a:r>
              <a:rPr lang="en-US" altLang="zh-TW" dirty="0">
                <a:solidFill>
                  <a:srgbClr val="000000"/>
                </a:solidFill>
              </a:rPr>
              <a:t>( ( low &lt;= high ) &amp;&amp; ( location == -1 ) );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sz="2000" b="1" dirty="0" err="1" smtClean="0">
                <a:latin typeface="Courier New" pitchFamily="49" charset="0"/>
                <a:ea typeface="新細明體" charset="-120"/>
              </a:rPr>
              <a:t>searchElement</a:t>
            </a:r>
            <a:endParaRPr lang="zh-TW" altLang="en-US" dirty="0"/>
          </a:p>
        </p:txBody>
      </p:sp>
      <p:sp>
        <p:nvSpPr>
          <p:cNvPr id="28" name="內容版面配置區 1"/>
          <p:cNvSpPr txBox="1">
            <a:spLocks/>
          </p:cNvSpPr>
          <p:nvPr/>
        </p:nvSpPr>
        <p:spPr bwMode="auto">
          <a:xfrm>
            <a:off x="7524410" y="414910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000" b="1" kern="0" dirty="0" smtClean="0">
                <a:solidFill>
                  <a:srgbClr val="000000"/>
                </a:solidFill>
                <a:latin typeface="Courier New" pitchFamily="49" charset="0"/>
              </a:rPr>
              <a:t>8</a:t>
            </a:r>
            <a:endParaRPr lang="zh-TW" altLang="en-US" kern="0" dirty="0">
              <a:solidFill>
                <a:srgbClr val="000000"/>
              </a:solidFill>
            </a:endParaRPr>
          </a:p>
        </p:txBody>
      </p:sp>
      <p:graphicFrame>
        <p:nvGraphicFramePr>
          <p:cNvPr id="29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848995"/>
              </p:ext>
            </p:extLst>
          </p:nvPr>
        </p:nvGraphicFramePr>
        <p:xfrm>
          <a:off x="1331550" y="1268413"/>
          <a:ext cx="6480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5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7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9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Line 138"/>
          <p:cNvSpPr>
            <a:spLocks noChangeShapeType="1"/>
          </p:cNvSpPr>
          <p:nvPr/>
        </p:nvSpPr>
        <p:spPr bwMode="auto">
          <a:xfrm flipV="1">
            <a:off x="4139940" y="2132820"/>
            <a:ext cx="0" cy="576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" name="Text Box 139"/>
          <p:cNvSpPr txBox="1">
            <a:spLocks noChangeArrowheads="1"/>
          </p:cNvSpPr>
          <p:nvPr/>
        </p:nvSpPr>
        <p:spPr bwMode="auto">
          <a:xfrm>
            <a:off x="611450" y="2708900"/>
            <a:ext cx="720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low</a:t>
            </a:r>
          </a:p>
        </p:txBody>
      </p:sp>
      <p:sp>
        <p:nvSpPr>
          <p:cNvPr id="32" name="Text Box 141"/>
          <p:cNvSpPr txBox="1">
            <a:spLocks noChangeArrowheads="1"/>
          </p:cNvSpPr>
          <p:nvPr/>
        </p:nvSpPr>
        <p:spPr bwMode="auto">
          <a:xfrm>
            <a:off x="4356420" y="2709187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high</a:t>
            </a:r>
          </a:p>
        </p:txBody>
      </p:sp>
      <p:sp>
        <p:nvSpPr>
          <p:cNvPr id="33" name="Line 138"/>
          <p:cNvSpPr>
            <a:spLocks noChangeShapeType="1"/>
          </p:cNvSpPr>
          <p:nvPr/>
        </p:nvSpPr>
        <p:spPr bwMode="auto">
          <a:xfrm flipV="1">
            <a:off x="1547130" y="2132533"/>
            <a:ext cx="0" cy="576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467430" y="1700473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data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5" name="Line 138"/>
          <p:cNvSpPr>
            <a:spLocks noChangeShapeType="1"/>
          </p:cNvSpPr>
          <p:nvPr/>
        </p:nvSpPr>
        <p:spPr bwMode="auto">
          <a:xfrm>
            <a:off x="4572000" y="1124680"/>
            <a:ext cx="0" cy="5760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6" name="Text Box 141"/>
          <p:cNvSpPr txBox="1">
            <a:spLocks noChangeArrowheads="1"/>
          </p:cNvSpPr>
          <p:nvPr/>
        </p:nvSpPr>
        <p:spPr bwMode="auto">
          <a:xfrm>
            <a:off x="3995920" y="260560"/>
            <a:ext cx="115216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middle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7" name="內容版面配置區 1"/>
          <p:cNvSpPr txBox="1">
            <a:spLocks/>
          </p:cNvSpPr>
          <p:nvPr/>
        </p:nvSpPr>
        <p:spPr bwMode="auto">
          <a:xfrm>
            <a:off x="1331550" y="270890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zh-TW" altLang="en-US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內容版面配置區 1"/>
          <p:cNvSpPr txBox="1">
            <a:spLocks/>
          </p:cNvSpPr>
          <p:nvPr/>
        </p:nvSpPr>
        <p:spPr bwMode="auto">
          <a:xfrm>
            <a:off x="3924360" y="2709187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72000" tIns="45720" rIns="7200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zh-TW" altLang="en-US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內容版面配置區 1"/>
          <p:cNvSpPr txBox="1">
            <a:spLocks/>
          </p:cNvSpPr>
          <p:nvPr/>
        </p:nvSpPr>
        <p:spPr bwMode="auto">
          <a:xfrm>
            <a:off x="4355970" y="69262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72000" tIns="45720" rIns="7200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zh-TW" altLang="en-US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8313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251448" y="4149100"/>
            <a:ext cx="4464571" cy="2520314"/>
          </a:xfrm>
        </p:spPr>
        <p:txBody>
          <a:bodyPr/>
          <a:lstStyle/>
          <a:p>
            <a:pPr lvl="0">
              <a:spcAft>
                <a:spcPts val="600"/>
              </a:spcAft>
            </a:pP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*low = data;</a:t>
            </a:r>
          </a:p>
          <a:p>
            <a:pPr lvl="0">
              <a:spcAft>
                <a:spcPts val="600"/>
              </a:spcAft>
            </a:pP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*high = data + size - 1;</a:t>
            </a:r>
          </a:p>
          <a:p>
            <a:pPr lvl="0">
              <a:spcAft>
                <a:spcPts val="600"/>
              </a:spcAft>
            </a:pP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*middle = data + size / 2;</a:t>
            </a:r>
          </a:p>
          <a:p>
            <a:pPr lvl="0">
              <a:spcAft>
                <a:spcPts val="600"/>
              </a:spcAft>
            </a:pP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location = -1;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sz="2000" b="1" dirty="0" err="1" smtClean="0">
                <a:latin typeface="Courier New" pitchFamily="49" charset="0"/>
                <a:ea typeface="新細明體" charset="-120"/>
              </a:rPr>
              <a:t>searchElement</a:t>
            </a:r>
            <a:endParaRPr lang="zh-TW" altLang="en-US" dirty="0"/>
          </a:p>
        </p:txBody>
      </p:sp>
      <p:graphicFrame>
        <p:nvGraphicFramePr>
          <p:cNvPr id="6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532751"/>
              </p:ext>
            </p:extLst>
          </p:nvPr>
        </p:nvGraphicFramePr>
        <p:xfrm>
          <a:off x="1331550" y="1268413"/>
          <a:ext cx="6480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5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7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9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138"/>
          <p:cNvSpPr>
            <a:spLocks noChangeShapeType="1"/>
          </p:cNvSpPr>
          <p:nvPr/>
        </p:nvSpPr>
        <p:spPr bwMode="auto">
          <a:xfrm flipH="1" flipV="1">
            <a:off x="1547580" y="2132820"/>
            <a:ext cx="1295633" cy="115171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Text Box 141"/>
          <p:cNvSpPr txBox="1">
            <a:spLocks noChangeArrowheads="1"/>
          </p:cNvSpPr>
          <p:nvPr/>
        </p:nvSpPr>
        <p:spPr bwMode="auto">
          <a:xfrm>
            <a:off x="467430" y="1700473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data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" name="Line 138"/>
          <p:cNvSpPr>
            <a:spLocks noChangeShapeType="1"/>
          </p:cNvSpPr>
          <p:nvPr/>
        </p:nvSpPr>
        <p:spPr bwMode="auto">
          <a:xfrm>
            <a:off x="3707880" y="980660"/>
            <a:ext cx="864120" cy="720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4" name="內容版面配置區 1"/>
          <p:cNvSpPr txBox="1">
            <a:spLocks/>
          </p:cNvSpPr>
          <p:nvPr/>
        </p:nvSpPr>
        <p:spPr bwMode="auto">
          <a:xfrm>
            <a:off x="7524410" y="4149100"/>
            <a:ext cx="432054" cy="43205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000" b="1" kern="0" dirty="0" smtClean="0">
                <a:latin typeface="Courier New" pitchFamily="49" charset="0"/>
                <a:ea typeface="新細明體" charset="-120"/>
              </a:rPr>
              <a:t>9</a:t>
            </a:r>
            <a:endParaRPr lang="zh-TW" altLang="en-US" kern="0" dirty="0"/>
          </a:p>
        </p:txBody>
      </p:sp>
      <p:sp>
        <p:nvSpPr>
          <p:cNvPr id="15" name="Line 138"/>
          <p:cNvSpPr>
            <a:spLocks noChangeShapeType="1"/>
          </p:cNvSpPr>
          <p:nvPr/>
        </p:nvSpPr>
        <p:spPr bwMode="auto">
          <a:xfrm flipV="1">
            <a:off x="5435600" y="2132820"/>
            <a:ext cx="2160820" cy="115171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" name="Text Box 139"/>
          <p:cNvSpPr txBox="1">
            <a:spLocks noChangeArrowheads="1"/>
          </p:cNvSpPr>
          <p:nvPr/>
        </p:nvSpPr>
        <p:spPr bwMode="auto">
          <a:xfrm>
            <a:off x="2483213" y="3500438"/>
            <a:ext cx="720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low</a:t>
            </a:r>
          </a:p>
        </p:txBody>
      </p:sp>
      <p:sp>
        <p:nvSpPr>
          <p:cNvPr id="17" name="Text Box 141"/>
          <p:cNvSpPr txBox="1">
            <a:spLocks noChangeArrowheads="1"/>
          </p:cNvSpPr>
          <p:nvPr/>
        </p:nvSpPr>
        <p:spPr bwMode="auto">
          <a:xfrm>
            <a:off x="5003600" y="3500438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high</a:t>
            </a:r>
          </a:p>
        </p:txBody>
      </p:sp>
      <p:sp>
        <p:nvSpPr>
          <p:cNvPr id="18" name="Text Box 141"/>
          <p:cNvSpPr txBox="1">
            <a:spLocks noChangeArrowheads="1"/>
          </p:cNvSpPr>
          <p:nvPr/>
        </p:nvSpPr>
        <p:spPr bwMode="auto">
          <a:xfrm>
            <a:off x="3132320" y="333175"/>
            <a:ext cx="115216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middle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" name="內容版面配置區 1"/>
          <p:cNvSpPr txBox="1">
            <a:spLocks/>
          </p:cNvSpPr>
          <p:nvPr/>
        </p:nvSpPr>
        <p:spPr bwMode="auto">
          <a:xfrm>
            <a:off x="2627186" y="3068386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TW" altLang="en-US" kern="0" dirty="0"/>
          </a:p>
        </p:txBody>
      </p:sp>
      <p:sp>
        <p:nvSpPr>
          <p:cNvPr id="20" name="內容版面配置區 1"/>
          <p:cNvSpPr txBox="1">
            <a:spLocks/>
          </p:cNvSpPr>
          <p:nvPr/>
        </p:nvSpPr>
        <p:spPr bwMode="auto">
          <a:xfrm>
            <a:off x="5219573" y="3068386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TW" altLang="en-US" kern="0" dirty="0"/>
          </a:p>
        </p:txBody>
      </p:sp>
      <p:sp>
        <p:nvSpPr>
          <p:cNvPr id="21" name="內容版面配置區 1"/>
          <p:cNvSpPr txBox="1">
            <a:spLocks/>
          </p:cNvSpPr>
          <p:nvPr/>
        </p:nvSpPr>
        <p:spPr bwMode="auto">
          <a:xfrm>
            <a:off x="3492373" y="765175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TW" altLang="en-US" kern="0" dirty="0"/>
          </a:p>
        </p:txBody>
      </p:sp>
    </p:spTree>
    <p:extLst>
      <p:ext uri="{BB962C8B-B14F-4D97-AF65-F5344CB8AC3E}">
        <p14:creationId xmlns:p14="http://schemas.microsoft.com/office/powerpoint/2010/main" val="42411384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do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searchElement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== *middle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location = middle - data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searchElement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*middle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high = middle - 1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low = middle + 1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middle = data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low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data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high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data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1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/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2;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( low &lt;= high ) &amp;&amp; ( location == -1 )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sz="2000" b="1" dirty="0" err="1" smtClean="0">
                <a:latin typeface="Courier New" pitchFamily="49" charset="0"/>
                <a:ea typeface="新細明體" charset="-120"/>
              </a:rPr>
              <a:t>searchElement</a:t>
            </a:r>
            <a:endParaRPr lang="zh-TW" altLang="en-US" dirty="0"/>
          </a:p>
        </p:txBody>
      </p:sp>
      <p:graphicFrame>
        <p:nvGraphicFramePr>
          <p:cNvPr id="6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616705"/>
              </p:ext>
            </p:extLst>
          </p:nvPr>
        </p:nvGraphicFramePr>
        <p:xfrm>
          <a:off x="1331550" y="1268413"/>
          <a:ext cx="6480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5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7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9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139"/>
          <p:cNvSpPr txBox="1">
            <a:spLocks noChangeArrowheads="1"/>
          </p:cNvSpPr>
          <p:nvPr/>
        </p:nvSpPr>
        <p:spPr bwMode="auto">
          <a:xfrm>
            <a:off x="2483213" y="3500438"/>
            <a:ext cx="720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low</a:t>
            </a:r>
          </a:p>
        </p:txBody>
      </p:sp>
      <p:sp>
        <p:nvSpPr>
          <p:cNvPr id="9" name="Text Box 141"/>
          <p:cNvSpPr txBox="1">
            <a:spLocks noChangeArrowheads="1"/>
          </p:cNvSpPr>
          <p:nvPr/>
        </p:nvSpPr>
        <p:spPr bwMode="auto">
          <a:xfrm>
            <a:off x="5003600" y="3500438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high</a:t>
            </a:r>
          </a:p>
        </p:txBody>
      </p:sp>
      <p:sp>
        <p:nvSpPr>
          <p:cNvPr id="10" name="Line 138"/>
          <p:cNvSpPr>
            <a:spLocks noChangeShapeType="1"/>
          </p:cNvSpPr>
          <p:nvPr/>
        </p:nvSpPr>
        <p:spPr bwMode="auto">
          <a:xfrm flipH="1" flipV="1">
            <a:off x="1547580" y="2132820"/>
            <a:ext cx="1295633" cy="115171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Text Box 141"/>
          <p:cNvSpPr txBox="1">
            <a:spLocks noChangeArrowheads="1"/>
          </p:cNvSpPr>
          <p:nvPr/>
        </p:nvSpPr>
        <p:spPr bwMode="auto">
          <a:xfrm>
            <a:off x="467430" y="1700473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data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" name="Line 138"/>
          <p:cNvSpPr>
            <a:spLocks noChangeShapeType="1"/>
          </p:cNvSpPr>
          <p:nvPr/>
        </p:nvSpPr>
        <p:spPr bwMode="auto">
          <a:xfrm>
            <a:off x="3707880" y="980660"/>
            <a:ext cx="864120" cy="720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Text Box 141"/>
          <p:cNvSpPr txBox="1">
            <a:spLocks noChangeArrowheads="1"/>
          </p:cNvSpPr>
          <p:nvPr/>
        </p:nvSpPr>
        <p:spPr bwMode="auto">
          <a:xfrm>
            <a:off x="3132320" y="333175"/>
            <a:ext cx="115216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middle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內容版面配置區 1"/>
          <p:cNvSpPr txBox="1">
            <a:spLocks/>
          </p:cNvSpPr>
          <p:nvPr/>
        </p:nvSpPr>
        <p:spPr bwMode="auto">
          <a:xfrm>
            <a:off x="7524410" y="414910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000" b="1" kern="0" dirty="0" smtClean="0">
                <a:latin typeface="Courier New" pitchFamily="49" charset="0"/>
                <a:ea typeface="新細明體" charset="-120"/>
              </a:rPr>
              <a:t>9</a:t>
            </a:r>
            <a:endParaRPr lang="zh-TW" altLang="en-US" kern="0" dirty="0"/>
          </a:p>
        </p:txBody>
      </p:sp>
      <p:sp>
        <p:nvSpPr>
          <p:cNvPr id="15" name="Line 138"/>
          <p:cNvSpPr>
            <a:spLocks noChangeShapeType="1"/>
          </p:cNvSpPr>
          <p:nvPr/>
        </p:nvSpPr>
        <p:spPr bwMode="auto">
          <a:xfrm flipV="1">
            <a:off x="5435600" y="2132820"/>
            <a:ext cx="2160820" cy="115171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" name="內容版面配置區 1"/>
          <p:cNvSpPr txBox="1">
            <a:spLocks/>
          </p:cNvSpPr>
          <p:nvPr/>
        </p:nvSpPr>
        <p:spPr bwMode="auto">
          <a:xfrm>
            <a:off x="2627186" y="3068386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TW" altLang="en-US" kern="0" dirty="0"/>
          </a:p>
        </p:txBody>
      </p:sp>
      <p:sp>
        <p:nvSpPr>
          <p:cNvPr id="17" name="內容版面配置區 1"/>
          <p:cNvSpPr txBox="1">
            <a:spLocks/>
          </p:cNvSpPr>
          <p:nvPr/>
        </p:nvSpPr>
        <p:spPr bwMode="auto">
          <a:xfrm>
            <a:off x="5219573" y="3068386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TW" altLang="en-US" kern="0" dirty="0"/>
          </a:p>
        </p:txBody>
      </p:sp>
      <p:sp>
        <p:nvSpPr>
          <p:cNvPr id="18" name="內容版面配置區 1"/>
          <p:cNvSpPr txBox="1">
            <a:spLocks/>
          </p:cNvSpPr>
          <p:nvPr/>
        </p:nvSpPr>
        <p:spPr bwMode="auto">
          <a:xfrm>
            <a:off x="3492373" y="765175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TW" altLang="en-US" kern="0" dirty="0"/>
          </a:p>
        </p:txBody>
      </p:sp>
    </p:spTree>
    <p:extLst>
      <p:ext uri="{BB962C8B-B14F-4D97-AF65-F5344CB8AC3E}">
        <p14:creationId xmlns:p14="http://schemas.microsoft.com/office/powerpoint/2010/main" val="36205552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do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searchElement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== *middle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location = middle - data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searchElement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*middle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high = middle - 1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low = middle + 1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middle = data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low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data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high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data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1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/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2;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( low &lt;= high ) &amp;&amp; ( location == -1 )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sz="2000" b="1" dirty="0" err="1" smtClean="0">
                <a:latin typeface="Courier New" pitchFamily="49" charset="0"/>
                <a:ea typeface="新細明體" charset="-120"/>
              </a:rPr>
              <a:t>searchElement</a:t>
            </a:r>
            <a:endParaRPr lang="zh-TW" altLang="en-US" dirty="0"/>
          </a:p>
        </p:txBody>
      </p:sp>
      <p:graphicFrame>
        <p:nvGraphicFramePr>
          <p:cNvPr id="6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979358"/>
              </p:ext>
            </p:extLst>
          </p:nvPr>
        </p:nvGraphicFramePr>
        <p:xfrm>
          <a:off x="1331550" y="1268413"/>
          <a:ext cx="6480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5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7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9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139"/>
          <p:cNvSpPr txBox="1">
            <a:spLocks noChangeArrowheads="1"/>
          </p:cNvSpPr>
          <p:nvPr/>
        </p:nvSpPr>
        <p:spPr bwMode="auto">
          <a:xfrm>
            <a:off x="2483213" y="3500438"/>
            <a:ext cx="720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low</a:t>
            </a:r>
          </a:p>
        </p:txBody>
      </p:sp>
      <p:sp>
        <p:nvSpPr>
          <p:cNvPr id="9" name="Text Box 141"/>
          <p:cNvSpPr txBox="1">
            <a:spLocks noChangeArrowheads="1"/>
          </p:cNvSpPr>
          <p:nvPr/>
        </p:nvSpPr>
        <p:spPr bwMode="auto">
          <a:xfrm>
            <a:off x="5003600" y="3500438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high</a:t>
            </a:r>
          </a:p>
        </p:txBody>
      </p:sp>
      <p:sp>
        <p:nvSpPr>
          <p:cNvPr id="10" name="Line 138"/>
          <p:cNvSpPr>
            <a:spLocks noChangeShapeType="1"/>
          </p:cNvSpPr>
          <p:nvPr/>
        </p:nvSpPr>
        <p:spPr bwMode="auto">
          <a:xfrm flipH="1" flipV="1">
            <a:off x="1547580" y="2132820"/>
            <a:ext cx="1295633" cy="115171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Text Box 141"/>
          <p:cNvSpPr txBox="1">
            <a:spLocks noChangeArrowheads="1"/>
          </p:cNvSpPr>
          <p:nvPr/>
        </p:nvSpPr>
        <p:spPr bwMode="auto">
          <a:xfrm>
            <a:off x="467430" y="1700473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data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" name="Line 138"/>
          <p:cNvSpPr>
            <a:spLocks noChangeShapeType="1"/>
          </p:cNvSpPr>
          <p:nvPr/>
        </p:nvSpPr>
        <p:spPr bwMode="auto">
          <a:xfrm>
            <a:off x="3707880" y="980660"/>
            <a:ext cx="864120" cy="720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Text Box 141"/>
          <p:cNvSpPr txBox="1">
            <a:spLocks noChangeArrowheads="1"/>
          </p:cNvSpPr>
          <p:nvPr/>
        </p:nvSpPr>
        <p:spPr bwMode="auto">
          <a:xfrm>
            <a:off x="3132320" y="333175"/>
            <a:ext cx="115216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middle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內容版面配置區 1"/>
          <p:cNvSpPr txBox="1">
            <a:spLocks/>
          </p:cNvSpPr>
          <p:nvPr/>
        </p:nvSpPr>
        <p:spPr bwMode="auto">
          <a:xfrm>
            <a:off x="7524410" y="414910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000" b="1" kern="0" dirty="0" smtClean="0">
                <a:latin typeface="Courier New" pitchFamily="49" charset="0"/>
                <a:ea typeface="新細明體" charset="-120"/>
              </a:rPr>
              <a:t>9</a:t>
            </a:r>
            <a:endParaRPr lang="zh-TW" altLang="en-US" kern="0" dirty="0"/>
          </a:p>
        </p:txBody>
      </p:sp>
      <p:sp>
        <p:nvSpPr>
          <p:cNvPr id="15" name="Line 138"/>
          <p:cNvSpPr>
            <a:spLocks noChangeShapeType="1"/>
          </p:cNvSpPr>
          <p:nvPr/>
        </p:nvSpPr>
        <p:spPr bwMode="auto">
          <a:xfrm flipH="1" flipV="1">
            <a:off x="4139940" y="2132820"/>
            <a:ext cx="1295660" cy="115171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" name="內容版面配置區 1"/>
          <p:cNvSpPr txBox="1">
            <a:spLocks/>
          </p:cNvSpPr>
          <p:nvPr/>
        </p:nvSpPr>
        <p:spPr bwMode="auto">
          <a:xfrm>
            <a:off x="2627186" y="3068386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TW" altLang="en-US" kern="0" dirty="0"/>
          </a:p>
        </p:txBody>
      </p:sp>
      <p:sp>
        <p:nvSpPr>
          <p:cNvPr id="17" name="內容版面配置區 1"/>
          <p:cNvSpPr txBox="1">
            <a:spLocks/>
          </p:cNvSpPr>
          <p:nvPr/>
        </p:nvSpPr>
        <p:spPr bwMode="auto">
          <a:xfrm>
            <a:off x="5219573" y="3068386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TW" altLang="en-US" kern="0" dirty="0"/>
          </a:p>
        </p:txBody>
      </p:sp>
      <p:sp>
        <p:nvSpPr>
          <p:cNvPr id="18" name="內容版面配置區 1"/>
          <p:cNvSpPr txBox="1">
            <a:spLocks/>
          </p:cNvSpPr>
          <p:nvPr/>
        </p:nvSpPr>
        <p:spPr bwMode="auto">
          <a:xfrm>
            <a:off x="3492373" y="765175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TW" altLang="en-US" kern="0" dirty="0"/>
          </a:p>
        </p:txBody>
      </p:sp>
    </p:spTree>
    <p:extLst>
      <p:ext uri="{BB962C8B-B14F-4D97-AF65-F5344CB8AC3E}">
        <p14:creationId xmlns:p14="http://schemas.microsoft.com/office/powerpoint/2010/main" val="27893343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do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searchElement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== *middle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location = middle - data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searchElement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*middle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high = middle - 1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low = middle + 1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middle = data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low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data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high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data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1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/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2;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( low &lt;= high ) &amp;&amp; ( location == -1 )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sz="2000" b="1" dirty="0" err="1" smtClean="0">
                <a:latin typeface="Courier New" pitchFamily="49" charset="0"/>
                <a:ea typeface="新細明體" charset="-120"/>
              </a:rPr>
              <a:t>searchElement</a:t>
            </a:r>
            <a:endParaRPr lang="zh-TW" altLang="en-US" dirty="0"/>
          </a:p>
        </p:txBody>
      </p:sp>
      <p:graphicFrame>
        <p:nvGraphicFramePr>
          <p:cNvPr id="6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699605"/>
              </p:ext>
            </p:extLst>
          </p:nvPr>
        </p:nvGraphicFramePr>
        <p:xfrm>
          <a:off x="1331550" y="1268413"/>
          <a:ext cx="6480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5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7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9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139"/>
          <p:cNvSpPr txBox="1">
            <a:spLocks noChangeArrowheads="1"/>
          </p:cNvSpPr>
          <p:nvPr/>
        </p:nvSpPr>
        <p:spPr bwMode="auto">
          <a:xfrm>
            <a:off x="2483213" y="3500438"/>
            <a:ext cx="720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low</a:t>
            </a:r>
          </a:p>
        </p:txBody>
      </p:sp>
      <p:sp>
        <p:nvSpPr>
          <p:cNvPr id="9" name="Text Box 141"/>
          <p:cNvSpPr txBox="1">
            <a:spLocks noChangeArrowheads="1"/>
          </p:cNvSpPr>
          <p:nvPr/>
        </p:nvSpPr>
        <p:spPr bwMode="auto">
          <a:xfrm>
            <a:off x="5003600" y="3500438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high</a:t>
            </a:r>
          </a:p>
        </p:txBody>
      </p:sp>
      <p:sp>
        <p:nvSpPr>
          <p:cNvPr id="10" name="Line 138"/>
          <p:cNvSpPr>
            <a:spLocks noChangeShapeType="1"/>
          </p:cNvSpPr>
          <p:nvPr/>
        </p:nvSpPr>
        <p:spPr bwMode="auto">
          <a:xfrm flipH="1" flipV="1">
            <a:off x="1547580" y="2132820"/>
            <a:ext cx="1295633" cy="115171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Text Box 141"/>
          <p:cNvSpPr txBox="1">
            <a:spLocks noChangeArrowheads="1"/>
          </p:cNvSpPr>
          <p:nvPr/>
        </p:nvSpPr>
        <p:spPr bwMode="auto">
          <a:xfrm>
            <a:off x="467430" y="1700473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data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" name="Line 138"/>
          <p:cNvSpPr>
            <a:spLocks noChangeShapeType="1"/>
          </p:cNvSpPr>
          <p:nvPr/>
        </p:nvSpPr>
        <p:spPr bwMode="auto">
          <a:xfrm flipH="1">
            <a:off x="2843760" y="980660"/>
            <a:ext cx="864120" cy="720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Text Box 141"/>
          <p:cNvSpPr txBox="1">
            <a:spLocks noChangeArrowheads="1"/>
          </p:cNvSpPr>
          <p:nvPr/>
        </p:nvSpPr>
        <p:spPr bwMode="auto">
          <a:xfrm>
            <a:off x="3132320" y="333175"/>
            <a:ext cx="115216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middle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內容版面配置區 1"/>
          <p:cNvSpPr txBox="1">
            <a:spLocks/>
          </p:cNvSpPr>
          <p:nvPr/>
        </p:nvSpPr>
        <p:spPr bwMode="auto">
          <a:xfrm>
            <a:off x="7524410" y="414910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000" b="1" kern="0" dirty="0" smtClean="0">
                <a:latin typeface="Courier New" pitchFamily="49" charset="0"/>
                <a:ea typeface="新細明體" charset="-120"/>
              </a:rPr>
              <a:t>9</a:t>
            </a:r>
            <a:endParaRPr lang="zh-TW" altLang="en-US" kern="0" dirty="0"/>
          </a:p>
        </p:txBody>
      </p:sp>
      <p:sp>
        <p:nvSpPr>
          <p:cNvPr id="15" name="Line 138"/>
          <p:cNvSpPr>
            <a:spLocks noChangeShapeType="1"/>
          </p:cNvSpPr>
          <p:nvPr/>
        </p:nvSpPr>
        <p:spPr bwMode="auto">
          <a:xfrm flipH="1" flipV="1">
            <a:off x="4139940" y="2132820"/>
            <a:ext cx="1295660" cy="115171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" name="內容版面配置區 1"/>
          <p:cNvSpPr txBox="1">
            <a:spLocks/>
          </p:cNvSpPr>
          <p:nvPr/>
        </p:nvSpPr>
        <p:spPr bwMode="auto">
          <a:xfrm>
            <a:off x="2627186" y="3068386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TW" altLang="en-US" kern="0" dirty="0"/>
          </a:p>
        </p:txBody>
      </p:sp>
      <p:sp>
        <p:nvSpPr>
          <p:cNvPr id="17" name="內容版面配置區 1"/>
          <p:cNvSpPr txBox="1">
            <a:spLocks/>
          </p:cNvSpPr>
          <p:nvPr/>
        </p:nvSpPr>
        <p:spPr bwMode="auto">
          <a:xfrm>
            <a:off x="5219573" y="3068386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TW" altLang="en-US" kern="0" dirty="0"/>
          </a:p>
        </p:txBody>
      </p:sp>
      <p:sp>
        <p:nvSpPr>
          <p:cNvPr id="18" name="內容版面配置區 1"/>
          <p:cNvSpPr txBox="1">
            <a:spLocks/>
          </p:cNvSpPr>
          <p:nvPr/>
        </p:nvSpPr>
        <p:spPr bwMode="auto">
          <a:xfrm>
            <a:off x="3492373" y="765175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TW" altLang="en-US" kern="0" dirty="0"/>
          </a:p>
        </p:txBody>
      </p:sp>
    </p:spTree>
    <p:extLst>
      <p:ext uri="{BB962C8B-B14F-4D97-AF65-F5344CB8AC3E}">
        <p14:creationId xmlns:p14="http://schemas.microsoft.com/office/powerpoint/2010/main" val="29409286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do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searchElement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== *middle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location = middle - data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searchElement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*middle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high = middle - 1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low = middle + 1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middle = data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low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data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high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data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1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/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2;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( low &lt;= high ) &amp;&amp; ( location == -1 )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sz="2000" b="1" dirty="0" err="1" smtClean="0">
                <a:latin typeface="Courier New" pitchFamily="49" charset="0"/>
                <a:ea typeface="新細明體" charset="-120"/>
              </a:rPr>
              <a:t>searchElement</a:t>
            </a:r>
            <a:endParaRPr lang="zh-TW" altLang="en-US" dirty="0"/>
          </a:p>
        </p:txBody>
      </p:sp>
      <p:graphicFrame>
        <p:nvGraphicFramePr>
          <p:cNvPr id="6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863434"/>
              </p:ext>
            </p:extLst>
          </p:nvPr>
        </p:nvGraphicFramePr>
        <p:xfrm>
          <a:off x="1331550" y="1268413"/>
          <a:ext cx="6480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5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7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9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139"/>
          <p:cNvSpPr txBox="1">
            <a:spLocks noChangeArrowheads="1"/>
          </p:cNvSpPr>
          <p:nvPr/>
        </p:nvSpPr>
        <p:spPr bwMode="auto">
          <a:xfrm>
            <a:off x="2483213" y="3500438"/>
            <a:ext cx="720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low</a:t>
            </a:r>
          </a:p>
        </p:txBody>
      </p:sp>
      <p:sp>
        <p:nvSpPr>
          <p:cNvPr id="9" name="Text Box 141"/>
          <p:cNvSpPr txBox="1">
            <a:spLocks noChangeArrowheads="1"/>
          </p:cNvSpPr>
          <p:nvPr/>
        </p:nvSpPr>
        <p:spPr bwMode="auto">
          <a:xfrm>
            <a:off x="5003600" y="3500438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high</a:t>
            </a:r>
          </a:p>
        </p:txBody>
      </p:sp>
      <p:sp>
        <p:nvSpPr>
          <p:cNvPr id="10" name="Line 138"/>
          <p:cNvSpPr>
            <a:spLocks noChangeShapeType="1"/>
          </p:cNvSpPr>
          <p:nvPr/>
        </p:nvSpPr>
        <p:spPr bwMode="auto">
          <a:xfrm flipV="1">
            <a:off x="2843212" y="2132820"/>
            <a:ext cx="432607" cy="115171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Text Box 141"/>
          <p:cNvSpPr txBox="1">
            <a:spLocks noChangeArrowheads="1"/>
          </p:cNvSpPr>
          <p:nvPr/>
        </p:nvSpPr>
        <p:spPr bwMode="auto">
          <a:xfrm>
            <a:off x="467430" y="1700473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data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" name="Line 138"/>
          <p:cNvSpPr>
            <a:spLocks noChangeShapeType="1"/>
          </p:cNvSpPr>
          <p:nvPr/>
        </p:nvSpPr>
        <p:spPr bwMode="auto">
          <a:xfrm flipH="1">
            <a:off x="2843760" y="980660"/>
            <a:ext cx="864120" cy="720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Text Box 141"/>
          <p:cNvSpPr txBox="1">
            <a:spLocks noChangeArrowheads="1"/>
          </p:cNvSpPr>
          <p:nvPr/>
        </p:nvSpPr>
        <p:spPr bwMode="auto">
          <a:xfrm>
            <a:off x="3132320" y="333175"/>
            <a:ext cx="115216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middle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內容版面配置區 1"/>
          <p:cNvSpPr txBox="1">
            <a:spLocks/>
          </p:cNvSpPr>
          <p:nvPr/>
        </p:nvSpPr>
        <p:spPr bwMode="auto">
          <a:xfrm>
            <a:off x="7524410" y="414910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000" b="1" kern="0" dirty="0" smtClean="0">
                <a:latin typeface="Courier New" pitchFamily="49" charset="0"/>
                <a:ea typeface="新細明體" charset="-120"/>
              </a:rPr>
              <a:t>9</a:t>
            </a:r>
            <a:endParaRPr lang="zh-TW" altLang="en-US" kern="0" dirty="0"/>
          </a:p>
        </p:txBody>
      </p:sp>
      <p:sp>
        <p:nvSpPr>
          <p:cNvPr id="15" name="Line 138"/>
          <p:cNvSpPr>
            <a:spLocks noChangeShapeType="1"/>
          </p:cNvSpPr>
          <p:nvPr/>
        </p:nvSpPr>
        <p:spPr bwMode="auto">
          <a:xfrm flipH="1" flipV="1">
            <a:off x="4139940" y="2132820"/>
            <a:ext cx="1295660" cy="115171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" name="內容版面配置區 1"/>
          <p:cNvSpPr txBox="1">
            <a:spLocks/>
          </p:cNvSpPr>
          <p:nvPr/>
        </p:nvSpPr>
        <p:spPr bwMode="auto">
          <a:xfrm>
            <a:off x="2627186" y="3068386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TW" altLang="en-US" kern="0" dirty="0"/>
          </a:p>
        </p:txBody>
      </p:sp>
      <p:sp>
        <p:nvSpPr>
          <p:cNvPr id="17" name="內容版面配置區 1"/>
          <p:cNvSpPr txBox="1">
            <a:spLocks/>
          </p:cNvSpPr>
          <p:nvPr/>
        </p:nvSpPr>
        <p:spPr bwMode="auto">
          <a:xfrm>
            <a:off x="5219573" y="3068386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TW" altLang="en-US" kern="0" dirty="0"/>
          </a:p>
        </p:txBody>
      </p:sp>
      <p:sp>
        <p:nvSpPr>
          <p:cNvPr id="18" name="內容版面配置區 1"/>
          <p:cNvSpPr txBox="1">
            <a:spLocks/>
          </p:cNvSpPr>
          <p:nvPr/>
        </p:nvSpPr>
        <p:spPr bwMode="auto">
          <a:xfrm>
            <a:off x="3492373" y="765175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TW" altLang="en-US" kern="0" dirty="0"/>
          </a:p>
        </p:txBody>
      </p:sp>
    </p:spTree>
    <p:extLst>
      <p:ext uri="{BB962C8B-B14F-4D97-AF65-F5344CB8AC3E}">
        <p14:creationId xmlns:p14="http://schemas.microsoft.com/office/powerpoint/2010/main" val="11035154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do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searchElement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== *middle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location = middle - data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searchElement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*middle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high = middle - 1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low = middle + 1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middle = data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low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data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high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data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1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/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2;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( low &lt;= high ) &amp;&amp; ( location == -1 )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sz="2000" b="1" dirty="0" err="1" smtClean="0">
                <a:latin typeface="Courier New" pitchFamily="49" charset="0"/>
                <a:ea typeface="新細明體" charset="-120"/>
              </a:rPr>
              <a:t>searchElement</a:t>
            </a:r>
            <a:endParaRPr lang="zh-TW" altLang="en-US" dirty="0"/>
          </a:p>
        </p:txBody>
      </p:sp>
      <p:graphicFrame>
        <p:nvGraphicFramePr>
          <p:cNvPr id="6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488464"/>
              </p:ext>
            </p:extLst>
          </p:nvPr>
        </p:nvGraphicFramePr>
        <p:xfrm>
          <a:off x="1331550" y="1268413"/>
          <a:ext cx="6480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5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7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9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139"/>
          <p:cNvSpPr txBox="1">
            <a:spLocks noChangeArrowheads="1"/>
          </p:cNvSpPr>
          <p:nvPr/>
        </p:nvSpPr>
        <p:spPr bwMode="auto">
          <a:xfrm>
            <a:off x="2483213" y="3500438"/>
            <a:ext cx="720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low</a:t>
            </a:r>
          </a:p>
        </p:txBody>
      </p:sp>
      <p:sp>
        <p:nvSpPr>
          <p:cNvPr id="9" name="Text Box 141"/>
          <p:cNvSpPr txBox="1">
            <a:spLocks noChangeArrowheads="1"/>
          </p:cNvSpPr>
          <p:nvPr/>
        </p:nvSpPr>
        <p:spPr bwMode="auto">
          <a:xfrm>
            <a:off x="5003600" y="3500438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high</a:t>
            </a:r>
          </a:p>
        </p:txBody>
      </p:sp>
      <p:sp>
        <p:nvSpPr>
          <p:cNvPr id="10" name="Line 138"/>
          <p:cNvSpPr>
            <a:spLocks noChangeShapeType="1"/>
          </p:cNvSpPr>
          <p:nvPr/>
        </p:nvSpPr>
        <p:spPr bwMode="auto">
          <a:xfrm flipV="1">
            <a:off x="2843212" y="2132820"/>
            <a:ext cx="432607" cy="115171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Text Box 141"/>
          <p:cNvSpPr txBox="1">
            <a:spLocks noChangeArrowheads="1"/>
          </p:cNvSpPr>
          <p:nvPr/>
        </p:nvSpPr>
        <p:spPr bwMode="auto">
          <a:xfrm>
            <a:off x="467430" y="1700473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data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" name="Line 138"/>
          <p:cNvSpPr>
            <a:spLocks noChangeShapeType="1"/>
          </p:cNvSpPr>
          <p:nvPr/>
        </p:nvSpPr>
        <p:spPr bwMode="auto">
          <a:xfrm flipH="1">
            <a:off x="3707880" y="980660"/>
            <a:ext cx="0" cy="720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Text Box 141"/>
          <p:cNvSpPr txBox="1">
            <a:spLocks noChangeArrowheads="1"/>
          </p:cNvSpPr>
          <p:nvPr/>
        </p:nvSpPr>
        <p:spPr bwMode="auto">
          <a:xfrm>
            <a:off x="3132320" y="333175"/>
            <a:ext cx="115216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middle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內容版面配置區 1"/>
          <p:cNvSpPr txBox="1">
            <a:spLocks/>
          </p:cNvSpPr>
          <p:nvPr/>
        </p:nvSpPr>
        <p:spPr bwMode="auto">
          <a:xfrm>
            <a:off x="7524410" y="414910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000" b="1" kern="0" dirty="0" smtClean="0">
                <a:latin typeface="Courier New" pitchFamily="49" charset="0"/>
                <a:ea typeface="新細明體" charset="-120"/>
              </a:rPr>
              <a:t>9</a:t>
            </a:r>
            <a:endParaRPr lang="zh-TW" altLang="en-US" kern="0" dirty="0"/>
          </a:p>
        </p:txBody>
      </p:sp>
      <p:sp>
        <p:nvSpPr>
          <p:cNvPr id="15" name="Line 138"/>
          <p:cNvSpPr>
            <a:spLocks noChangeShapeType="1"/>
          </p:cNvSpPr>
          <p:nvPr/>
        </p:nvSpPr>
        <p:spPr bwMode="auto">
          <a:xfrm flipH="1" flipV="1">
            <a:off x="4139940" y="2132820"/>
            <a:ext cx="1295660" cy="115171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" name="內容版面配置區 1"/>
          <p:cNvSpPr txBox="1">
            <a:spLocks/>
          </p:cNvSpPr>
          <p:nvPr/>
        </p:nvSpPr>
        <p:spPr bwMode="auto">
          <a:xfrm>
            <a:off x="2627186" y="3068386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TW" altLang="en-US" kern="0" dirty="0"/>
          </a:p>
        </p:txBody>
      </p:sp>
      <p:sp>
        <p:nvSpPr>
          <p:cNvPr id="17" name="內容版面配置區 1"/>
          <p:cNvSpPr txBox="1">
            <a:spLocks/>
          </p:cNvSpPr>
          <p:nvPr/>
        </p:nvSpPr>
        <p:spPr bwMode="auto">
          <a:xfrm>
            <a:off x="5219573" y="3068386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TW" altLang="en-US" kern="0" dirty="0"/>
          </a:p>
        </p:txBody>
      </p:sp>
      <p:sp>
        <p:nvSpPr>
          <p:cNvPr id="18" name="內容版面配置區 1"/>
          <p:cNvSpPr txBox="1">
            <a:spLocks/>
          </p:cNvSpPr>
          <p:nvPr/>
        </p:nvSpPr>
        <p:spPr bwMode="auto">
          <a:xfrm>
            <a:off x="3492373" y="765175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TW" altLang="en-US" kern="0" dirty="0"/>
          </a:p>
        </p:txBody>
      </p:sp>
    </p:spTree>
    <p:extLst>
      <p:ext uri="{BB962C8B-B14F-4D97-AF65-F5344CB8AC3E}">
        <p14:creationId xmlns:p14="http://schemas.microsoft.com/office/powerpoint/2010/main" val="33118759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do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searchElement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== *middle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location = middle - data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searchElement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*middle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high = middle - 1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low = middle + 1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middle = data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low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data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high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data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1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/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2;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( low &lt;= high ) &amp;&amp; ( location == -1 )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sz="2000" b="1" dirty="0" err="1" smtClean="0">
                <a:latin typeface="Courier New" pitchFamily="49" charset="0"/>
                <a:ea typeface="新細明體" charset="-120"/>
              </a:rPr>
              <a:t>searchElement</a:t>
            </a:r>
            <a:endParaRPr lang="zh-TW" altLang="en-US" dirty="0"/>
          </a:p>
        </p:txBody>
      </p:sp>
      <p:graphicFrame>
        <p:nvGraphicFramePr>
          <p:cNvPr id="6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291786"/>
              </p:ext>
            </p:extLst>
          </p:nvPr>
        </p:nvGraphicFramePr>
        <p:xfrm>
          <a:off x="1331550" y="1268413"/>
          <a:ext cx="6480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5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7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9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139"/>
          <p:cNvSpPr txBox="1">
            <a:spLocks noChangeArrowheads="1"/>
          </p:cNvSpPr>
          <p:nvPr/>
        </p:nvSpPr>
        <p:spPr bwMode="auto">
          <a:xfrm>
            <a:off x="2483213" y="3500438"/>
            <a:ext cx="720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low</a:t>
            </a:r>
          </a:p>
        </p:txBody>
      </p:sp>
      <p:sp>
        <p:nvSpPr>
          <p:cNvPr id="9" name="Text Box 141"/>
          <p:cNvSpPr txBox="1">
            <a:spLocks noChangeArrowheads="1"/>
          </p:cNvSpPr>
          <p:nvPr/>
        </p:nvSpPr>
        <p:spPr bwMode="auto">
          <a:xfrm>
            <a:off x="5003600" y="3500438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high</a:t>
            </a:r>
          </a:p>
        </p:txBody>
      </p:sp>
      <p:sp>
        <p:nvSpPr>
          <p:cNvPr id="10" name="Line 138"/>
          <p:cNvSpPr>
            <a:spLocks noChangeShapeType="1"/>
          </p:cNvSpPr>
          <p:nvPr/>
        </p:nvSpPr>
        <p:spPr bwMode="auto">
          <a:xfrm flipV="1">
            <a:off x="2843212" y="2132820"/>
            <a:ext cx="432607" cy="115171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Text Box 141"/>
          <p:cNvSpPr txBox="1">
            <a:spLocks noChangeArrowheads="1"/>
          </p:cNvSpPr>
          <p:nvPr/>
        </p:nvSpPr>
        <p:spPr bwMode="auto">
          <a:xfrm>
            <a:off x="467430" y="1700473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data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" name="Line 138"/>
          <p:cNvSpPr>
            <a:spLocks noChangeShapeType="1"/>
          </p:cNvSpPr>
          <p:nvPr/>
        </p:nvSpPr>
        <p:spPr bwMode="auto">
          <a:xfrm flipH="1">
            <a:off x="3707880" y="980660"/>
            <a:ext cx="0" cy="720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Text Box 141"/>
          <p:cNvSpPr txBox="1">
            <a:spLocks noChangeArrowheads="1"/>
          </p:cNvSpPr>
          <p:nvPr/>
        </p:nvSpPr>
        <p:spPr bwMode="auto">
          <a:xfrm>
            <a:off x="3132320" y="333175"/>
            <a:ext cx="115216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middle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內容版面配置區 1"/>
          <p:cNvSpPr txBox="1">
            <a:spLocks/>
          </p:cNvSpPr>
          <p:nvPr/>
        </p:nvSpPr>
        <p:spPr bwMode="auto">
          <a:xfrm>
            <a:off x="7524410" y="414910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000" b="1" kern="0" dirty="0" smtClean="0">
                <a:latin typeface="Courier New" pitchFamily="49" charset="0"/>
                <a:ea typeface="新細明體" charset="-120"/>
              </a:rPr>
              <a:t>9</a:t>
            </a:r>
            <a:endParaRPr lang="zh-TW" altLang="en-US" kern="0" dirty="0"/>
          </a:p>
        </p:txBody>
      </p:sp>
      <p:sp>
        <p:nvSpPr>
          <p:cNvPr id="15" name="Line 138"/>
          <p:cNvSpPr>
            <a:spLocks noChangeShapeType="1"/>
          </p:cNvSpPr>
          <p:nvPr/>
        </p:nvSpPr>
        <p:spPr bwMode="auto">
          <a:xfrm flipH="1" flipV="1">
            <a:off x="3275820" y="2132820"/>
            <a:ext cx="2159780" cy="115171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" name="內容版面配置區 1"/>
          <p:cNvSpPr txBox="1">
            <a:spLocks/>
          </p:cNvSpPr>
          <p:nvPr/>
        </p:nvSpPr>
        <p:spPr bwMode="auto">
          <a:xfrm>
            <a:off x="2627186" y="3068386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TW" altLang="en-US" kern="0" dirty="0"/>
          </a:p>
        </p:txBody>
      </p:sp>
      <p:sp>
        <p:nvSpPr>
          <p:cNvPr id="17" name="內容版面配置區 1"/>
          <p:cNvSpPr txBox="1">
            <a:spLocks/>
          </p:cNvSpPr>
          <p:nvPr/>
        </p:nvSpPr>
        <p:spPr bwMode="auto">
          <a:xfrm>
            <a:off x="5219573" y="3068386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TW" altLang="en-US" kern="0" dirty="0"/>
          </a:p>
        </p:txBody>
      </p:sp>
      <p:sp>
        <p:nvSpPr>
          <p:cNvPr id="18" name="內容版面配置區 1"/>
          <p:cNvSpPr txBox="1">
            <a:spLocks/>
          </p:cNvSpPr>
          <p:nvPr/>
        </p:nvSpPr>
        <p:spPr bwMode="auto">
          <a:xfrm>
            <a:off x="3492373" y="765175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TW" altLang="en-US" kern="0" dirty="0"/>
          </a:p>
        </p:txBody>
      </p:sp>
    </p:spTree>
    <p:extLst>
      <p:ext uri="{BB962C8B-B14F-4D97-AF65-F5344CB8AC3E}">
        <p14:creationId xmlns:p14="http://schemas.microsoft.com/office/powerpoint/2010/main" val="15720085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do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searchElement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== *middle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location = middle - data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searchElement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*middle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high = middle - 1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low = middle + 1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middle = data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low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data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high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data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1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/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2;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( low &lt;= high ) &amp;&amp; ( location == -1 )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sz="2000" b="1" dirty="0" err="1" smtClean="0">
                <a:latin typeface="Courier New" pitchFamily="49" charset="0"/>
                <a:ea typeface="新細明體" charset="-120"/>
              </a:rPr>
              <a:t>searchElement</a:t>
            </a:r>
            <a:endParaRPr lang="zh-TW" altLang="en-US" dirty="0"/>
          </a:p>
        </p:txBody>
      </p:sp>
      <p:graphicFrame>
        <p:nvGraphicFramePr>
          <p:cNvPr id="6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023130"/>
              </p:ext>
            </p:extLst>
          </p:nvPr>
        </p:nvGraphicFramePr>
        <p:xfrm>
          <a:off x="1331550" y="1268413"/>
          <a:ext cx="6480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5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7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9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139"/>
          <p:cNvSpPr txBox="1">
            <a:spLocks noChangeArrowheads="1"/>
          </p:cNvSpPr>
          <p:nvPr/>
        </p:nvSpPr>
        <p:spPr bwMode="auto">
          <a:xfrm>
            <a:off x="2483213" y="3500438"/>
            <a:ext cx="720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low</a:t>
            </a:r>
          </a:p>
        </p:txBody>
      </p:sp>
      <p:sp>
        <p:nvSpPr>
          <p:cNvPr id="9" name="Text Box 141"/>
          <p:cNvSpPr txBox="1">
            <a:spLocks noChangeArrowheads="1"/>
          </p:cNvSpPr>
          <p:nvPr/>
        </p:nvSpPr>
        <p:spPr bwMode="auto">
          <a:xfrm>
            <a:off x="5003600" y="3500438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high</a:t>
            </a:r>
          </a:p>
        </p:txBody>
      </p:sp>
      <p:sp>
        <p:nvSpPr>
          <p:cNvPr id="10" name="Line 138"/>
          <p:cNvSpPr>
            <a:spLocks noChangeShapeType="1"/>
          </p:cNvSpPr>
          <p:nvPr/>
        </p:nvSpPr>
        <p:spPr bwMode="auto">
          <a:xfrm flipV="1">
            <a:off x="2843212" y="2132820"/>
            <a:ext cx="432607" cy="115171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Text Box 141"/>
          <p:cNvSpPr txBox="1">
            <a:spLocks noChangeArrowheads="1"/>
          </p:cNvSpPr>
          <p:nvPr/>
        </p:nvSpPr>
        <p:spPr bwMode="auto">
          <a:xfrm>
            <a:off x="467430" y="1700473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data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" name="Line 138"/>
          <p:cNvSpPr>
            <a:spLocks noChangeShapeType="1"/>
          </p:cNvSpPr>
          <p:nvPr/>
        </p:nvSpPr>
        <p:spPr bwMode="auto">
          <a:xfrm flipH="1">
            <a:off x="3275820" y="980660"/>
            <a:ext cx="432060" cy="720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Text Box 141"/>
          <p:cNvSpPr txBox="1">
            <a:spLocks noChangeArrowheads="1"/>
          </p:cNvSpPr>
          <p:nvPr/>
        </p:nvSpPr>
        <p:spPr bwMode="auto">
          <a:xfrm>
            <a:off x="3132320" y="333175"/>
            <a:ext cx="115216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middle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內容版面配置區 1"/>
          <p:cNvSpPr txBox="1">
            <a:spLocks/>
          </p:cNvSpPr>
          <p:nvPr/>
        </p:nvSpPr>
        <p:spPr bwMode="auto">
          <a:xfrm>
            <a:off x="7524410" y="414910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000" b="1" kern="0" dirty="0" smtClean="0">
                <a:latin typeface="Courier New" pitchFamily="49" charset="0"/>
                <a:ea typeface="新細明體" charset="-120"/>
              </a:rPr>
              <a:t>9</a:t>
            </a:r>
            <a:endParaRPr lang="zh-TW" altLang="en-US" kern="0" dirty="0"/>
          </a:p>
        </p:txBody>
      </p:sp>
      <p:sp>
        <p:nvSpPr>
          <p:cNvPr id="15" name="Line 138"/>
          <p:cNvSpPr>
            <a:spLocks noChangeShapeType="1"/>
          </p:cNvSpPr>
          <p:nvPr/>
        </p:nvSpPr>
        <p:spPr bwMode="auto">
          <a:xfrm flipH="1" flipV="1">
            <a:off x="3275820" y="2132820"/>
            <a:ext cx="2159780" cy="115171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" name="內容版面配置區 1"/>
          <p:cNvSpPr txBox="1">
            <a:spLocks/>
          </p:cNvSpPr>
          <p:nvPr/>
        </p:nvSpPr>
        <p:spPr bwMode="auto">
          <a:xfrm>
            <a:off x="2627186" y="3068386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TW" altLang="en-US" kern="0" dirty="0"/>
          </a:p>
        </p:txBody>
      </p:sp>
      <p:sp>
        <p:nvSpPr>
          <p:cNvPr id="17" name="內容版面配置區 1"/>
          <p:cNvSpPr txBox="1">
            <a:spLocks/>
          </p:cNvSpPr>
          <p:nvPr/>
        </p:nvSpPr>
        <p:spPr bwMode="auto">
          <a:xfrm>
            <a:off x="5219573" y="3068386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TW" altLang="en-US" kern="0" dirty="0"/>
          </a:p>
        </p:txBody>
      </p:sp>
      <p:sp>
        <p:nvSpPr>
          <p:cNvPr id="18" name="內容版面配置區 1"/>
          <p:cNvSpPr txBox="1">
            <a:spLocks/>
          </p:cNvSpPr>
          <p:nvPr/>
        </p:nvSpPr>
        <p:spPr bwMode="auto">
          <a:xfrm>
            <a:off x="3492373" y="765175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TW" altLang="en-US" kern="0" dirty="0"/>
          </a:p>
        </p:txBody>
      </p:sp>
    </p:spTree>
    <p:extLst>
      <p:ext uri="{BB962C8B-B14F-4D97-AF65-F5344CB8AC3E}">
        <p14:creationId xmlns:p14="http://schemas.microsoft.com/office/powerpoint/2010/main" val="10029106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do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{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searchElement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== *middle 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location = middle - data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else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searchElement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*middle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high = middle - 1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low = middle + 1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middle = data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low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data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high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-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data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1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/</a:t>
            </a:r>
            <a:r>
              <a:rPr lang="en-US" altLang="zh-TW" sz="8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2;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( low &lt;= high ) &amp;&amp; ( location == -1 )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);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sz="2000" b="1" dirty="0" err="1" smtClean="0">
                <a:latin typeface="Courier New" pitchFamily="49" charset="0"/>
                <a:ea typeface="新細明體" charset="-120"/>
              </a:rPr>
              <a:t>searchElement</a:t>
            </a:r>
            <a:endParaRPr lang="zh-TW" altLang="en-US" dirty="0"/>
          </a:p>
        </p:txBody>
      </p:sp>
      <p:graphicFrame>
        <p:nvGraphicFramePr>
          <p:cNvPr id="6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697151"/>
              </p:ext>
            </p:extLst>
          </p:nvPr>
        </p:nvGraphicFramePr>
        <p:xfrm>
          <a:off x="1331550" y="1268413"/>
          <a:ext cx="6480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5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7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9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139"/>
          <p:cNvSpPr txBox="1">
            <a:spLocks noChangeArrowheads="1"/>
          </p:cNvSpPr>
          <p:nvPr/>
        </p:nvSpPr>
        <p:spPr bwMode="auto">
          <a:xfrm>
            <a:off x="2483213" y="3500438"/>
            <a:ext cx="720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low</a:t>
            </a:r>
          </a:p>
        </p:txBody>
      </p:sp>
      <p:sp>
        <p:nvSpPr>
          <p:cNvPr id="9" name="Text Box 141"/>
          <p:cNvSpPr txBox="1">
            <a:spLocks noChangeArrowheads="1"/>
          </p:cNvSpPr>
          <p:nvPr/>
        </p:nvSpPr>
        <p:spPr bwMode="auto">
          <a:xfrm>
            <a:off x="5003600" y="3500438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high</a:t>
            </a:r>
          </a:p>
        </p:txBody>
      </p:sp>
      <p:sp>
        <p:nvSpPr>
          <p:cNvPr id="10" name="Line 138"/>
          <p:cNvSpPr>
            <a:spLocks noChangeShapeType="1"/>
          </p:cNvSpPr>
          <p:nvPr/>
        </p:nvSpPr>
        <p:spPr bwMode="auto">
          <a:xfrm flipV="1">
            <a:off x="2843212" y="2132820"/>
            <a:ext cx="864668" cy="115171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Text Box 141"/>
          <p:cNvSpPr txBox="1">
            <a:spLocks noChangeArrowheads="1"/>
          </p:cNvSpPr>
          <p:nvPr/>
        </p:nvSpPr>
        <p:spPr bwMode="auto">
          <a:xfrm>
            <a:off x="467430" y="1700473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data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" name="Line 138"/>
          <p:cNvSpPr>
            <a:spLocks noChangeShapeType="1"/>
          </p:cNvSpPr>
          <p:nvPr/>
        </p:nvSpPr>
        <p:spPr bwMode="auto">
          <a:xfrm flipH="1">
            <a:off x="3275820" y="980660"/>
            <a:ext cx="432060" cy="720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Text Box 141"/>
          <p:cNvSpPr txBox="1">
            <a:spLocks noChangeArrowheads="1"/>
          </p:cNvSpPr>
          <p:nvPr/>
        </p:nvSpPr>
        <p:spPr bwMode="auto">
          <a:xfrm>
            <a:off x="3132320" y="333175"/>
            <a:ext cx="115216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middle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內容版面配置區 1"/>
          <p:cNvSpPr txBox="1">
            <a:spLocks/>
          </p:cNvSpPr>
          <p:nvPr/>
        </p:nvSpPr>
        <p:spPr bwMode="auto">
          <a:xfrm>
            <a:off x="7524410" y="414910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000" b="1" kern="0" dirty="0" smtClean="0">
                <a:latin typeface="Courier New" pitchFamily="49" charset="0"/>
                <a:ea typeface="新細明體" charset="-120"/>
              </a:rPr>
              <a:t>9</a:t>
            </a:r>
            <a:endParaRPr lang="zh-TW" altLang="en-US" kern="0" dirty="0"/>
          </a:p>
        </p:txBody>
      </p:sp>
      <p:sp>
        <p:nvSpPr>
          <p:cNvPr id="15" name="Line 138"/>
          <p:cNvSpPr>
            <a:spLocks noChangeShapeType="1"/>
          </p:cNvSpPr>
          <p:nvPr/>
        </p:nvSpPr>
        <p:spPr bwMode="auto">
          <a:xfrm flipH="1" flipV="1">
            <a:off x="3275820" y="2132820"/>
            <a:ext cx="2159780" cy="115171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" name="內容版面配置區 1"/>
          <p:cNvSpPr txBox="1">
            <a:spLocks/>
          </p:cNvSpPr>
          <p:nvPr/>
        </p:nvSpPr>
        <p:spPr bwMode="auto">
          <a:xfrm>
            <a:off x="2627186" y="3068386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TW" altLang="en-US" kern="0" dirty="0"/>
          </a:p>
        </p:txBody>
      </p:sp>
      <p:sp>
        <p:nvSpPr>
          <p:cNvPr id="17" name="內容版面配置區 1"/>
          <p:cNvSpPr txBox="1">
            <a:spLocks/>
          </p:cNvSpPr>
          <p:nvPr/>
        </p:nvSpPr>
        <p:spPr bwMode="auto">
          <a:xfrm>
            <a:off x="5219573" y="3068386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TW" altLang="en-US" kern="0" dirty="0"/>
          </a:p>
        </p:txBody>
      </p:sp>
      <p:sp>
        <p:nvSpPr>
          <p:cNvPr id="18" name="內容版面配置區 1"/>
          <p:cNvSpPr txBox="1">
            <a:spLocks/>
          </p:cNvSpPr>
          <p:nvPr/>
        </p:nvSpPr>
        <p:spPr bwMode="auto">
          <a:xfrm>
            <a:off x="3492373" y="765175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TW" altLang="en-US" kern="0" dirty="0"/>
          </a:p>
        </p:txBody>
      </p:sp>
    </p:spTree>
    <p:extLst>
      <p:ext uri="{BB962C8B-B14F-4D97-AF65-F5344CB8AC3E}">
        <p14:creationId xmlns:p14="http://schemas.microsoft.com/office/powerpoint/2010/main" val="23432056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906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do</a:t>
            </a:r>
            <a:endParaRPr lang="en-US" altLang="zh-TW" dirty="0">
              <a:solidFill>
                <a:srgbClr val="000000"/>
              </a:solidFill>
            </a:endParaRP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{</a:t>
            </a:r>
            <a:endParaRPr lang="en-US" altLang="zh-TW" dirty="0">
              <a:solidFill>
                <a:srgbClr val="000000"/>
              </a:solidFill>
            </a:endParaRP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 err="1">
                <a:solidFill>
                  <a:srgbClr val="000000"/>
                </a:solidFill>
              </a:rPr>
              <a:t>searchElement</a:t>
            </a:r>
            <a:r>
              <a:rPr lang="en-US" altLang="zh-TW" dirty="0">
                <a:solidFill>
                  <a:srgbClr val="000000"/>
                </a:solidFill>
              </a:rPr>
              <a:t> == data[ middle ] )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   </a:t>
            </a:r>
            <a:r>
              <a:rPr lang="en-US" altLang="zh-TW" dirty="0">
                <a:solidFill>
                  <a:srgbClr val="000000"/>
                </a:solidFill>
              </a:rPr>
              <a:t>location = middle;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else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 err="1">
                <a:solidFill>
                  <a:srgbClr val="000000"/>
                </a:solidFill>
              </a:rPr>
              <a:t>searchElement</a:t>
            </a:r>
            <a:r>
              <a:rPr lang="en-US" altLang="zh-TW" dirty="0">
                <a:solidFill>
                  <a:srgbClr val="000000"/>
                </a:solidFill>
              </a:rPr>
              <a:t> &lt; data[ middle ] )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   </a:t>
            </a:r>
            <a:r>
              <a:rPr lang="en-US" altLang="zh-TW" dirty="0">
                <a:solidFill>
                  <a:srgbClr val="000000"/>
                </a:solidFill>
              </a:rPr>
              <a:t>high = middle - 1;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else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   </a:t>
            </a:r>
            <a:r>
              <a:rPr lang="en-US" altLang="zh-TW" dirty="0">
                <a:solidFill>
                  <a:srgbClr val="000000"/>
                </a:solidFill>
              </a:rPr>
              <a:t>low = middle + 1;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00"/>
                </a:solidFill>
              </a:rPr>
              <a:t>middle = ( low + high + 1) / 2;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} </a:t>
            </a:r>
            <a:r>
              <a:rPr lang="en-US" altLang="zh-TW" dirty="0">
                <a:solidFill>
                  <a:srgbClr val="0000FF"/>
                </a:solidFill>
              </a:rPr>
              <a:t>while</a:t>
            </a:r>
            <a:r>
              <a:rPr lang="en-US" altLang="zh-TW" dirty="0">
                <a:solidFill>
                  <a:srgbClr val="000000"/>
                </a:solidFill>
              </a:rPr>
              <a:t>( ( low &lt;= high ) &amp;&amp; ( location == -1 ) );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sz="2000" b="1" dirty="0" err="1" smtClean="0">
                <a:latin typeface="Courier New" pitchFamily="49" charset="0"/>
                <a:ea typeface="新細明體" charset="-120"/>
              </a:rPr>
              <a:t>searchElement</a:t>
            </a:r>
            <a:endParaRPr lang="zh-TW" altLang="en-US" dirty="0"/>
          </a:p>
        </p:txBody>
      </p:sp>
      <p:sp>
        <p:nvSpPr>
          <p:cNvPr id="28" name="內容版面配置區 1"/>
          <p:cNvSpPr txBox="1">
            <a:spLocks/>
          </p:cNvSpPr>
          <p:nvPr/>
        </p:nvSpPr>
        <p:spPr bwMode="auto">
          <a:xfrm>
            <a:off x="7524410" y="414910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000" b="1" kern="0" dirty="0" smtClean="0">
                <a:solidFill>
                  <a:srgbClr val="000000"/>
                </a:solidFill>
                <a:latin typeface="Courier New" pitchFamily="49" charset="0"/>
              </a:rPr>
              <a:t>8</a:t>
            </a:r>
            <a:endParaRPr lang="zh-TW" altLang="en-US" kern="0" dirty="0">
              <a:solidFill>
                <a:srgbClr val="000000"/>
              </a:solidFill>
            </a:endParaRPr>
          </a:p>
        </p:txBody>
      </p:sp>
      <p:graphicFrame>
        <p:nvGraphicFramePr>
          <p:cNvPr id="29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514506"/>
              </p:ext>
            </p:extLst>
          </p:nvPr>
        </p:nvGraphicFramePr>
        <p:xfrm>
          <a:off x="1331550" y="1268413"/>
          <a:ext cx="6480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5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7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9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Line 138"/>
          <p:cNvSpPr>
            <a:spLocks noChangeShapeType="1"/>
          </p:cNvSpPr>
          <p:nvPr/>
        </p:nvSpPr>
        <p:spPr bwMode="auto">
          <a:xfrm flipV="1">
            <a:off x="4139940" y="2132820"/>
            <a:ext cx="0" cy="576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" name="Text Box 139"/>
          <p:cNvSpPr txBox="1">
            <a:spLocks noChangeArrowheads="1"/>
          </p:cNvSpPr>
          <p:nvPr/>
        </p:nvSpPr>
        <p:spPr bwMode="auto">
          <a:xfrm>
            <a:off x="611450" y="2708900"/>
            <a:ext cx="720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low</a:t>
            </a:r>
          </a:p>
        </p:txBody>
      </p:sp>
      <p:sp>
        <p:nvSpPr>
          <p:cNvPr id="32" name="Text Box 141"/>
          <p:cNvSpPr txBox="1">
            <a:spLocks noChangeArrowheads="1"/>
          </p:cNvSpPr>
          <p:nvPr/>
        </p:nvSpPr>
        <p:spPr bwMode="auto">
          <a:xfrm>
            <a:off x="4356420" y="2709187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high</a:t>
            </a:r>
          </a:p>
        </p:txBody>
      </p:sp>
      <p:sp>
        <p:nvSpPr>
          <p:cNvPr id="33" name="Line 138"/>
          <p:cNvSpPr>
            <a:spLocks noChangeShapeType="1"/>
          </p:cNvSpPr>
          <p:nvPr/>
        </p:nvSpPr>
        <p:spPr bwMode="auto">
          <a:xfrm flipV="1">
            <a:off x="1547130" y="2132533"/>
            <a:ext cx="0" cy="576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467430" y="1700473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data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5" name="Line 138"/>
          <p:cNvSpPr>
            <a:spLocks noChangeShapeType="1"/>
          </p:cNvSpPr>
          <p:nvPr/>
        </p:nvSpPr>
        <p:spPr bwMode="auto">
          <a:xfrm>
            <a:off x="2843760" y="1124680"/>
            <a:ext cx="0" cy="5760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6" name="Text Box 141"/>
          <p:cNvSpPr txBox="1">
            <a:spLocks noChangeArrowheads="1"/>
          </p:cNvSpPr>
          <p:nvPr/>
        </p:nvSpPr>
        <p:spPr bwMode="auto">
          <a:xfrm>
            <a:off x="2267680" y="260560"/>
            <a:ext cx="115216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middle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7" name="內容版面配置區 1"/>
          <p:cNvSpPr txBox="1">
            <a:spLocks/>
          </p:cNvSpPr>
          <p:nvPr/>
        </p:nvSpPr>
        <p:spPr bwMode="auto">
          <a:xfrm>
            <a:off x="1331550" y="270890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zh-TW" altLang="en-US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內容版面配置區 1"/>
          <p:cNvSpPr txBox="1">
            <a:spLocks/>
          </p:cNvSpPr>
          <p:nvPr/>
        </p:nvSpPr>
        <p:spPr bwMode="auto">
          <a:xfrm>
            <a:off x="3924360" y="2709187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72000" tIns="45720" rIns="7200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zh-TW" altLang="en-US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內容版面配置區 1"/>
          <p:cNvSpPr txBox="1">
            <a:spLocks/>
          </p:cNvSpPr>
          <p:nvPr/>
        </p:nvSpPr>
        <p:spPr bwMode="auto">
          <a:xfrm>
            <a:off x="2627730" y="69262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72000" tIns="45720" rIns="7200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zh-TW" altLang="en-US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209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latin typeface="Times New Roman" pitchFamily="18" charset="0"/>
              </a:rPr>
              <a:t>Binary Search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251460" y="1268724"/>
            <a:ext cx="8641080" cy="5328672"/>
          </a:xfrm>
        </p:spPr>
        <p:txBody>
          <a:bodyPr/>
          <a:lstStyle/>
          <a:p>
            <a:pPr marL="542925" indent="-542925" eaLnBrk="1" hangingPunct="1">
              <a:spcBef>
                <a:spcPts val="0"/>
              </a:spcBef>
              <a:spcAft>
                <a:spcPts val="400"/>
              </a:spcAft>
              <a:buFontTx/>
              <a:buNone/>
            </a:pPr>
            <a:r>
              <a:rPr lang="en-US" altLang="zh-TW" sz="16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binarySearch</a:t>
            </a:r>
            <a:r>
              <a:rPr lang="en-US" altLang="zh-TW" sz="1600" dirty="0" smtClean="0"/>
              <a:t>( </a:t>
            </a:r>
            <a:r>
              <a:rPr lang="en-US" altLang="zh-TW" sz="16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1600" dirty="0" smtClean="0"/>
              <a:t> data[], </a:t>
            </a:r>
            <a:r>
              <a:rPr lang="en-US" altLang="zh-TW" sz="16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1600" dirty="0" smtClean="0"/>
              <a:t> size, </a:t>
            </a:r>
            <a:r>
              <a:rPr lang="en-US" altLang="zh-TW" sz="16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1600" dirty="0" smtClean="0"/>
              <a:t> </a:t>
            </a:r>
            <a:r>
              <a:rPr lang="en-US" altLang="zh-TW" sz="1600" dirty="0" err="1" smtClean="0"/>
              <a:t>searchElement</a:t>
            </a:r>
            <a:r>
              <a:rPr lang="en-US" altLang="zh-TW" sz="1600" dirty="0" smtClean="0"/>
              <a:t> )</a:t>
            </a:r>
          </a:p>
          <a:p>
            <a:pPr marL="542925" indent="-542925" eaLnBrk="1" hangingPunct="1">
              <a:spcBef>
                <a:spcPts val="0"/>
              </a:spcBef>
              <a:spcAft>
                <a:spcPts val="400"/>
              </a:spcAft>
              <a:buFontTx/>
              <a:buNone/>
            </a:pPr>
            <a:r>
              <a:rPr lang="en-US" altLang="zh-TW" sz="1600" dirty="0" smtClean="0"/>
              <a:t>{</a:t>
            </a:r>
          </a:p>
          <a:p>
            <a:pPr lvl="0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*low = data;</a:t>
            </a:r>
          </a:p>
          <a:p>
            <a:pPr lvl="0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*high = data + size - 1;</a:t>
            </a:r>
          </a:p>
          <a:p>
            <a:pPr lvl="0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*middle = data + size / 2;</a:t>
            </a:r>
          </a:p>
          <a:p>
            <a:pPr lvl="0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altLang="zh-TW" sz="1600" dirty="0" err="1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location = -1;</a:t>
            </a:r>
            <a:endParaRPr lang="zh-TW" altLang="en-US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 smtClean="0">
                <a:solidFill>
                  <a:srgbClr val="0000FF"/>
                </a:solidFill>
                <a:latin typeface="Lucida Console"/>
              </a:rPr>
              <a:t>   do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{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searchElement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== *middle )</a:t>
            </a:r>
          </a:p>
          <a:p>
            <a:pPr lvl="0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location = middle - data;</a:t>
            </a:r>
          </a:p>
          <a:p>
            <a:pPr lvl="0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sz="1600" dirty="0" err="1">
                <a:solidFill>
                  <a:prstClr val="black"/>
                </a:solidFill>
                <a:latin typeface="Lucida Console"/>
              </a:rPr>
              <a:t>searchElement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&lt; *middle )</a:t>
            </a:r>
          </a:p>
          <a:p>
            <a:pPr lvl="0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high = middle - 1;</a:t>
            </a:r>
          </a:p>
          <a:p>
            <a:pPr lvl="0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else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low = middle + 1;</a:t>
            </a:r>
          </a:p>
          <a:p>
            <a:pPr lvl="0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  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middle = data + ( ( low - data ) + ( high - data ) + 1 ) / 2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 smtClean="0">
                <a:latin typeface="Lucida Console"/>
              </a:rPr>
              <a:t>      middle </a:t>
            </a:r>
            <a:r>
              <a:rPr lang="en-US" altLang="zh-TW" sz="1600" dirty="0">
                <a:latin typeface="Lucida Console"/>
              </a:rPr>
              <a:t>= low + ( high - low + 1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) / </a:t>
            </a:r>
            <a:r>
              <a:rPr lang="en-US" altLang="zh-TW" sz="1600" dirty="0">
                <a:latin typeface="Lucida Console"/>
              </a:rPr>
              <a:t>2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sz="1600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  <a:spcAft>
                <a:spcPts val="400"/>
              </a:spcAft>
            </a:pPr>
            <a:r>
              <a:rPr lang="en-US" altLang="zh-TW" sz="1600" dirty="0" smtClean="0">
                <a:solidFill>
                  <a:prstClr val="black"/>
                </a:solidFill>
                <a:latin typeface="Lucida Console"/>
              </a:rPr>
              <a:t>   } </a:t>
            </a:r>
            <a:r>
              <a:rPr lang="en-US" altLang="zh-TW" sz="1600" dirty="0">
                <a:solidFill>
                  <a:srgbClr val="0000FF"/>
                </a:solidFill>
                <a:latin typeface="Lucida Console"/>
              </a:rPr>
              <a:t>while</a:t>
            </a:r>
            <a:r>
              <a:rPr lang="en-US" altLang="zh-TW" sz="1600" dirty="0">
                <a:solidFill>
                  <a:prstClr val="black"/>
                </a:solidFill>
                <a:latin typeface="Lucida Console"/>
              </a:rPr>
              <a:t> ( ( low &lt;= high ) &amp;&amp; ( location == -1 ) );</a:t>
            </a:r>
          </a:p>
          <a:p>
            <a:pPr marL="542925" indent="-542925" eaLnBrk="1" hangingPunct="1">
              <a:spcBef>
                <a:spcPts val="0"/>
              </a:spcBef>
              <a:spcAft>
                <a:spcPts val="400"/>
              </a:spcAft>
              <a:buFontTx/>
              <a:buNone/>
            </a:pPr>
            <a:r>
              <a:rPr lang="en-US" altLang="zh-TW" sz="16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556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do</a:t>
            </a:r>
            <a:endParaRPr lang="en-US" altLang="zh-TW" dirty="0">
              <a:solidFill>
                <a:srgbClr val="000000"/>
              </a:solidFill>
            </a:endParaRP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{</a:t>
            </a:r>
            <a:endParaRPr lang="en-US" altLang="zh-TW" dirty="0">
              <a:solidFill>
                <a:srgbClr val="000000"/>
              </a:solidFill>
            </a:endParaRP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 err="1">
                <a:solidFill>
                  <a:srgbClr val="000000"/>
                </a:solidFill>
              </a:rPr>
              <a:t>searchElement</a:t>
            </a:r>
            <a:r>
              <a:rPr lang="en-US" altLang="zh-TW" dirty="0">
                <a:solidFill>
                  <a:srgbClr val="000000"/>
                </a:solidFill>
              </a:rPr>
              <a:t> == data[ middle ] )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   </a:t>
            </a:r>
            <a:r>
              <a:rPr lang="en-US" altLang="zh-TW" dirty="0">
                <a:solidFill>
                  <a:srgbClr val="000000"/>
                </a:solidFill>
              </a:rPr>
              <a:t>location = middle;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else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 err="1">
                <a:solidFill>
                  <a:srgbClr val="000000"/>
                </a:solidFill>
              </a:rPr>
              <a:t>searchElement</a:t>
            </a:r>
            <a:r>
              <a:rPr lang="en-US" altLang="zh-TW" dirty="0">
                <a:solidFill>
                  <a:srgbClr val="000000"/>
                </a:solidFill>
              </a:rPr>
              <a:t> &lt; data[ middle ] )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   </a:t>
            </a:r>
            <a:r>
              <a:rPr lang="en-US" altLang="zh-TW" dirty="0">
                <a:solidFill>
                  <a:srgbClr val="000000"/>
                </a:solidFill>
              </a:rPr>
              <a:t>high = middle - 1;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else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   </a:t>
            </a:r>
            <a:r>
              <a:rPr lang="en-US" altLang="zh-TW" dirty="0">
                <a:solidFill>
                  <a:srgbClr val="000000"/>
                </a:solidFill>
              </a:rPr>
              <a:t>low = middle + 1;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00"/>
                </a:solidFill>
              </a:rPr>
              <a:t>middle = ( low + high + 1) / 2;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} </a:t>
            </a:r>
            <a:r>
              <a:rPr lang="en-US" altLang="zh-TW" dirty="0">
                <a:solidFill>
                  <a:srgbClr val="0000FF"/>
                </a:solidFill>
              </a:rPr>
              <a:t>while</a:t>
            </a:r>
            <a:r>
              <a:rPr lang="en-US" altLang="zh-TW" dirty="0">
                <a:solidFill>
                  <a:srgbClr val="000000"/>
                </a:solidFill>
              </a:rPr>
              <a:t>( ( low &lt;= high ) &amp;&amp; ( location == -1 ) );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sz="2000" b="1" dirty="0" err="1" smtClean="0">
                <a:latin typeface="Courier New" pitchFamily="49" charset="0"/>
                <a:ea typeface="新細明體" charset="-120"/>
              </a:rPr>
              <a:t>searchElement</a:t>
            </a:r>
            <a:endParaRPr lang="zh-TW" altLang="en-US" dirty="0"/>
          </a:p>
        </p:txBody>
      </p:sp>
      <p:sp>
        <p:nvSpPr>
          <p:cNvPr id="28" name="內容版面配置區 1"/>
          <p:cNvSpPr txBox="1">
            <a:spLocks/>
          </p:cNvSpPr>
          <p:nvPr/>
        </p:nvSpPr>
        <p:spPr bwMode="auto">
          <a:xfrm>
            <a:off x="7524410" y="414910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000" b="1" kern="0" dirty="0" smtClean="0">
                <a:solidFill>
                  <a:srgbClr val="000000"/>
                </a:solidFill>
                <a:latin typeface="Courier New" pitchFamily="49" charset="0"/>
              </a:rPr>
              <a:t>8</a:t>
            </a:r>
            <a:endParaRPr lang="zh-TW" altLang="en-US" kern="0" dirty="0">
              <a:solidFill>
                <a:srgbClr val="000000"/>
              </a:solidFill>
            </a:endParaRPr>
          </a:p>
        </p:txBody>
      </p:sp>
      <p:graphicFrame>
        <p:nvGraphicFramePr>
          <p:cNvPr id="29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333404"/>
              </p:ext>
            </p:extLst>
          </p:nvPr>
        </p:nvGraphicFramePr>
        <p:xfrm>
          <a:off x="1331550" y="1268413"/>
          <a:ext cx="6480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5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7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9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Line 138"/>
          <p:cNvSpPr>
            <a:spLocks noChangeShapeType="1"/>
          </p:cNvSpPr>
          <p:nvPr/>
        </p:nvSpPr>
        <p:spPr bwMode="auto">
          <a:xfrm flipV="1">
            <a:off x="4139940" y="2132820"/>
            <a:ext cx="0" cy="576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" name="Text Box 139"/>
          <p:cNvSpPr txBox="1">
            <a:spLocks noChangeArrowheads="1"/>
          </p:cNvSpPr>
          <p:nvPr/>
        </p:nvSpPr>
        <p:spPr bwMode="auto">
          <a:xfrm>
            <a:off x="2340140" y="2709187"/>
            <a:ext cx="720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low</a:t>
            </a:r>
          </a:p>
        </p:txBody>
      </p:sp>
      <p:sp>
        <p:nvSpPr>
          <p:cNvPr id="32" name="Text Box 141"/>
          <p:cNvSpPr txBox="1">
            <a:spLocks noChangeArrowheads="1"/>
          </p:cNvSpPr>
          <p:nvPr/>
        </p:nvSpPr>
        <p:spPr bwMode="auto">
          <a:xfrm>
            <a:off x="4356420" y="2709187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high</a:t>
            </a:r>
          </a:p>
        </p:txBody>
      </p:sp>
      <p:sp>
        <p:nvSpPr>
          <p:cNvPr id="33" name="Line 138"/>
          <p:cNvSpPr>
            <a:spLocks noChangeShapeType="1"/>
          </p:cNvSpPr>
          <p:nvPr/>
        </p:nvSpPr>
        <p:spPr bwMode="auto">
          <a:xfrm flipV="1">
            <a:off x="3275820" y="2132820"/>
            <a:ext cx="0" cy="576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467430" y="1700473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data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5" name="Line 138"/>
          <p:cNvSpPr>
            <a:spLocks noChangeShapeType="1"/>
          </p:cNvSpPr>
          <p:nvPr/>
        </p:nvSpPr>
        <p:spPr bwMode="auto">
          <a:xfrm>
            <a:off x="2843760" y="1124680"/>
            <a:ext cx="0" cy="5760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6" name="Text Box 141"/>
          <p:cNvSpPr txBox="1">
            <a:spLocks noChangeArrowheads="1"/>
          </p:cNvSpPr>
          <p:nvPr/>
        </p:nvSpPr>
        <p:spPr bwMode="auto">
          <a:xfrm>
            <a:off x="2267680" y="260560"/>
            <a:ext cx="115216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middle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7" name="內容版面配置區 1"/>
          <p:cNvSpPr txBox="1">
            <a:spLocks/>
          </p:cNvSpPr>
          <p:nvPr/>
        </p:nvSpPr>
        <p:spPr bwMode="auto">
          <a:xfrm>
            <a:off x="3060240" y="2709187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zh-TW" altLang="en-US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內容版面配置區 1"/>
          <p:cNvSpPr txBox="1">
            <a:spLocks/>
          </p:cNvSpPr>
          <p:nvPr/>
        </p:nvSpPr>
        <p:spPr bwMode="auto">
          <a:xfrm>
            <a:off x="3924360" y="2709187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72000" tIns="45720" rIns="7200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zh-TW" altLang="en-US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內容版面配置區 1"/>
          <p:cNvSpPr txBox="1">
            <a:spLocks/>
          </p:cNvSpPr>
          <p:nvPr/>
        </p:nvSpPr>
        <p:spPr bwMode="auto">
          <a:xfrm>
            <a:off x="2627730" y="69262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72000" tIns="45720" rIns="7200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zh-TW" altLang="en-US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532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do</a:t>
            </a:r>
            <a:endParaRPr lang="en-US" altLang="zh-TW" dirty="0">
              <a:solidFill>
                <a:srgbClr val="000000"/>
              </a:solidFill>
            </a:endParaRP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{</a:t>
            </a:r>
            <a:endParaRPr lang="en-US" altLang="zh-TW" dirty="0">
              <a:solidFill>
                <a:srgbClr val="000000"/>
              </a:solidFill>
            </a:endParaRP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 err="1">
                <a:solidFill>
                  <a:srgbClr val="000000"/>
                </a:solidFill>
              </a:rPr>
              <a:t>searchElement</a:t>
            </a:r>
            <a:r>
              <a:rPr lang="en-US" altLang="zh-TW" dirty="0">
                <a:solidFill>
                  <a:srgbClr val="000000"/>
                </a:solidFill>
              </a:rPr>
              <a:t> == data[ middle ] )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   </a:t>
            </a:r>
            <a:r>
              <a:rPr lang="en-US" altLang="zh-TW" dirty="0">
                <a:solidFill>
                  <a:srgbClr val="000000"/>
                </a:solidFill>
              </a:rPr>
              <a:t>location = middle;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else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 err="1">
                <a:solidFill>
                  <a:srgbClr val="000000"/>
                </a:solidFill>
              </a:rPr>
              <a:t>searchElement</a:t>
            </a:r>
            <a:r>
              <a:rPr lang="en-US" altLang="zh-TW" dirty="0">
                <a:solidFill>
                  <a:srgbClr val="000000"/>
                </a:solidFill>
              </a:rPr>
              <a:t> &lt; data[ middle ] )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   </a:t>
            </a:r>
            <a:r>
              <a:rPr lang="en-US" altLang="zh-TW" dirty="0">
                <a:solidFill>
                  <a:srgbClr val="000000"/>
                </a:solidFill>
              </a:rPr>
              <a:t>high = middle - 1;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else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   </a:t>
            </a:r>
            <a:r>
              <a:rPr lang="en-US" altLang="zh-TW" dirty="0">
                <a:solidFill>
                  <a:srgbClr val="000000"/>
                </a:solidFill>
              </a:rPr>
              <a:t>low = middle + 1;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00"/>
                </a:solidFill>
              </a:rPr>
              <a:t>middle = ( low + high + 1) / 2;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} </a:t>
            </a:r>
            <a:r>
              <a:rPr lang="en-US" altLang="zh-TW" dirty="0">
                <a:solidFill>
                  <a:srgbClr val="0000FF"/>
                </a:solidFill>
              </a:rPr>
              <a:t>while</a:t>
            </a:r>
            <a:r>
              <a:rPr lang="en-US" altLang="zh-TW" dirty="0">
                <a:solidFill>
                  <a:srgbClr val="000000"/>
                </a:solidFill>
              </a:rPr>
              <a:t>( ( low &lt;= high ) &amp;&amp; ( location == -1 ) );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sz="2000" b="1" dirty="0" err="1" smtClean="0">
                <a:latin typeface="Courier New" pitchFamily="49" charset="0"/>
                <a:ea typeface="新細明體" charset="-120"/>
              </a:rPr>
              <a:t>searchElement</a:t>
            </a:r>
            <a:endParaRPr lang="zh-TW" altLang="en-US" dirty="0"/>
          </a:p>
        </p:txBody>
      </p:sp>
      <p:sp>
        <p:nvSpPr>
          <p:cNvPr id="28" name="內容版面配置區 1"/>
          <p:cNvSpPr txBox="1">
            <a:spLocks/>
          </p:cNvSpPr>
          <p:nvPr/>
        </p:nvSpPr>
        <p:spPr bwMode="auto">
          <a:xfrm>
            <a:off x="7524410" y="414910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000" b="1" kern="0" dirty="0" smtClean="0">
                <a:solidFill>
                  <a:srgbClr val="000000"/>
                </a:solidFill>
                <a:latin typeface="Courier New" pitchFamily="49" charset="0"/>
              </a:rPr>
              <a:t>8</a:t>
            </a:r>
            <a:endParaRPr lang="zh-TW" altLang="en-US" kern="0" dirty="0">
              <a:solidFill>
                <a:srgbClr val="000000"/>
              </a:solidFill>
            </a:endParaRPr>
          </a:p>
        </p:txBody>
      </p:sp>
      <p:graphicFrame>
        <p:nvGraphicFramePr>
          <p:cNvPr id="29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554226"/>
              </p:ext>
            </p:extLst>
          </p:nvPr>
        </p:nvGraphicFramePr>
        <p:xfrm>
          <a:off x="1331550" y="1268413"/>
          <a:ext cx="6480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5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7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9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Line 138"/>
          <p:cNvSpPr>
            <a:spLocks noChangeShapeType="1"/>
          </p:cNvSpPr>
          <p:nvPr/>
        </p:nvSpPr>
        <p:spPr bwMode="auto">
          <a:xfrm flipV="1">
            <a:off x="4139940" y="2132820"/>
            <a:ext cx="0" cy="576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1" name="Text Box 139"/>
          <p:cNvSpPr txBox="1">
            <a:spLocks noChangeArrowheads="1"/>
          </p:cNvSpPr>
          <p:nvPr/>
        </p:nvSpPr>
        <p:spPr bwMode="auto">
          <a:xfrm>
            <a:off x="2340140" y="2709187"/>
            <a:ext cx="720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low</a:t>
            </a:r>
          </a:p>
        </p:txBody>
      </p:sp>
      <p:sp>
        <p:nvSpPr>
          <p:cNvPr id="32" name="Text Box 141"/>
          <p:cNvSpPr txBox="1">
            <a:spLocks noChangeArrowheads="1"/>
          </p:cNvSpPr>
          <p:nvPr/>
        </p:nvSpPr>
        <p:spPr bwMode="auto">
          <a:xfrm>
            <a:off x="4356420" y="2709187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high</a:t>
            </a:r>
          </a:p>
        </p:txBody>
      </p:sp>
      <p:sp>
        <p:nvSpPr>
          <p:cNvPr id="33" name="Line 138"/>
          <p:cNvSpPr>
            <a:spLocks noChangeShapeType="1"/>
          </p:cNvSpPr>
          <p:nvPr/>
        </p:nvSpPr>
        <p:spPr bwMode="auto">
          <a:xfrm flipV="1">
            <a:off x="3275820" y="2132820"/>
            <a:ext cx="0" cy="576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467430" y="1700473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data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5" name="Line 138"/>
          <p:cNvSpPr>
            <a:spLocks noChangeShapeType="1"/>
          </p:cNvSpPr>
          <p:nvPr/>
        </p:nvSpPr>
        <p:spPr bwMode="auto">
          <a:xfrm>
            <a:off x="3707880" y="1124680"/>
            <a:ext cx="0" cy="5760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6" name="Text Box 141"/>
          <p:cNvSpPr txBox="1">
            <a:spLocks noChangeArrowheads="1"/>
          </p:cNvSpPr>
          <p:nvPr/>
        </p:nvSpPr>
        <p:spPr bwMode="auto">
          <a:xfrm>
            <a:off x="3131800" y="260560"/>
            <a:ext cx="115216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middle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7" name="內容版面配置區 1"/>
          <p:cNvSpPr txBox="1">
            <a:spLocks/>
          </p:cNvSpPr>
          <p:nvPr/>
        </p:nvSpPr>
        <p:spPr bwMode="auto">
          <a:xfrm>
            <a:off x="3060240" y="2709187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zh-TW" altLang="en-US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內容版面配置區 1"/>
          <p:cNvSpPr txBox="1">
            <a:spLocks/>
          </p:cNvSpPr>
          <p:nvPr/>
        </p:nvSpPr>
        <p:spPr bwMode="auto">
          <a:xfrm>
            <a:off x="3924360" y="2709187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72000" tIns="45720" rIns="7200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zh-TW" altLang="en-US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內容版面配置區 1"/>
          <p:cNvSpPr txBox="1">
            <a:spLocks/>
          </p:cNvSpPr>
          <p:nvPr/>
        </p:nvSpPr>
        <p:spPr bwMode="auto">
          <a:xfrm>
            <a:off x="3491850" y="69262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72000" tIns="45720" rIns="7200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zh-TW" altLang="en-US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230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FF"/>
                </a:solidFill>
              </a:rPr>
              <a:t>do</a:t>
            </a:r>
            <a:endParaRPr lang="en-US" altLang="zh-TW" dirty="0">
              <a:solidFill>
                <a:srgbClr val="000000"/>
              </a:solidFill>
            </a:endParaRP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{</a:t>
            </a:r>
            <a:endParaRPr lang="en-US" altLang="zh-TW" dirty="0">
              <a:solidFill>
                <a:srgbClr val="000000"/>
              </a:solidFill>
            </a:endParaRP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 err="1">
                <a:solidFill>
                  <a:srgbClr val="000000"/>
                </a:solidFill>
              </a:rPr>
              <a:t>searchElement</a:t>
            </a:r>
            <a:r>
              <a:rPr lang="en-US" altLang="zh-TW" dirty="0">
                <a:solidFill>
                  <a:srgbClr val="000000"/>
                </a:solidFill>
              </a:rPr>
              <a:t> == data[ middle ] )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   </a:t>
            </a:r>
            <a:r>
              <a:rPr lang="en-US" altLang="zh-TW" dirty="0">
                <a:solidFill>
                  <a:srgbClr val="000000"/>
                </a:solidFill>
              </a:rPr>
              <a:t>location = middle;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else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if</a:t>
            </a:r>
            <a:r>
              <a:rPr lang="en-US" altLang="zh-TW" dirty="0">
                <a:solidFill>
                  <a:srgbClr val="000000"/>
                </a:solidFill>
              </a:rPr>
              <a:t>( </a:t>
            </a:r>
            <a:r>
              <a:rPr lang="en-US" altLang="zh-TW" dirty="0" err="1">
                <a:solidFill>
                  <a:srgbClr val="000000"/>
                </a:solidFill>
              </a:rPr>
              <a:t>searchElement</a:t>
            </a:r>
            <a:r>
              <a:rPr lang="en-US" altLang="zh-TW" dirty="0">
                <a:solidFill>
                  <a:srgbClr val="000000"/>
                </a:solidFill>
              </a:rPr>
              <a:t> &lt; data[ middle ] )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   </a:t>
            </a:r>
            <a:r>
              <a:rPr lang="en-US" altLang="zh-TW" dirty="0">
                <a:solidFill>
                  <a:srgbClr val="000000"/>
                </a:solidFill>
              </a:rPr>
              <a:t>high = middle - 1;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else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   </a:t>
            </a:r>
            <a:r>
              <a:rPr lang="en-US" altLang="zh-TW" dirty="0">
                <a:solidFill>
                  <a:srgbClr val="000000"/>
                </a:solidFill>
              </a:rPr>
              <a:t>low = middle + 1;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   </a:t>
            </a:r>
            <a:r>
              <a:rPr lang="en-US" altLang="zh-TW" dirty="0">
                <a:solidFill>
                  <a:srgbClr val="000000"/>
                </a:solidFill>
              </a:rPr>
              <a:t>middle = ( low + high + 1) / 2;</a:t>
            </a:r>
          </a:p>
          <a:p>
            <a:pPr marL="542925" lvl="0" indent="-542925" eaLnBrk="1" hangingPunct="1">
              <a:spcBef>
                <a:spcPct val="5000"/>
              </a:spcBef>
            </a:pPr>
            <a:r>
              <a:rPr lang="en-US" altLang="zh-TW" dirty="0" smtClean="0">
                <a:solidFill>
                  <a:srgbClr val="000000"/>
                </a:solidFill>
              </a:rPr>
              <a:t>} </a:t>
            </a:r>
            <a:r>
              <a:rPr lang="en-US" altLang="zh-TW" dirty="0">
                <a:solidFill>
                  <a:srgbClr val="0000FF"/>
                </a:solidFill>
              </a:rPr>
              <a:t>while</a:t>
            </a:r>
            <a:r>
              <a:rPr lang="en-US" altLang="zh-TW" dirty="0">
                <a:solidFill>
                  <a:srgbClr val="000000"/>
                </a:solidFill>
              </a:rPr>
              <a:t>( ( low &lt;= high ) &amp;&amp; ( location == -1 ) );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sz="2000" b="1" dirty="0" err="1" smtClean="0">
                <a:latin typeface="Courier New" pitchFamily="49" charset="0"/>
                <a:ea typeface="新細明體" charset="-120"/>
              </a:rPr>
              <a:t>searchElement</a:t>
            </a:r>
            <a:endParaRPr lang="zh-TW" altLang="en-US" dirty="0"/>
          </a:p>
        </p:txBody>
      </p:sp>
      <p:sp>
        <p:nvSpPr>
          <p:cNvPr id="28" name="內容版面配置區 1"/>
          <p:cNvSpPr txBox="1">
            <a:spLocks/>
          </p:cNvSpPr>
          <p:nvPr/>
        </p:nvSpPr>
        <p:spPr bwMode="auto">
          <a:xfrm>
            <a:off x="7524410" y="414910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000" b="1" kern="0" dirty="0" smtClean="0">
                <a:solidFill>
                  <a:srgbClr val="000000"/>
                </a:solidFill>
                <a:latin typeface="Courier New" pitchFamily="49" charset="0"/>
              </a:rPr>
              <a:t>8</a:t>
            </a:r>
            <a:endParaRPr lang="zh-TW" altLang="en-US" kern="0" dirty="0">
              <a:solidFill>
                <a:srgbClr val="000000"/>
              </a:solidFill>
            </a:endParaRPr>
          </a:p>
        </p:txBody>
      </p:sp>
      <p:graphicFrame>
        <p:nvGraphicFramePr>
          <p:cNvPr id="29" name="Group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184373"/>
              </p:ext>
            </p:extLst>
          </p:nvPr>
        </p:nvGraphicFramePr>
        <p:xfrm>
          <a:off x="1331550" y="1268413"/>
          <a:ext cx="6480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5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7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9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11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13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0</a:t>
                      </a:r>
                    </a:p>
                  </a:txBody>
                  <a:tcPr marL="72000" marR="72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18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20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22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24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26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charset="-120"/>
                        </a:rPr>
                        <a:t>28</a:t>
                      </a:r>
                    </a:p>
                  </a:txBody>
                  <a:tcPr marL="72000" marR="72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Text Box 139"/>
          <p:cNvSpPr txBox="1">
            <a:spLocks noChangeArrowheads="1"/>
          </p:cNvSpPr>
          <p:nvPr/>
        </p:nvSpPr>
        <p:spPr bwMode="auto">
          <a:xfrm>
            <a:off x="2340140" y="2709187"/>
            <a:ext cx="720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low</a:t>
            </a:r>
          </a:p>
        </p:txBody>
      </p:sp>
      <p:sp>
        <p:nvSpPr>
          <p:cNvPr id="32" name="Text Box 141"/>
          <p:cNvSpPr txBox="1">
            <a:spLocks noChangeArrowheads="1"/>
          </p:cNvSpPr>
          <p:nvPr/>
        </p:nvSpPr>
        <p:spPr bwMode="auto">
          <a:xfrm>
            <a:off x="3491850" y="3284980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>
                <a:solidFill>
                  <a:srgbClr val="000000"/>
                </a:solidFill>
                <a:latin typeface="Courier New" pitchFamily="49" charset="0"/>
              </a:rPr>
              <a:t>high</a:t>
            </a:r>
          </a:p>
        </p:txBody>
      </p:sp>
      <p:sp>
        <p:nvSpPr>
          <p:cNvPr id="33" name="Line 138"/>
          <p:cNvSpPr>
            <a:spLocks noChangeShapeType="1"/>
          </p:cNvSpPr>
          <p:nvPr/>
        </p:nvSpPr>
        <p:spPr bwMode="auto">
          <a:xfrm flipV="1">
            <a:off x="3275820" y="2132820"/>
            <a:ext cx="0" cy="576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4" name="Text Box 141"/>
          <p:cNvSpPr txBox="1">
            <a:spLocks noChangeArrowheads="1"/>
          </p:cNvSpPr>
          <p:nvPr/>
        </p:nvSpPr>
        <p:spPr bwMode="auto">
          <a:xfrm>
            <a:off x="467430" y="1700473"/>
            <a:ext cx="86400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data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5" name="Line 138"/>
          <p:cNvSpPr>
            <a:spLocks noChangeShapeType="1"/>
          </p:cNvSpPr>
          <p:nvPr/>
        </p:nvSpPr>
        <p:spPr bwMode="auto">
          <a:xfrm>
            <a:off x="3707880" y="1124680"/>
            <a:ext cx="0" cy="5760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36" name="Text Box 141"/>
          <p:cNvSpPr txBox="1">
            <a:spLocks noChangeArrowheads="1"/>
          </p:cNvSpPr>
          <p:nvPr/>
        </p:nvSpPr>
        <p:spPr bwMode="auto">
          <a:xfrm>
            <a:off x="3131800" y="260560"/>
            <a:ext cx="1152160" cy="4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algn="ctr"/>
            <a:r>
              <a:rPr lang="en-US" altLang="zh-TW" sz="2000" b="1" dirty="0" smtClean="0">
                <a:solidFill>
                  <a:srgbClr val="000000"/>
                </a:solidFill>
                <a:latin typeface="Courier New" pitchFamily="49" charset="0"/>
              </a:rPr>
              <a:t>middle</a:t>
            </a:r>
            <a:endParaRPr lang="en-US" altLang="zh-TW" sz="2000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7" name="內容版面配置區 1"/>
          <p:cNvSpPr txBox="1">
            <a:spLocks/>
          </p:cNvSpPr>
          <p:nvPr/>
        </p:nvSpPr>
        <p:spPr bwMode="auto">
          <a:xfrm>
            <a:off x="3060240" y="2709187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zh-TW" altLang="en-US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內容版面配置區 1"/>
          <p:cNvSpPr txBox="1">
            <a:spLocks/>
          </p:cNvSpPr>
          <p:nvPr/>
        </p:nvSpPr>
        <p:spPr bwMode="auto">
          <a:xfrm>
            <a:off x="3059790" y="328498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72000" tIns="45720" rIns="7200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zh-TW" altLang="en-US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內容版面配置區 1"/>
          <p:cNvSpPr txBox="1">
            <a:spLocks/>
          </p:cNvSpPr>
          <p:nvPr/>
        </p:nvSpPr>
        <p:spPr bwMode="auto">
          <a:xfrm>
            <a:off x="3491850" y="692620"/>
            <a:ext cx="432054" cy="4320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72000" tIns="45720" rIns="72000" bIns="45720" numCol="1" anchor="ctr" anchorCtr="1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300"/>
              </a:spcBef>
              <a:spcAft>
                <a:spcPct val="0"/>
              </a:spcAft>
              <a:buNone/>
              <a:defRPr kumimoji="1" sz="18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b="1" kern="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zh-TW" altLang="en-US" b="1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160744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7019</Words>
  <Application>Microsoft Office PowerPoint</Application>
  <PresentationFormat>如螢幕大小 (4:3)</PresentationFormat>
  <Paragraphs>2033</Paragraphs>
  <Slides>60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60</vt:i4>
      </vt:variant>
    </vt:vector>
  </HeadingPairs>
  <TitlesOfParts>
    <vt:vector size="66" baseType="lpstr">
      <vt:lpstr>新細明體</vt:lpstr>
      <vt:lpstr>Arial</vt:lpstr>
      <vt:lpstr>Courier New</vt:lpstr>
      <vt:lpstr>Lucida Console</vt:lpstr>
      <vt:lpstr>Times New Roman</vt:lpstr>
      <vt:lpstr>預設簡報設計</vt:lpstr>
      <vt:lpstr>Binary Search</vt:lpstr>
      <vt:lpstr>Binary Search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Recursive Binary Search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Binary Search</vt:lpstr>
      <vt:lpstr>Binary Search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Binary Search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JCLin</dc:creator>
  <cp:lastModifiedBy>james Lin</cp:lastModifiedBy>
  <cp:revision>88</cp:revision>
  <dcterms:created xsi:type="dcterms:W3CDTF">2005-03-30T00:13:15Z</dcterms:created>
  <dcterms:modified xsi:type="dcterms:W3CDTF">2019-10-29T20:11:13Z</dcterms:modified>
</cp:coreProperties>
</file>