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5"/>
  </p:notesMasterIdLst>
  <p:handoutMasterIdLst>
    <p:handoutMasterId r:id="rId56"/>
  </p:handoutMasterIdLst>
  <p:sldIdLst>
    <p:sldId id="402" r:id="rId2"/>
    <p:sldId id="580" r:id="rId3"/>
    <p:sldId id="610" r:id="rId4"/>
    <p:sldId id="611" r:id="rId5"/>
    <p:sldId id="612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07" r:id="rId16"/>
    <p:sldId id="606" r:id="rId17"/>
    <p:sldId id="648" r:id="rId18"/>
    <p:sldId id="647" r:id="rId19"/>
    <p:sldId id="644" r:id="rId20"/>
    <p:sldId id="646" r:id="rId21"/>
    <p:sldId id="645" r:id="rId22"/>
    <p:sldId id="624" r:id="rId23"/>
    <p:sldId id="626" r:id="rId24"/>
    <p:sldId id="625" r:id="rId25"/>
    <p:sldId id="628" r:id="rId26"/>
    <p:sldId id="629" r:id="rId27"/>
    <p:sldId id="627" r:id="rId28"/>
    <p:sldId id="630" r:id="rId29"/>
    <p:sldId id="632" r:id="rId30"/>
    <p:sldId id="631" r:id="rId31"/>
    <p:sldId id="633" r:id="rId32"/>
    <p:sldId id="555" r:id="rId33"/>
    <p:sldId id="604" r:id="rId34"/>
    <p:sldId id="605" r:id="rId35"/>
    <p:sldId id="556" r:id="rId36"/>
    <p:sldId id="637" r:id="rId37"/>
    <p:sldId id="638" r:id="rId38"/>
    <p:sldId id="640" r:id="rId39"/>
    <p:sldId id="639" r:id="rId40"/>
    <p:sldId id="642" r:id="rId41"/>
    <p:sldId id="641" r:id="rId42"/>
    <p:sldId id="643" r:id="rId43"/>
    <p:sldId id="567" r:id="rId44"/>
    <p:sldId id="569" r:id="rId45"/>
    <p:sldId id="570" r:id="rId46"/>
    <p:sldId id="568" r:id="rId47"/>
    <p:sldId id="571" r:id="rId48"/>
    <p:sldId id="566" r:id="rId49"/>
    <p:sldId id="572" r:id="rId50"/>
    <p:sldId id="573" r:id="rId51"/>
    <p:sldId id="574" r:id="rId52"/>
    <p:sldId id="575" r:id="rId53"/>
    <p:sldId id="576" r:id="rId54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F5F5F"/>
    <a:srgbClr val="0099FF"/>
    <a:srgbClr val="FFE699"/>
    <a:srgbClr val="0033CC"/>
    <a:srgbClr val="CCCCFF"/>
    <a:srgbClr val="FF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7" autoAdjust="0"/>
    <p:restoredTop sz="94660"/>
  </p:normalViewPr>
  <p:slideViewPr>
    <p:cSldViewPr showGuides="1">
      <p:cViewPr varScale="1">
        <p:scale>
          <a:sx n="85" d="100"/>
          <a:sy n="85" d="100"/>
        </p:scale>
        <p:origin x="418" y="58"/>
      </p:cViewPr>
      <p:guideLst>
        <p:guide orient="horz" pos="73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3969069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1871655" y="5409253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78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368609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3609023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1448" y="1988816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2"/>
          </p:nvPr>
        </p:nvSpPr>
        <p:spPr>
          <a:xfrm>
            <a:off x="251448" y="5229230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4113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368609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3609023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1448" y="1988816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377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368609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1448" y="1988816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54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368609"/>
            <a:ext cx="648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1619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871655" y="3969069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4862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1871655" y="2528885"/>
            <a:ext cx="5400000" cy="108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0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1268724"/>
            <a:ext cx="5400000" cy="900000"/>
          </a:xfrm>
          <a:ln w="9525">
            <a:solidFill>
              <a:schemeClr val="tx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2619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5220000" cy="450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6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0000" cy="108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448747"/>
            <a:ext cx="792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611494" y="3969069"/>
            <a:ext cx="792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090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368609"/>
            <a:ext cx="6480000" cy="61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120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368609"/>
            <a:ext cx="6480000" cy="288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1331586" y="3609021"/>
            <a:ext cx="6480000" cy="288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7560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188585"/>
            <a:ext cx="864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29"/>
            <a:ext cx="8640000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88" r:id="rId5"/>
    <p:sldLayoutId id="2147483860" r:id="rId6"/>
    <p:sldLayoutId id="2147483884" r:id="rId7"/>
    <p:sldLayoutId id="2147483883" r:id="rId8"/>
    <p:sldLayoutId id="2147483885" r:id="rId9"/>
    <p:sldLayoutId id="2147483886" r:id="rId10"/>
    <p:sldLayoutId id="2147483889" r:id="rId11"/>
    <p:sldLayoutId id="2147483890" r:id="rId12"/>
    <p:sldLayoutId id="2147483891" r:id="rId13"/>
    <p:sldLayoutId id="2147483864" r:id="rId14"/>
    <p:sldLayoutId id="2147483865" r:id="rId1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 smtClean="0">
                <a:ea typeface="新細明體" pitchFamily="18" charset="-120"/>
              </a:rPr>
              <a:t>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22850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2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82448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0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00551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24164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8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80201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3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)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number;</a:t>
            </a:r>
          </a:p>
          <a:p>
            <a:pPr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80FF"/>
                </a:solidFill>
                <a:latin typeface="Lucida Console"/>
              </a:rPr>
              <a:t>"Enter a positive integer 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number;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nUnsorted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array is:\n"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cout &lt;&lt; setw(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) &lt;&lt; data[ i ];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number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nSorted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array is:\n"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cout &lt;&lt; setw(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) &lt;&lt;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126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>
                <a:solidFill>
                  <a:srgbClr val="0000FF"/>
                </a:solidFill>
                <a:ea typeface="新細明體" pitchFamily="18" charset="-120"/>
              </a:rPr>
              <a:t>Recursive Selection </a:t>
            </a:r>
            <a:r>
              <a:rPr lang="en-US" altLang="zh-TW" sz="5400" dirty="0">
                <a:solidFill>
                  <a:srgbClr val="0000FF"/>
                </a:solidFill>
                <a:ea typeface="新細明體" pitchFamily="18" charset="-120"/>
              </a:rPr>
              <a:t>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79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548631"/>
            <a:ext cx="5400000" cy="45005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data[i]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64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586" y="548631"/>
            <a:ext cx="5400000" cy="45005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last;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data[i] &gt; data[ last ]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i 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i ] = data[ last 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last ] = temp;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2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000" cy="45005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( data, last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   if( last &gt;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schemeClr val="bg1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last;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data[i] &gt; data[ last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last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last 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670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83557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000" cy="45005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last;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data[i] &gt; data[ last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last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last 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815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331586" y="548632"/>
            <a:ext cx="6480000" cy="36004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1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31593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71266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88237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4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73885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1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1464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9209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292092" y="3068954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311839" y="414909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83630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4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9209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292092" y="3068954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92092" y="486918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5292092" y="4689161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311839" y="414909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311839" y="576929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584796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92092" y="324897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292092" y="3068954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311839" y="414909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79214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74722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  }</a:t>
            </a:r>
            <a:endParaRPr lang="zh-TW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292092" y="162877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b" anchorCtr="0">
            <a:noAutofit/>
          </a:bodyPr>
          <a:lstStyle/>
          <a:p>
            <a:pPr algn="r"/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292090" y="1448746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TW" altLang="en-US" sz="1800" b="0" kern="0" smtClean="0">
              <a:solidFill>
                <a:srgbClr val="000000"/>
              </a:solidFill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311839" y="252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15210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5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  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18858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311839" y="90867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63449"/>
              </p:ext>
            </p:extLst>
          </p:nvPr>
        </p:nvGraphicFramePr>
        <p:xfrm>
          <a:off x="7092322" y="2888931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3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Two Recursive </a:t>
            </a:r>
            <a:r>
              <a:rPr lang="en-US" altLang="zh-TW" dirty="0">
                <a:solidFill>
                  <a:srgbClr val="0000FF"/>
                </a:solidFill>
              </a:rPr>
              <a:t>Selection Sort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vector&lt;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&amp;data,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recursiveSelectionSort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last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3768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61910" y="548640"/>
            <a:ext cx="8641080" cy="2736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last;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last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last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last 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51460" y="3573018"/>
            <a:ext cx="8640000" cy="2736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vector&lt;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&amp;data,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last;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last 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last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last 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130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750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1331586" y="368609"/>
            <a:ext cx="6480000" cy="630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A31515"/>
                </a:solidFill>
                <a:latin typeface="Lucida Console"/>
              </a:rPr>
              <a:t>"The original sequence is: "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&lt;&lt; </a:t>
            </a:r>
            <a:r>
              <a:rPr lang="en-US" altLang="zh-TW" sz="1600" b="0" dirty="0">
                <a:solidFill>
                  <a:srgbClr val="A31515"/>
                </a:solidFill>
                <a:latin typeface="Lucida Console"/>
              </a:rPr>
              <a:t>" "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A31515"/>
                </a:solidFill>
                <a:latin typeface="Lucida Console"/>
              </a:rPr>
              <a:t>"The resulting sequence is: "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&lt;&lt; </a:t>
            </a:r>
            <a:r>
              <a:rPr lang="en-US" altLang="zh-TW" sz="1600" b="0" dirty="0">
                <a:solidFill>
                  <a:srgbClr val="A31515"/>
                </a:solidFill>
                <a:latin typeface="Lucida Console"/>
              </a:rPr>
              <a:t>" "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80858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5969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80858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848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05569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862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88854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832161" y="3429000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3353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18809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20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9244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832161" y="3429000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0814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36897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832161" y="3429000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832161" y="504920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832161" y="4869184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3279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data,</a:t>
            </a:r>
            <a:r>
              <a:rPr lang="en-US" altLang="zh-TW" sz="12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- 1 ); 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</a:t>
            </a:r>
            <a:r>
              <a:rPr lang="zh-TW" altLang="en-US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</a:t>
            </a:r>
          </a:p>
          <a:p>
            <a:r>
              <a:rPr lang="en-US" altLang="zh-TW" kern="1200" dirty="0" smtClean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1 )</a:t>
            </a:r>
          </a:p>
          <a:p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</a:t>
            </a:r>
            <a:r>
              <a:rPr lang="en-US" altLang="zh-TW" kern="120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); }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data[], </a:t>
            </a:r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</a:t>
            </a:r>
            <a:r>
              <a:rPr lang="zh-TW" altLang="en-US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putMaxInLast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);</a:t>
            </a:r>
          </a:p>
          <a:p>
            <a:pPr lvl="0"/>
            <a:r>
              <a:rPr lang="en-US" altLang="zh-TW" kern="120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   if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1 )</a:t>
            </a:r>
          </a:p>
          <a:p>
            <a:pPr lvl="0"/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selectionSort</a:t>
            </a:r>
            <a:r>
              <a:rPr lang="en-US" altLang="zh-TW" kern="120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data, last - 1 ); 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940"/>
              </p:ext>
            </p:extLst>
          </p:nvPr>
        </p:nvGraphicFramePr>
        <p:xfrm>
          <a:off x="3851908" y="368609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6012184" y="216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pPr algn="l"/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6012183" y="1988816"/>
            <a:ext cx="540069" cy="54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583216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31" y="126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b" anchorCtr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5832161" y="3429000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832161" y="504920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bIns="0">
            <a:no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832161" y="4869184"/>
            <a:ext cx="72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2415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98335"/>
              </p:ext>
            </p:extLst>
          </p:nvPr>
        </p:nvGraphicFramePr>
        <p:xfrm>
          <a:off x="5160295" y="4869180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9345"/>
              </p:ext>
            </p:extLst>
          </p:nvPr>
        </p:nvGraphicFramePr>
        <p:xfrm>
          <a:off x="5160295" y="4293108"/>
          <a:ext cx="3744000" cy="2016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8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2998"/>
              </p:ext>
            </p:extLst>
          </p:nvPr>
        </p:nvGraphicFramePr>
        <p:xfrm>
          <a:off x="5160295" y="4293108"/>
          <a:ext cx="3744000" cy="2016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75865"/>
              </p:ext>
            </p:extLst>
          </p:nvPr>
        </p:nvGraphicFramePr>
        <p:xfrm>
          <a:off x="5160295" y="3717036"/>
          <a:ext cx="3744000" cy="259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2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60825"/>
              </p:ext>
            </p:extLst>
          </p:nvPr>
        </p:nvGraphicFramePr>
        <p:xfrm>
          <a:off x="5160295" y="3717036"/>
          <a:ext cx="3744000" cy="259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55613"/>
              </p:ext>
            </p:extLst>
          </p:nvPr>
        </p:nvGraphicFramePr>
        <p:xfrm>
          <a:off x="5160295" y="3141162"/>
          <a:ext cx="3744000" cy="3168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31240"/>
              </p:ext>
            </p:extLst>
          </p:nvPr>
        </p:nvGraphicFramePr>
        <p:xfrm>
          <a:off x="5160295" y="3141162"/>
          <a:ext cx="3744000" cy="3168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0044F63C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42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1074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7499"/>
              </p:ext>
            </p:extLst>
          </p:nvPr>
        </p:nvGraphicFramePr>
        <p:xfrm>
          <a:off x="5160295" y="3717036"/>
          <a:ext cx="3744000" cy="2592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0044F718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7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06054"/>
              </p:ext>
            </p:extLst>
          </p:nvPr>
        </p:nvGraphicFramePr>
        <p:xfrm>
          <a:off x="5160295" y="4293108"/>
          <a:ext cx="3744000" cy="2016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last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0044F7F4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9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size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= 20;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[ size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size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] = rand() % 100;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data, size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*data,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 smtClean="0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data, last );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last &gt; 1 )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70488"/>
              </p:ext>
            </p:extLst>
          </p:nvPr>
        </p:nvGraphicFramePr>
        <p:xfrm>
          <a:off x="5160295" y="4869180"/>
          <a:ext cx="3744000" cy="1440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0044F908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0044F90C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0044F910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data[3]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T="0" marB="0" anchor="ctr" horzOverflow="overflow">
                    <a:lnL cap="flat">
                      <a:noFill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0044F91C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040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8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0669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2524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2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27149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2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728655"/>
            <a:ext cx="5400000" cy="39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selectionSort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latin typeface="Lucida Console"/>
              </a:rPr>
              <a:t>last; k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k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putMaxInLast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k; 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data[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&gt;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temp =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=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data[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k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= temp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08571"/>
              </p:ext>
            </p:extLst>
          </p:nvPr>
        </p:nvGraphicFramePr>
        <p:xfrm>
          <a:off x="3671885" y="5049207"/>
          <a:ext cx="18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k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5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5491</TotalTime>
  <Words>5065</Words>
  <Application>Microsoft Office PowerPoint</Application>
  <PresentationFormat>如螢幕大小 (4:3)</PresentationFormat>
  <Paragraphs>1318</Paragraphs>
  <Slides>53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新細明體</vt:lpstr>
      <vt:lpstr>Courier New</vt:lpstr>
      <vt:lpstr>Helvetica</vt:lpstr>
      <vt:lpstr>Lucida Console</vt:lpstr>
      <vt:lpstr>Times New Roman</vt:lpstr>
      <vt:lpstr>ppt_template_07-25-2002</vt:lpstr>
      <vt:lpstr>Selection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Selection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Two Recursive Selection Sort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1054</cp:revision>
  <dcterms:created xsi:type="dcterms:W3CDTF">2002-07-31T17:44:31Z</dcterms:created>
  <dcterms:modified xsi:type="dcterms:W3CDTF">2020-11-17T03:02:55Z</dcterms:modified>
</cp:coreProperties>
</file>