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71" r:id="rId3"/>
    <p:sldId id="308" r:id="rId4"/>
    <p:sldId id="309" r:id="rId5"/>
    <p:sldId id="310" r:id="rId6"/>
    <p:sldId id="311" r:id="rId7"/>
    <p:sldId id="312" r:id="rId8"/>
    <p:sldId id="322" r:id="rId9"/>
    <p:sldId id="313" r:id="rId10"/>
    <p:sldId id="320" r:id="rId11"/>
    <p:sldId id="321" r:id="rId12"/>
    <p:sldId id="319" r:id="rId13"/>
    <p:sldId id="336" r:id="rId14"/>
    <p:sldId id="338" r:id="rId15"/>
    <p:sldId id="370" r:id="rId16"/>
    <p:sldId id="339" r:id="rId17"/>
    <p:sldId id="340" r:id="rId18"/>
    <p:sldId id="341" r:id="rId19"/>
    <p:sldId id="342" r:id="rId20"/>
    <p:sldId id="343" r:id="rId21"/>
    <p:sldId id="314" r:id="rId22"/>
    <p:sldId id="323" r:id="rId23"/>
    <p:sldId id="324" r:id="rId24"/>
    <p:sldId id="325" r:id="rId25"/>
    <p:sldId id="326" r:id="rId26"/>
    <p:sldId id="315" r:id="rId27"/>
    <p:sldId id="316" r:id="rId28"/>
    <p:sldId id="317" r:id="rId29"/>
    <p:sldId id="318" r:id="rId30"/>
    <p:sldId id="283" r:id="rId31"/>
    <p:sldId id="284" r:id="rId32"/>
    <p:sldId id="285" r:id="rId33"/>
    <p:sldId id="287" r:id="rId34"/>
    <p:sldId id="288" r:id="rId35"/>
    <p:sldId id="258" r:id="rId36"/>
    <p:sldId id="355" r:id="rId37"/>
    <p:sldId id="369" r:id="rId38"/>
    <p:sldId id="368" r:id="rId39"/>
    <p:sldId id="367" r:id="rId40"/>
    <p:sldId id="366" r:id="rId41"/>
    <p:sldId id="365" r:id="rId42"/>
    <p:sldId id="364" r:id="rId43"/>
    <p:sldId id="363" r:id="rId44"/>
    <p:sldId id="362" r:id="rId45"/>
    <p:sldId id="267" r:id="rId46"/>
    <p:sldId id="359" r:id="rId47"/>
    <p:sldId id="361" r:id="rId48"/>
    <p:sldId id="360" r:id="rId49"/>
    <p:sldId id="290" r:id="rId50"/>
    <p:sldId id="344" r:id="rId51"/>
    <p:sldId id="289" r:id="rId52"/>
    <p:sldId id="291" r:id="rId53"/>
    <p:sldId id="292" r:id="rId54"/>
    <p:sldId id="345" r:id="rId55"/>
    <p:sldId id="346" r:id="rId56"/>
    <p:sldId id="329" r:id="rId57"/>
    <p:sldId id="330" r:id="rId58"/>
    <p:sldId id="331" r:id="rId59"/>
    <p:sldId id="332" r:id="rId60"/>
    <p:sldId id="333" r:id="rId61"/>
    <p:sldId id="334" r:id="rId62"/>
    <p:sldId id="335" r:id="rId6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9">
          <p15:clr>
            <a:srgbClr val="A4A3A4"/>
          </p15:clr>
        </p15:guide>
        <p15:guide id="2" pos="2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4" autoAdjust="0"/>
    <p:restoredTop sz="94660"/>
  </p:normalViewPr>
  <p:slideViewPr>
    <p:cSldViewPr showGuides="1">
      <p:cViewPr varScale="1">
        <p:scale>
          <a:sx n="96" d="100"/>
          <a:sy n="96" d="100"/>
        </p:scale>
        <p:origin x="120" y="62"/>
      </p:cViewPr>
      <p:guideLst>
        <p:guide orient="horz" pos="1119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2601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628770"/>
            <a:ext cx="8641104" cy="4860621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2000" y="368999"/>
            <a:ext cx="7200000" cy="9000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1449001"/>
            <a:ext cx="7200000" cy="4860000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87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404979"/>
            <a:ext cx="5760040" cy="86400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157012"/>
            <a:ext cx="8208057" cy="144001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80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8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2709000"/>
            <a:ext cx="2880000" cy="72016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52000" y="4149001"/>
            <a:ext cx="8640000" cy="719999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792000" y="729000"/>
            <a:ext cx="3240000" cy="720000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2709000"/>
            <a:ext cx="2880000" cy="72016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52000" y="5589000"/>
            <a:ext cx="8640000" cy="1080000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792000" y="729000"/>
            <a:ext cx="3600000" cy="720000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76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628770"/>
            <a:ext cx="8641103" cy="48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57" r:id="rId3"/>
    <p:sldLayoutId id="2147483656" r:id="rId4"/>
    <p:sldLayoutId id="2147483652" r:id="rId5"/>
    <p:sldLayoutId id="2147483658" r:id="rId6"/>
    <p:sldLayoutId id="2147483654" r:id="rId7"/>
    <p:sldLayoutId id="2147483655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text files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1"/>
            <a:ext cx="8280000" cy="378023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file; if the file have existed, the data in it will be deleted.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Create a file; if the file have existed, the data in it will be keep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</a:t>
            </a:r>
            <a:r>
              <a:rPr lang="en-US" altLang="zh-TW" dirty="0" smtClean="0"/>
              <a:t>out </a:t>
            </a:r>
            <a:r>
              <a:rPr lang="en-US" altLang="zh-TW" dirty="0" smtClean="0"/>
              <a:t>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3600229"/>
          </a:xfrm>
        </p:spPr>
        <p:txBody>
          <a:bodyPr/>
          <a:lstStyle/>
          <a:p>
            <a:pPr marL="1800225" indent="-1800225">
              <a:spcBef>
                <a:spcPts val="6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ts val="600"/>
              </a:spcBef>
            </a:pPr>
            <a:endParaRPr lang="en-US" altLang="zh-TW" dirty="0" smtClean="0"/>
          </a:p>
          <a:p>
            <a:pPr marL="1800225" indent="-1800225">
              <a:spcBef>
                <a:spcPts val="6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calculus, 4 );</a:t>
            </a:r>
          </a:p>
          <a:p>
            <a:pPr marL="1800225" indent="-1800225">
              <a:spcBef>
                <a:spcPts val="600"/>
              </a:spcBef>
            </a:pPr>
            <a:endParaRPr lang="en-US" altLang="zh-TW" dirty="0" smtClean="0"/>
          </a:p>
          <a:p>
            <a:pPr marL="1800225" indent="-1800225">
              <a:spcBef>
                <a:spcPts val="6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calculus,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FF0000"/>
                </a:solidFill>
                <a:latin typeface="Courier New" pitchFamily="49" charset="0"/>
              </a:rPr>
              <a:t>      Wrong!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data from a binary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1800229"/>
          </a:xfrm>
        </p:spPr>
        <p:txBody>
          <a:bodyPr lIns="0" rIns="0"/>
          <a:lstStyle/>
          <a:p>
            <a:pPr indent="-1800225">
              <a:spcBef>
                <a:spcPts val="6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</a:t>
            </a:r>
            <a:r>
              <a:rPr lang="en-US" altLang="zh-TW" dirty="0" smtClean="0"/>
              <a:t>;</a:t>
            </a:r>
          </a:p>
          <a:p>
            <a:pPr indent="-1800225">
              <a:spcBef>
                <a:spcPts val="600"/>
              </a:spcBef>
            </a:pPr>
            <a:endParaRPr lang="en-US" altLang="zh-TW" dirty="0" smtClean="0"/>
          </a:p>
          <a:p>
            <a:pPr indent="-1800225">
              <a:spcBef>
                <a:spcPts val="6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&amp;calculus ), 4 );</a:t>
            </a:r>
          </a:p>
          <a:p>
            <a:pPr indent="-1800225">
              <a:spcBef>
                <a:spcPts val="600"/>
              </a:spcBef>
            </a:pP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&amp;calculus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),</a:t>
            </a:r>
            <a:r>
              <a:rPr lang="en-US" altLang="zh-TW" sz="1200" dirty="0" smtClean="0"/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calculus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2000" y="1628770"/>
            <a:ext cx="9000000" cy="4860621"/>
          </a:xfrm>
        </p:spPr>
        <p:txBody>
          <a:bodyPr lIns="54000" rIns="36000"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name[ 4 ];</a:t>
            </a:r>
            <a:endParaRPr lang="en-US" altLang="zh-TW" dirty="0">
              <a:solidFill>
                <a:srgbClr val="000000"/>
              </a:solidFill>
            </a:endParaRPr>
          </a:p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00"/>
                </a:solidFill>
              </a:rPr>
              <a:t>inFile.read</a:t>
            </a:r>
            <a:r>
              <a:rPr lang="en-US" altLang="zh-TW" dirty="0">
                <a:solidFill>
                  <a:srgbClr val="000000"/>
                </a:solidFill>
              </a:rPr>
              <a:t>( name,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name ) );</a:t>
            </a:r>
          </a:p>
          <a:p>
            <a:pPr lvl="0">
              <a:spcBef>
                <a:spcPct val="500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inFile.read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*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&amp;calculus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),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1800225" indent="-1800225"/>
            <a:endParaRPr lang="en-US" altLang="zh-TW" dirty="0" smtClean="0">
              <a:solidFill>
                <a:srgbClr val="0000FF"/>
              </a:solidFill>
            </a:endParaRPr>
          </a:p>
          <a:p>
            <a:pPr marL="1800225" indent="-1800225"/>
            <a:endParaRPr lang="en-US" altLang="zh-TW" dirty="0">
              <a:solidFill>
                <a:srgbClr val="0000FF"/>
              </a:solidFill>
            </a:endParaRPr>
          </a:p>
          <a:p>
            <a:pPr marL="1800225" indent="-1800225"/>
            <a:r>
              <a:rPr lang="en-US" altLang="zh-TW" dirty="0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1800225" indent="-1800225"/>
            <a:r>
              <a:rPr lang="en-US" altLang="zh-TW" dirty="0" smtClean="0"/>
              <a:t>{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/>
            <a:r>
              <a:rPr lang="en-US" altLang="zh-TW" dirty="0" smtClean="0"/>
              <a:t>};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/>
              <a:t>Grade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Prototype of read and write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</a:rPr>
              <a:t>inFile.read</a:t>
            </a:r>
            <a:r>
              <a:rPr lang="en-US" altLang="zh-TW" dirty="0" smtClean="0">
                <a:solidFill>
                  <a:srgbClr val="000000"/>
                </a:solidFill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</a:rPr>
              <a:t> *s,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n );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 </a:t>
            </a:r>
            <a:r>
              <a:rPr lang="en-US" altLang="zh-TW" dirty="0" smtClean="0">
                <a:solidFill>
                  <a:srgbClr val="000000"/>
                </a:solidFill>
              </a:rPr>
              <a:t>*s,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n );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*p );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name[ 4 ] </a:t>
            </a:r>
            <a:r>
              <a:rPr lang="en-US" altLang="zh-TW" dirty="0">
                <a:solidFill>
                  <a:srgbClr val="000000"/>
                </a:solidFill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</a:rPr>
              <a:t>"aaa";</a:t>
            </a:r>
            <a:endParaRPr lang="en-US" altLang="zh-TW" dirty="0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</a:rPr>
              <a:t>fun( name </a:t>
            </a:r>
            <a:r>
              <a:rPr lang="en-US" altLang="zh-TW" dirty="0">
                <a:solidFill>
                  <a:srgbClr val="000000"/>
                </a:solidFill>
              </a:rPr>
              <a:t>);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*p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   cout &lt;&lt; p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= 100;</a:t>
            </a:r>
          </a:p>
          <a:p>
            <a:pPr eaLnBrk="1" hangingPunct="1"/>
            <a:r>
              <a:rPr lang="en-US" altLang="zh-TW" dirty="0" smtClean="0"/>
              <a:t>   fun( &amp;</a:t>
            </a:r>
            <a:r>
              <a:rPr lang="en-US" altLang="zh-TW" dirty="0" smtClean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);    </a:t>
            </a:r>
            <a:r>
              <a:rPr lang="en-US" altLang="zh-TW" dirty="0" smtClean="0">
                <a:solidFill>
                  <a:srgbClr val="FF0000"/>
                </a:solidFill>
              </a:rPr>
              <a:t> Wrong!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0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= 100;</a:t>
            </a:r>
          </a:p>
          <a:p>
            <a:pPr eaLnBrk="1" hangingPunct="1"/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</a:t>
            </a:r>
            <a:r>
              <a:rPr lang="en-US" altLang="zh-TW" dirty="0">
                <a:solidFill>
                  <a:srgbClr val="000000"/>
                </a:solidFill>
              </a:rPr>
              <a:t> calculus</a:t>
            </a:r>
            <a:r>
              <a:rPr lang="en-US" altLang="zh-TW" dirty="0" smtClean="0"/>
              <a:t> ) );</a:t>
            </a:r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= 100;</a:t>
            </a:r>
          </a:p>
          <a:p>
            <a:pPr eaLnBrk="1" hangingPunct="1"/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</a:t>
            </a:r>
            <a:r>
              <a:rPr lang="en-US" altLang="zh-TW" dirty="0" smtClean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) );</a:t>
            </a:r>
          </a:p>
          <a:p>
            <a:pPr eaLnBrk="1" hangingPunct="1"/>
            <a:r>
              <a:rPr lang="en-US" altLang="zh-TW" dirty="0" smtClean="0"/>
              <a:t>}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*p )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/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00"/>
                </a:solidFill>
              </a:rPr>
              <a:t> Grade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name[ 4 ];</a:t>
            </a:r>
            <a:endParaRPr lang="en-US" altLang="zh-TW" dirty="0">
              <a:solidFill>
                <a:srgbClr val="000000"/>
              </a:solidFill>
            </a:endParaRP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Grade grade = { "aaa", 100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fun( &amp;grade );   </a:t>
            </a:r>
            <a:r>
              <a:rPr lang="en-US" altLang="zh-TW" dirty="0" smtClean="0">
                <a:solidFill>
                  <a:srgbClr val="FF0000"/>
                </a:solidFill>
              </a:rPr>
              <a:t>Wrong!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cout &lt;&lt; p &lt;&lt; endl;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00"/>
                </a:solidFill>
              </a:rPr>
              <a:t> Grade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name[ 4 ];</a:t>
            </a:r>
            <a:endParaRPr lang="en-US" altLang="zh-TW" dirty="0">
              <a:solidFill>
                <a:srgbClr val="000000"/>
              </a:solidFill>
            </a:endParaRP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Grade grade = </a:t>
            </a:r>
            <a:r>
              <a:rPr lang="en-US" altLang="zh-TW" dirty="0">
                <a:solidFill>
                  <a:srgbClr val="000000"/>
                </a:solidFill>
              </a:rPr>
              <a:t>{ "aaa", 100 }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/>
              <a:t>binary</a:t>
            </a:r>
            <a:r>
              <a:rPr lang="en-US" altLang="zh-TW" dirty="0" smtClean="0"/>
              <a:t> </a:t>
            </a:r>
            <a:r>
              <a:rPr lang="en-US" altLang="zh-TW" dirty="0" smtClean="0"/>
              <a:t>files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1"/>
            <a:ext cx="8280000" cy="378023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 smtClean="0"/>
              <a:t> </a:t>
            </a:r>
            <a:r>
              <a:rPr lang="en-US" altLang="zh-TW" dirty="0" smtClean="0"/>
              <a:t>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 smtClean="0"/>
              <a:t> </a:t>
            </a:r>
            <a:r>
              <a:rPr lang="en-US" altLang="zh-TW" dirty="0" smtClean="0"/>
              <a:t>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file; if the file have existed, the data in it will be deleted.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</a:t>
            </a:r>
            <a:r>
              <a:rPr lang="en-US" altLang="zh-TW" dirty="0" smtClean="0"/>
              <a:t>app</a:t>
            </a:r>
            <a:r>
              <a:rPr lang="en-US" altLang="zh-TW" dirty="0">
                <a:solidFill>
                  <a:srgbClr val="000000"/>
                </a:solidFill>
              </a:rPr>
              <a:t> | </a:t>
            </a:r>
            <a:r>
              <a:rPr lang="en-US" altLang="zh-TW" dirty="0" err="1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 smtClean="0"/>
              <a:t> </a:t>
            </a:r>
            <a:r>
              <a:rPr lang="en-US" altLang="zh-TW" dirty="0" smtClean="0"/>
              <a:t>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Create a file; if the file have existed, the data in it will be keep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</a:t>
            </a:r>
            <a:r>
              <a:rPr lang="en-US" altLang="zh-TW" dirty="0" smtClean="0"/>
              <a:t>out</a:t>
            </a:r>
            <a:r>
              <a:rPr lang="en-US" altLang="zh-TW" dirty="0">
                <a:solidFill>
                  <a:srgbClr val="000000"/>
                </a:solidFill>
              </a:rPr>
              <a:t> | </a:t>
            </a:r>
            <a:r>
              <a:rPr lang="en-US" altLang="zh-TW" dirty="0" err="1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 smtClean="0"/>
              <a:t> </a:t>
            </a:r>
            <a:r>
              <a:rPr lang="en-US" altLang="zh-TW" dirty="0" smtClean="0"/>
              <a:t>);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</p:txBody>
      </p:sp>
    </p:spTree>
    <p:extLst>
      <p:ext uri="{BB962C8B-B14F-4D97-AF65-F5344CB8AC3E}">
        <p14:creationId xmlns:p14="http://schemas.microsoft.com/office/powerpoint/2010/main" val="41178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00"/>
                </a:solidFill>
              </a:rPr>
              <a:t> Grade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name[ 4 ];</a:t>
            </a:r>
            <a:endParaRPr lang="en-US" altLang="zh-TW" dirty="0">
              <a:solidFill>
                <a:srgbClr val="000000"/>
              </a:solidFill>
            </a:endParaRP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Grade grade = </a:t>
            </a:r>
            <a:r>
              <a:rPr lang="en-US" altLang="zh-TW" dirty="0">
                <a:solidFill>
                  <a:srgbClr val="000000"/>
                </a:solidFill>
              </a:rPr>
              <a:t>{ "aaa", 100 }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fun(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smtClean="0"/>
              <a:t>fun(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text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2520322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2057400" indent="-2057400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57400" indent="-2057400"/>
            <a:endParaRPr lang="en-US" altLang="zh-TW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name &lt;&lt; calculus;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inFile.put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text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3420437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 smtClean="0"/>
              <a:t>{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 smtClean="0"/>
              <a:t>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/>
              <a:t>Grade grade = { "aaa", 100 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grade.name &lt;&lt; </a:t>
            </a:r>
            <a:r>
              <a:rPr lang="en-US" altLang="zh-TW" dirty="0" err="1" smtClean="0"/>
              <a:t>grade.calculus</a:t>
            </a:r>
            <a:r>
              <a:rPr lang="en-US" altLang="zh-TW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 smtClean="0"/>
              <a:t>inFile.put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144018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 = "aaa";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name,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name ) 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24041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 = 100;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calculus,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calculus,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FF0000"/>
                </a:solidFill>
                <a:latin typeface="Courier New" pitchFamily="49" charset="0"/>
              </a:rPr>
              <a:t>      Wrong!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1"/>
            <a:ext cx="8280000" cy="1800230"/>
          </a:xfrm>
        </p:spPr>
        <p:txBody>
          <a:bodyPr/>
          <a:lstStyle/>
          <a:p>
            <a:pPr marL="1800225" indent="-1800225">
              <a:spcBef>
                <a:spcPct val="50000"/>
              </a:spcBef>
              <a:defRPr/>
            </a:pPr>
            <a:r>
              <a:rPr lang="en-US" altLang="zh-TW" spc="-50" dirty="0" smtClean="0">
                <a:solidFill>
                  <a:srgbClr val="0000FF"/>
                </a:solidFill>
              </a:rPr>
              <a:t>int</a:t>
            </a:r>
            <a:r>
              <a:rPr lang="en-US" altLang="zh-TW" spc="-50" dirty="0" smtClean="0"/>
              <a:t> calculus = 100;</a:t>
            </a:r>
          </a:p>
          <a:p>
            <a:pPr marL="1800225" indent="-1800225">
              <a:spcBef>
                <a:spcPct val="50000"/>
              </a:spcBef>
              <a:defRPr/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&amp;calculus ), 4 );</a:t>
            </a:r>
          </a:p>
          <a:p>
            <a:pPr marL="1800225" indent="-1800225">
              <a:spcBef>
                <a:spcPct val="50000"/>
              </a:spcBef>
              <a:defRPr/>
            </a:pPr>
            <a:endParaRPr lang="en-US" altLang="zh-TW" dirty="0" smtClean="0"/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&amp;calculus ),</a:t>
            </a:r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calculus ) 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0"/>
            <a:ext cx="8280000" cy="4860621"/>
          </a:xfrm>
        </p:spPr>
        <p:txBody>
          <a:bodyPr/>
          <a:lstStyle/>
          <a:p>
            <a:pPr marL="1800225" lvl="0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name[ 4 ] </a:t>
            </a:r>
            <a:r>
              <a:rPr lang="en-US" altLang="zh-TW" dirty="0">
                <a:solidFill>
                  <a:srgbClr val="000000"/>
                </a:solidFill>
              </a:rPr>
              <a:t>= "aaa";</a:t>
            </a:r>
          </a:p>
          <a:p>
            <a:pPr marL="1800225" lvl="0" indent="-1800225">
              <a:spcBef>
                <a:spcPct val="50000"/>
              </a:spcBef>
              <a:defRPr/>
            </a:pPr>
            <a:r>
              <a:rPr lang="en-US" altLang="zh-TW" spc="-50" dirty="0">
                <a:solidFill>
                  <a:srgbClr val="0000FF"/>
                </a:solidFill>
              </a:rPr>
              <a:t>int</a:t>
            </a:r>
            <a:r>
              <a:rPr lang="en-US" altLang="zh-TW" spc="-50" dirty="0">
                <a:solidFill>
                  <a:srgbClr val="000000"/>
                </a:solidFill>
              </a:rPr>
              <a:t> calculus = 100</a:t>
            </a:r>
            <a:r>
              <a:rPr lang="en-US" altLang="zh-TW" spc="-50" dirty="0" smtClean="0">
                <a:solidFill>
                  <a:srgbClr val="000000"/>
                </a:solidFill>
              </a:rPr>
              <a:t>;</a:t>
            </a:r>
          </a:p>
          <a:p>
            <a:pPr marL="1800225" indent="-1800225">
              <a:spcBef>
                <a:spcPct val="50000"/>
              </a:spcBef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name,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name )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en-US" altLang="zh-TW" spc="-50" dirty="0">
              <a:solidFill>
                <a:srgbClr val="000000"/>
              </a:solidFill>
            </a:endParaRPr>
          </a:p>
          <a:p>
            <a:pPr marL="1980000" lvl="0" indent="-1976438">
              <a:spcBef>
                <a:spcPct val="50000"/>
              </a:spcBef>
              <a:defRPr/>
            </a:pPr>
            <a:r>
              <a:rPr lang="en-US" altLang="zh-TW" dirty="0" err="1" smtClean="0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&amp;calculus ),</a:t>
            </a:r>
          </a:p>
          <a:p>
            <a:pPr marL="1980000" lvl="0" indent="-1976438">
              <a:spcBef>
                <a:spcPct val="50000"/>
              </a:spcBef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calculus )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  <a:p>
            <a:pPr marL="2068513" indent="-2057400">
              <a:spcBef>
                <a:spcPct val="50000"/>
              </a:spcBef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marL="2068513" indent="-2057400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 smtClean="0"/>
              <a:t>{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 smtClean="0"/>
              <a:t>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 smtClean="0"/>
              <a:t>Grade grade = { "aaa", 100 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),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Move the file position pointer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2880368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inFile.seekg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inFile.seekg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inFile.seekg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::end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outFile.seekp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outFile.seekp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outFile.seekp</a:t>
            </a:r>
            <a:r>
              <a:rPr lang="en-US" altLang="zh-TW" dirty="0" smtClean="0"/>
              <a:t>( 10,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::end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Return the value of the file position pointer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inFile.tellg</a:t>
            </a:r>
            <a:r>
              <a:rPr lang="en-US" altLang="zh-TW" dirty="0" smtClean="0"/>
              <a:t>();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 smtClean="0"/>
              <a:t>outFile.tellp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Set iostream to good state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inFile.clear</a:t>
            </a:r>
            <a:r>
              <a:rPr lang="en-US" altLang="zh-TW" dirty="0" smtClean="0"/>
              <a:t>();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outFile.clear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binary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60022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inFile.open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outFile.open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outFile.open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ioFile.open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960506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 smtClean="0"/>
              <a:t>[ 4 ] = "aaa";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00"/>
                </a:solidFill>
              </a:rPr>
              <a:t>name</a:t>
            </a:r>
            <a:r>
              <a:rPr lang="en-US" altLang="zh-TW" dirty="0" smtClean="0"/>
              <a:t>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buffer[ 4 ];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buffer,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smtClean="0"/>
              <a:t>buffer[ 4 ] = '\0';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smtClean="0"/>
              <a:t>cout &lt;&lt; buffer &lt;&lt; endl;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0"/>
            <a:ext cx="8281058" cy="34204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int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= 100;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, 4 );    </a:t>
            </a:r>
            <a:r>
              <a:rPr lang="en-US" altLang="zh-TW" dirty="0" smtClean="0">
                <a:solidFill>
                  <a:srgbClr val="FF0000"/>
                </a:solidFill>
              </a:rPr>
              <a:t> Wrong!</a:t>
            </a:r>
            <a:endParaRPr lang="en-US" altLang="zh-TW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number, 4 );    </a:t>
            </a:r>
            <a:r>
              <a:rPr lang="en-US" altLang="zh-TW" dirty="0" smtClean="0">
                <a:solidFill>
                  <a:srgbClr val="FF0000"/>
                </a:solidFill>
              </a:rPr>
              <a:t> Wrong!</a:t>
            </a:r>
            <a:endParaRPr lang="en-US" altLang="zh-TW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number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0"/>
            <a:ext cx="8281058" cy="34204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int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= 100;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</a:t>
            </a:r>
            <a:r>
              <a:rPr lang="en-US" altLang="zh-TW" dirty="0" smtClean="0">
                <a:solidFill>
                  <a:srgbClr val="000000"/>
                </a:solidFill>
              </a:rPr>
              <a:t>calculus</a:t>
            </a:r>
            <a:r>
              <a:rPr lang="en-US" altLang="zh-TW" dirty="0" smtClean="0"/>
              <a:t>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&amp;number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number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1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 from and write to a binary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088700"/>
            <a:ext cx="8281058" cy="5040645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 smtClean="0"/>
              <a:t>[ 4 ];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smtClean="0"/>
              <a:t>Grade grade1 = { "aaa", 100 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&amp;grade1 ), 8 );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smtClean="0"/>
              <a:t>Grade grade2;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&amp;grade2 ), 8 );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smtClean="0"/>
              <a:t>cout &lt;&lt; </a:t>
            </a:r>
            <a:r>
              <a:rPr lang="en-US" altLang="zh-TW" dirty="0" err="1" smtClean="0"/>
              <a:t>grade2.id</a:t>
            </a:r>
            <a:r>
              <a:rPr lang="en-US" altLang="zh-TW" dirty="0" smtClean="0"/>
              <a:t> &lt;&lt; endl &lt;&lt; grade2.calculus &lt;&lt; endl;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 from and write to a binary file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088702"/>
            <a:ext cx="8281058" cy="5040643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 smtClean="0"/>
              <a:t>[ 4 ];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Grade grade1 = { "aaa", 100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&amp;grade1 ),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Grade grade2;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&amp;grade2 ),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cout &lt;&lt; </a:t>
            </a:r>
            <a:r>
              <a:rPr lang="en-US" altLang="zh-TW" dirty="0" err="1" smtClean="0"/>
              <a:t>grade2.id</a:t>
            </a:r>
            <a:r>
              <a:rPr lang="en-US" altLang="zh-TW" dirty="0" smtClean="0"/>
              <a:t> &lt;&lt; endl &lt;&lt; grade2.calculus &lt;&lt; endl;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 smtClean="0"/>
              <a:t>ioFile.close</a:t>
            </a:r>
            <a:r>
              <a:rPr lang="en-US" altLang="zh-TW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60046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</a:t>
            </a:r>
            <a:r>
              <a:rPr lang="en-US" altLang="zh-TW" dirty="0" err="1" smtClean="0"/>
              <a:t>Grade.txt</a:t>
            </a:r>
            <a:r>
              <a:rPr lang="en-US" altLang="zh-TW" dirty="0" smtClean="0"/>
              <a:t>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23660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369000"/>
            <a:ext cx="2700091" cy="305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3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9348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1449000"/>
            <a:ext cx="2700091" cy="197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3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87527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1808999"/>
            <a:ext cx="2700091" cy="161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4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945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2889000"/>
            <a:ext cx="2700091" cy="53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7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an existing file;</a:t>
            </a:r>
            <a:br>
              <a:rPr lang="en-US" altLang="zh-TW" smtClean="0"/>
            </a:br>
            <a:r>
              <a:rPr lang="en-US" altLang="zh-TW" smtClean="0"/>
              <a:t>if the file doesn't exit, fail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988816"/>
            <a:ext cx="8281058" cy="1980253"/>
          </a:xfrm>
        </p:spPr>
        <p:txBody>
          <a:bodyPr rIns="0"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1890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1" cy="18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9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78096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1" cy="126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12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63442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1" cy="162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13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92308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2" cy="234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15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13606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30603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 smtClean="0">
                <a:latin typeface="Lucida Console" panose="020B0609040504020204" pitchFamily="49" charset="0"/>
              </a:rPr>
              <a:t>17</a:t>
            </a:r>
            <a:endParaRPr lang="en-US" altLang="zh-TW" sz="3200" dirty="0">
              <a:latin typeface="Lucida Console" panose="020B0609040504020204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file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1"/>
            <a:ext cx="8281058" cy="3960506"/>
          </a:xfrm>
        </p:spPr>
        <p:txBody>
          <a:bodyPr/>
          <a:lstStyle/>
          <a:p>
            <a:pPr marL="2057400" indent="-2057400" eaLnBrk="1" hangingPunct="1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2057400" indent="-2057400" eaLnBrk="1" hangingPunct="1"/>
            <a:r>
              <a:rPr lang="en-US" altLang="zh-TW" dirty="0" smtClean="0"/>
              <a:t>{</a:t>
            </a:r>
          </a:p>
          <a:p>
            <a:pPr marL="2057400" indent="-2057400"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2057400" indent="-2057400"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2057400" indent="-2057400" eaLnBrk="1" hangingPunct="1"/>
            <a:r>
              <a:rPr lang="en-US" altLang="zh-TW" dirty="0" smtClean="0"/>
              <a:t>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dirty="0" smtClean="0"/>
              <a:t>Grade grade[ 2 ]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</a:t>
            </a:r>
            <a:r>
              <a:rPr lang="en-US" altLang="zh-TW" dirty="0" err="1" smtClean="0"/>
              <a:t>Grade.dat</a:t>
            </a:r>
            <a:r>
              <a:rPr lang="en-US" altLang="zh-TW" dirty="0" smtClean="0"/>
              <a:t>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marL="1884363" indent="-1884363" eaLnBrk="1" hangingPunct="1">
              <a:spcBef>
                <a:spcPct val="10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&amp;grade[ 0 ] )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);</a:t>
            </a:r>
          </a:p>
          <a:p>
            <a:pPr marL="1884363" indent="-1884363" eaLnBrk="1" hangingPunct="1">
              <a:spcBef>
                <a:spcPct val="100000"/>
              </a:spcBef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&gt;( &amp;grade[ 1 ] )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grade[ 2 ]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 };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&amp;grade[ 0 ] ) </a:t>
            </a:r>
            <a:r>
              <a:rPr lang="en-US" altLang="zh-TW" dirty="0" smtClean="0">
                <a:solidFill>
                  <a:srgbClr val="000000"/>
                </a:solidFill>
              </a:rPr>
              <a:t>),	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>
                <a:solidFill>
                  <a:srgbClr val="000000"/>
                </a:solidFill>
              </a:rPr>
              <a:t> * &gt;( &amp;grade[ 1 ] ) </a:t>
            </a:r>
            <a:r>
              <a:rPr lang="en-US" altLang="zh-TW" dirty="0" smtClean="0">
                <a:solidFill>
                  <a:srgbClr val="000000"/>
                </a:solidFill>
              </a:rPr>
              <a:t>),	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zh-TW" altLang="en-US" dirty="0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95" y="548980"/>
            <a:ext cx="2880020" cy="23040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275991" y="2564994"/>
            <a:ext cx="576000" cy="57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endParaRPr lang="en-US" altLang="zh-TW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45432"/>
              </p:ext>
            </p:extLst>
          </p:nvPr>
        </p:nvGraphicFramePr>
        <p:xfrm>
          <a:off x="6300012" y="404979"/>
          <a:ext cx="2592000" cy="48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971974" y="2276992"/>
            <a:ext cx="2304017" cy="1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grade[ 2 ]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 };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&amp;grade[ 0 ] ) </a:t>
            </a:r>
            <a:r>
              <a:rPr lang="en-US" altLang="zh-TW" dirty="0" smtClean="0">
                <a:solidFill>
                  <a:srgbClr val="000000"/>
                </a:solidFill>
              </a:rPr>
              <a:t>),	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>
                <a:solidFill>
                  <a:srgbClr val="000000"/>
                </a:solidFill>
              </a:rPr>
              <a:t> * &gt;( &amp;grade[ 1 ] ) </a:t>
            </a:r>
            <a:r>
              <a:rPr lang="en-US" altLang="zh-TW" dirty="0" smtClean="0">
                <a:solidFill>
                  <a:srgbClr val="000000"/>
                </a:solidFill>
              </a:rPr>
              <a:t>),	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zh-TW" altLang="en-US" dirty="0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95" y="2852996"/>
            <a:ext cx="288002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275991" y="2564994"/>
            <a:ext cx="576000" cy="57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endParaRPr lang="en-US" altLang="zh-TW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45176"/>
              </p:ext>
            </p:extLst>
          </p:nvPr>
        </p:nvGraphicFramePr>
        <p:xfrm>
          <a:off x="6300012" y="404979"/>
          <a:ext cx="2592000" cy="48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971974" y="2276992"/>
            <a:ext cx="2304017" cy="1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grade[ 2 ]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 };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&amp;grade[ 0 ] ) </a:t>
            </a:r>
            <a:r>
              <a:rPr lang="en-US" altLang="zh-TW" dirty="0" smtClean="0">
                <a:solidFill>
                  <a:srgbClr val="000000"/>
                </a:solidFill>
              </a:rPr>
              <a:t>),	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>
                <a:solidFill>
                  <a:srgbClr val="000000"/>
                </a:solidFill>
              </a:rPr>
              <a:t> * &gt;( &amp;grade[ 1 ] ) </a:t>
            </a:r>
            <a:r>
              <a:rPr lang="en-US" altLang="zh-TW" dirty="0" smtClean="0">
                <a:solidFill>
                  <a:srgbClr val="000000"/>
                </a:solidFill>
              </a:rPr>
              <a:t>),	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</a:t>
            </a:r>
            <a:r>
              <a:rPr lang="en-US" altLang="zh-TW" dirty="0" smtClean="0">
                <a:solidFill>
                  <a:srgbClr val="000000"/>
                </a:solidFill>
              </a:rPr>
              <a:t>);</a:t>
            </a:r>
            <a:endParaRPr lang="zh-TW" altLang="en-US" dirty="0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3851995" y="2852996"/>
            <a:ext cx="2880020" cy="23040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275991" y="2564994"/>
            <a:ext cx="576000" cy="57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  <a:endParaRPr lang="en-US" altLang="zh-TW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6101"/>
              </p:ext>
            </p:extLst>
          </p:nvPr>
        </p:nvGraphicFramePr>
        <p:xfrm>
          <a:off x="6300012" y="404979"/>
          <a:ext cx="2592000" cy="48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00100011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35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#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971974" y="2276992"/>
            <a:ext cx="2304017" cy="1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878138"/>
            <a:ext cx="8080375" cy="1101725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 all records from a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 smtClean="0"/>
              <a:t>Create a file;</a:t>
            </a:r>
            <a:br>
              <a:rPr lang="en-US" altLang="zh-TW" dirty="0" smtClean="0"/>
            </a:br>
            <a:r>
              <a:rPr lang="en-US" altLang="zh-TW" dirty="0" smtClean="0"/>
              <a:t>if the file have existed,</a:t>
            </a:r>
            <a:br>
              <a:rPr lang="en-US" altLang="zh-TW" dirty="0" smtClean="0"/>
            </a:br>
            <a:r>
              <a:rPr lang="en-US" altLang="zh-TW" dirty="0" smtClean="0"/>
              <a:t> the data in it will be deleted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2708908"/>
            <a:ext cx="8281059" cy="90011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eaLnBrk="1" hangingPunct="1"/>
            <a:r>
              <a:rPr lang="en-US" altLang="zh-TW" dirty="0" smtClean="0"/>
              <a:t>{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 smtClean="0"/>
              <a:t>[ 8 ];</a:t>
            </a:r>
          </a:p>
          <a:p>
            <a:pPr eaLnBrk="1" hangingPunct="1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eaLnBrk="1" hangingPunct="1"/>
            <a:r>
              <a:rPr lang="en-US" altLang="zh-TW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5040644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grade[ 3 ] = { "aaa",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ioFile.seekp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k = -1;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while</a:t>
            </a:r>
            <a:r>
              <a:rPr lang="en-US" altLang="zh-TW" dirty="0" smtClean="0"/>
              <a:t>( !</a:t>
            </a:r>
            <a:r>
              <a:rPr lang="en-US" altLang="zh-TW" dirty="0" err="1" smtClean="0"/>
              <a:t>ioFile.eof</a:t>
            </a:r>
            <a:r>
              <a:rPr lang="en-US" altLang="zh-TW" dirty="0" smtClean="0"/>
              <a:t>()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k++;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&amp;points[ k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3"/>
            <a:ext cx="8281058" cy="3960506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lvl="0"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grade[ 3 ]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i = 0; i &lt;= 2; i++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ioFile.seekp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k = 0;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while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&amp;points[ k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k++;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486062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lvl="0"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grade[ 3 ]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i;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chemeClr val="bg1"/>
                </a:solidFill>
              </a:rPr>
              <a:t>ioFile.seekg</a:t>
            </a:r>
            <a:r>
              <a:rPr lang="en-US" altLang="zh-TW" dirty="0" smtClean="0">
                <a:solidFill>
                  <a:schemeClr val="bg1"/>
                </a:solidFill>
              </a:rPr>
              <a:t>( 0, </a:t>
            </a:r>
            <a:r>
              <a:rPr lang="en-US" altLang="zh-TW" dirty="0" err="1" smtClean="0">
                <a:solidFill>
                  <a:schemeClr val="bg1"/>
                </a:solidFill>
              </a:rPr>
              <a:t>ios</a:t>
            </a:r>
            <a:r>
              <a:rPr lang="en-US" altLang="zh-TW" dirty="0" smtClean="0">
                <a:solidFill>
                  <a:schemeClr val="bg1"/>
                </a:solidFill>
              </a:rPr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recordNumber</a:t>
            </a:r>
            <a:r>
              <a:rPr lang="en-US" altLang="zh-TW" dirty="0" smtClean="0">
                <a:solidFill>
                  <a:schemeClr val="bg1"/>
                </a:solidFill>
              </a:rPr>
              <a:t> = </a:t>
            </a:r>
            <a:r>
              <a:rPr lang="en-US" altLang="zh-TW" dirty="0" err="1" smtClean="0">
                <a:solidFill>
                  <a:schemeClr val="bg1"/>
                </a:solidFill>
              </a:rPr>
              <a:t>ioFile.tellg</a:t>
            </a:r>
            <a:r>
              <a:rPr lang="en-US" altLang="zh-TW" dirty="0" smtClean="0">
                <a:solidFill>
                  <a:schemeClr val="bg1"/>
                </a:solidFill>
              </a:rPr>
              <a:t>() / </a:t>
            </a:r>
            <a:r>
              <a:rPr lang="en-US" altLang="zh-TW" dirty="0" err="1" smtClean="0">
                <a:solidFill>
                  <a:schemeClr val="bg1"/>
                </a:solidFill>
              </a:rPr>
              <a:t>sizeof</a:t>
            </a:r>
            <a:r>
              <a:rPr lang="en-US" altLang="zh-TW" dirty="0" smtClean="0">
                <a:solidFill>
                  <a:schemeClr val="bg1"/>
                </a:solidFill>
              </a:rPr>
              <a:t>( Grade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</a:t>
            </a:r>
            <a:r>
              <a:rPr lang="en-US" altLang="zh-TW" dirty="0" err="1" smtClean="0"/>
              <a:t>recordNumber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&amp;points[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486062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 lvl="0"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grade[ 3 ]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i;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  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recordNumber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ioFile.tellg</a:t>
            </a:r>
            <a:r>
              <a:rPr lang="en-US" altLang="zh-TW" dirty="0" smtClean="0"/>
              <a:t>() /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 smtClean="0"/>
              <a:t>ioFile.seekg</a:t>
            </a:r>
            <a:r>
              <a:rPr lang="en-US" altLang="zh-TW" dirty="0" smtClean="0"/>
              <a:t>( 0,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</a:t>
            </a:r>
            <a:r>
              <a:rPr lang="en-US" altLang="zh-TW" dirty="0" err="1" smtClean="0"/>
              <a:t>recordNumber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ioFile.read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 ( &amp;points[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  <p:extLst>
      <p:ext uri="{BB962C8B-B14F-4D97-AF65-F5344CB8AC3E}">
        <p14:creationId xmlns:p14="http://schemas.microsoft.com/office/powerpoint/2010/main" val="36313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18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3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41068"/>
              </p:ext>
            </p:extLst>
          </p:nvPr>
        </p:nvGraphicFramePr>
        <p:xfrm>
          <a:off x="5292000" y="549000"/>
          <a:ext cx="288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spcBef>
                <a:spcPct val="20000"/>
              </a:spcBef>
            </a:pPr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</a:t>
            </a:r>
            <a:r>
              <a:rPr lang="en-US" altLang="zh-TW" kern="1200" dirty="0" smtClean="0">
                <a:latin typeface="Times New Roman" pitchFamily="18" charset="0"/>
                <a:ea typeface="新細明體" pitchFamily="18" charset="-120"/>
                <a:cs typeface="+mn-cs"/>
              </a:rPr>
              <a:t>memory</a:t>
            </a:r>
            <a:endParaRPr lang="zh-TW" altLang="en-US" dirty="0"/>
          </a:p>
        </p:txBody>
      </p:sp>
      <p:sp>
        <p:nvSpPr>
          <p:cNvPr id="46129" name="Rectangle 37"/>
          <p:cNvSpPr>
            <a:spLocks noGrp="1" noChangeArrowheads="1"/>
          </p:cNvSpPr>
          <p:nvPr>
            <p:ph sz="half" idx="1"/>
          </p:nvPr>
        </p:nvSpPr>
        <p:spPr>
          <a:xfrm>
            <a:off x="252000" y="4149001"/>
            <a:ext cx="6840000" cy="719999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smtClean="0"/>
              <a:t>8 + 32 + 1024 + 8192 = 9256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smtClean="0"/>
              <a:t>(00000000 00000000 00100100 00101000)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= (9256)</a:t>
            </a:r>
            <a:r>
              <a:rPr lang="en-US" altLang="zh-TW" baseline="-25000" dirty="0" smtClean="0"/>
              <a:t>10</a:t>
            </a:r>
            <a:endParaRPr lang="en-US" altLang="zh-TW" dirty="0" smtClean="0"/>
          </a:p>
        </p:txBody>
      </p:sp>
      <p:sp>
        <p:nvSpPr>
          <p:cNvPr id="46130" name="Rectangle 3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str</a:t>
            </a:r>
            <a:r>
              <a:rPr lang="en-US" altLang="zh-TW" sz="1800" dirty="0" smtClean="0"/>
              <a:t>[] = "9256";</a:t>
            </a:r>
          </a:p>
          <a:p>
            <a:pPr marL="0" indent="0"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unsigned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= 9256;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77" name="Group 13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55784"/>
              </p:ext>
            </p:extLst>
          </p:nvPr>
        </p:nvGraphicFramePr>
        <p:xfrm>
          <a:off x="612000" y="729000"/>
          <a:ext cx="792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nul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soh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stx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etx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eot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enq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ack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ht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vt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ff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dle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dc2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dc3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dc4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nak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syn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etb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em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1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81217"/>
              </p:ext>
            </p:extLst>
          </p:nvPr>
        </p:nvGraphicFramePr>
        <p:xfrm>
          <a:off x="5652138" y="548632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spcBef>
                <a:spcPct val="20000"/>
              </a:spcBef>
            </a:pPr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binary </a:t>
            </a:r>
            <a:r>
              <a:rPr lang="en-US" altLang="zh-TW" kern="1200" dirty="0" smtClean="0">
                <a:latin typeface="Times New Roman" pitchFamily="18" charset="0"/>
                <a:ea typeface="新細明體" pitchFamily="18" charset="-120"/>
                <a:cs typeface="+mn-cs"/>
              </a:rPr>
              <a:t>file</a:t>
            </a:r>
            <a:endParaRPr lang="zh-TW" altLang="en-US" dirty="0"/>
          </a:p>
        </p:txBody>
      </p:sp>
      <p:sp>
        <p:nvSpPr>
          <p:cNvPr id="48174" name="Rectangle 7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</a:rPr>
              <a:t> char</a:t>
            </a:r>
            <a:r>
              <a:rPr lang="en-US" altLang="zh-TW" dirty="0" smtClean="0"/>
              <a:t> * &gt; ( &amp;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 smtClean="0"/>
              <a:t>outFile.write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, 4 );</a:t>
            </a:r>
          </a:p>
        </p:txBody>
      </p:sp>
      <p:sp>
        <p:nvSpPr>
          <p:cNvPr id="48175" name="Rectangle 7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[] = "9256";</a:t>
            </a:r>
          </a:p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9256;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14755"/>
              </p:ext>
            </p:extLst>
          </p:nvPr>
        </p:nvGraphicFramePr>
        <p:xfrm>
          <a:off x="5652000" y="549000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text file</a:t>
            </a:r>
            <a:endParaRPr lang="zh-TW" altLang="en-US" dirty="0"/>
          </a:p>
        </p:txBody>
      </p:sp>
      <p:sp>
        <p:nvSpPr>
          <p:cNvPr id="49198" name="Rectangle 68"/>
          <p:cNvSpPr>
            <a:spLocks noGrp="1" noChangeArrowheads="1"/>
          </p:cNvSpPr>
          <p:nvPr>
            <p:ph sz="half" idx="1"/>
          </p:nvPr>
        </p:nvSpPr>
        <p:spPr>
          <a:xfrm>
            <a:off x="972000" y="4149001"/>
            <a:ext cx="3240000" cy="359999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;</a:t>
            </a:r>
          </a:p>
        </p:txBody>
      </p:sp>
      <p:sp>
        <p:nvSpPr>
          <p:cNvPr id="49199" name="Rectangle 69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[] = "9256";</a:t>
            </a:r>
          </a:p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9256;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 smtClean="0"/>
              <a:t>Create a file;</a:t>
            </a:r>
            <a:br>
              <a:rPr lang="en-US" altLang="zh-TW" dirty="0" smtClean="0"/>
            </a:br>
            <a:r>
              <a:rPr lang="en-US" altLang="zh-TW" dirty="0" smtClean="0"/>
              <a:t>if the file have existed,</a:t>
            </a:r>
            <a:br>
              <a:rPr lang="en-US" altLang="zh-TW" dirty="0" smtClean="0"/>
            </a:br>
            <a:r>
              <a:rPr lang="en-US" altLang="zh-TW" dirty="0" smtClean="0"/>
              <a:t> the data in it will be keep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2708908"/>
            <a:ext cx="8281059" cy="90011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);</a:t>
            </a:r>
          </a:p>
          <a:p>
            <a:pPr>
              <a:spcBef>
                <a:spcPts val="24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48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01577"/>
              </p:ext>
            </p:extLst>
          </p:nvPr>
        </p:nvGraphicFramePr>
        <p:xfrm>
          <a:off x="5292000" y="549000"/>
          <a:ext cx="2880000" cy="46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memory</a:t>
            </a:r>
            <a:endParaRPr lang="zh-TW" altLang="en-US" dirty="0"/>
          </a:p>
        </p:txBody>
      </p:sp>
      <p:sp>
        <p:nvSpPr>
          <p:cNvPr id="50250" name="Rectangle 3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smtClean="0"/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smtClean="0"/>
              <a:t>(00100100 00100001 00101000 00100010)</a:t>
            </a:r>
            <a:r>
              <a:rPr lang="en-US" altLang="zh-TW" sz="1800" baseline="-25000" dirty="0" smtClean="0"/>
              <a:t>2</a:t>
            </a:r>
            <a:r>
              <a:rPr lang="en-US" altLang="zh-TW" sz="1800" dirty="0" smtClean="0"/>
              <a:t> = (606152738)</a:t>
            </a:r>
            <a:r>
              <a:rPr lang="en-US" altLang="zh-TW" sz="1800" baseline="-25000" dirty="0" smtClean="0"/>
              <a:t>10</a:t>
            </a:r>
          </a:p>
        </p:txBody>
      </p:sp>
      <p:sp>
        <p:nvSpPr>
          <p:cNvPr id="50251" name="Rectangle 3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[] = "606152738";</a:t>
            </a:r>
          </a:p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8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1415"/>
              </p:ext>
            </p:extLst>
          </p:nvPr>
        </p:nvGraphicFramePr>
        <p:xfrm>
          <a:off x="5472000" y="549000"/>
          <a:ext cx="2700000" cy="46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binary file</a:t>
            </a:r>
            <a:endParaRPr lang="zh-TW" altLang="en-US" dirty="0"/>
          </a:p>
        </p:txBody>
      </p:sp>
      <p:sp>
        <p:nvSpPr>
          <p:cNvPr id="51271" name="Rectangle 109"/>
          <p:cNvSpPr>
            <a:spLocks noGrp="1" noChangeArrowheads="1"/>
          </p:cNvSpPr>
          <p:nvPr>
            <p:ph sz="half" idx="1"/>
          </p:nvPr>
        </p:nvSpPr>
        <p:spPr>
          <a:xfrm>
            <a:off x="252000" y="5589000"/>
            <a:ext cx="864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 ( &amp;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str</a:t>
            </a:r>
            <a:r>
              <a:rPr lang="en-US" altLang="zh-TW" sz="1800" dirty="0" smtClean="0"/>
              <a:t>, 9 );</a:t>
            </a:r>
          </a:p>
        </p:txBody>
      </p:sp>
      <p:sp>
        <p:nvSpPr>
          <p:cNvPr id="51272" name="Rectangle 1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[] = "606152738";</a:t>
            </a:r>
          </a:p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91994"/>
              </p:ext>
            </p:extLst>
          </p:nvPr>
        </p:nvGraphicFramePr>
        <p:xfrm>
          <a:off x="5472000" y="189000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text file</a:t>
            </a:r>
            <a:endParaRPr lang="zh-TW" altLang="en-US" dirty="0"/>
          </a:p>
        </p:txBody>
      </p:sp>
      <p:sp>
        <p:nvSpPr>
          <p:cNvPr id="52320" name="Rectangle 103"/>
          <p:cNvSpPr>
            <a:spLocks noGrp="1" noChangeArrowheads="1"/>
          </p:cNvSpPr>
          <p:nvPr>
            <p:ph sz="half" idx="1"/>
          </p:nvPr>
        </p:nvSpPr>
        <p:spPr>
          <a:xfrm>
            <a:off x="972000" y="5589000"/>
            <a:ext cx="3600000" cy="54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;</a:t>
            </a:r>
          </a:p>
        </p:txBody>
      </p:sp>
      <p:sp>
        <p:nvSpPr>
          <p:cNvPr id="52321" name="Rectangle 10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[] = "606152738";</a:t>
            </a:r>
          </a:p>
          <a:p>
            <a:pPr marL="0" indent="0" eaLnBrk="1" hangingPunct="1"/>
            <a:r>
              <a:rPr lang="en-US" altLang="zh-TW" dirty="0" smtClean="0">
                <a:solidFill>
                  <a:srgbClr val="0000FF"/>
                </a:solidFill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text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449001"/>
            <a:ext cx="7200920" cy="3960000"/>
          </a:xfrm>
        </p:spPr>
        <p:txBody>
          <a:bodyPr/>
          <a:lstStyle/>
          <a:p>
            <a:pPr marL="1800225" indent="-1800225"/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1800225" indent="-1800225"/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/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</a:t>
            </a:r>
            <a:r>
              <a:rPr lang="en-US" altLang="zh-TW" dirty="0" smtClean="0"/>
              <a:t> &gt;&gt; name &gt;&gt; calculus;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[ 9 ];</a:t>
            </a: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inFile.getline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data from a text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41" y="1449000"/>
            <a:ext cx="7200920" cy="4860001"/>
          </a:xfrm>
        </p:spPr>
        <p:txBody>
          <a:bodyPr/>
          <a:lstStyle/>
          <a:p>
            <a:pPr marL="1800225" indent="-1800225">
              <a:spcBef>
                <a:spcPts val="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Grade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 smtClean="0"/>
              <a:t>{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 smtClean="0"/>
              <a:t>};</a:t>
            </a:r>
          </a:p>
          <a:p>
            <a:pPr marL="1800225" indent="-1800225">
              <a:spcBef>
                <a:spcPts val="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/>
              <a:t>Grade </a:t>
            </a:r>
            <a:r>
              <a:rPr lang="en-US" altLang="zh-TW" dirty="0" smtClean="0"/>
              <a:t>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</a:t>
            </a:r>
            <a:r>
              <a:rPr lang="en-US" altLang="zh-TW" dirty="0" smtClean="0"/>
              <a:t> &gt;&gt; </a:t>
            </a:r>
            <a:r>
              <a:rPr lang="en-US" altLang="zh-TW" dirty="0" err="1" smtClean="0"/>
              <a:t>grade.name</a:t>
            </a:r>
            <a:r>
              <a:rPr lang="en-US" altLang="zh-TW" dirty="0" smtClean="0"/>
              <a:t> &gt;&gt; </a:t>
            </a:r>
            <a:r>
              <a:rPr lang="en-US" altLang="zh-TW" dirty="0" err="1" smtClean="0"/>
              <a:t>grade.calculus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ts val="960"/>
              </a:spcBef>
            </a:pPr>
            <a:endParaRPr lang="en-US" altLang="zh-TW" dirty="0" smtClean="0"/>
          </a:p>
          <a:p>
            <a:pPr marL="1800225" indent="-1800225">
              <a:spcBef>
                <a:spcPts val="96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[ 9 ];</a:t>
            </a: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inFile.getline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 ), '\n' );</a:t>
            </a:r>
          </a:p>
          <a:p>
            <a:pPr marL="1800225" indent="-1800225">
              <a:spcBef>
                <a:spcPts val="960"/>
              </a:spcBef>
            </a:pPr>
            <a:endParaRPr lang="en-US" altLang="zh-TW" dirty="0" smtClean="0"/>
          </a:p>
          <a:p>
            <a:pPr marL="1800225" indent="-1800225">
              <a:spcBef>
                <a:spcPts val="96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inFile.get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144018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name[ 4 ];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name,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name )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4447</Words>
  <Application>Microsoft Office PowerPoint</Application>
  <PresentationFormat>如螢幕大小 (4:3)</PresentationFormat>
  <Paragraphs>1457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8" baseType="lpstr">
      <vt:lpstr>新細明體</vt:lpstr>
      <vt:lpstr>Arial</vt:lpstr>
      <vt:lpstr>Courier New</vt:lpstr>
      <vt:lpstr>Lucida Console</vt:lpstr>
      <vt:lpstr>Times New Roman</vt:lpstr>
      <vt:lpstr>預設簡報設計</vt:lpstr>
      <vt:lpstr>Open text files</vt:lpstr>
      <vt:lpstr>Open binary files</vt:lpstr>
      <vt:lpstr>Open binary files</vt:lpstr>
      <vt:lpstr>Open an existing file; if the file doesn't exit, fail</vt:lpstr>
      <vt:lpstr>Create a file; if the file have existed,  the data in it will be deleted</vt:lpstr>
      <vt:lpstr>Create a file; if the file have existed,  the data in it will be keep</vt:lpstr>
      <vt:lpstr>Load data from a text file</vt:lpstr>
      <vt:lpstr>Load data from a text file</vt:lpstr>
      <vt:lpstr>Load data from a binary file</vt:lpstr>
      <vt:lpstr>Load data from a binary file</vt:lpstr>
      <vt:lpstr>Load data from a binary file</vt:lpstr>
      <vt:lpstr>Load data from a binary file</vt:lpstr>
      <vt:lpstr>The Prototype of read and write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Save data to text file</vt:lpstr>
      <vt:lpstr>Save data to text file</vt:lpstr>
      <vt:lpstr>Save data to binary file</vt:lpstr>
      <vt:lpstr>Save data to binary file</vt:lpstr>
      <vt:lpstr>Save data to binary file</vt:lpstr>
      <vt:lpstr>Save data to binary file</vt:lpstr>
      <vt:lpstr>Move the file position pointer</vt:lpstr>
      <vt:lpstr>Return the value of the file position pointer</vt:lpstr>
      <vt:lpstr>Set iostream to good state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Binary file</vt:lpstr>
      <vt:lpstr>Binary file</vt:lpstr>
      <vt:lpstr>Binary file</vt:lpstr>
      <vt:lpstr>Binary file</vt:lpstr>
      <vt:lpstr>Input all records from a binary file</vt:lpstr>
      <vt:lpstr>Structure</vt:lpstr>
      <vt:lpstr>PowerPoint 簡報</vt:lpstr>
      <vt:lpstr>PowerPoint 簡報</vt:lpstr>
      <vt:lpstr>PowerPoint 簡報</vt:lpstr>
      <vt:lpstr>PowerPoint 簡報</vt:lpstr>
      <vt:lpstr>PowerPoint 簡報</vt:lpstr>
      <vt:lpstr>In memory</vt:lpstr>
      <vt:lpstr>PowerPoint 簡報</vt:lpstr>
      <vt:lpstr>In binary file</vt:lpstr>
      <vt:lpstr>In text file</vt:lpstr>
      <vt:lpstr>In memory</vt:lpstr>
      <vt:lpstr>In binary file</vt:lpstr>
      <vt:lpstr>In text file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174</cp:revision>
  <dcterms:created xsi:type="dcterms:W3CDTF">2005-04-28T14:15:10Z</dcterms:created>
  <dcterms:modified xsi:type="dcterms:W3CDTF">2021-12-07T16:03:13Z</dcterms:modified>
</cp:coreProperties>
</file>