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359" r:id="rId2"/>
    <p:sldId id="342" r:id="rId3"/>
    <p:sldId id="343" r:id="rId4"/>
    <p:sldId id="557" r:id="rId5"/>
    <p:sldId id="714" r:id="rId6"/>
    <p:sldId id="847" r:id="rId7"/>
    <p:sldId id="715" r:id="rId8"/>
    <p:sldId id="356" r:id="rId9"/>
    <p:sldId id="360" r:id="rId10"/>
    <p:sldId id="344" r:id="rId11"/>
    <p:sldId id="345" r:id="rId12"/>
    <p:sldId id="361" r:id="rId13"/>
    <p:sldId id="349" r:id="rId14"/>
    <p:sldId id="350" r:id="rId15"/>
    <p:sldId id="716" r:id="rId16"/>
    <p:sldId id="357" r:id="rId17"/>
    <p:sldId id="409" r:id="rId18"/>
    <p:sldId id="848" r:id="rId19"/>
    <p:sldId id="348" r:id="rId20"/>
    <p:sldId id="718" r:id="rId21"/>
    <p:sldId id="721" r:id="rId22"/>
    <p:sldId id="720" r:id="rId23"/>
    <p:sldId id="723" r:id="rId24"/>
    <p:sldId id="724" r:id="rId25"/>
    <p:sldId id="725" r:id="rId26"/>
    <p:sldId id="726" r:id="rId27"/>
    <p:sldId id="722" r:id="rId28"/>
    <p:sldId id="728" r:id="rId29"/>
    <p:sldId id="727" r:id="rId30"/>
    <p:sldId id="730" r:id="rId31"/>
    <p:sldId id="729" r:id="rId32"/>
    <p:sldId id="731" r:id="rId33"/>
    <p:sldId id="732" r:id="rId34"/>
    <p:sldId id="733" r:id="rId35"/>
    <p:sldId id="734" r:id="rId36"/>
    <p:sldId id="736" r:id="rId37"/>
    <p:sldId id="738" r:id="rId38"/>
    <p:sldId id="735" r:id="rId39"/>
    <p:sldId id="737" r:id="rId40"/>
    <p:sldId id="739" r:id="rId41"/>
    <p:sldId id="740" r:id="rId42"/>
    <p:sldId id="741" r:id="rId43"/>
    <p:sldId id="743" r:id="rId44"/>
    <p:sldId id="744" r:id="rId45"/>
    <p:sldId id="742" r:id="rId46"/>
    <p:sldId id="745" r:id="rId47"/>
    <p:sldId id="746" r:id="rId48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8000"/>
    <a:srgbClr val="CCCCFF"/>
    <a:srgbClr val="0000FF"/>
    <a:srgbClr val="00FFFF"/>
    <a:srgbClr val="00CCFF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1" autoAdjust="0"/>
    <p:restoredTop sz="94660"/>
  </p:normalViewPr>
  <p:slideViewPr>
    <p:cSldViewPr showGuides="1">
      <p:cViewPr varScale="1">
        <p:scale>
          <a:sx n="92" d="100"/>
          <a:sy n="92" d="100"/>
        </p:scale>
        <p:origin x="187" y="77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249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B5609681-0EFE-479D-90EC-AC9D20A086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09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39016BDA-D723-446B-A158-4862089F12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3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1564" y="2528885"/>
            <a:ext cx="6840874" cy="180023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9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5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04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32" y="5949322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6" y="1268724"/>
            <a:ext cx="5580712" cy="4680598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6" y="5589276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5220666" cy="3600460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4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6" y="5769299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88586"/>
            <a:ext cx="7921012" cy="198025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866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2709000"/>
            <a:ext cx="5400000" cy="3600000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03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>
            <a:lvl1pPr>
              <a:defRPr sz="32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6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1628770"/>
            <a:ext cx="2700345" cy="540069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3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7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5471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8929116" cy="6624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881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6192774" cy="6624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033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5328666" cy="3312414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338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050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3060391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38" y="3608388"/>
            <a:ext cx="9001125" cy="30607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545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260604"/>
            <a:ext cx="8353044" cy="10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412748"/>
            <a:ext cx="8353044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46" r:id="rId2"/>
    <p:sldLayoutId id="2147483944" r:id="rId3"/>
    <p:sldLayoutId id="2147483943" r:id="rId4"/>
    <p:sldLayoutId id="2147483947" r:id="rId5"/>
    <p:sldLayoutId id="2147483950" r:id="rId6"/>
    <p:sldLayoutId id="2147483949" r:id="rId7"/>
    <p:sldLayoutId id="2147483948" r:id="rId8"/>
    <p:sldLayoutId id="2147483951" r:id="rId9"/>
    <p:sldLayoutId id="2147483942" r:id="rId10"/>
    <p:sldLayoutId id="2147483941" r:id="rId11"/>
    <p:sldLayoutId id="2147483916" r:id="rId12"/>
    <p:sldLayoutId id="2147483939" r:id="rId13"/>
    <p:sldLayoutId id="2147483940" r:id="rId14"/>
    <p:sldLayoutId id="2147483945" r:id="rId15"/>
    <p:sldLayoutId id="2147483911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Manipulation Functions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2000" y="1268724"/>
            <a:ext cx="8640000" cy="504063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Concatenating strings</a:t>
            </a:r>
          </a:p>
          <a:p>
            <a:pPr marL="625475" lvl="1" eaLnBrk="1" hangingPunct="1"/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strcat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*s1, </a:t>
            </a:r>
            <a:r>
              <a:rPr lang="en-US" altLang="zh-TW" sz="20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const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*s2 )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Appends second argument to first argument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First character of second argument replaces null character terminating first argument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Ensure first argument large enough to store concatenated result and null character</a:t>
            </a:r>
          </a:p>
          <a:p>
            <a:pPr marL="625475" lvl="1" eaLnBrk="1" hangingPunct="1"/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strncat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*s1,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*s2,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size_t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Appends specified number of characters from second argument to first argument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Appends terminating null character to result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>
          <a:xfrm>
            <a:off x="107442" y="116586"/>
            <a:ext cx="8929116" cy="6624828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22.24: fig22_24.cpp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Using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cstring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prototypes for </a:t>
            </a:r>
            <a:r>
              <a:rPr lang="en-US" altLang="zh-TW" dirty="0" err="1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and </a:t>
            </a:r>
            <a:r>
              <a:rPr lang="en-US" altLang="zh-TW" dirty="0" err="1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strncmp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*s1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"Happy New Year"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*s2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"Happy New Year"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*s3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"Happy Holidays"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"s1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s1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"\ns2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s2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"\ns3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s3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nstrcmp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(s1, s2)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s1, s2 )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nstrcmp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(s1, s3)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s1, s3 )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nstrcmp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(s3, s1)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s3, s1 );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dirty="0" err="1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nstrncmp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(s1, s3, 6) =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s1,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s3,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nstrncmp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s1,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s3,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7)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 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s1,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s3,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nstrncmp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s3,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s1,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7)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sz="8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s3,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s1,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main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52000" y="260604"/>
            <a:ext cx="8640000" cy="3528396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s1 = Happy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s2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= Happy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= Happy Holidays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(s1,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s2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 =  0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(s1,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 =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, s1) = -1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(s1,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, 6) =  0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(s1,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, 7) =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strncmp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s3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, s1, 7) = -1</a:t>
            </a:r>
          </a:p>
          <a:p>
            <a:pPr algn="l">
              <a:spcBef>
                <a:spcPct val="20000"/>
              </a:spcBef>
            </a:pP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22.10  Pointer-Based String Manipulation Functions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Determining string lengths</a:t>
            </a:r>
          </a:p>
          <a:p>
            <a:pPr marL="625475" lvl="1" eaLnBrk="1" hangingPunct="1"/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size_t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strlen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 )</a:t>
            </a:r>
            <a:endParaRPr lang="en-US" altLang="zh-TW" sz="20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Returns number of characters in string</a:t>
            </a:r>
          </a:p>
          <a:p>
            <a:pPr lvl="3" eaLnBrk="1" hangingPunct="1"/>
            <a:r>
              <a:rPr lang="en-US" altLang="zh-TW" dirty="0" smtClean="0">
                <a:ea typeface="新細明體" pitchFamily="18" charset="-120"/>
              </a:rPr>
              <a:t>Terminating null character not included in length</a:t>
            </a:r>
          </a:p>
          <a:p>
            <a:pPr eaLnBrk="1" hangingPunct="1"/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07442" y="548640"/>
            <a:ext cx="8929116" cy="576072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22.26: fig22_26.cpp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Using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strlen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cstring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prototype for </a:t>
            </a:r>
            <a:r>
              <a:rPr lang="en-US" altLang="zh-TW" dirty="0" err="1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strlen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*string1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abcdefghijklmnopqrstuvwxyz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*string2 =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"four"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*string3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"Boston"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12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length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\""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string1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is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strlen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string1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length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\""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string2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is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strlen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string2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length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\""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string3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"\"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is</a:t>
            </a:r>
            <a:r>
              <a:rPr lang="en-US" altLang="zh-TW" sz="10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strlen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string3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16  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52000" y="549000"/>
            <a:ext cx="8640000" cy="1080000"/>
          </a:xfrm>
          <a:solidFill>
            <a:srgbClr val="CCCCFF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length of "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abcdefghijklmnopqrstuvwxyz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" is 26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length of "four" is 4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The length of "Boston" is 6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*string1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abcdefghijklmnopqrstuvwxyz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*string2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"four"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*string3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"Boston"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"The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string1 &lt;&lt;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string1 )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nThe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string2 &lt;&lt;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string2 )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nThe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string3 &lt;&lt;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string3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 string1(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abcdefghijklmnopqrstuvwxyz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string string2(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"four"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string string3(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"Boston"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"The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string1.length()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nThe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string2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string2.length()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nThe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 length of \""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string3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"\"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string3.length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94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Manipulation Functions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52000" y="1268724"/>
            <a:ext cx="8640000" cy="43202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Tokenizing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</a:p>
          <a:p>
            <a:pPr marL="625475" lvl="1" eaLnBrk="1" hangingPunct="1">
              <a:lnSpc>
                <a:spcPct val="90000"/>
              </a:lnSpc>
            </a:pPr>
            <a:r>
              <a:rPr lang="en-US" altLang="zh-TW" sz="2300" dirty="0" smtClean="0">
                <a:ea typeface="新細明體" pitchFamily="18" charset="-120"/>
              </a:rPr>
              <a:t>Breaking strings into tokens, separated by delimiting characters</a:t>
            </a:r>
          </a:p>
          <a:p>
            <a:pPr marL="625475" lvl="1" eaLnBrk="1" hangingPunct="1">
              <a:lnSpc>
                <a:spcPct val="90000"/>
              </a:lnSpc>
            </a:pPr>
            <a:r>
              <a:rPr lang="en-US" altLang="zh-TW" sz="2300" dirty="0" smtClean="0">
                <a:ea typeface="新細明體" pitchFamily="18" charset="-120"/>
              </a:rPr>
              <a:t>Tokens usually logical units, such as words (separated by spaces)</a:t>
            </a:r>
            <a:endParaRPr lang="en-US" altLang="zh-TW" sz="2300" b="1" dirty="0" smtClean="0">
              <a:latin typeface="Courier New" pitchFamily="49" charset="0"/>
              <a:ea typeface="新細明體" pitchFamily="18" charset="-120"/>
            </a:endParaRPr>
          </a:p>
          <a:p>
            <a:pPr marL="625475"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"This is my string"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300" dirty="0" smtClean="0">
                <a:ea typeface="新細明體" pitchFamily="18" charset="-120"/>
              </a:rPr>
              <a:t>has 4 word tokens (separated by spaces)</a:t>
            </a:r>
          </a:p>
          <a:p>
            <a:pPr marL="625475"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strtok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*s1, </a:t>
            </a:r>
            <a:r>
              <a:rPr lang="en-US" altLang="zh-TW" sz="20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const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*s2 )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Multiple calls required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First call contains two arguments, string to be tokenized and string containing delimiting characters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Finds next delimiting character and replaces with null character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Subsequent calls continue tokenizing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Call with first argument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Fig. 22.25: fig22_25.cpp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Using </a:t>
            </a:r>
            <a:r>
              <a:rPr lang="en-US" altLang="zh-TW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to tokenize a string.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cstring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prototype for </a:t>
            </a:r>
            <a:r>
              <a:rPr lang="en-US" altLang="zh-TW" dirty="0" err="1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strtok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6   </a:t>
            </a:r>
            <a:endParaRPr lang="en-US" altLang="zh-TW" b="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"This is a sentence with 7 tokens"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string to be tokenized is:\n"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sentence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tokens are:\n\n"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begin tokenization of sentence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continue tokenizing sentence until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becomes NULL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get next token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nAfter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sentence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sentence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 r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Fig. 22.25: fig22_25.cpp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Using </a:t>
            </a:r>
            <a:r>
              <a:rPr lang="en-US" altLang="zh-TW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to tokenize a string.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cstring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prototype for </a:t>
            </a:r>
            <a:r>
              <a:rPr lang="en-US" altLang="zh-TW" dirty="0" err="1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strtok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6   </a:t>
            </a:r>
            <a:endParaRPr lang="en-US" altLang="zh-TW" b="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"This is a sentence with 7 tokens"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string to be tokenized is:\n"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sentence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tokens are:\n\n"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begin tokenization of sentence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continue tokenizing sentence until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becomes NULL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tokenPtr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2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2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next</a:t>
            </a:r>
            <a:r>
              <a:rPr lang="en-US" altLang="zh-TW" sz="12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token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nAfter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sentence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sentence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main</a:t>
            </a:r>
          </a:p>
        </p:txBody>
      </p:sp>
    </p:spTree>
    <p:extLst>
      <p:ext uri="{BB962C8B-B14F-4D97-AF65-F5344CB8AC3E}">
        <p14:creationId xmlns:p14="http://schemas.microsoft.com/office/powerpoint/2010/main" val="8705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idx="1"/>
          </p:nvPr>
        </p:nvSpPr>
        <p:spPr>
          <a:xfrm>
            <a:off x="252000" y="549000"/>
            <a:ext cx="8640000" cy="4140000"/>
          </a:xfrm>
          <a:solidFill>
            <a:srgbClr val="CCCCFF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string to be tokenized is: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This is a sentence with 7 tokens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tokens are: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This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is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sentence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with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7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tokens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After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strtok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sentence = This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22.23: fig22_23.cpp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Using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strncat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cstring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prototypes for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strncat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6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s1[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"Happy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length 6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s2[]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"New Year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length 9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s3[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"s1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s1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"\ns2 =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s2;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14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s1, s2 );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concatenate s2 to s1 (length 15)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16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nAfter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(s1,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s2):\ns1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s1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"\ns2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2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2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s2;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concatenate first 6 characters of s1 to s3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strncat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s3, s1,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places '\0' after last character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21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nAfter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strncat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(s3, s1, 6):\ns1 =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s1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"\ns3 =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32501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6706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4983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101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02593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 flipV="1">
            <a:off x="7308342" y="3140964"/>
            <a:ext cx="1152144" cy="20162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314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9585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 flipV="1">
            <a:off x="7308342" y="4005072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71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3451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 flipV="1">
            <a:off x="7308342" y="4005072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33431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 flipV="1">
            <a:off x="7308342" y="4293108"/>
            <a:ext cx="1152144" cy="864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374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4892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 flipV="1">
            <a:off x="7308342" y="4293108"/>
            <a:ext cx="1152144" cy="864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 flipV="1">
            <a:off x="7308342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188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98688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367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14037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469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06885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 anchorCtr="0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811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07442" y="116586"/>
            <a:ext cx="8929116" cy="158419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24 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s3, s1 );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concatenate s1 to s3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nAfter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(s3, s1):\ns1 =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s1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"\ns3 =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s3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52000" y="1700784"/>
            <a:ext cx="8640000" cy="4248216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s1 = Happy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s2 =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After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strcat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(s1, s2):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s1 = Happy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s2 =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After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strncat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(s3, s1, 6):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s1 = Happy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s3 = Happy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After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strcat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(s3, s1):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s1 = Happy New Year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s3 = Happy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Happy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 New Year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4837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 anchorCtr="0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 flipV="1">
            <a:off x="7308342" y="4293108"/>
            <a:ext cx="1152144" cy="864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151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00815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 flipV="1">
            <a:off x="7308342" y="4293108"/>
            <a:ext cx="1152144" cy="864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9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3359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745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4107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62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23380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580126" y="4293108"/>
            <a:ext cx="1152144" cy="8641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2880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264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73057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2880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5580126" y="3140964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86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36687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430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85736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54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46260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6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46676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2880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20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433" name="Group 3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10851"/>
              </p:ext>
            </p:extLst>
          </p:nvPr>
        </p:nvGraphicFramePr>
        <p:xfrm>
          <a:off x="6012180" y="548640"/>
          <a:ext cx="2880000" cy="576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s1[0]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0012FF6D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s1[2]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0012FF6E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s1[3]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0012FF6F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s1[4]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s1[5]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s1[6]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s1[7]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s1[8]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s1[9]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s1[10]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s1[11]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s1[12]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s1[13]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s1[14]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s1[15]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s1[16]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s1[17]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s1[18]</a:t>
                      </a:r>
                      <a:endParaRPr kumimoji="0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s1[19]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32000" y="1629000"/>
            <a:ext cx="2520000" cy="36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strcat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s1, s2 );</a:t>
            </a:r>
            <a:endParaRPr lang="zh-TW" altLang="en-US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44548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01659"/>
              </p:ext>
            </p:extLst>
          </p:nvPr>
        </p:nvGraphicFramePr>
        <p:xfrm>
          <a:off x="2987802" y="548640"/>
          <a:ext cx="2736000" cy="57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0012FF5A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0012FF5B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0012FF5D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0012FF5E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0012FF5F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s2[0]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s2[1]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s2[2]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s2[3]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0012FF63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s2[4]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s2[5]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s2[6]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s2[7]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0012FF67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s2[8]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s2[9]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0012FF6A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0012FF6B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44441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01996"/>
              </p:ext>
            </p:extLst>
          </p:nvPr>
        </p:nvGraphicFramePr>
        <p:xfrm>
          <a:off x="3851910" y="2852928"/>
          <a:ext cx="576000" cy="2880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020306" y="2276856"/>
            <a:ext cx="576000" cy="288000"/>
          </a:xfrm>
          <a:prstGeom prst="rect">
            <a:avLst/>
          </a:prstGeom>
        </p:spPr>
        <p:txBody>
          <a:bodyPr wrap="none" tIns="0" bIns="0" anchor="ctr" anchorCtr="1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ea typeface="新細明體" pitchFamily="18" charset="-120"/>
              </a:rPr>
              <a:t>/0</a:t>
            </a:r>
          </a:p>
        </p:txBody>
      </p:sp>
    </p:spTree>
    <p:extLst>
      <p:ext uri="{BB962C8B-B14F-4D97-AF65-F5344CB8AC3E}">
        <p14:creationId xmlns:p14="http://schemas.microsoft.com/office/powerpoint/2010/main" val="14238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3467 -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4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-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64744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2880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05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85380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288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553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79010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58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6893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409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you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66969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33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you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0893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61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you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85624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8172450" y="5301234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str</a:t>
            </a:r>
            <a:endParaRPr lang="zh-TW" altLang="en-US" sz="1600" dirty="0"/>
          </a:p>
        </p:txBody>
      </p:sp>
      <p:sp>
        <p:nvSpPr>
          <p:cNvPr id="19" name="文字方塊 8"/>
          <p:cNvSpPr txBox="1">
            <a:spLocks noChangeArrowheads="1"/>
          </p:cNvSpPr>
          <p:nvPr/>
        </p:nvSpPr>
        <p:spPr bwMode="auto">
          <a:xfrm>
            <a:off x="8316849" y="5013149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2" name="文字方塊 7"/>
          <p:cNvSpPr txBox="1">
            <a:spLocks noChangeArrowheads="1"/>
          </p:cNvSpPr>
          <p:nvPr/>
        </p:nvSpPr>
        <p:spPr bwMode="auto">
          <a:xfrm>
            <a:off x="8028432" y="3861054"/>
            <a:ext cx="86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string</a:t>
            </a:r>
            <a:endParaRPr lang="zh-TW" altLang="en-US" sz="1600" dirty="0"/>
          </a:p>
        </p:txBody>
      </p:sp>
      <p:sp>
        <p:nvSpPr>
          <p:cNvPr id="23" name="文字方塊 8"/>
          <p:cNvSpPr txBox="1">
            <a:spLocks noChangeArrowheads="1"/>
          </p:cNvSpPr>
          <p:nvPr/>
        </p:nvSpPr>
        <p:spPr bwMode="auto">
          <a:xfrm>
            <a:off x="8316849" y="4149041"/>
            <a:ext cx="287337" cy="287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endParaRPr lang="zh-TW" altLang="en-US" sz="1600" dirty="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7308342" y="5157216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5580126" y="4293108"/>
            <a:ext cx="1152144" cy="1152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7308342" y="4293108"/>
            <a:ext cx="1152144" cy="20162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88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5"/>
          <p:cNvSpPr>
            <a:spLocks noGrp="1"/>
          </p:cNvSpPr>
          <p:nvPr>
            <p:ph idx="1"/>
          </p:nvPr>
        </p:nvSpPr>
        <p:spPr>
          <a:xfrm>
            <a:off x="251460" y="404622"/>
            <a:ext cx="6048756" cy="3024378"/>
          </a:xfrm>
        </p:spPr>
        <p:txBody>
          <a:bodyPr wrap="none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sentence[] 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"How are you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sentence,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'\n'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strtok_s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NULL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nextToken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568" y="4437126"/>
            <a:ext cx="2304288" cy="1296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How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you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658" y="5733288"/>
            <a:ext cx="864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</a:rPr>
              <a:t>螢幕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40662"/>
              </p:ext>
            </p:extLst>
          </p:nvPr>
        </p:nvGraphicFramePr>
        <p:xfrm>
          <a:off x="6732270" y="2996946"/>
          <a:ext cx="576000" cy="3456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文字方塊 9"/>
          <p:cNvSpPr txBox="1">
            <a:spLocks noChangeArrowheads="1"/>
          </p:cNvSpPr>
          <p:nvPr/>
        </p:nvSpPr>
        <p:spPr bwMode="auto">
          <a:xfrm>
            <a:off x="4860036" y="5301234"/>
            <a:ext cx="143927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/>
              <a:t>nextToken</a:t>
            </a:r>
            <a:endParaRPr lang="zh-TW" altLang="en-US" sz="1600" dirty="0"/>
          </a:p>
        </p:txBody>
      </p:sp>
      <p:sp>
        <p:nvSpPr>
          <p:cNvPr id="21" name="文字方塊 10"/>
          <p:cNvSpPr txBox="1">
            <a:spLocks noChangeArrowheads="1"/>
          </p:cNvSpPr>
          <p:nvPr/>
        </p:nvSpPr>
        <p:spPr bwMode="auto">
          <a:xfrm>
            <a:off x="5436108" y="5013198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5292090" y="3861054"/>
            <a:ext cx="57600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ts val="0"/>
              </a:spcBef>
            </a:pPr>
            <a:r>
              <a:rPr lang="en-US" altLang="zh-TW" sz="1600" dirty="0" err="1" smtClean="0"/>
              <a:t>ptr</a:t>
            </a:r>
            <a:endParaRPr lang="zh-TW" altLang="en-US" sz="1600" dirty="0"/>
          </a:p>
        </p:txBody>
      </p:sp>
      <p:sp>
        <p:nvSpPr>
          <p:cNvPr id="25" name="文字方塊 8"/>
          <p:cNvSpPr txBox="1">
            <a:spLocks noChangeArrowheads="1"/>
          </p:cNvSpPr>
          <p:nvPr/>
        </p:nvSpPr>
        <p:spPr bwMode="auto">
          <a:xfrm>
            <a:off x="5436108" y="414909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18000" bIns="0" anchor="ctr"/>
          <a:lstStyle/>
          <a:p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580126" y="5157218"/>
            <a:ext cx="1152144" cy="1152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312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478" y="548640"/>
            <a:ext cx="7776972" cy="576072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s1[ 20 ]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"Happy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6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s2[]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"New Year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s3[ 40 ]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"s1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strcat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s1, s2 );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s2 to s1 (length 15)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strncat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s1, 6 );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places '\0' after last character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strcat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s1 to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s3 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478" y="548640"/>
            <a:ext cx="8353044" cy="576072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s1[ 20 ]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"Happy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6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s2[]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"New Year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s3[ 40 ] 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"s1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strcat_s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s1,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20,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s2 )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s2 to s1 (length 15)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strncat_s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40,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s1, 6 );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places '\0' after last character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strcat_s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40,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s1 to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s3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22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548640"/>
            <a:ext cx="7776972" cy="576072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 s1(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"Happy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6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string s2(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"New Year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length 9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string s3;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"s1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s1 += s2;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s2 to s1 (length 15)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"\ns2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s2;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s3 += s1.substr( 0, 6 );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s3 += s1;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concatenate s1 to s3 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s1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"\ns3 =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s3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Manipulation Functions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Comparing strings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Characters represented as numeric codes</a:t>
            </a:r>
          </a:p>
          <a:p>
            <a:pPr lvl="2" eaLnBrk="1" hangingPunct="1"/>
            <a:r>
              <a:rPr lang="en-US" altLang="zh-TW" smtClean="0">
                <a:ea typeface="新細明體" pitchFamily="18" charset="-120"/>
              </a:rPr>
              <a:t>Strings compared using numeric codes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ASCII character sets</a:t>
            </a:r>
          </a:p>
          <a:p>
            <a:pPr lvl="2" eaLnBrk="1" hangingPunct="1"/>
            <a:r>
              <a:rPr lang="en-US" altLang="zh-TW" smtClean="0">
                <a:ea typeface="新細明體" pitchFamily="18" charset="-120"/>
              </a:rPr>
              <a:t>“American Standard Code for Information Interchage”</a:t>
            </a:r>
          </a:p>
          <a:p>
            <a:pPr lvl="3" eaLnBrk="1" hangingPunct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Manipulation Functions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Comparing strings</a:t>
            </a:r>
          </a:p>
          <a:p>
            <a:pPr marL="625475" lvl="1" eaLnBrk="1" hangingPunct="1"/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strcmp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*s1,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*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s2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 )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Compares character by character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Returns </a:t>
            </a:r>
          </a:p>
          <a:p>
            <a:pPr lvl="3" eaLnBrk="1" hangingPunct="1"/>
            <a:r>
              <a:rPr lang="en-US" altLang="zh-TW" dirty="0" smtClean="0">
                <a:ea typeface="新細明體" pitchFamily="18" charset="-120"/>
              </a:rPr>
              <a:t>Zero if strings equal</a:t>
            </a:r>
          </a:p>
          <a:p>
            <a:pPr lvl="3" eaLnBrk="1" hangingPunct="1"/>
            <a:r>
              <a:rPr lang="en-US" altLang="zh-TW" dirty="0" smtClean="0">
                <a:ea typeface="新細明體" pitchFamily="18" charset="-120"/>
              </a:rPr>
              <a:t>Negative value if first string less than second string</a:t>
            </a:r>
          </a:p>
          <a:p>
            <a:pPr lvl="3" eaLnBrk="1" hangingPunct="1"/>
            <a:r>
              <a:rPr lang="en-US" altLang="zh-TW" dirty="0" smtClean="0">
                <a:ea typeface="新細明體" pitchFamily="18" charset="-120"/>
              </a:rPr>
              <a:t>Positive value if first string greater than second string</a:t>
            </a:r>
          </a:p>
          <a:p>
            <a:pPr marL="625475" lvl="1" eaLnBrk="1" hangingPunct="1"/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strncmp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*s1, </a:t>
            </a:r>
          </a:p>
          <a:p>
            <a:pPr marL="625475" lvl="1" eaLnBrk="1" hangingPunct="1">
              <a:buFontTx/>
              <a:buNone/>
              <a:tabLst>
                <a:tab pos="2603500" algn="l"/>
              </a:tabLst>
            </a:pP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		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 char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s2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,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size_t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Compares up to specified number of characters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Stops comparing if reaches null character in one of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6544</TotalTime>
  <Words>4595</Words>
  <Application>Microsoft Office PowerPoint</Application>
  <PresentationFormat>如螢幕大小 (4:3)</PresentationFormat>
  <Paragraphs>1195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Courier</vt:lpstr>
      <vt:lpstr>新細明體</vt:lpstr>
      <vt:lpstr>標楷體</vt:lpstr>
      <vt:lpstr>Courier New</vt:lpstr>
      <vt:lpstr>Helvetica</vt:lpstr>
      <vt:lpstr>Lucida Console</vt:lpstr>
      <vt:lpstr>Times New Roman</vt:lpstr>
      <vt:lpstr>ppt_template_07-25-2002</vt:lpstr>
      <vt:lpstr>Pointer-Based String Manipulation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Pointer-Based String Manipulation Functions</vt:lpstr>
      <vt:lpstr>Pointer-Based String Manipulation Functions</vt:lpstr>
      <vt:lpstr>PowerPoint 簡報</vt:lpstr>
      <vt:lpstr>PowerPoint 簡報</vt:lpstr>
      <vt:lpstr>22.10  Pointer-Based String Manipulation Functions</vt:lpstr>
      <vt:lpstr>PowerPoint 簡報</vt:lpstr>
      <vt:lpstr>PowerPoint 簡報</vt:lpstr>
      <vt:lpstr>PowerPoint 簡報</vt:lpstr>
      <vt:lpstr>Pointer-Based String Manipulation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588</cp:revision>
  <dcterms:created xsi:type="dcterms:W3CDTF">2002-07-31T13:16:45Z</dcterms:created>
  <dcterms:modified xsi:type="dcterms:W3CDTF">2021-11-10T12:04:33Z</dcterms:modified>
</cp:coreProperties>
</file>