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082" r:id="rId3"/>
    <p:sldId id="828" r:id="rId4"/>
    <p:sldId id="1103" r:id="rId5"/>
    <p:sldId id="404" r:id="rId6"/>
    <p:sldId id="625" r:id="rId7"/>
    <p:sldId id="1115" r:id="rId8"/>
    <p:sldId id="1116" r:id="rId9"/>
    <p:sldId id="1117" r:id="rId10"/>
    <p:sldId id="1123" r:id="rId11"/>
    <p:sldId id="1118" r:id="rId12"/>
    <p:sldId id="1122" r:id="rId13"/>
    <p:sldId id="1124" r:id="rId14"/>
    <p:sldId id="1119" r:id="rId15"/>
    <p:sldId id="1125" r:id="rId16"/>
    <p:sldId id="1126" r:id="rId17"/>
    <p:sldId id="1120" r:id="rId18"/>
    <p:sldId id="1127" r:id="rId19"/>
    <p:sldId id="1128" r:id="rId20"/>
    <p:sldId id="1121" r:id="rId21"/>
    <p:sldId id="1130" r:id="rId22"/>
    <p:sldId id="1131" r:id="rId23"/>
    <p:sldId id="1129" r:id="rId24"/>
    <p:sldId id="1133" r:id="rId25"/>
    <p:sldId id="1112" r:id="rId26"/>
    <p:sldId id="1113" r:id="rId27"/>
    <p:sldId id="1132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050"/>
    <a:srgbClr val="008000"/>
    <a:srgbClr val="FFFF00"/>
    <a:srgbClr val="0080FF"/>
    <a:srgbClr val="FFCCFF"/>
    <a:srgbClr val="00B0F0"/>
    <a:srgbClr val="66CCFF"/>
    <a:srgbClr val="85D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94" d="100"/>
          <a:sy n="94" d="100"/>
        </p:scale>
        <p:origin x="178" y="82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40"/>
            <a:ext cx="5580714" cy="234029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192838" y="549275"/>
            <a:ext cx="2519362" cy="23399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8724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dirty="0"/>
              <a:t>Midterm Exam </a:t>
            </a:r>
            <a:r>
              <a:rPr lang="en-US" altLang="zh-TW" dirty="0" smtClean="0"/>
              <a:t>2-3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611494" y="2348862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91241" y="252907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1310" y="4689392"/>
            <a:ext cx="1260000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1241" y="4329070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051446" y="2889162"/>
            <a:ext cx="9001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89443"/>
              </p:ext>
            </p:extLst>
          </p:nvPr>
        </p:nvGraphicFramePr>
        <p:xfrm>
          <a:off x="2951563" y="2709139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3131587" y="3969300"/>
            <a:ext cx="540298" cy="5398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44851"/>
              </p:ext>
            </p:extLst>
          </p:nvPr>
        </p:nvGraphicFramePr>
        <p:xfrm>
          <a:off x="791287" y="2709139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內容版面配置區 17"/>
          <p:cNvSpPr>
            <a:spLocks noGrp="1"/>
          </p:cNvSpPr>
          <p:nvPr>
            <p:ph idx="1"/>
          </p:nvPr>
        </p:nvSpPr>
        <p:spPr>
          <a:xfrm>
            <a:off x="791518" y="548640"/>
            <a:ext cx="1800230" cy="144017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Term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sz="quarter" idx="10"/>
          </p:nvPr>
        </p:nvSpPr>
        <p:spPr>
          <a:xfrm>
            <a:off x="4031931" y="1988816"/>
            <a:ext cx="3420437" cy="360046"/>
          </a:xfrm>
        </p:spPr>
        <p:txBody>
          <a:bodyPr/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product.insert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42617"/>
              </p:ext>
            </p:extLst>
          </p:nvPr>
        </p:nvGraphicFramePr>
        <p:xfrm>
          <a:off x="3671885" y="3969069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83035"/>
              </p:ext>
            </p:extLst>
          </p:nvPr>
        </p:nvGraphicFramePr>
        <p:xfrm>
          <a:off x="6012184" y="2888931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56283"/>
              </p:ext>
            </p:extLst>
          </p:nvPr>
        </p:nvGraphicFramePr>
        <p:xfrm>
          <a:off x="4571885" y="414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81030"/>
              </p:ext>
            </p:extLst>
          </p:nvPr>
        </p:nvGraphicFramePr>
        <p:xfrm>
          <a:off x="5291885" y="414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78738"/>
              </p:ext>
            </p:extLst>
          </p:nvPr>
        </p:nvGraphicFramePr>
        <p:xfrm>
          <a:off x="6012414" y="4148861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3491862" y="5049207"/>
            <a:ext cx="3420207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14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10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452368" y="3248977"/>
            <a:ext cx="1080000" cy="360046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30320"/>
              </p:ext>
            </p:extLst>
          </p:nvPr>
        </p:nvGraphicFramePr>
        <p:xfrm>
          <a:off x="781241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632391" y="4509138"/>
            <a:ext cx="720000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3131816" y="3248978"/>
            <a:ext cx="540069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36902"/>
              </p:ext>
            </p:extLst>
          </p:nvPr>
        </p:nvGraphicFramePr>
        <p:xfrm>
          <a:off x="3671885" y="2708908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68735"/>
              </p:ext>
            </p:extLst>
          </p:nvPr>
        </p:nvGraphicFramePr>
        <p:xfrm>
          <a:off x="3851908" y="4149092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6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61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611494" y="2348862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91241" y="252907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1310" y="4689392"/>
            <a:ext cx="1260000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1241" y="4329070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051446" y="2889162"/>
            <a:ext cx="9001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67377"/>
              </p:ext>
            </p:extLst>
          </p:nvPr>
        </p:nvGraphicFramePr>
        <p:xfrm>
          <a:off x="2951563" y="2709139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3131586" y="3969300"/>
            <a:ext cx="540069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68105"/>
              </p:ext>
            </p:extLst>
          </p:nvPr>
        </p:nvGraphicFramePr>
        <p:xfrm>
          <a:off x="791287" y="2709139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內容版面配置區 17"/>
          <p:cNvSpPr>
            <a:spLocks noGrp="1"/>
          </p:cNvSpPr>
          <p:nvPr>
            <p:ph idx="1"/>
          </p:nvPr>
        </p:nvSpPr>
        <p:spPr>
          <a:xfrm>
            <a:off x="791518" y="548640"/>
            <a:ext cx="1800230" cy="144017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Term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sz="quarter" idx="10"/>
          </p:nvPr>
        </p:nvSpPr>
        <p:spPr>
          <a:xfrm>
            <a:off x="4031931" y="1988816"/>
            <a:ext cx="3420437" cy="360046"/>
          </a:xfrm>
        </p:spPr>
        <p:txBody>
          <a:bodyPr/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product.insert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23349"/>
              </p:ext>
            </p:extLst>
          </p:nvPr>
        </p:nvGraphicFramePr>
        <p:xfrm>
          <a:off x="3671655" y="3429231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12342"/>
              </p:ext>
            </p:extLst>
          </p:nvPr>
        </p:nvGraphicFramePr>
        <p:xfrm>
          <a:off x="385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5561"/>
              </p:ext>
            </p:extLst>
          </p:nvPr>
        </p:nvGraphicFramePr>
        <p:xfrm>
          <a:off x="457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53115"/>
              </p:ext>
            </p:extLst>
          </p:nvPr>
        </p:nvGraphicFramePr>
        <p:xfrm>
          <a:off x="529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13455"/>
              </p:ext>
            </p:extLst>
          </p:nvPr>
        </p:nvGraphicFramePr>
        <p:xfrm>
          <a:off x="601218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3671885" y="4509138"/>
            <a:ext cx="2880368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14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452368" y="3248977"/>
            <a:ext cx="1080000" cy="360046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69975"/>
              </p:ext>
            </p:extLst>
          </p:nvPr>
        </p:nvGraphicFramePr>
        <p:xfrm>
          <a:off x="781241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632391" y="4509138"/>
            <a:ext cx="720000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9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8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611494" y="2348862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91241" y="252907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1310" y="4689392"/>
            <a:ext cx="1260000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1241" y="4329070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051446" y="2889162"/>
            <a:ext cx="9001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94849"/>
              </p:ext>
            </p:extLst>
          </p:nvPr>
        </p:nvGraphicFramePr>
        <p:xfrm>
          <a:off x="2951563" y="2709139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Line 43"/>
          <p:cNvSpPr>
            <a:spLocks noChangeShapeType="1"/>
          </p:cNvSpPr>
          <p:nvPr/>
        </p:nvSpPr>
        <p:spPr bwMode="auto">
          <a:xfrm flipV="1">
            <a:off x="3131586" y="3429001"/>
            <a:ext cx="540299" cy="540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80240"/>
              </p:ext>
            </p:extLst>
          </p:nvPr>
        </p:nvGraphicFramePr>
        <p:xfrm>
          <a:off x="791287" y="2709139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內容版面配置區 17"/>
          <p:cNvSpPr>
            <a:spLocks noGrp="1"/>
          </p:cNvSpPr>
          <p:nvPr>
            <p:ph idx="1"/>
          </p:nvPr>
        </p:nvSpPr>
        <p:spPr>
          <a:xfrm>
            <a:off x="791518" y="548640"/>
            <a:ext cx="1800230" cy="144017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Term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sz="quarter" idx="10"/>
          </p:nvPr>
        </p:nvSpPr>
        <p:spPr>
          <a:xfrm>
            <a:off x="4031931" y="1988816"/>
            <a:ext cx="3420437" cy="360046"/>
          </a:xfrm>
        </p:spPr>
        <p:txBody>
          <a:bodyPr/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product.insert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04374"/>
              </p:ext>
            </p:extLst>
          </p:nvPr>
        </p:nvGraphicFramePr>
        <p:xfrm>
          <a:off x="3671885" y="2888931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58887"/>
              </p:ext>
            </p:extLst>
          </p:nvPr>
        </p:nvGraphicFramePr>
        <p:xfrm>
          <a:off x="3851885" y="30688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56673"/>
              </p:ext>
            </p:extLst>
          </p:nvPr>
        </p:nvGraphicFramePr>
        <p:xfrm>
          <a:off x="4571885" y="30688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25233"/>
              </p:ext>
            </p:extLst>
          </p:nvPr>
        </p:nvGraphicFramePr>
        <p:xfrm>
          <a:off x="5291885" y="30688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66600"/>
              </p:ext>
            </p:extLst>
          </p:nvPr>
        </p:nvGraphicFramePr>
        <p:xfrm>
          <a:off x="3851908" y="432911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3491862" y="5229230"/>
            <a:ext cx="3420437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14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9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452368" y="3248977"/>
            <a:ext cx="1080000" cy="360046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92296"/>
              </p:ext>
            </p:extLst>
          </p:nvPr>
        </p:nvGraphicFramePr>
        <p:xfrm>
          <a:off x="781241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632391" y="4509138"/>
            <a:ext cx="720000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9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3131815" y="4329115"/>
            <a:ext cx="540069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11100"/>
              </p:ext>
            </p:extLst>
          </p:nvPr>
        </p:nvGraphicFramePr>
        <p:xfrm>
          <a:off x="3671885" y="4149092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31206"/>
              </p:ext>
            </p:extLst>
          </p:nvPr>
        </p:nvGraphicFramePr>
        <p:xfrm>
          <a:off x="6012184" y="3068954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22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8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611494" y="2348862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91241" y="252907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1310" y="4689392"/>
            <a:ext cx="1260000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1241" y="4329070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051446" y="2889162"/>
            <a:ext cx="9001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67377"/>
              </p:ext>
            </p:extLst>
          </p:nvPr>
        </p:nvGraphicFramePr>
        <p:xfrm>
          <a:off x="2951563" y="2709139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3131586" y="3969300"/>
            <a:ext cx="540069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68105"/>
              </p:ext>
            </p:extLst>
          </p:nvPr>
        </p:nvGraphicFramePr>
        <p:xfrm>
          <a:off x="791287" y="2709139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內容版面配置區 17"/>
          <p:cNvSpPr>
            <a:spLocks noGrp="1"/>
          </p:cNvSpPr>
          <p:nvPr>
            <p:ph idx="1"/>
          </p:nvPr>
        </p:nvSpPr>
        <p:spPr>
          <a:xfrm>
            <a:off x="791518" y="548640"/>
            <a:ext cx="1800230" cy="144017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Term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sz="quarter" idx="10"/>
          </p:nvPr>
        </p:nvSpPr>
        <p:spPr>
          <a:xfrm>
            <a:off x="4031931" y="1988816"/>
            <a:ext cx="3420437" cy="360046"/>
          </a:xfrm>
        </p:spPr>
        <p:txBody>
          <a:bodyPr/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product.insert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23349"/>
              </p:ext>
            </p:extLst>
          </p:nvPr>
        </p:nvGraphicFramePr>
        <p:xfrm>
          <a:off x="3671655" y="3429231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12342"/>
              </p:ext>
            </p:extLst>
          </p:nvPr>
        </p:nvGraphicFramePr>
        <p:xfrm>
          <a:off x="385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5561"/>
              </p:ext>
            </p:extLst>
          </p:nvPr>
        </p:nvGraphicFramePr>
        <p:xfrm>
          <a:off x="457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6132"/>
              </p:ext>
            </p:extLst>
          </p:nvPr>
        </p:nvGraphicFramePr>
        <p:xfrm>
          <a:off x="529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13455"/>
              </p:ext>
            </p:extLst>
          </p:nvPr>
        </p:nvGraphicFramePr>
        <p:xfrm>
          <a:off x="601218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3671885" y="4509138"/>
            <a:ext cx="2880368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14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452368" y="3248977"/>
            <a:ext cx="1080000" cy="360046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47376"/>
              </p:ext>
            </p:extLst>
          </p:nvPr>
        </p:nvGraphicFramePr>
        <p:xfrm>
          <a:off x="781241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632391" y="4509138"/>
            <a:ext cx="720000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9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52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611494" y="2348862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91241" y="252907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1310" y="4689392"/>
            <a:ext cx="1260000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1241" y="4329070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051446" y="2889162"/>
            <a:ext cx="9001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67377"/>
              </p:ext>
            </p:extLst>
          </p:nvPr>
        </p:nvGraphicFramePr>
        <p:xfrm>
          <a:off x="2951563" y="2709139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3131586" y="3969300"/>
            <a:ext cx="540069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68105"/>
              </p:ext>
            </p:extLst>
          </p:nvPr>
        </p:nvGraphicFramePr>
        <p:xfrm>
          <a:off x="791287" y="2709139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內容版面配置區 17"/>
          <p:cNvSpPr>
            <a:spLocks noGrp="1"/>
          </p:cNvSpPr>
          <p:nvPr>
            <p:ph idx="1"/>
          </p:nvPr>
        </p:nvSpPr>
        <p:spPr>
          <a:xfrm>
            <a:off x="791518" y="548640"/>
            <a:ext cx="1800230" cy="144017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Term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sz="quarter" idx="10"/>
          </p:nvPr>
        </p:nvSpPr>
        <p:spPr>
          <a:xfrm>
            <a:off x="4031931" y="1988816"/>
            <a:ext cx="3420437" cy="360046"/>
          </a:xfrm>
        </p:spPr>
        <p:txBody>
          <a:bodyPr/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product.insert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23349"/>
              </p:ext>
            </p:extLst>
          </p:nvPr>
        </p:nvGraphicFramePr>
        <p:xfrm>
          <a:off x="3671655" y="3429231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12342"/>
              </p:ext>
            </p:extLst>
          </p:nvPr>
        </p:nvGraphicFramePr>
        <p:xfrm>
          <a:off x="385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38843"/>
              </p:ext>
            </p:extLst>
          </p:nvPr>
        </p:nvGraphicFramePr>
        <p:xfrm>
          <a:off x="457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43349"/>
              </p:ext>
            </p:extLst>
          </p:nvPr>
        </p:nvGraphicFramePr>
        <p:xfrm>
          <a:off x="529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13455"/>
              </p:ext>
            </p:extLst>
          </p:nvPr>
        </p:nvGraphicFramePr>
        <p:xfrm>
          <a:off x="601218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3671885" y="4509138"/>
            <a:ext cx="2880368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14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7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452368" y="3248977"/>
            <a:ext cx="1080000" cy="360046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47376"/>
              </p:ext>
            </p:extLst>
          </p:nvPr>
        </p:nvGraphicFramePr>
        <p:xfrm>
          <a:off x="781241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632391" y="4509138"/>
            <a:ext cx="720000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9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8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48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611494" y="2348862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91241" y="252907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1310" y="4689392"/>
            <a:ext cx="1260000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1241" y="4329070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051446" y="2889162"/>
            <a:ext cx="9001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67377"/>
              </p:ext>
            </p:extLst>
          </p:nvPr>
        </p:nvGraphicFramePr>
        <p:xfrm>
          <a:off x="2951563" y="2709139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3131586" y="3969300"/>
            <a:ext cx="540069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68105"/>
              </p:ext>
            </p:extLst>
          </p:nvPr>
        </p:nvGraphicFramePr>
        <p:xfrm>
          <a:off x="791287" y="2709139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內容版面配置區 17"/>
          <p:cNvSpPr>
            <a:spLocks noGrp="1"/>
          </p:cNvSpPr>
          <p:nvPr>
            <p:ph idx="1"/>
          </p:nvPr>
        </p:nvSpPr>
        <p:spPr>
          <a:xfrm>
            <a:off x="791518" y="548640"/>
            <a:ext cx="1800230" cy="144017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Term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sz="quarter" idx="10"/>
          </p:nvPr>
        </p:nvSpPr>
        <p:spPr>
          <a:xfrm>
            <a:off x="4031931" y="1988816"/>
            <a:ext cx="3420437" cy="360046"/>
          </a:xfrm>
        </p:spPr>
        <p:txBody>
          <a:bodyPr/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product.insert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23349"/>
              </p:ext>
            </p:extLst>
          </p:nvPr>
        </p:nvGraphicFramePr>
        <p:xfrm>
          <a:off x="3671655" y="3429231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12342"/>
              </p:ext>
            </p:extLst>
          </p:nvPr>
        </p:nvGraphicFramePr>
        <p:xfrm>
          <a:off x="385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5561"/>
              </p:ext>
            </p:extLst>
          </p:nvPr>
        </p:nvGraphicFramePr>
        <p:xfrm>
          <a:off x="457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22994"/>
              </p:ext>
            </p:extLst>
          </p:nvPr>
        </p:nvGraphicFramePr>
        <p:xfrm>
          <a:off x="529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13455"/>
              </p:ext>
            </p:extLst>
          </p:nvPr>
        </p:nvGraphicFramePr>
        <p:xfrm>
          <a:off x="601218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3671885" y="4509138"/>
            <a:ext cx="2880368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14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452368" y="3248977"/>
            <a:ext cx="1080000" cy="360046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86271"/>
              </p:ext>
            </p:extLst>
          </p:nvPr>
        </p:nvGraphicFramePr>
        <p:xfrm>
          <a:off x="781241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632391" y="4509138"/>
            <a:ext cx="720000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2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611494" y="2348862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91241" y="252907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1310" y="4689392"/>
            <a:ext cx="1260000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1241" y="4329070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051446" y="2889162"/>
            <a:ext cx="9001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67377"/>
              </p:ext>
            </p:extLst>
          </p:nvPr>
        </p:nvGraphicFramePr>
        <p:xfrm>
          <a:off x="2951563" y="2709139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3131586" y="3969300"/>
            <a:ext cx="540069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52839"/>
              </p:ext>
            </p:extLst>
          </p:nvPr>
        </p:nvGraphicFramePr>
        <p:xfrm>
          <a:off x="791287" y="2709139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內容版面配置區 17"/>
          <p:cNvSpPr>
            <a:spLocks noGrp="1"/>
          </p:cNvSpPr>
          <p:nvPr>
            <p:ph idx="1"/>
          </p:nvPr>
        </p:nvSpPr>
        <p:spPr>
          <a:xfrm>
            <a:off x="791518" y="548640"/>
            <a:ext cx="1800230" cy="144017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Term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sz="quarter" idx="10"/>
          </p:nvPr>
        </p:nvSpPr>
        <p:spPr>
          <a:xfrm>
            <a:off x="4031931" y="1988816"/>
            <a:ext cx="3420437" cy="360046"/>
          </a:xfrm>
        </p:spPr>
        <p:txBody>
          <a:bodyPr/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product.insert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23349"/>
              </p:ext>
            </p:extLst>
          </p:nvPr>
        </p:nvGraphicFramePr>
        <p:xfrm>
          <a:off x="3671655" y="3429231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2667"/>
              </p:ext>
            </p:extLst>
          </p:nvPr>
        </p:nvGraphicFramePr>
        <p:xfrm>
          <a:off x="4572000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69144"/>
              </p:ext>
            </p:extLst>
          </p:nvPr>
        </p:nvGraphicFramePr>
        <p:xfrm>
          <a:off x="529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13455"/>
              </p:ext>
            </p:extLst>
          </p:nvPr>
        </p:nvGraphicFramePr>
        <p:xfrm>
          <a:off x="601218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3671885" y="4509138"/>
            <a:ext cx="2880368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14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452368" y="3248977"/>
            <a:ext cx="1080000" cy="360046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86271"/>
              </p:ext>
            </p:extLst>
          </p:nvPr>
        </p:nvGraphicFramePr>
        <p:xfrm>
          <a:off x="781241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632391" y="4509138"/>
            <a:ext cx="720000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7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40"/>
            <a:ext cx="8641104" cy="522066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Term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  <a:endParaRPr lang="en-US" altLang="zh-TW" dirty="0"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Polynomial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Polynomial(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Polynomial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polynomialToCopy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~Polynomial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Polynomial&amp;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operator=(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Polynomial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&amp;right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Term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termToInsert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Polynomial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operator*(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Polynomial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&amp;multiplier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38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84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611494" y="2348862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91241" y="252907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1310" y="4689392"/>
            <a:ext cx="1260000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1241" y="4329070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051446" y="2889162"/>
            <a:ext cx="9001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67377"/>
              </p:ext>
            </p:extLst>
          </p:nvPr>
        </p:nvGraphicFramePr>
        <p:xfrm>
          <a:off x="2951563" y="2709139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3131586" y="3969300"/>
            <a:ext cx="540069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68105"/>
              </p:ext>
            </p:extLst>
          </p:nvPr>
        </p:nvGraphicFramePr>
        <p:xfrm>
          <a:off x="791287" y="2709139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內容版面配置區 17"/>
          <p:cNvSpPr>
            <a:spLocks noGrp="1"/>
          </p:cNvSpPr>
          <p:nvPr>
            <p:ph idx="1"/>
          </p:nvPr>
        </p:nvSpPr>
        <p:spPr>
          <a:xfrm>
            <a:off x="791518" y="548640"/>
            <a:ext cx="1800230" cy="144017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Term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sz="quarter" idx="10"/>
          </p:nvPr>
        </p:nvSpPr>
        <p:spPr>
          <a:xfrm>
            <a:off x="4031931" y="1988816"/>
            <a:ext cx="3420437" cy="360046"/>
          </a:xfrm>
        </p:spPr>
        <p:txBody>
          <a:bodyPr/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product.insert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23349"/>
              </p:ext>
            </p:extLst>
          </p:nvPr>
        </p:nvGraphicFramePr>
        <p:xfrm>
          <a:off x="3671655" y="3429231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12342"/>
              </p:ext>
            </p:extLst>
          </p:nvPr>
        </p:nvGraphicFramePr>
        <p:xfrm>
          <a:off x="385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5561"/>
              </p:ext>
            </p:extLst>
          </p:nvPr>
        </p:nvGraphicFramePr>
        <p:xfrm>
          <a:off x="457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55631"/>
              </p:ext>
            </p:extLst>
          </p:nvPr>
        </p:nvGraphicFramePr>
        <p:xfrm>
          <a:off x="529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13455"/>
              </p:ext>
            </p:extLst>
          </p:nvPr>
        </p:nvGraphicFramePr>
        <p:xfrm>
          <a:off x="601218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3671885" y="4509138"/>
            <a:ext cx="2880368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14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452368" y="3248977"/>
            <a:ext cx="1080000" cy="360046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39857"/>
              </p:ext>
            </p:extLst>
          </p:nvPr>
        </p:nvGraphicFramePr>
        <p:xfrm>
          <a:off x="781241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632391" y="4509138"/>
            <a:ext cx="720000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611494" y="2348862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91241" y="252907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1310" y="4689392"/>
            <a:ext cx="1260000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1241" y="4329070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051446" y="2889162"/>
            <a:ext cx="9001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67377"/>
              </p:ext>
            </p:extLst>
          </p:nvPr>
        </p:nvGraphicFramePr>
        <p:xfrm>
          <a:off x="2951563" y="2709139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3131586" y="3969300"/>
            <a:ext cx="540069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81436"/>
              </p:ext>
            </p:extLst>
          </p:nvPr>
        </p:nvGraphicFramePr>
        <p:xfrm>
          <a:off x="791287" y="2709139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內容版面配置區 17"/>
          <p:cNvSpPr>
            <a:spLocks noGrp="1"/>
          </p:cNvSpPr>
          <p:nvPr>
            <p:ph idx="1"/>
          </p:nvPr>
        </p:nvSpPr>
        <p:spPr>
          <a:xfrm>
            <a:off x="791518" y="548640"/>
            <a:ext cx="1800230" cy="144017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Term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sz="quarter" idx="10"/>
          </p:nvPr>
        </p:nvSpPr>
        <p:spPr>
          <a:xfrm>
            <a:off x="4031931" y="1988816"/>
            <a:ext cx="3420437" cy="360046"/>
          </a:xfrm>
        </p:spPr>
        <p:txBody>
          <a:bodyPr/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product.insert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23349"/>
              </p:ext>
            </p:extLst>
          </p:nvPr>
        </p:nvGraphicFramePr>
        <p:xfrm>
          <a:off x="3671655" y="3429231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12342"/>
              </p:ext>
            </p:extLst>
          </p:nvPr>
        </p:nvGraphicFramePr>
        <p:xfrm>
          <a:off x="385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5561"/>
              </p:ext>
            </p:extLst>
          </p:nvPr>
        </p:nvGraphicFramePr>
        <p:xfrm>
          <a:off x="457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15908"/>
              </p:ext>
            </p:extLst>
          </p:nvPr>
        </p:nvGraphicFramePr>
        <p:xfrm>
          <a:off x="5292092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3671885" y="4509138"/>
            <a:ext cx="2880368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14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452368" y="3248977"/>
            <a:ext cx="1080000" cy="360046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39857"/>
              </p:ext>
            </p:extLst>
          </p:nvPr>
        </p:nvGraphicFramePr>
        <p:xfrm>
          <a:off x="781241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632391" y="4509138"/>
            <a:ext cx="720000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8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850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71425" y="548639"/>
            <a:ext cx="9001149" cy="576072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operator&lt;&lt;(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.empty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DequeConstIterator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output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6653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9"/>
            <a:ext cx="7560966" cy="900115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DequeConstIterator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Term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it =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output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7" name="內容版面配置區 36"/>
          <p:cNvSpPr>
            <a:spLocks noGrp="1"/>
          </p:cNvSpPr>
          <p:nvPr>
            <p:ph sz="quarter" idx="10"/>
          </p:nvPr>
        </p:nvSpPr>
        <p:spPr>
          <a:xfrm>
            <a:off x="3131816" y="3068954"/>
            <a:ext cx="5760736" cy="21602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it.operator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-&gt;()-&gt;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block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it.</a:t>
            </a:r>
            <a:r>
              <a:rPr lang="en-US" altLang="zh-TW" dirty="0" err="1" smtClean="0">
                <a:solidFill>
                  <a:prstClr val="black"/>
                </a:solidFill>
              </a:rPr>
              <a:t>myOff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% ( 4 * </a:t>
            </a:r>
            <a:r>
              <a:rPr lang="en-US" altLang="zh-TW" dirty="0" err="1">
                <a:solidFill>
                  <a:prstClr val="black"/>
                </a:solidFill>
              </a:rPr>
              <a:t>mapSize</a:t>
            </a:r>
            <a:r>
              <a:rPr lang="en-US" altLang="zh-TW" dirty="0">
                <a:solidFill>
                  <a:prstClr val="black"/>
                </a:solidFill>
              </a:rPr>
              <a:t> ) / </a:t>
            </a:r>
            <a:r>
              <a:rPr lang="en-US" altLang="zh-TW" dirty="0" smtClean="0">
                <a:solidFill>
                  <a:prstClr val="black"/>
                </a:solidFill>
              </a:rPr>
              <a:t>4;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off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it.</a:t>
            </a:r>
            <a:r>
              <a:rPr lang="en-US" altLang="zh-TW" dirty="0" err="1" smtClean="0">
                <a:solidFill>
                  <a:prstClr val="black"/>
                </a:solidFill>
              </a:rPr>
              <a:t>myOff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% 4</a:t>
            </a:r>
            <a:r>
              <a:rPr lang="en-US" altLang="zh-TW" dirty="0" smtClean="0">
                <a:solidFill>
                  <a:prstClr val="black"/>
                </a:solidFill>
              </a:rPr>
              <a:t>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</a:rPr>
              <a:t>myData.</a:t>
            </a:r>
            <a:r>
              <a:rPr lang="en-US" altLang="zh-TW" dirty="0" err="1" smtClean="0">
                <a:solidFill>
                  <a:srgbClr val="000000"/>
                </a:solidFill>
                <a:ea typeface="MingLiU"/>
              </a:rPr>
              <a:t>map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[ block ][ off ]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)-&gt;</a:t>
            </a:r>
            <a:r>
              <a:rPr lang="en-US" altLang="zh-TW" dirty="0" err="1" smtClean="0">
                <a:solidFill>
                  <a:srgbClr val="000000"/>
                </a:solidFill>
                <a:ea typeface="MingLiU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MingLiU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*&amp;( </a:t>
            </a:r>
            <a:r>
              <a:rPr lang="en-US" altLang="zh-TW" dirty="0" err="1" smtClean="0">
                <a:solidFill>
                  <a:prstClr val="black"/>
                </a:solidFill>
              </a:rPr>
              <a:t>myData.</a:t>
            </a:r>
            <a:r>
              <a:rPr lang="en-US" altLang="zh-TW" dirty="0" err="1" smtClean="0">
                <a:solidFill>
                  <a:srgbClr val="000000"/>
                </a:solidFill>
                <a:ea typeface="MingLiU"/>
              </a:rPr>
              <a:t>map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[ block ][ off ]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) ).</a:t>
            </a:r>
            <a:r>
              <a:rPr lang="en-US" altLang="zh-TW" dirty="0" err="1" smtClean="0">
                <a:solidFill>
                  <a:srgbClr val="000000"/>
                </a:solidFill>
                <a:ea typeface="MingLiU"/>
              </a:rPr>
              <a:t>coef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</a:rPr>
              <a:t>myData.</a:t>
            </a:r>
            <a:r>
              <a:rPr lang="en-US" altLang="zh-TW" dirty="0" err="1" smtClean="0">
                <a:solidFill>
                  <a:srgbClr val="000000"/>
                </a:solidFill>
                <a:ea typeface="MingLiU"/>
              </a:rPr>
              <a:t>map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[ block ][ off ]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).</a:t>
            </a:r>
            <a:r>
              <a:rPr lang="en-US" altLang="zh-TW" dirty="0" err="1" smtClean="0">
                <a:solidFill>
                  <a:srgbClr val="000000"/>
                </a:solidFill>
                <a:ea typeface="MingLiU"/>
              </a:rPr>
              <a:t>coef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</p:txBody>
      </p:sp>
      <p:sp>
        <p:nvSpPr>
          <p:cNvPr id="38" name="內容版面配置區 57"/>
          <p:cNvSpPr txBox="1">
            <a:spLocks/>
          </p:cNvSpPr>
          <p:nvPr/>
        </p:nvSpPr>
        <p:spPr>
          <a:xfrm>
            <a:off x="6912299" y="5229230"/>
            <a:ext cx="1800231" cy="1439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0000" tIns="90000" rIns="90000" bIns="7200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Term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  <p:sp>
        <p:nvSpPr>
          <p:cNvPr id="65" name="流程圖: 程序 64"/>
          <p:cNvSpPr/>
          <p:nvPr/>
        </p:nvSpPr>
        <p:spPr>
          <a:xfrm>
            <a:off x="251448" y="2888931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431195" y="3069139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51218" y="5229461"/>
            <a:ext cx="1980253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91195" y="4869139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 flipV="1">
            <a:off x="1691401" y="3429070"/>
            <a:ext cx="900186" cy="16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00121"/>
              </p:ext>
            </p:extLst>
          </p:nvPr>
        </p:nvGraphicFramePr>
        <p:xfrm>
          <a:off x="2591586" y="3249047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3" name="Line 43"/>
          <p:cNvSpPr>
            <a:spLocks noChangeShapeType="1"/>
          </p:cNvSpPr>
          <p:nvPr/>
        </p:nvSpPr>
        <p:spPr bwMode="auto">
          <a:xfrm>
            <a:off x="2771678" y="5949231"/>
            <a:ext cx="540069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85243"/>
              </p:ext>
            </p:extLst>
          </p:nvPr>
        </p:nvGraphicFramePr>
        <p:xfrm>
          <a:off x="431241" y="3249208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內容版面配置區 1"/>
          <p:cNvSpPr txBox="1">
            <a:spLocks/>
          </p:cNvSpPr>
          <p:nvPr/>
        </p:nvSpPr>
        <p:spPr>
          <a:xfrm>
            <a:off x="2951793" y="1448747"/>
            <a:ext cx="5760736" cy="162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Term* operator-&gt;()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endParaRPr lang="en-US" altLang="zh-TW" dirty="0">
              <a:solidFill>
                <a:srgbClr val="0000FF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prstClr val="black"/>
                </a:solidFill>
              </a:rPr>
              <a:t> block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myOff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% ( 4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mapSize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4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prstClr val="black"/>
                </a:solidFill>
              </a:rPr>
              <a:t> off = </a:t>
            </a:r>
            <a:r>
              <a:rPr lang="en-US" altLang="zh-TW" dirty="0" err="1">
                <a:solidFill>
                  <a:prstClr val="black"/>
                </a:solidFill>
              </a:rPr>
              <a:t>myOff</a:t>
            </a:r>
            <a:r>
              <a:rPr lang="en-US" altLang="zh-TW" dirty="0">
                <a:solidFill>
                  <a:prstClr val="black"/>
                </a:solidFill>
              </a:rPr>
              <a:t> % 4;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   return</a:t>
            </a:r>
            <a:r>
              <a:rPr lang="en-US" altLang="zh-TW" dirty="0">
                <a:solidFill>
                  <a:prstClr val="black"/>
                </a:solidFill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</a:rPr>
              <a:t>myData.map</a:t>
            </a:r>
            <a:r>
              <a:rPr lang="en-US" altLang="zh-TW" dirty="0">
                <a:solidFill>
                  <a:prstClr val="black"/>
                </a:solidFill>
              </a:rPr>
              <a:t>[ block ][ off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2051655" y="1808931"/>
            <a:ext cx="540000" cy="540207"/>
          </a:xfrm>
          <a:prstGeom prst="rect">
            <a:avLst/>
          </a:prstGeom>
          <a:noFill/>
        </p:spPr>
        <p:txBody>
          <a:bodyPr wrap="square" lIns="90000" tIns="36000" rIns="72000" bIns="36000" rtlCol="0" anchor="ctr" anchorCtr="0">
            <a:noAutofit/>
          </a:bodyPr>
          <a:lstStyle/>
          <a:p>
            <a:pPr lvl="0"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251379" y="1628931"/>
            <a:ext cx="180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75749"/>
              </p:ext>
            </p:extLst>
          </p:nvPr>
        </p:nvGraphicFramePr>
        <p:xfrm>
          <a:off x="431471" y="1988816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896345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16149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4271"/>
                  </a:ext>
                </a:extLst>
              </a:tr>
            </a:tbl>
          </a:graphicData>
        </a:graphic>
      </p:graphicFrame>
      <p:sp>
        <p:nvSpPr>
          <p:cNvPr id="79" name="文字方塊 78"/>
          <p:cNvSpPr txBox="1"/>
          <p:nvPr/>
        </p:nvSpPr>
        <p:spPr>
          <a:xfrm>
            <a:off x="1151563" y="1628770"/>
            <a:ext cx="899908" cy="360046"/>
          </a:xfrm>
          <a:prstGeom prst="rect">
            <a:avLst/>
          </a:prstGeom>
          <a:noFill/>
        </p:spPr>
        <p:txBody>
          <a:bodyPr wrap="square" lIns="90000" r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myCont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1448" y="1628770"/>
            <a:ext cx="900115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1" name="Line 43"/>
          <p:cNvSpPr>
            <a:spLocks noChangeShapeType="1"/>
          </p:cNvSpPr>
          <p:nvPr/>
        </p:nvSpPr>
        <p:spPr bwMode="auto">
          <a:xfrm flipH="1">
            <a:off x="1331586" y="2168771"/>
            <a:ext cx="179861" cy="90018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449" y="5949553"/>
            <a:ext cx="1980024" cy="36004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  <a:ea typeface="PMingLiU"/>
                <a:cs typeface="Times New Roman"/>
              </a:rPr>
              <a:t>3x^9</a:t>
            </a:r>
            <a:r>
              <a:rPr lang="en-US" altLang="zh-TW" sz="1000" dirty="0" smtClean="0">
                <a:solidFill>
                  <a:srgbClr val="FF0000"/>
                </a:solidFill>
                <a:ea typeface="PMingLiU"/>
                <a:cs typeface="Times New Roman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PMingLiU"/>
                <a:cs typeface="Times New Roman"/>
              </a:rPr>
              <a:t>+</a:t>
            </a:r>
            <a:r>
              <a:rPr lang="en-US" altLang="zh-TW" sz="1000" dirty="0">
                <a:solidFill>
                  <a:srgbClr val="FF0000"/>
                </a:solidFill>
                <a:ea typeface="PMingLiU"/>
                <a:cs typeface="Times New Roman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ea typeface="PMingLiU"/>
                <a:cs typeface="Times New Roman"/>
              </a:rPr>
              <a:t>5x^2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95020"/>
              </p:ext>
            </p:extLst>
          </p:nvPr>
        </p:nvGraphicFramePr>
        <p:xfrm>
          <a:off x="3311747" y="5409162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8268"/>
              </p:ext>
            </p:extLst>
          </p:nvPr>
        </p:nvGraphicFramePr>
        <p:xfrm>
          <a:off x="4931747" y="5589116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4529"/>
              </p:ext>
            </p:extLst>
          </p:nvPr>
        </p:nvGraphicFramePr>
        <p:xfrm>
          <a:off x="5652276" y="5588954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542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311839" y="728655"/>
            <a:ext cx="5580714" cy="3240407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/>
              <a:t> </a:t>
            </a:r>
            <a:r>
              <a:rPr lang="en-US" altLang="zh-TW" dirty="0" smtClean="0"/>
              <a:t>Term&amp; </a:t>
            </a:r>
            <a:r>
              <a:rPr lang="en-US" altLang="zh-TW" dirty="0"/>
              <a:t>operator*()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/>
              <a:t> </a:t>
            </a:r>
            <a:r>
              <a:rPr lang="en-US" altLang="zh-TW" dirty="0"/>
              <a:t>block = </a:t>
            </a:r>
            <a:r>
              <a:rPr lang="en-US" altLang="zh-TW" dirty="0" err="1"/>
              <a:t>myCont</a:t>
            </a:r>
            <a:r>
              <a:rPr lang="en-US" altLang="zh-TW" dirty="0"/>
              <a:t>-&gt;</a:t>
            </a:r>
            <a:r>
              <a:rPr lang="en-US" altLang="zh-TW" dirty="0" err="1"/>
              <a:t>getBlock</a:t>
            </a:r>
            <a:r>
              <a:rPr lang="en-US" altLang="zh-TW" dirty="0"/>
              <a:t>( </a:t>
            </a:r>
            <a:r>
              <a:rPr lang="en-US" altLang="zh-TW" dirty="0" err="1"/>
              <a:t>myOff</a:t>
            </a:r>
            <a:r>
              <a:rPr lang="en-US" altLang="zh-TW" dirty="0"/>
              <a:t> );</a:t>
            </a:r>
          </a:p>
          <a:p>
            <a:r>
              <a:rPr lang="en-US" altLang="zh-TW" dirty="0"/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/>
              <a:t> </a:t>
            </a:r>
            <a:r>
              <a:rPr lang="en-US" altLang="zh-TW" dirty="0"/>
              <a:t>off = </a:t>
            </a:r>
            <a:r>
              <a:rPr lang="en-US" altLang="zh-TW" dirty="0" err="1"/>
              <a:t>myOff</a:t>
            </a:r>
            <a:r>
              <a:rPr lang="en-US" altLang="zh-TW" dirty="0"/>
              <a:t> % 4;</a:t>
            </a:r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 err="1" smtClean="0"/>
              <a:t>myCont</a:t>
            </a:r>
            <a:r>
              <a:rPr lang="en-US" altLang="zh-TW" dirty="0" smtClean="0"/>
              <a:t>-</a:t>
            </a:r>
            <a:r>
              <a:rPr lang="en-US" altLang="zh-TW" dirty="0"/>
              <a:t>&gt;map[ block ][ off ]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Term&amp; operator*()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endParaRPr lang="en-US" altLang="zh-TW" dirty="0">
              <a:solidFill>
                <a:srgbClr val="0000FF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prstClr val="black"/>
                </a:solidFill>
              </a:rPr>
              <a:t> block = </a:t>
            </a:r>
            <a:r>
              <a:rPr lang="en-US" altLang="zh-TW" dirty="0" err="1" smtClean="0">
                <a:solidFill>
                  <a:prstClr val="black"/>
                </a:solidFill>
              </a:rPr>
              <a:t>myData.getBlock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 err="1">
                <a:solidFill>
                  <a:prstClr val="black"/>
                </a:solidFill>
              </a:rPr>
              <a:t>myOff</a:t>
            </a:r>
            <a:r>
              <a:rPr lang="en-US" altLang="zh-TW" dirty="0">
                <a:solidFill>
                  <a:prstClr val="black"/>
                </a:solidFill>
              </a:rPr>
              <a:t>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prstClr val="black"/>
                </a:solidFill>
              </a:rPr>
              <a:t> off = </a:t>
            </a:r>
            <a:r>
              <a:rPr lang="en-US" altLang="zh-TW" dirty="0" err="1">
                <a:solidFill>
                  <a:prstClr val="black"/>
                </a:solidFill>
              </a:rPr>
              <a:t>myOff</a:t>
            </a:r>
            <a:r>
              <a:rPr lang="en-US" altLang="zh-TW" dirty="0">
                <a:solidFill>
                  <a:prstClr val="black"/>
                </a:solidFill>
              </a:rPr>
              <a:t> % 4;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return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myData.map</a:t>
            </a:r>
            <a:r>
              <a:rPr lang="en-US" altLang="zh-TW" dirty="0">
                <a:solidFill>
                  <a:prstClr val="black"/>
                </a:solidFill>
              </a:rPr>
              <a:t>[ block ][ off 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3" name="流程圖: 程序 2"/>
          <p:cNvSpPr/>
          <p:nvPr/>
        </p:nvSpPr>
        <p:spPr>
          <a:xfrm>
            <a:off x="251448" y="2528885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431195" y="2709093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1218" y="4869415"/>
            <a:ext cx="1980253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91195" y="4509093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1691401" y="3069024"/>
            <a:ext cx="900186" cy="16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14538"/>
              </p:ext>
            </p:extLst>
          </p:nvPr>
        </p:nvGraphicFramePr>
        <p:xfrm>
          <a:off x="2591586" y="2889001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771678" y="5589185"/>
            <a:ext cx="540069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50400"/>
              </p:ext>
            </p:extLst>
          </p:nvPr>
        </p:nvGraphicFramePr>
        <p:xfrm>
          <a:off x="431241" y="288916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051655" y="1448885"/>
            <a:ext cx="540000" cy="540207"/>
          </a:xfrm>
          <a:prstGeom prst="rect">
            <a:avLst/>
          </a:prstGeom>
          <a:noFill/>
        </p:spPr>
        <p:txBody>
          <a:bodyPr wrap="square" lIns="90000" tIns="36000" rIns="72000" bIns="36000" rtlCol="0" anchor="ctr" anchorCtr="0">
            <a:noAutofit/>
          </a:bodyPr>
          <a:lstStyle/>
          <a:p>
            <a:pPr lvl="0"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251379" y="1268885"/>
            <a:ext cx="180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62061"/>
              </p:ext>
            </p:extLst>
          </p:nvPr>
        </p:nvGraphicFramePr>
        <p:xfrm>
          <a:off x="431471" y="162877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896345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16149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427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151563" y="1268724"/>
            <a:ext cx="899908" cy="360046"/>
          </a:xfrm>
          <a:prstGeom prst="rect">
            <a:avLst/>
          </a:prstGeom>
          <a:noFill/>
        </p:spPr>
        <p:txBody>
          <a:bodyPr wrap="square" lIns="90000" r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myCont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1448" y="1268724"/>
            <a:ext cx="900115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H="1">
            <a:off x="1331586" y="1808725"/>
            <a:ext cx="179861" cy="90018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449" y="5589507"/>
            <a:ext cx="1980024" cy="36004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  <a:ea typeface="PMingLiU"/>
                <a:cs typeface="Times New Roman"/>
              </a:rPr>
              <a:t>3x^9</a:t>
            </a:r>
            <a:r>
              <a:rPr lang="en-US" altLang="zh-TW" sz="1000" dirty="0" smtClean="0">
                <a:solidFill>
                  <a:srgbClr val="FF0000"/>
                </a:solidFill>
                <a:ea typeface="PMingLiU"/>
                <a:cs typeface="Times New Roman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PMingLiU"/>
                <a:cs typeface="Times New Roman"/>
              </a:rPr>
              <a:t>+</a:t>
            </a:r>
            <a:r>
              <a:rPr lang="en-US" altLang="zh-TW" sz="1000" dirty="0">
                <a:solidFill>
                  <a:srgbClr val="FF0000"/>
                </a:solidFill>
                <a:ea typeface="PMingLiU"/>
                <a:cs typeface="Times New Roman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ea typeface="PMingLiU"/>
                <a:cs typeface="Times New Roman"/>
              </a:rPr>
              <a:t>5x^2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76664"/>
              </p:ext>
            </p:extLst>
          </p:nvPr>
        </p:nvGraphicFramePr>
        <p:xfrm>
          <a:off x="3311747" y="5049116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12895"/>
              </p:ext>
            </p:extLst>
          </p:nvPr>
        </p:nvGraphicFramePr>
        <p:xfrm>
          <a:off x="4931747" y="522907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36087"/>
              </p:ext>
            </p:extLst>
          </p:nvPr>
        </p:nvGraphicFramePr>
        <p:xfrm>
          <a:off x="5652276" y="5228908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45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Term&amp; operator*()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endParaRPr lang="en-US" altLang="zh-TW" dirty="0">
              <a:solidFill>
                <a:srgbClr val="0000FF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prstClr val="black"/>
                </a:solidFill>
              </a:rPr>
              <a:t> block = </a:t>
            </a:r>
            <a:r>
              <a:rPr lang="en-US" altLang="zh-TW" dirty="0" err="1" smtClean="0">
                <a:solidFill>
                  <a:prstClr val="black"/>
                </a:solidFill>
              </a:rPr>
              <a:t>myData.getBlock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 err="1">
                <a:solidFill>
                  <a:prstClr val="black"/>
                </a:solidFill>
              </a:rPr>
              <a:t>myOff</a:t>
            </a:r>
            <a:r>
              <a:rPr lang="en-US" altLang="zh-TW" dirty="0">
                <a:solidFill>
                  <a:prstClr val="black"/>
                </a:solidFill>
              </a:rPr>
              <a:t>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prstClr val="black"/>
                </a:solidFill>
              </a:rPr>
              <a:t> off = </a:t>
            </a:r>
            <a:r>
              <a:rPr lang="en-US" altLang="zh-TW" dirty="0" err="1">
                <a:solidFill>
                  <a:prstClr val="black"/>
                </a:solidFill>
              </a:rPr>
              <a:t>myOff</a:t>
            </a:r>
            <a:r>
              <a:rPr lang="en-US" altLang="zh-TW" dirty="0">
                <a:solidFill>
                  <a:prstClr val="black"/>
                </a:solidFill>
              </a:rPr>
              <a:t> % 4;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return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myData.map</a:t>
            </a:r>
            <a:r>
              <a:rPr lang="en-US" altLang="zh-TW" dirty="0">
                <a:solidFill>
                  <a:prstClr val="black"/>
                </a:solidFill>
              </a:rPr>
              <a:t>[ block ][ off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Term* operator-&gt;()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endParaRPr lang="en-US" altLang="zh-TW" dirty="0">
              <a:solidFill>
                <a:srgbClr val="0000FF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return</a:t>
            </a:r>
            <a:r>
              <a:rPr lang="en-US" altLang="zh-TW" dirty="0">
                <a:solidFill>
                  <a:prstClr val="black"/>
                </a:solidFill>
              </a:rPr>
              <a:t> &amp;( operator*()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/>
          </a:p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Term*</a:t>
            </a:r>
            <a:r>
              <a:rPr lang="en-US" altLang="zh-TW" dirty="0" smtClean="0"/>
              <a:t> </a:t>
            </a:r>
            <a:r>
              <a:rPr lang="en-US" altLang="zh-TW" dirty="0"/>
              <a:t>operator-&gt;()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prstClr val="black"/>
                </a:solidFill>
              </a:rPr>
              <a:t> block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myOff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% ( 4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mapSize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4</a:t>
            </a:r>
            <a:r>
              <a:rPr lang="en-US" altLang="zh-TW" dirty="0" smtClean="0">
                <a:solidFill>
                  <a:prstClr val="black"/>
                </a:solidFill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prstClr val="black"/>
                </a:solidFill>
              </a:rPr>
              <a:t> off = </a:t>
            </a:r>
            <a:r>
              <a:rPr lang="en-US" altLang="zh-TW" dirty="0" err="1">
                <a:solidFill>
                  <a:prstClr val="black"/>
                </a:solidFill>
              </a:rPr>
              <a:t>myOff</a:t>
            </a:r>
            <a:r>
              <a:rPr lang="en-US" altLang="zh-TW" dirty="0">
                <a:solidFill>
                  <a:prstClr val="black"/>
                </a:solidFill>
              </a:rPr>
              <a:t> % 4;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   return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&amp;</a:t>
            </a:r>
            <a:r>
              <a:rPr lang="en-US" altLang="zh-TW" dirty="0" err="1" smtClean="0">
                <a:solidFill>
                  <a:prstClr val="black"/>
                </a:solidFill>
              </a:rPr>
              <a:t>myData.</a:t>
            </a:r>
            <a:r>
              <a:rPr lang="en-US" altLang="zh-TW" dirty="0" err="1" smtClean="0">
                <a:solidFill>
                  <a:prstClr val="black"/>
                </a:solidFill>
              </a:rPr>
              <a:t>map</a:t>
            </a:r>
            <a:r>
              <a:rPr lang="en-US" altLang="zh-TW" dirty="0" smtClean="0">
                <a:solidFill>
                  <a:prstClr val="black"/>
                </a:solidFill>
              </a:rPr>
              <a:t>[ block </a:t>
            </a:r>
            <a:r>
              <a:rPr lang="en-US" altLang="zh-TW" dirty="0">
                <a:solidFill>
                  <a:prstClr val="black"/>
                </a:solidFill>
              </a:rPr>
              <a:t>][ off ];</a:t>
            </a:r>
            <a:endParaRPr lang="en-US" altLang="zh-TW" dirty="0"/>
          </a:p>
          <a:p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getBlock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/>
              <a:t> </a:t>
            </a:r>
            <a:r>
              <a:rPr lang="en-US" altLang="zh-TW" dirty="0"/>
              <a:t>off )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return</a:t>
            </a:r>
            <a:r>
              <a:rPr lang="en-US" altLang="zh-TW" dirty="0"/>
              <a:t> off % ( 4 * </a:t>
            </a:r>
            <a:r>
              <a:rPr lang="en-US" altLang="zh-TW" dirty="0" err="1"/>
              <a:t>mapSize</a:t>
            </a:r>
            <a:r>
              <a:rPr lang="en-US" altLang="zh-TW" dirty="0"/>
              <a:t> ) / 4;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27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782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9;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multiplicand[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multiplier[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input( multiplicand, multiplier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multiplicand[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multiplier[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multiplicand[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multiplier[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Result.txt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::out 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multiplicand[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multiplier[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multiplicand[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multiplier[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233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426" y="188586"/>
            <a:ext cx="9001150" cy="6480827"/>
          </a:xfrm>
        </p:spPr>
        <p:txBody>
          <a:bodyPr lIns="0" rIns="0"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input(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multiplicand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[],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multiplier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[]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"Test </a:t>
            </a:r>
            <a:r>
              <a:rPr lang="en-US" altLang="zh-TW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cases.txt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::in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k = 0; k 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k++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*terms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terms[ i ].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terms[ i ].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multiplicand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k ].insert( terms[ i ]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terms;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terms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terms[ i ].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terms[ i ].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multiplier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k ].insert( terms[ i ]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632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40"/>
            <a:ext cx="7560965" cy="234029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55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368609"/>
            <a:ext cx="7560965" cy="612078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DequeConstIterator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DequeConstIterator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myCont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089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&gt;::insert(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termToInsert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-&gt;empty()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deque&lt;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&gt;::insert(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-&gt;begin(),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termToInsert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865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425" y="548640"/>
            <a:ext cx="9001150" cy="4860614"/>
          </a:xfrm>
        </p:spPr>
        <p:txBody>
          <a:bodyPr lIns="72000" rIns="72000"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fr-FR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multiplier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product;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newTerm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deque&lt;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&gt;::iterator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deque&lt;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&gt;::iterator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-&gt;empty() &amp;&amp; !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multiplier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.empty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-&gt;begin();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-&gt;end();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multiplier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multiplier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newTerm.coef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newTerm.expon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product.insert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newTerm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product;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619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611494" y="2348862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91241" y="252907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1310" y="4689392"/>
            <a:ext cx="1260000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1241" y="4329070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051446" y="2889162"/>
            <a:ext cx="9001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67377"/>
              </p:ext>
            </p:extLst>
          </p:nvPr>
        </p:nvGraphicFramePr>
        <p:xfrm>
          <a:off x="2951563" y="2709139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3131586" y="3969300"/>
            <a:ext cx="540069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68105"/>
              </p:ext>
            </p:extLst>
          </p:nvPr>
        </p:nvGraphicFramePr>
        <p:xfrm>
          <a:off x="791287" y="2709139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內容版面配置區 17"/>
          <p:cNvSpPr>
            <a:spLocks noGrp="1"/>
          </p:cNvSpPr>
          <p:nvPr>
            <p:ph idx="1"/>
          </p:nvPr>
        </p:nvSpPr>
        <p:spPr>
          <a:xfrm>
            <a:off x="791518" y="548640"/>
            <a:ext cx="1800230" cy="144017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Term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sz="quarter" idx="10"/>
          </p:nvPr>
        </p:nvSpPr>
        <p:spPr>
          <a:xfrm>
            <a:off x="4031931" y="1988816"/>
            <a:ext cx="3420437" cy="360046"/>
          </a:xfrm>
        </p:spPr>
        <p:txBody>
          <a:bodyPr/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product.insert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23349"/>
              </p:ext>
            </p:extLst>
          </p:nvPr>
        </p:nvGraphicFramePr>
        <p:xfrm>
          <a:off x="3671655" y="3429231"/>
          <a:ext cx="288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4180116"/>
                    </a:ext>
                  </a:extLst>
                </a:gridCol>
              </a:tblGrid>
              <a:tr h="10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12342"/>
              </p:ext>
            </p:extLst>
          </p:nvPr>
        </p:nvGraphicFramePr>
        <p:xfrm>
          <a:off x="385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5561"/>
              </p:ext>
            </p:extLst>
          </p:nvPr>
        </p:nvGraphicFramePr>
        <p:xfrm>
          <a:off x="457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37239"/>
              </p:ext>
            </p:extLst>
          </p:nvPr>
        </p:nvGraphicFramePr>
        <p:xfrm>
          <a:off x="5291655" y="3609185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13455"/>
              </p:ext>
            </p:extLst>
          </p:nvPr>
        </p:nvGraphicFramePr>
        <p:xfrm>
          <a:off x="601218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3671885" y="4509138"/>
            <a:ext cx="2880368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14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452368" y="3248977"/>
            <a:ext cx="1080000" cy="360046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newTerm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28563"/>
              </p:ext>
            </p:extLst>
          </p:nvPr>
        </p:nvGraphicFramePr>
        <p:xfrm>
          <a:off x="7812414" y="3609023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632391" y="4509138"/>
            <a:ext cx="720000" cy="360046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TW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TW" sz="200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8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10782</TotalTime>
  <Words>1780</Words>
  <Application>Microsoft Office PowerPoint</Application>
  <PresentationFormat>如螢幕大小 (4:3)</PresentationFormat>
  <Paragraphs>611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0" baseType="lpstr">
      <vt:lpstr>細明體</vt:lpstr>
      <vt:lpstr>細明體</vt:lpstr>
      <vt:lpstr>微軟正黑體</vt:lpstr>
      <vt:lpstr>PMingLiU</vt:lpstr>
      <vt:lpstr>PMingLiU</vt:lpstr>
      <vt:lpstr>標楷體</vt:lpstr>
      <vt:lpstr>Arial</vt:lpstr>
      <vt:lpstr>Calibri</vt:lpstr>
      <vt:lpstr>Cambria Math</vt:lpstr>
      <vt:lpstr>Courier New</vt:lpstr>
      <vt:lpstr>Lucida Console</vt:lpstr>
      <vt:lpstr>Times New Roman</vt:lpstr>
      <vt:lpstr>Office 佈景主題</vt:lpstr>
      <vt:lpstr>Midterm Exam 2-3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734</cp:revision>
  <dcterms:created xsi:type="dcterms:W3CDTF">2013-03-13T12:22:18Z</dcterms:created>
  <dcterms:modified xsi:type="dcterms:W3CDTF">2022-05-20T22:41:26Z</dcterms:modified>
</cp:coreProperties>
</file>