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51" r:id="rId2"/>
    <p:sldId id="488" r:id="rId3"/>
    <p:sldId id="622" r:id="rId4"/>
    <p:sldId id="623" r:id="rId5"/>
    <p:sldId id="624" r:id="rId6"/>
    <p:sldId id="625" r:id="rId7"/>
    <p:sldId id="626" r:id="rId8"/>
    <p:sldId id="627" r:id="rId9"/>
    <p:sldId id="628" r:id="rId10"/>
    <p:sldId id="629" r:id="rId11"/>
    <p:sldId id="630" r:id="rId12"/>
    <p:sldId id="631" r:id="rId13"/>
    <p:sldId id="632" r:id="rId14"/>
    <p:sldId id="637" r:id="rId15"/>
    <p:sldId id="638" r:id="rId16"/>
    <p:sldId id="639" r:id="rId17"/>
    <p:sldId id="640" r:id="rId18"/>
    <p:sldId id="642" r:id="rId19"/>
    <p:sldId id="641" r:id="rId20"/>
    <p:sldId id="643" r:id="rId21"/>
    <p:sldId id="644" r:id="rId22"/>
    <p:sldId id="645" r:id="rId23"/>
    <p:sldId id="646" r:id="rId24"/>
    <p:sldId id="533" r:id="rId25"/>
    <p:sldId id="647" r:id="rId26"/>
    <p:sldId id="648" r:id="rId27"/>
    <p:sldId id="649" r:id="rId28"/>
    <p:sldId id="650" r:id="rId29"/>
    <p:sldId id="651" r:id="rId30"/>
    <p:sldId id="652" r:id="rId31"/>
    <p:sldId id="653" r:id="rId32"/>
    <p:sldId id="654" r:id="rId33"/>
    <p:sldId id="655" r:id="rId34"/>
    <p:sldId id="656" r:id="rId35"/>
    <p:sldId id="657" r:id="rId36"/>
    <p:sldId id="658" r:id="rId37"/>
    <p:sldId id="659" r:id="rId38"/>
    <p:sldId id="660" r:id="rId39"/>
    <p:sldId id="661" r:id="rId40"/>
    <p:sldId id="662" r:id="rId41"/>
    <p:sldId id="663" r:id="rId42"/>
    <p:sldId id="664" r:id="rId43"/>
    <p:sldId id="665" r:id="rId44"/>
    <p:sldId id="666" r:id="rId45"/>
    <p:sldId id="667" r:id="rId46"/>
    <p:sldId id="484" r:id="rId47"/>
    <p:sldId id="668" r:id="rId48"/>
    <p:sldId id="669" r:id="rId49"/>
    <p:sldId id="670" r:id="rId50"/>
    <p:sldId id="671" r:id="rId51"/>
    <p:sldId id="672" r:id="rId52"/>
    <p:sldId id="673" r:id="rId53"/>
    <p:sldId id="674" r:id="rId54"/>
    <p:sldId id="675" r:id="rId55"/>
    <p:sldId id="676" r:id="rId56"/>
    <p:sldId id="677" r:id="rId57"/>
    <p:sldId id="678" r:id="rId58"/>
    <p:sldId id="679" r:id="rId59"/>
    <p:sldId id="680" r:id="rId60"/>
    <p:sldId id="681" r:id="rId61"/>
    <p:sldId id="682" r:id="rId62"/>
    <p:sldId id="683" r:id="rId63"/>
    <p:sldId id="691" r:id="rId64"/>
    <p:sldId id="692" r:id="rId65"/>
    <p:sldId id="693" r:id="rId66"/>
    <p:sldId id="694" r:id="rId67"/>
    <p:sldId id="695" r:id="rId68"/>
    <p:sldId id="738" r:id="rId69"/>
    <p:sldId id="721" r:id="rId70"/>
    <p:sldId id="722" r:id="rId71"/>
    <p:sldId id="723" r:id="rId72"/>
    <p:sldId id="724" r:id="rId73"/>
    <p:sldId id="725" r:id="rId74"/>
    <p:sldId id="726" r:id="rId75"/>
    <p:sldId id="730" r:id="rId76"/>
    <p:sldId id="731" r:id="rId77"/>
    <p:sldId id="732" r:id="rId78"/>
    <p:sldId id="733" r:id="rId79"/>
    <p:sldId id="734" r:id="rId80"/>
    <p:sldId id="735" r:id="rId81"/>
    <p:sldId id="736" r:id="rId82"/>
    <p:sldId id="737" r:id="rId83"/>
    <p:sldId id="739" r:id="rId84"/>
    <p:sldId id="404" r:id="rId85"/>
  </p:sldIdLst>
  <p:sldSz cx="9144000" cy="6858000" type="screen4x3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Courier New" pitchFamily="49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Courier New" pitchFamily="49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Courier New" pitchFamily="49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Courier New" pitchFamily="49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Courier New" pitchFamily="49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sz="2400" b="1" kern="1200">
        <a:solidFill>
          <a:schemeClr val="tx1"/>
        </a:solidFill>
        <a:latin typeface="Courier New" pitchFamily="49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sz="2400" b="1" kern="1200">
        <a:solidFill>
          <a:schemeClr val="tx1"/>
        </a:solidFill>
        <a:latin typeface="Courier New" pitchFamily="49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sz="2400" b="1" kern="1200">
        <a:solidFill>
          <a:schemeClr val="tx1"/>
        </a:solidFill>
        <a:latin typeface="Courier New" pitchFamily="49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sz="2400" b="1" kern="1200">
        <a:solidFill>
          <a:schemeClr val="tx1"/>
        </a:solidFill>
        <a:latin typeface="Courier New" pitchFamily="49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01">
          <p15:clr>
            <a:srgbClr val="A4A3A4"/>
          </p15:clr>
        </p15:guide>
        <p15:guide id="2" pos="15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009" autoAdjust="0"/>
    <p:restoredTop sz="95046" autoAdjust="0"/>
  </p:normalViewPr>
  <p:slideViewPr>
    <p:cSldViewPr showGuides="1">
      <p:cViewPr varScale="1">
        <p:scale>
          <a:sx n="96" d="100"/>
          <a:sy n="96" d="100"/>
        </p:scale>
        <p:origin x="202" y="62"/>
      </p:cViewPr>
      <p:guideLst>
        <p:guide orient="horz" pos="4201"/>
        <p:guide pos="15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180023" cy="180023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tableStyles" Target="tableStyle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viewProps" Target="view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511609" y="368609"/>
            <a:ext cx="4500574" cy="1080138"/>
          </a:xfrm>
        </p:spPr>
        <p:txBody>
          <a:bodyPr rIns="72000"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TW" altLang="en-US" dirty="0" smtClean="0"/>
          </a:p>
        </p:txBody>
      </p:sp>
      <p:sp>
        <p:nvSpPr>
          <p:cNvPr id="5" name="Text Box 5"/>
          <p:cNvSpPr txBox="1">
            <a:spLocks noChangeArrowheads="1"/>
          </p:cNvSpPr>
          <p:nvPr userDrawn="1"/>
        </p:nvSpPr>
        <p:spPr bwMode="auto">
          <a:xfrm>
            <a:off x="2771770" y="5589276"/>
            <a:ext cx="2520322" cy="9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t" anchorCtr="1">
            <a:no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4400" b="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Keyboard</a:t>
            </a:r>
            <a:endParaRPr lang="zh-TW" altLang="en-US" sz="4400" b="0" dirty="0">
              <a:latin typeface="Times New Roman" panose="02020603050405020304" pitchFamily="18" charset="0"/>
              <a:ea typeface="標楷體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3010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31471" y="1268724"/>
            <a:ext cx="8281058" cy="5040046"/>
          </a:xfrm>
        </p:spPr>
        <p:txBody>
          <a:bodyPr/>
          <a:lstStyle>
            <a:lvl1pPr>
              <a:spcBef>
                <a:spcPts val="0"/>
              </a:spcBef>
              <a:defRPr sz="1600"/>
            </a:lvl1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1471" y="188586"/>
            <a:ext cx="8280000" cy="900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>
                <a:latin typeface="Lucida Console" panose="020B0609040504020204" pitchFamily="49" charset="0"/>
              </a:defRPr>
            </a:lvl1pPr>
          </a:lstStyle>
          <a:p>
            <a:pPr lvl="0"/>
            <a:r>
              <a:rPr lang="zh-TW" altLang="en-US" dirty="0" smtClean="0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10931064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1471" y="548632"/>
            <a:ext cx="8280000" cy="7200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3200">
                <a:latin typeface="Lucida Console" panose="020B0609040504020204" pitchFamily="49" charset="0"/>
              </a:defRPr>
            </a:lvl1pPr>
          </a:lstStyle>
          <a:p>
            <a:pPr lvl="0"/>
            <a:r>
              <a:rPr lang="zh-TW" altLang="en-US" dirty="0" smtClean="0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17928151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1448" y="188586"/>
            <a:ext cx="8641104" cy="6480000"/>
          </a:xfrm>
        </p:spPr>
        <p:txBody>
          <a:bodyPr/>
          <a:lstStyle>
            <a:lvl1pPr>
              <a:spcBef>
                <a:spcPts val="0"/>
              </a:spcBef>
              <a:defRPr sz="1600"/>
            </a:lvl1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175199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31470" y="548632"/>
            <a:ext cx="8281059" cy="5760736"/>
          </a:xfrm>
        </p:spPr>
        <p:txBody>
          <a:bodyPr/>
          <a:lstStyle>
            <a:lvl1pPr>
              <a:spcBef>
                <a:spcPts val="0"/>
              </a:spcBef>
              <a:defRPr sz="1600"/>
            </a:lvl1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495905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08692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12069" y="548632"/>
            <a:ext cx="3240414" cy="720092"/>
          </a:xfrm>
        </p:spPr>
        <p:txBody>
          <a:bodyPr rIns="72000"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TW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725711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932046" y="548632"/>
            <a:ext cx="3780483" cy="720092"/>
          </a:xfrm>
        </p:spPr>
        <p:txBody>
          <a:bodyPr rIns="72000"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TW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055911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71540" y="368609"/>
            <a:ext cx="5040644" cy="1080138"/>
          </a:xfrm>
        </p:spPr>
        <p:txBody>
          <a:bodyPr rIns="36000"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TW" altLang="en-US" dirty="0" smtClean="0"/>
          </a:p>
        </p:txBody>
      </p:sp>
      <p:sp>
        <p:nvSpPr>
          <p:cNvPr id="5" name="Text Box 5"/>
          <p:cNvSpPr txBox="1">
            <a:spLocks noChangeArrowheads="1"/>
          </p:cNvSpPr>
          <p:nvPr userDrawn="1"/>
        </p:nvSpPr>
        <p:spPr bwMode="auto">
          <a:xfrm>
            <a:off x="2771770" y="5589276"/>
            <a:ext cx="2520322" cy="9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t" anchorCtr="1">
            <a:no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eaLnBrk="1" hangingPunct="1"/>
            <a:r>
              <a:rPr kumimoji="1" lang="en-US" altLang="zh-TW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Keyboard</a:t>
            </a:r>
            <a:endParaRPr lang="zh-TW" altLang="en-US" sz="4400" b="0" dirty="0">
              <a:latin typeface="標楷體" pitchFamily="65" charset="-12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629415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871655" y="368609"/>
            <a:ext cx="4140529" cy="1080138"/>
          </a:xfrm>
        </p:spPr>
        <p:txBody>
          <a:bodyPr rIns="36000"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TW" altLang="en-US" dirty="0" smtClean="0"/>
          </a:p>
        </p:txBody>
      </p:sp>
      <p:sp>
        <p:nvSpPr>
          <p:cNvPr id="5" name="Text Box 5"/>
          <p:cNvSpPr txBox="1">
            <a:spLocks noChangeArrowheads="1"/>
          </p:cNvSpPr>
          <p:nvPr userDrawn="1"/>
        </p:nvSpPr>
        <p:spPr bwMode="auto">
          <a:xfrm>
            <a:off x="2771770" y="5589276"/>
            <a:ext cx="2520322" cy="9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t" anchorCtr="1">
            <a:no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eaLnBrk="1" hangingPunct="1"/>
            <a:r>
              <a:rPr kumimoji="1" lang="en-US" altLang="zh-TW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Keyboard</a:t>
            </a:r>
            <a:endParaRPr lang="zh-TW" altLang="en-US" sz="4400" b="0" dirty="0">
              <a:latin typeface="標楷體" pitchFamily="65" charset="-12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874820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71540" y="2708909"/>
            <a:ext cx="7200901" cy="1440184"/>
          </a:xfrm>
        </p:spPr>
        <p:txBody>
          <a:bodyPr/>
          <a:lstStyle>
            <a:lvl1pPr>
              <a:defRPr>
                <a:latin typeface="Lucida Console" panose="020B0609040504020204" pitchFamily="49" charset="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91429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31471" y="548631"/>
            <a:ext cx="8281058" cy="5760737"/>
          </a:xfrm>
        </p:spPr>
        <p:txBody>
          <a:bodyPr/>
          <a:lstStyle>
            <a:lvl1pPr>
              <a:spcBef>
                <a:spcPts val="0"/>
              </a:spcBef>
              <a:defRPr/>
            </a:lvl1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1666448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31471" y="548631"/>
            <a:ext cx="8281058" cy="5760737"/>
          </a:xfrm>
        </p:spPr>
        <p:txBody>
          <a:bodyPr/>
          <a:lstStyle>
            <a:lvl1pPr>
              <a:spcBef>
                <a:spcPts val="0"/>
              </a:spcBef>
              <a:defRPr sz="1600">
                <a:latin typeface="Lucida Console" panose="020B0609040504020204" pitchFamily="49" charset="0"/>
              </a:defRPr>
            </a:lvl1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3724475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91748" y="368609"/>
            <a:ext cx="3960506" cy="1080138"/>
          </a:xfrm>
        </p:spPr>
        <p:txBody>
          <a:bodyPr/>
          <a:lstStyle>
            <a:lvl1pPr>
              <a:spcBef>
                <a:spcPts val="0"/>
              </a:spcBef>
              <a:defRPr sz="1600">
                <a:latin typeface="Lucida Console" panose="020B0609040504020204" pitchFamily="49" charset="0"/>
              </a:defRPr>
            </a:lvl1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9056083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71540" y="188586"/>
            <a:ext cx="7200000" cy="900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 smtClean="0"/>
              <a:t>按一下以編輯母片標題樣式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1540" y="1268724"/>
            <a:ext cx="7200000" cy="50400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 smtClean="0"/>
              <a:t>按一下以編輯母片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4" r:id="rId2"/>
    <p:sldLayoutId id="2147483667" r:id="rId3"/>
    <p:sldLayoutId id="2147483661" r:id="rId4"/>
    <p:sldLayoutId id="2147483662" r:id="rId5"/>
    <p:sldLayoutId id="2147483654" r:id="rId6"/>
    <p:sldLayoutId id="2147483659" r:id="rId7"/>
    <p:sldLayoutId id="2147483668" r:id="rId8"/>
    <p:sldLayoutId id="2147483670" r:id="rId9"/>
    <p:sldLayoutId id="2147483663" r:id="rId10"/>
    <p:sldLayoutId id="2147483669" r:id="rId11"/>
    <p:sldLayoutId id="2147483665" r:id="rId12"/>
    <p:sldLayoutId id="2147483666" r:id="rId13"/>
    <p:sldLayoutId id="2147483656" r:id="rId14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Lucida Console" panose="020B0609040504020204" pitchFamily="49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Arial" charset="0"/>
          <a:ea typeface="新細明體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Arial" charset="0"/>
          <a:ea typeface="新細明體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Arial" charset="0"/>
          <a:ea typeface="新細明體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Arial" charset="0"/>
          <a:ea typeface="新細明體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Arial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Arial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Arial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Arial" charset="0"/>
          <a:ea typeface="新細明體" pitchFamily="18" charset="-120"/>
        </a:defRPr>
      </a:lvl9pPr>
    </p:titleStyle>
    <p:bodyStyle>
      <a:lvl1pPr marL="0" indent="0" algn="l" rtl="0" eaLnBrk="0" fontAlgn="base" hangingPunct="0">
        <a:spcBef>
          <a:spcPct val="20000"/>
        </a:spcBef>
        <a:spcAft>
          <a:spcPct val="0"/>
        </a:spcAft>
        <a:buNone/>
        <a:defRPr kumimoji="1" sz="1800">
          <a:solidFill>
            <a:schemeClr val="tx1"/>
          </a:solidFill>
          <a:latin typeface="Lucida Console" panose="020B0609040504020204" pitchFamily="49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get()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1800" dirty="0" smtClean="0">
                <a:solidFill>
                  <a:srgbClr val="0000FF"/>
                </a:solidFill>
                <a:latin typeface="Lucida Console"/>
              </a:rPr>
              <a:t>char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 string[ </a:t>
            </a:r>
            <a:r>
              <a:rPr lang="en-US" altLang="zh-TW" sz="1800" dirty="0" smtClean="0">
                <a:solidFill>
                  <a:srgbClr val="0080FF"/>
                </a:solidFill>
                <a:latin typeface="Lucida Console"/>
              </a:rPr>
              <a:t>10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 ]</a:t>
            </a:r>
            <a:r>
              <a:rPr lang="en-US" altLang="zh-TW" sz="1800" dirty="0" smtClean="0">
                <a:latin typeface="Lucida Console" pitchFamily="49" charset="0"/>
              </a:rPr>
              <a:t>;</a:t>
            </a:r>
          </a:p>
          <a:p>
            <a:r>
              <a:rPr lang="nn-NO" altLang="zh-TW" sz="1800" dirty="0" smtClean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( </a:t>
            </a:r>
            <a:r>
              <a:rPr lang="nn-NO" altLang="zh-TW" sz="1800" dirty="0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 i = </a:t>
            </a:r>
            <a:r>
              <a:rPr lang="nn-NO" altLang="zh-TW" sz="1800" dirty="0" smtClean="0">
                <a:solidFill>
                  <a:srgbClr val="0080FF"/>
                </a:solidFill>
                <a:latin typeface="Lucida Console"/>
              </a:rPr>
              <a:t>1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; i &lt;= </a:t>
            </a:r>
            <a:r>
              <a:rPr lang="nn-NO" altLang="zh-TW" sz="1800" dirty="0" smtClean="0">
                <a:solidFill>
                  <a:srgbClr val="0080FF"/>
                </a:solidFill>
                <a:latin typeface="Lucida Console"/>
              </a:rPr>
              <a:t>3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; i++ </a:t>
            </a:r>
            <a:r>
              <a:rPr lang="en-US" altLang="zh-TW" sz="1800" dirty="0" smtClean="0">
                <a:latin typeface="Lucida Console" pitchFamily="49" charset="0"/>
              </a:rPr>
              <a:t>)</a:t>
            </a:r>
          </a:p>
          <a:p>
            <a:r>
              <a:rPr lang="en-US" altLang="zh-TW" sz="1800" dirty="0" smtClean="0">
                <a:latin typeface="Lucida Console" pitchFamily="49" charset="0"/>
              </a:rPr>
              <a:t>   </a:t>
            </a:r>
            <a:r>
              <a:rPr lang="en-US" altLang="zh-TW" sz="1800" dirty="0" err="1" smtClean="0">
                <a:latin typeface="Lucida Console"/>
              </a:rPr>
              <a:t>cin.get</a:t>
            </a:r>
            <a:r>
              <a:rPr lang="en-US" altLang="zh-TW" sz="1800" dirty="0" smtClean="0">
                <a:latin typeface="Lucida Console"/>
              </a:rPr>
              <a:t>( string, </a:t>
            </a:r>
            <a:r>
              <a:rPr lang="en-US" altLang="zh-TW" sz="1800" dirty="0" smtClean="0">
                <a:solidFill>
                  <a:srgbClr val="0080FF"/>
                </a:solidFill>
                <a:latin typeface="Lucida Console"/>
              </a:rPr>
              <a:t>10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, </a:t>
            </a:r>
            <a:r>
              <a:rPr lang="en-US" altLang="zh-TW" sz="1800" dirty="0" smtClean="0">
                <a:solidFill>
                  <a:srgbClr val="0080FF"/>
                </a:solidFill>
                <a:latin typeface="Lucida Console"/>
              </a:rPr>
              <a:t>'\n'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 )</a:t>
            </a:r>
            <a:r>
              <a:rPr lang="en-US" altLang="zh-TW" sz="1800" dirty="0" smtClean="0">
                <a:latin typeface="Lucida Console" pitchFamily="49" charset="0"/>
              </a:rPr>
              <a:t>;</a:t>
            </a:r>
          </a:p>
        </p:txBody>
      </p:sp>
      <p:graphicFrame>
        <p:nvGraphicFramePr>
          <p:cNvPr id="93242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1214908"/>
              </p:ext>
            </p:extLst>
          </p:nvPr>
        </p:nvGraphicFramePr>
        <p:xfrm>
          <a:off x="251448" y="2708908"/>
          <a:ext cx="5580000" cy="720000"/>
        </p:xfrm>
        <a:graphic>
          <a:graphicData uri="http://schemas.openxmlformats.org/drawingml/2006/table">
            <a:tbl>
              <a:tblPr/>
              <a:tblGrid>
                <a:gridCol w="19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streambuf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3271" name="Group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02268"/>
              </p:ext>
            </p:extLst>
          </p:nvPr>
        </p:nvGraphicFramePr>
        <p:xfrm>
          <a:off x="1151563" y="1808793"/>
          <a:ext cx="4680000" cy="36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string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231701" y="4329115"/>
            <a:ext cx="3600000" cy="12600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dirty="0" smtClean="0">
                <a:ea typeface="標楷體" pitchFamily="65" charset="-120"/>
                <a:cs typeface="Courier New" panose="02070309020205020404" pitchFamily="49" charset="0"/>
              </a:rPr>
              <a:t>2020 12\n</a:t>
            </a:r>
          </a:p>
          <a:p>
            <a:pPr eaLnBrk="1" hangingPunct="1"/>
            <a:r>
              <a:rPr lang="en-US" altLang="zh-TW" dirty="0" smtClean="0">
                <a:ea typeface="標楷體" pitchFamily="65" charset="-120"/>
                <a:cs typeface="Courier New" panose="02070309020205020404" pitchFamily="49" charset="0"/>
              </a:rPr>
              <a:t>_</a:t>
            </a:r>
            <a:endParaRPr lang="zh-TW" altLang="zh-TW" dirty="0">
              <a:ea typeface="標楷體" pitchFamily="65" charset="-120"/>
              <a:cs typeface="Courier New" panose="02070309020205020404" pitchFamily="49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6912299" y="3429000"/>
            <a:ext cx="1440185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r>
              <a:rPr lang="en-US" altLang="zh-TW" sz="2000" dirty="0">
                <a:cs typeface="Courier New" panose="02070309020205020404" pitchFamily="49" charset="0"/>
              </a:rPr>
              <a:t>_</a:t>
            </a:r>
            <a:r>
              <a:rPr lang="en-US" altLang="zh-TW" sz="2000" dirty="0" err="1" smtClean="0">
                <a:cs typeface="Courier New" panose="02070309020205020404" pitchFamily="49" charset="0"/>
              </a:rPr>
              <a:t>Mystate</a:t>
            </a:r>
            <a:endParaRPr lang="zh-TW" altLang="en-US" sz="2000" dirty="0">
              <a:cs typeface="Courier New" panose="02070309020205020404" pitchFamily="49" charset="0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0734281"/>
              </p:ext>
            </p:extLst>
          </p:nvPr>
        </p:nvGraphicFramePr>
        <p:xfrm>
          <a:off x="6552253" y="2708908"/>
          <a:ext cx="180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18140093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8221856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2949799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04271593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5673860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166691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98931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3910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1800" dirty="0" smtClean="0">
                <a:solidFill>
                  <a:srgbClr val="0000FF"/>
                </a:solidFill>
                <a:latin typeface="Lucida Console"/>
              </a:rPr>
              <a:t>char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 string[ </a:t>
            </a:r>
            <a:r>
              <a:rPr lang="en-US" altLang="zh-TW" sz="1800" dirty="0" smtClean="0">
                <a:solidFill>
                  <a:srgbClr val="0080FF"/>
                </a:solidFill>
                <a:latin typeface="Lucida Console"/>
              </a:rPr>
              <a:t>10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 ]</a:t>
            </a:r>
            <a:r>
              <a:rPr lang="en-US" altLang="zh-TW" sz="1800" dirty="0" smtClean="0">
                <a:latin typeface="Lucida Console" pitchFamily="49" charset="0"/>
              </a:rPr>
              <a:t>;</a:t>
            </a:r>
          </a:p>
          <a:p>
            <a:r>
              <a:rPr lang="nn-NO" altLang="zh-TW" sz="1800" dirty="0" smtClean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( </a:t>
            </a:r>
            <a:r>
              <a:rPr lang="nn-NO" altLang="zh-TW" sz="1800" dirty="0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 i = </a:t>
            </a:r>
            <a:r>
              <a:rPr lang="nn-NO" altLang="zh-TW" sz="1800" dirty="0" smtClean="0">
                <a:solidFill>
                  <a:srgbClr val="0080FF"/>
                </a:solidFill>
                <a:latin typeface="Lucida Console"/>
              </a:rPr>
              <a:t>1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; i &lt;= </a:t>
            </a:r>
            <a:r>
              <a:rPr lang="nn-NO" altLang="zh-TW" sz="1800" dirty="0" smtClean="0">
                <a:solidFill>
                  <a:srgbClr val="0080FF"/>
                </a:solidFill>
                <a:latin typeface="Lucida Console"/>
              </a:rPr>
              <a:t>3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; i++ </a:t>
            </a:r>
            <a:r>
              <a:rPr lang="en-US" altLang="zh-TW" sz="1800" dirty="0" smtClean="0">
                <a:latin typeface="Lucida Console" pitchFamily="49" charset="0"/>
              </a:rPr>
              <a:t>)</a:t>
            </a:r>
          </a:p>
          <a:p>
            <a:r>
              <a:rPr lang="en-US" altLang="zh-TW" sz="1800" dirty="0" smtClean="0">
                <a:latin typeface="Lucida Console" pitchFamily="49" charset="0"/>
              </a:rPr>
              <a:t>   </a:t>
            </a:r>
            <a:r>
              <a:rPr lang="en-US" altLang="zh-TW" sz="1800" dirty="0" err="1" smtClean="0">
                <a:latin typeface="Lucida Console"/>
              </a:rPr>
              <a:t>cin.get</a:t>
            </a:r>
            <a:r>
              <a:rPr lang="en-US" altLang="zh-TW" sz="1800" dirty="0" smtClean="0">
                <a:latin typeface="Lucida Console"/>
              </a:rPr>
              <a:t>( string, </a:t>
            </a:r>
            <a:r>
              <a:rPr lang="en-US" altLang="zh-TW" sz="1800" dirty="0" smtClean="0">
                <a:solidFill>
                  <a:srgbClr val="0080FF"/>
                </a:solidFill>
                <a:latin typeface="Lucida Console"/>
              </a:rPr>
              <a:t>10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, </a:t>
            </a:r>
            <a:r>
              <a:rPr lang="en-US" altLang="zh-TW" sz="1800" dirty="0" smtClean="0">
                <a:solidFill>
                  <a:srgbClr val="0080FF"/>
                </a:solidFill>
                <a:latin typeface="Lucida Console"/>
              </a:rPr>
              <a:t>'\n'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 )</a:t>
            </a:r>
            <a:r>
              <a:rPr lang="en-US" altLang="zh-TW" sz="1800" dirty="0" smtClean="0">
                <a:latin typeface="Lucida Console" pitchFamily="49" charset="0"/>
              </a:rPr>
              <a:t>;</a:t>
            </a:r>
          </a:p>
        </p:txBody>
      </p:sp>
      <p:graphicFrame>
        <p:nvGraphicFramePr>
          <p:cNvPr id="93242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4512314"/>
              </p:ext>
            </p:extLst>
          </p:nvPr>
        </p:nvGraphicFramePr>
        <p:xfrm>
          <a:off x="251448" y="2708908"/>
          <a:ext cx="5580000" cy="720000"/>
        </p:xfrm>
        <a:graphic>
          <a:graphicData uri="http://schemas.openxmlformats.org/drawingml/2006/table">
            <a:tbl>
              <a:tblPr/>
              <a:tblGrid>
                <a:gridCol w="19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streambuf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3271" name="Group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8894785"/>
              </p:ext>
            </p:extLst>
          </p:nvPr>
        </p:nvGraphicFramePr>
        <p:xfrm>
          <a:off x="1151563" y="1808793"/>
          <a:ext cx="4680000" cy="36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string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231701" y="4329115"/>
            <a:ext cx="3600000" cy="12600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dirty="0" smtClean="0">
                <a:ea typeface="標楷體" pitchFamily="65" charset="-120"/>
                <a:cs typeface="Courier New" panose="02070309020205020404" pitchFamily="49" charset="0"/>
              </a:rPr>
              <a:t>2020 12\n</a:t>
            </a:r>
          </a:p>
          <a:p>
            <a:pPr eaLnBrk="1" hangingPunct="1"/>
            <a:r>
              <a:rPr lang="en-US" altLang="zh-TW" dirty="0" smtClean="0">
                <a:ea typeface="標楷體" pitchFamily="65" charset="-120"/>
                <a:cs typeface="Courier New" panose="02070309020205020404" pitchFamily="49" charset="0"/>
              </a:rPr>
              <a:t>_</a:t>
            </a:r>
            <a:endParaRPr lang="zh-TW" altLang="zh-TW" dirty="0">
              <a:ea typeface="標楷體" pitchFamily="65" charset="-120"/>
              <a:cs typeface="Courier New" panose="02070309020205020404" pitchFamily="49" charset="0"/>
            </a:endParaRPr>
          </a:p>
        </p:txBody>
      </p:sp>
      <p:sp>
        <p:nvSpPr>
          <p:cNvPr id="6" name="Text Box 86"/>
          <p:cNvSpPr txBox="1">
            <a:spLocks noChangeArrowheads="1"/>
          </p:cNvSpPr>
          <p:nvPr/>
        </p:nvSpPr>
        <p:spPr bwMode="auto">
          <a:xfrm>
            <a:off x="3671885" y="3429000"/>
            <a:ext cx="720000" cy="9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t" anchorCtr="0">
            <a:no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6600">
                <a:solidFill>
                  <a:srgbClr val="0000FF"/>
                </a:solidFill>
                <a:sym typeface="Wingdings" pitchFamily="2" charset="2"/>
              </a:rPr>
              <a:t>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6912299" y="3429000"/>
            <a:ext cx="1440185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r>
              <a:rPr lang="en-US" altLang="zh-TW" sz="2000" dirty="0">
                <a:cs typeface="Courier New" panose="02070309020205020404" pitchFamily="49" charset="0"/>
              </a:rPr>
              <a:t>_</a:t>
            </a:r>
            <a:r>
              <a:rPr lang="en-US" altLang="zh-TW" sz="2000" dirty="0" err="1" smtClean="0">
                <a:cs typeface="Courier New" panose="02070309020205020404" pitchFamily="49" charset="0"/>
              </a:rPr>
              <a:t>Mystate</a:t>
            </a:r>
            <a:endParaRPr lang="zh-TW" altLang="en-US" sz="2000" dirty="0">
              <a:cs typeface="Courier New" panose="02070309020205020404" pitchFamily="49" charset="0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0734281"/>
              </p:ext>
            </p:extLst>
          </p:nvPr>
        </p:nvGraphicFramePr>
        <p:xfrm>
          <a:off x="6552253" y="2708908"/>
          <a:ext cx="180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18140093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8221856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2949799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04271593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5673860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166691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98931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1634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1800" dirty="0" smtClean="0">
                <a:solidFill>
                  <a:srgbClr val="0000FF"/>
                </a:solidFill>
                <a:latin typeface="Lucida Console"/>
              </a:rPr>
              <a:t>char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 string[ </a:t>
            </a:r>
            <a:r>
              <a:rPr lang="en-US" altLang="zh-TW" sz="1800" dirty="0" smtClean="0">
                <a:solidFill>
                  <a:srgbClr val="0080FF"/>
                </a:solidFill>
                <a:latin typeface="Lucida Console"/>
              </a:rPr>
              <a:t>10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 ]</a:t>
            </a:r>
            <a:r>
              <a:rPr lang="en-US" altLang="zh-TW" sz="1800" dirty="0" smtClean="0">
                <a:latin typeface="Lucida Console" pitchFamily="49" charset="0"/>
              </a:rPr>
              <a:t>;</a:t>
            </a:r>
          </a:p>
          <a:p>
            <a:r>
              <a:rPr lang="nn-NO" altLang="zh-TW" sz="1800" dirty="0" smtClean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( </a:t>
            </a:r>
            <a:r>
              <a:rPr lang="nn-NO" altLang="zh-TW" sz="1800" dirty="0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 i = </a:t>
            </a:r>
            <a:r>
              <a:rPr lang="nn-NO" altLang="zh-TW" sz="1800" dirty="0" smtClean="0">
                <a:solidFill>
                  <a:srgbClr val="0080FF"/>
                </a:solidFill>
                <a:latin typeface="Lucida Console"/>
              </a:rPr>
              <a:t>1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; i &lt;= </a:t>
            </a:r>
            <a:r>
              <a:rPr lang="nn-NO" altLang="zh-TW" sz="1800" dirty="0" smtClean="0">
                <a:solidFill>
                  <a:srgbClr val="0080FF"/>
                </a:solidFill>
                <a:latin typeface="Lucida Console"/>
              </a:rPr>
              <a:t>3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; i++ </a:t>
            </a:r>
            <a:r>
              <a:rPr lang="en-US" altLang="zh-TW" sz="1800" dirty="0" smtClean="0">
                <a:latin typeface="Lucida Console" pitchFamily="49" charset="0"/>
              </a:rPr>
              <a:t>)</a:t>
            </a:r>
          </a:p>
          <a:p>
            <a:r>
              <a:rPr lang="en-US" altLang="zh-TW" sz="1800" dirty="0" smtClean="0">
                <a:latin typeface="Lucida Console" pitchFamily="49" charset="0"/>
              </a:rPr>
              <a:t>   </a:t>
            </a:r>
            <a:r>
              <a:rPr lang="en-US" altLang="zh-TW" sz="1800" dirty="0" err="1" smtClean="0">
                <a:latin typeface="Lucida Console"/>
              </a:rPr>
              <a:t>cin.get</a:t>
            </a:r>
            <a:r>
              <a:rPr lang="en-US" altLang="zh-TW" sz="1800" dirty="0" smtClean="0">
                <a:latin typeface="Lucida Console"/>
              </a:rPr>
              <a:t>( string, </a:t>
            </a:r>
            <a:r>
              <a:rPr lang="en-US" altLang="zh-TW" sz="1800" dirty="0" smtClean="0">
                <a:solidFill>
                  <a:srgbClr val="0080FF"/>
                </a:solidFill>
                <a:latin typeface="Lucida Console"/>
              </a:rPr>
              <a:t>10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, </a:t>
            </a:r>
            <a:r>
              <a:rPr lang="en-US" altLang="zh-TW" sz="1800" dirty="0" smtClean="0">
                <a:solidFill>
                  <a:srgbClr val="0080FF"/>
                </a:solidFill>
                <a:latin typeface="Lucida Console"/>
              </a:rPr>
              <a:t>'\n'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 )</a:t>
            </a:r>
            <a:r>
              <a:rPr lang="en-US" altLang="zh-TW" sz="1800" dirty="0" smtClean="0">
                <a:latin typeface="Lucida Console" pitchFamily="49" charset="0"/>
              </a:rPr>
              <a:t>;</a:t>
            </a:r>
          </a:p>
        </p:txBody>
      </p:sp>
      <p:graphicFrame>
        <p:nvGraphicFramePr>
          <p:cNvPr id="93242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2626651"/>
              </p:ext>
            </p:extLst>
          </p:nvPr>
        </p:nvGraphicFramePr>
        <p:xfrm>
          <a:off x="251448" y="2708908"/>
          <a:ext cx="5580000" cy="720000"/>
        </p:xfrm>
        <a:graphic>
          <a:graphicData uri="http://schemas.openxmlformats.org/drawingml/2006/table">
            <a:tbl>
              <a:tblPr/>
              <a:tblGrid>
                <a:gridCol w="19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streambuf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\n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3271" name="Group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3840173"/>
              </p:ext>
            </p:extLst>
          </p:nvPr>
        </p:nvGraphicFramePr>
        <p:xfrm>
          <a:off x="1151563" y="1808793"/>
          <a:ext cx="4680000" cy="36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string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231701" y="4329115"/>
            <a:ext cx="3600000" cy="12600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dirty="0" smtClean="0">
                <a:ea typeface="標楷體" pitchFamily="65" charset="-120"/>
                <a:cs typeface="Courier New" panose="02070309020205020404" pitchFamily="49" charset="0"/>
              </a:rPr>
              <a:t>_</a:t>
            </a:r>
            <a:endParaRPr lang="zh-TW" altLang="zh-TW" dirty="0">
              <a:ea typeface="標楷體" pitchFamily="65" charset="-120"/>
              <a:cs typeface="Courier New" panose="02070309020205020404" pitchFamily="49" charset="0"/>
            </a:endParaRPr>
          </a:p>
        </p:txBody>
      </p:sp>
      <p:sp>
        <p:nvSpPr>
          <p:cNvPr id="6" name="Text Box 86"/>
          <p:cNvSpPr txBox="1">
            <a:spLocks noChangeArrowheads="1"/>
          </p:cNvSpPr>
          <p:nvPr/>
        </p:nvSpPr>
        <p:spPr bwMode="auto">
          <a:xfrm>
            <a:off x="3671885" y="3429000"/>
            <a:ext cx="720000" cy="9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t" anchorCtr="0">
            <a:no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6600">
                <a:solidFill>
                  <a:srgbClr val="0000FF"/>
                </a:solidFill>
                <a:sym typeface="Wingdings" pitchFamily="2" charset="2"/>
              </a:rPr>
              <a:t>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6912299" y="3429000"/>
            <a:ext cx="1440185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r>
              <a:rPr lang="en-US" altLang="zh-TW" sz="2000" dirty="0">
                <a:cs typeface="Courier New" panose="02070309020205020404" pitchFamily="49" charset="0"/>
              </a:rPr>
              <a:t>_</a:t>
            </a:r>
            <a:r>
              <a:rPr lang="en-US" altLang="zh-TW" sz="2000" dirty="0" err="1" smtClean="0">
                <a:cs typeface="Courier New" panose="02070309020205020404" pitchFamily="49" charset="0"/>
              </a:rPr>
              <a:t>Mystate</a:t>
            </a:r>
            <a:endParaRPr lang="zh-TW" altLang="en-US" sz="2000" dirty="0">
              <a:cs typeface="Courier New" panose="02070309020205020404" pitchFamily="49" charset="0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0734281"/>
              </p:ext>
            </p:extLst>
          </p:nvPr>
        </p:nvGraphicFramePr>
        <p:xfrm>
          <a:off x="6552253" y="2708908"/>
          <a:ext cx="180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18140093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8221856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2949799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04271593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5673860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166691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98931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6581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1800" dirty="0" smtClean="0">
                <a:solidFill>
                  <a:srgbClr val="0000FF"/>
                </a:solidFill>
                <a:latin typeface="Lucida Console"/>
              </a:rPr>
              <a:t>char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 string[ </a:t>
            </a:r>
            <a:r>
              <a:rPr lang="en-US" altLang="zh-TW" sz="1800" dirty="0" smtClean="0">
                <a:solidFill>
                  <a:srgbClr val="0080FF"/>
                </a:solidFill>
                <a:latin typeface="Lucida Console"/>
              </a:rPr>
              <a:t>10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 ]</a:t>
            </a:r>
            <a:r>
              <a:rPr lang="en-US" altLang="zh-TW" sz="1800" dirty="0" smtClean="0">
                <a:latin typeface="Lucida Console" pitchFamily="49" charset="0"/>
              </a:rPr>
              <a:t>;</a:t>
            </a:r>
          </a:p>
          <a:p>
            <a:r>
              <a:rPr lang="nn-NO" altLang="zh-TW" sz="1800" dirty="0" smtClean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( </a:t>
            </a:r>
            <a:r>
              <a:rPr lang="nn-NO" altLang="zh-TW" sz="1800" dirty="0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 i = </a:t>
            </a:r>
            <a:r>
              <a:rPr lang="nn-NO" altLang="zh-TW" sz="1800" dirty="0" smtClean="0">
                <a:solidFill>
                  <a:srgbClr val="0080FF"/>
                </a:solidFill>
                <a:latin typeface="Lucida Console"/>
              </a:rPr>
              <a:t>1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; i &lt;= </a:t>
            </a:r>
            <a:r>
              <a:rPr lang="nn-NO" altLang="zh-TW" sz="1800" dirty="0" smtClean="0">
                <a:solidFill>
                  <a:srgbClr val="0080FF"/>
                </a:solidFill>
                <a:latin typeface="Lucida Console"/>
              </a:rPr>
              <a:t>3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; i++ </a:t>
            </a:r>
            <a:r>
              <a:rPr lang="en-US" altLang="zh-TW" sz="1800" dirty="0" smtClean="0">
                <a:latin typeface="Lucida Console" pitchFamily="49" charset="0"/>
              </a:rPr>
              <a:t>)</a:t>
            </a:r>
          </a:p>
          <a:p>
            <a:r>
              <a:rPr lang="en-US" altLang="zh-TW" sz="1800" dirty="0" smtClean="0">
                <a:latin typeface="Lucida Console" pitchFamily="49" charset="0"/>
              </a:rPr>
              <a:t>   </a:t>
            </a:r>
            <a:r>
              <a:rPr lang="en-US" altLang="zh-TW" sz="1800" dirty="0" err="1" smtClean="0">
                <a:latin typeface="Lucida Console"/>
              </a:rPr>
              <a:t>cin.get</a:t>
            </a:r>
            <a:r>
              <a:rPr lang="en-US" altLang="zh-TW" sz="1800" dirty="0" smtClean="0">
                <a:latin typeface="Lucida Console"/>
              </a:rPr>
              <a:t>( string, </a:t>
            </a:r>
            <a:r>
              <a:rPr lang="en-US" altLang="zh-TW" sz="1800" dirty="0" smtClean="0">
                <a:solidFill>
                  <a:srgbClr val="0080FF"/>
                </a:solidFill>
                <a:latin typeface="Lucida Console"/>
              </a:rPr>
              <a:t>10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, </a:t>
            </a:r>
            <a:r>
              <a:rPr lang="en-US" altLang="zh-TW" sz="1800" dirty="0" smtClean="0">
                <a:solidFill>
                  <a:srgbClr val="0080FF"/>
                </a:solidFill>
                <a:latin typeface="Lucida Console"/>
              </a:rPr>
              <a:t>'\n'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 )</a:t>
            </a:r>
            <a:r>
              <a:rPr lang="en-US" altLang="zh-TW" sz="1800" dirty="0" smtClean="0">
                <a:latin typeface="Lucida Console" pitchFamily="49" charset="0"/>
              </a:rPr>
              <a:t>;</a:t>
            </a:r>
          </a:p>
        </p:txBody>
      </p:sp>
      <p:graphicFrame>
        <p:nvGraphicFramePr>
          <p:cNvPr id="93242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7482228"/>
              </p:ext>
            </p:extLst>
          </p:nvPr>
        </p:nvGraphicFramePr>
        <p:xfrm>
          <a:off x="251448" y="2708908"/>
          <a:ext cx="5580000" cy="720000"/>
        </p:xfrm>
        <a:graphic>
          <a:graphicData uri="http://schemas.openxmlformats.org/drawingml/2006/table">
            <a:tbl>
              <a:tblPr/>
              <a:tblGrid>
                <a:gridCol w="19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streambuf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\n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3271" name="Group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6988448"/>
              </p:ext>
            </p:extLst>
          </p:nvPr>
        </p:nvGraphicFramePr>
        <p:xfrm>
          <a:off x="1151563" y="1808793"/>
          <a:ext cx="4680000" cy="36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string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231701" y="4329115"/>
            <a:ext cx="3600000" cy="12600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dirty="0" smtClean="0">
                <a:ea typeface="標楷體" pitchFamily="65" charset="-120"/>
                <a:cs typeface="Courier New" panose="02070309020205020404" pitchFamily="49" charset="0"/>
              </a:rPr>
              <a:t>_</a:t>
            </a:r>
            <a:endParaRPr lang="zh-TW" altLang="zh-TW" dirty="0">
              <a:ea typeface="標楷體" pitchFamily="65" charset="-120"/>
              <a:cs typeface="Courier New" panose="02070309020205020404" pitchFamily="49" charset="0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2231701" y="3068954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/>
              <a:t>2</a:t>
            </a:r>
            <a:endParaRPr lang="zh-TW" altLang="en-US" sz="20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2591747" y="3068954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/>
              <a:t>0</a:t>
            </a:r>
            <a:endParaRPr lang="zh-TW" altLang="en-US" sz="20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2951793" y="3068954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/>
              <a:t>2</a:t>
            </a:r>
            <a:endParaRPr lang="zh-TW" altLang="en-US" sz="20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3311839" y="3068954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/>
              <a:t>0</a:t>
            </a:r>
            <a:endParaRPr lang="zh-TW" altLang="en-US" sz="20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4031931" y="3068954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/>
              <a:t>1</a:t>
            </a:r>
            <a:endParaRPr lang="zh-TW" altLang="en-US" sz="200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4391977" y="3068954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/>
              <a:t>2</a:t>
            </a:r>
            <a:endParaRPr lang="zh-TW" altLang="en-US" sz="20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6912299" y="3429000"/>
            <a:ext cx="1440185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r>
              <a:rPr lang="en-US" altLang="zh-TW" sz="2000" dirty="0">
                <a:cs typeface="Courier New" panose="02070309020205020404" pitchFamily="49" charset="0"/>
              </a:rPr>
              <a:t>_</a:t>
            </a:r>
            <a:r>
              <a:rPr lang="en-US" altLang="zh-TW" sz="2000" dirty="0" err="1" smtClean="0">
                <a:cs typeface="Courier New" panose="02070309020205020404" pitchFamily="49" charset="0"/>
              </a:rPr>
              <a:t>Mystate</a:t>
            </a:r>
            <a:endParaRPr lang="zh-TW" altLang="en-US" sz="2000" dirty="0">
              <a:cs typeface="Courier New" panose="02070309020205020404" pitchFamily="49" charset="0"/>
            </a:endParaRPr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0734281"/>
              </p:ext>
            </p:extLst>
          </p:nvPr>
        </p:nvGraphicFramePr>
        <p:xfrm>
          <a:off x="6552253" y="2708908"/>
          <a:ext cx="180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18140093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8221856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2949799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04271593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5673860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166691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98931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7204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1.11111E-6 L 4.72222E-6 -0.1835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1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1800" dirty="0" smtClean="0">
                <a:solidFill>
                  <a:srgbClr val="0000FF"/>
                </a:solidFill>
                <a:latin typeface="Lucida Console"/>
              </a:rPr>
              <a:t>char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 string[ </a:t>
            </a:r>
            <a:r>
              <a:rPr lang="en-US" altLang="zh-TW" sz="1800" dirty="0" smtClean="0">
                <a:solidFill>
                  <a:srgbClr val="0080FF"/>
                </a:solidFill>
                <a:latin typeface="Lucida Console"/>
              </a:rPr>
              <a:t>10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 ]</a:t>
            </a:r>
            <a:r>
              <a:rPr lang="en-US" altLang="zh-TW" sz="1800" dirty="0" smtClean="0">
                <a:latin typeface="Lucida Console" pitchFamily="49" charset="0"/>
              </a:rPr>
              <a:t>;</a:t>
            </a:r>
          </a:p>
          <a:p>
            <a:r>
              <a:rPr lang="nn-NO" altLang="zh-TW" sz="1800" dirty="0" smtClean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( </a:t>
            </a:r>
            <a:r>
              <a:rPr lang="nn-NO" altLang="zh-TW" sz="1800" dirty="0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 i = </a:t>
            </a:r>
            <a:r>
              <a:rPr lang="nn-NO" altLang="zh-TW" sz="1800" dirty="0" smtClean="0">
                <a:solidFill>
                  <a:srgbClr val="0080FF"/>
                </a:solidFill>
                <a:latin typeface="Lucida Console"/>
              </a:rPr>
              <a:t>1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; i &lt;= </a:t>
            </a:r>
            <a:r>
              <a:rPr lang="nn-NO" altLang="zh-TW" sz="1800" dirty="0" smtClean="0">
                <a:solidFill>
                  <a:srgbClr val="0080FF"/>
                </a:solidFill>
                <a:latin typeface="Lucida Console"/>
              </a:rPr>
              <a:t>3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; i++ </a:t>
            </a:r>
            <a:r>
              <a:rPr lang="en-US" altLang="zh-TW" sz="1800" dirty="0" smtClean="0">
                <a:latin typeface="Lucida Console" pitchFamily="49" charset="0"/>
              </a:rPr>
              <a:t>)</a:t>
            </a:r>
          </a:p>
          <a:p>
            <a:r>
              <a:rPr lang="en-US" altLang="zh-TW" sz="1800" dirty="0" smtClean="0">
                <a:latin typeface="Lucida Console" pitchFamily="49" charset="0"/>
              </a:rPr>
              <a:t>   </a:t>
            </a:r>
            <a:r>
              <a:rPr lang="en-US" altLang="zh-TW" sz="1800" dirty="0" err="1" smtClean="0">
                <a:latin typeface="Lucida Console"/>
              </a:rPr>
              <a:t>cin.get</a:t>
            </a:r>
            <a:r>
              <a:rPr lang="en-US" altLang="zh-TW" sz="1800" dirty="0" smtClean="0">
                <a:latin typeface="Lucida Console"/>
              </a:rPr>
              <a:t>( string, </a:t>
            </a:r>
            <a:r>
              <a:rPr lang="en-US" altLang="zh-TW" sz="1800" dirty="0" smtClean="0">
                <a:solidFill>
                  <a:srgbClr val="0080FF"/>
                </a:solidFill>
                <a:latin typeface="Lucida Console"/>
              </a:rPr>
              <a:t>10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, </a:t>
            </a:r>
            <a:r>
              <a:rPr lang="en-US" altLang="zh-TW" sz="1800" dirty="0" smtClean="0">
                <a:solidFill>
                  <a:srgbClr val="0080FF"/>
                </a:solidFill>
                <a:latin typeface="Lucida Console"/>
              </a:rPr>
              <a:t>'\n'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 )</a:t>
            </a:r>
            <a:r>
              <a:rPr lang="en-US" altLang="zh-TW" sz="1800" dirty="0" smtClean="0">
                <a:latin typeface="Lucida Console" pitchFamily="49" charset="0"/>
              </a:rPr>
              <a:t>;</a:t>
            </a:r>
          </a:p>
        </p:txBody>
      </p:sp>
      <p:graphicFrame>
        <p:nvGraphicFramePr>
          <p:cNvPr id="93242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9519780"/>
              </p:ext>
            </p:extLst>
          </p:nvPr>
        </p:nvGraphicFramePr>
        <p:xfrm>
          <a:off x="251448" y="2708908"/>
          <a:ext cx="5580000" cy="720000"/>
        </p:xfrm>
        <a:graphic>
          <a:graphicData uri="http://schemas.openxmlformats.org/drawingml/2006/table">
            <a:tbl>
              <a:tblPr/>
              <a:tblGrid>
                <a:gridCol w="19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streambuf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\n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3271" name="Group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702445"/>
              </p:ext>
            </p:extLst>
          </p:nvPr>
        </p:nvGraphicFramePr>
        <p:xfrm>
          <a:off x="1151563" y="1808793"/>
          <a:ext cx="4680000" cy="36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string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231701" y="4329115"/>
            <a:ext cx="3600000" cy="12600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dirty="0" smtClean="0">
                <a:ea typeface="標楷體" pitchFamily="65" charset="-120"/>
                <a:cs typeface="Courier New" panose="02070309020205020404" pitchFamily="49" charset="0"/>
              </a:rPr>
              <a:t>_</a:t>
            </a:r>
            <a:endParaRPr lang="zh-TW" altLang="zh-TW" dirty="0">
              <a:ea typeface="標楷體" pitchFamily="65" charset="-120"/>
              <a:cs typeface="Courier New" panose="02070309020205020404" pitchFamily="49" charset="0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2231701" y="1808793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/>
              <a:t>2</a:t>
            </a:r>
            <a:endParaRPr lang="zh-TW" altLang="en-US" sz="20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2231701" y="3068954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/>
              <a:t>0</a:t>
            </a:r>
            <a:endParaRPr lang="zh-TW" altLang="en-US" sz="20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2591747" y="3068954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/>
              <a:t>2</a:t>
            </a:r>
            <a:endParaRPr lang="zh-TW" altLang="en-US" sz="20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2951793" y="3068954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/>
              <a:t>0</a:t>
            </a:r>
            <a:endParaRPr lang="zh-TW" altLang="en-US" sz="20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3671885" y="3068954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/>
              <a:t>1</a:t>
            </a:r>
            <a:endParaRPr lang="zh-TW" altLang="en-US" sz="200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4031931" y="3068954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/>
              <a:t>2</a:t>
            </a:r>
            <a:endParaRPr lang="zh-TW" altLang="en-US" sz="20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6912299" y="3429000"/>
            <a:ext cx="1440185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r>
              <a:rPr lang="en-US" altLang="zh-TW" sz="2000" dirty="0">
                <a:cs typeface="Courier New" panose="02070309020205020404" pitchFamily="49" charset="0"/>
              </a:rPr>
              <a:t>_</a:t>
            </a:r>
            <a:r>
              <a:rPr lang="en-US" altLang="zh-TW" sz="2000" dirty="0" err="1" smtClean="0">
                <a:cs typeface="Courier New" panose="02070309020205020404" pitchFamily="49" charset="0"/>
              </a:rPr>
              <a:t>Mystate</a:t>
            </a:r>
            <a:endParaRPr lang="zh-TW" altLang="en-US" sz="2000" dirty="0">
              <a:cs typeface="Courier New" panose="02070309020205020404" pitchFamily="49" charset="0"/>
            </a:endParaRPr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0734281"/>
              </p:ext>
            </p:extLst>
          </p:nvPr>
        </p:nvGraphicFramePr>
        <p:xfrm>
          <a:off x="6552253" y="2708908"/>
          <a:ext cx="180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18140093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8221856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2949799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04271593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5673860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166691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98931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7081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1.11111E-6 L 0.03941 -0.1835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2" y="-91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1800" dirty="0" smtClean="0">
                <a:solidFill>
                  <a:srgbClr val="0000FF"/>
                </a:solidFill>
                <a:latin typeface="Lucida Console"/>
              </a:rPr>
              <a:t>char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 string[ </a:t>
            </a:r>
            <a:r>
              <a:rPr lang="en-US" altLang="zh-TW" sz="1800" dirty="0" smtClean="0">
                <a:solidFill>
                  <a:srgbClr val="0080FF"/>
                </a:solidFill>
                <a:latin typeface="Lucida Console"/>
              </a:rPr>
              <a:t>10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 ]</a:t>
            </a:r>
            <a:r>
              <a:rPr lang="en-US" altLang="zh-TW" sz="1800" dirty="0" smtClean="0">
                <a:latin typeface="Lucida Console" pitchFamily="49" charset="0"/>
              </a:rPr>
              <a:t>;</a:t>
            </a:r>
          </a:p>
          <a:p>
            <a:r>
              <a:rPr lang="nn-NO" altLang="zh-TW" sz="1800" dirty="0" smtClean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( </a:t>
            </a:r>
            <a:r>
              <a:rPr lang="nn-NO" altLang="zh-TW" sz="1800" dirty="0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 i = </a:t>
            </a:r>
            <a:r>
              <a:rPr lang="nn-NO" altLang="zh-TW" sz="1800" dirty="0" smtClean="0">
                <a:solidFill>
                  <a:srgbClr val="0080FF"/>
                </a:solidFill>
                <a:latin typeface="Lucida Console"/>
              </a:rPr>
              <a:t>1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; i &lt;= </a:t>
            </a:r>
            <a:r>
              <a:rPr lang="nn-NO" altLang="zh-TW" sz="1800" dirty="0" smtClean="0">
                <a:solidFill>
                  <a:srgbClr val="0080FF"/>
                </a:solidFill>
                <a:latin typeface="Lucida Console"/>
              </a:rPr>
              <a:t>3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; i++ </a:t>
            </a:r>
            <a:r>
              <a:rPr lang="en-US" altLang="zh-TW" sz="1800" dirty="0" smtClean="0">
                <a:latin typeface="Lucida Console" pitchFamily="49" charset="0"/>
              </a:rPr>
              <a:t>)</a:t>
            </a:r>
          </a:p>
          <a:p>
            <a:r>
              <a:rPr lang="en-US" altLang="zh-TW" sz="1800" dirty="0" smtClean="0">
                <a:latin typeface="Lucida Console" pitchFamily="49" charset="0"/>
              </a:rPr>
              <a:t>   </a:t>
            </a:r>
            <a:r>
              <a:rPr lang="en-US" altLang="zh-TW" sz="1800" dirty="0" err="1" smtClean="0">
                <a:latin typeface="Lucida Console"/>
              </a:rPr>
              <a:t>cin.get</a:t>
            </a:r>
            <a:r>
              <a:rPr lang="en-US" altLang="zh-TW" sz="1800" dirty="0" smtClean="0">
                <a:latin typeface="Lucida Console"/>
              </a:rPr>
              <a:t>( string, </a:t>
            </a:r>
            <a:r>
              <a:rPr lang="en-US" altLang="zh-TW" sz="1800" dirty="0" smtClean="0">
                <a:solidFill>
                  <a:srgbClr val="0080FF"/>
                </a:solidFill>
                <a:latin typeface="Lucida Console"/>
              </a:rPr>
              <a:t>10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, </a:t>
            </a:r>
            <a:r>
              <a:rPr lang="en-US" altLang="zh-TW" sz="1800" dirty="0" smtClean="0">
                <a:solidFill>
                  <a:srgbClr val="0080FF"/>
                </a:solidFill>
                <a:latin typeface="Lucida Console"/>
              </a:rPr>
              <a:t>'\n'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 )</a:t>
            </a:r>
            <a:r>
              <a:rPr lang="en-US" altLang="zh-TW" sz="1800" dirty="0" smtClean="0">
                <a:latin typeface="Lucida Console" pitchFamily="49" charset="0"/>
              </a:rPr>
              <a:t>;</a:t>
            </a:r>
          </a:p>
        </p:txBody>
      </p:sp>
      <p:graphicFrame>
        <p:nvGraphicFramePr>
          <p:cNvPr id="93242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6182536"/>
              </p:ext>
            </p:extLst>
          </p:nvPr>
        </p:nvGraphicFramePr>
        <p:xfrm>
          <a:off x="251448" y="2708908"/>
          <a:ext cx="5580000" cy="720000"/>
        </p:xfrm>
        <a:graphic>
          <a:graphicData uri="http://schemas.openxmlformats.org/drawingml/2006/table">
            <a:tbl>
              <a:tblPr/>
              <a:tblGrid>
                <a:gridCol w="19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streambuf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\n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3271" name="Group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6816816"/>
              </p:ext>
            </p:extLst>
          </p:nvPr>
        </p:nvGraphicFramePr>
        <p:xfrm>
          <a:off x="1151563" y="1808793"/>
          <a:ext cx="4680000" cy="36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string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231701" y="4329115"/>
            <a:ext cx="3600000" cy="12600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dirty="0" smtClean="0">
                <a:ea typeface="標楷體" pitchFamily="65" charset="-120"/>
                <a:cs typeface="Courier New" panose="02070309020205020404" pitchFamily="49" charset="0"/>
              </a:rPr>
              <a:t>_</a:t>
            </a:r>
            <a:endParaRPr lang="zh-TW" altLang="zh-TW" dirty="0">
              <a:ea typeface="標楷體" pitchFamily="65" charset="-120"/>
              <a:cs typeface="Courier New" panose="02070309020205020404" pitchFamily="49" charset="0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2231701" y="1808793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/>
              <a:t>2</a:t>
            </a:r>
            <a:endParaRPr lang="zh-TW" altLang="en-US" sz="20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2591747" y="1808793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/>
              <a:t>0</a:t>
            </a:r>
            <a:endParaRPr lang="zh-TW" altLang="en-US" sz="20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2231701" y="3068954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/>
              <a:t>2</a:t>
            </a:r>
            <a:endParaRPr lang="zh-TW" altLang="en-US" sz="20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2591747" y="3068954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/>
              <a:t>0</a:t>
            </a:r>
            <a:endParaRPr lang="zh-TW" altLang="en-US" sz="20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3311839" y="3068954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/>
              <a:t>1</a:t>
            </a:r>
            <a:endParaRPr lang="zh-TW" altLang="en-US" sz="200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3671885" y="3068954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/>
              <a:t>2</a:t>
            </a:r>
            <a:endParaRPr lang="zh-TW" altLang="en-US" sz="20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6912299" y="3429000"/>
            <a:ext cx="1440185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r>
              <a:rPr lang="en-US" altLang="zh-TW" sz="2000" dirty="0">
                <a:cs typeface="Courier New" panose="02070309020205020404" pitchFamily="49" charset="0"/>
              </a:rPr>
              <a:t>_</a:t>
            </a:r>
            <a:r>
              <a:rPr lang="en-US" altLang="zh-TW" sz="2000" dirty="0" err="1" smtClean="0">
                <a:cs typeface="Courier New" panose="02070309020205020404" pitchFamily="49" charset="0"/>
              </a:rPr>
              <a:t>Mystate</a:t>
            </a:r>
            <a:endParaRPr lang="zh-TW" altLang="en-US" sz="2000" dirty="0">
              <a:cs typeface="Courier New" panose="02070309020205020404" pitchFamily="49" charset="0"/>
            </a:endParaRPr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0734281"/>
              </p:ext>
            </p:extLst>
          </p:nvPr>
        </p:nvGraphicFramePr>
        <p:xfrm>
          <a:off x="6552253" y="2708908"/>
          <a:ext cx="180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18140093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8221856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2949799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04271593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5673860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166691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98931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4508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1.11111E-6 L 0.07881 -0.1835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41" y="-91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1800" dirty="0" smtClean="0">
                <a:solidFill>
                  <a:srgbClr val="0000FF"/>
                </a:solidFill>
                <a:latin typeface="Lucida Console"/>
              </a:rPr>
              <a:t>char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 string[ </a:t>
            </a:r>
            <a:r>
              <a:rPr lang="en-US" altLang="zh-TW" sz="1800" dirty="0" smtClean="0">
                <a:solidFill>
                  <a:srgbClr val="0080FF"/>
                </a:solidFill>
                <a:latin typeface="Lucida Console"/>
              </a:rPr>
              <a:t>10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 ]</a:t>
            </a:r>
            <a:r>
              <a:rPr lang="en-US" altLang="zh-TW" sz="1800" dirty="0" smtClean="0">
                <a:latin typeface="Lucida Console" pitchFamily="49" charset="0"/>
              </a:rPr>
              <a:t>;</a:t>
            </a:r>
          </a:p>
          <a:p>
            <a:r>
              <a:rPr lang="nn-NO" altLang="zh-TW" sz="1800" dirty="0" smtClean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( </a:t>
            </a:r>
            <a:r>
              <a:rPr lang="nn-NO" altLang="zh-TW" sz="1800" dirty="0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 i = </a:t>
            </a:r>
            <a:r>
              <a:rPr lang="nn-NO" altLang="zh-TW" sz="1800" dirty="0" smtClean="0">
                <a:solidFill>
                  <a:srgbClr val="0080FF"/>
                </a:solidFill>
                <a:latin typeface="Lucida Console"/>
              </a:rPr>
              <a:t>1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; i &lt;= </a:t>
            </a:r>
            <a:r>
              <a:rPr lang="nn-NO" altLang="zh-TW" sz="1800" dirty="0" smtClean="0">
                <a:solidFill>
                  <a:srgbClr val="0080FF"/>
                </a:solidFill>
                <a:latin typeface="Lucida Console"/>
              </a:rPr>
              <a:t>3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; i++ </a:t>
            </a:r>
            <a:r>
              <a:rPr lang="en-US" altLang="zh-TW" sz="1800" dirty="0" smtClean="0">
                <a:latin typeface="Lucida Console" pitchFamily="49" charset="0"/>
              </a:rPr>
              <a:t>)</a:t>
            </a:r>
          </a:p>
          <a:p>
            <a:r>
              <a:rPr lang="en-US" altLang="zh-TW" sz="1800" dirty="0" smtClean="0">
                <a:latin typeface="Lucida Console" pitchFamily="49" charset="0"/>
              </a:rPr>
              <a:t>   </a:t>
            </a:r>
            <a:r>
              <a:rPr lang="en-US" altLang="zh-TW" sz="1800" dirty="0" err="1" smtClean="0">
                <a:latin typeface="Lucida Console"/>
              </a:rPr>
              <a:t>cin.get</a:t>
            </a:r>
            <a:r>
              <a:rPr lang="en-US" altLang="zh-TW" sz="1800" dirty="0" smtClean="0">
                <a:latin typeface="Lucida Console"/>
              </a:rPr>
              <a:t>( string, </a:t>
            </a:r>
            <a:r>
              <a:rPr lang="en-US" altLang="zh-TW" sz="1800" dirty="0" smtClean="0">
                <a:solidFill>
                  <a:srgbClr val="0080FF"/>
                </a:solidFill>
                <a:latin typeface="Lucida Console"/>
              </a:rPr>
              <a:t>10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, </a:t>
            </a:r>
            <a:r>
              <a:rPr lang="en-US" altLang="zh-TW" sz="1800" dirty="0" smtClean="0">
                <a:solidFill>
                  <a:srgbClr val="0080FF"/>
                </a:solidFill>
                <a:latin typeface="Lucida Console"/>
              </a:rPr>
              <a:t>'\n'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 )</a:t>
            </a:r>
            <a:r>
              <a:rPr lang="en-US" altLang="zh-TW" sz="1800" dirty="0" smtClean="0">
                <a:latin typeface="Lucida Console" pitchFamily="49" charset="0"/>
              </a:rPr>
              <a:t>;</a:t>
            </a:r>
          </a:p>
        </p:txBody>
      </p:sp>
      <p:graphicFrame>
        <p:nvGraphicFramePr>
          <p:cNvPr id="93242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2217554"/>
              </p:ext>
            </p:extLst>
          </p:nvPr>
        </p:nvGraphicFramePr>
        <p:xfrm>
          <a:off x="251448" y="2708908"/>
          <a:ext cx="5580000" cy="720000"/>
        </p:xfrm>
        <a:graphic>
          <a:graphicData uri="http://schemas.openxmlformats.org/drawingml/2006/table">
            <a:tbl>
              <a:tblPr/>
              <a:tblGrid>
                <a:gridCol w="19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streambuf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\n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3271" name="Group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4592765"/>
              </p:ext>
            </p:extLst>
          </p:nvPr>
        </p:nvGraphicFramePr>
        <p:xfrm>
          <a:off x="1151563" y="1808793"/>
          <a:ext cx="4680000" cy="36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string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231701" y="4329115"/>
            <a:ext cx="3600000" cy="12600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dirty="0" smtClean="0">
                <a:ea typeface="標楷體" pitchFamily="65" charset="-120"/>
                <a:cs typeface="Courier New" panose="02070309020205020404" pitchFamily="49" charset="0"/>
              </a:rPr>
              <a:t>_</a:t>
            </a:r>
            <a:endParaRPr lang="zh-TW" altLang="zh-TW" dirty="0">
              <a:ea typeface="標楷體" pitchFamily="65" charset="-120"/>
              <a:cs typeface="Courier New" panose="02070309020205020404" pitchFamily="49" charset="0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2231701" y="1808793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/>
              <a:t>2</a:t>
            </a:r>
            <a:endParaRPr lang="zh-TW" altLang="en-US" sz="20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2591747" y="1808793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/>
              <a:t>0</a:t>
            </a:r>
            <a:endParaRPr lang="zh-TW" altLang="en-US" sz="20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2951793" y="1808793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/>
              <a:t>2</a:t>
            </a:r>
            <a:endParaRPr lang="zh-TW" altLang="en-US" sz="20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2231701" y="3068954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/>
              <a:t>0</a:t>
            </a:r>
            <a:endParaRPr lang="zh-TW" altLang="en-US" sz="20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2951793" y="3068954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/>
              <a:t>1</a:t>
            </a:r>
            <a:endParaRPr lang="zh-TW" altLang="en-US" sz="200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3311839" y="3068954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/>
              <a:t>2</a:t>
            </a:r>
            <a:endParaRPr lang="zh-TW" altLang="en-US" sz="20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6912299" y="3429000"/>
            <a:ext cx="1440185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r>
              <a:rPr lang="en-US" altLang="zh-TW" sz="2000" dirty="0">
                <a:cs typeface="Courier New" panose="02070309020205020404" pitchFamily="49" charset="0"/>
              </a:rPr>
              <a:t>_</a:t>
            </a:r>
            <a:r>
              <a:rPr lang="en-US" altLang="zh-TW" sz="2000" dirty="0" err="1" smtClean="0">
                <a:cs typeface="Courier New" panose="02070309020205020404" pitchFamily="49" charset="0"/>
              </a:rPr>
              <a:t>Mystate</a:t>
            </a:r>
            <a:endParaRPr lang="zh-TW" altLang="en-US" sz="2000" dirty="0">
              <a:cs typeface="Courier New" panose="02070309020205020404" pitchFamily="49" charset="0"/>
            </a:endParaRPr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0734281"/>
              </p:ext>
            </p:extLst>
          </p:nvPr>
        </p:nvGraphicFramePr>
        <p:xfrm>
          <a:off x="6552253" y="2708908"/>
          <a:ext cx="180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18140093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8221856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2949799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04271593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5673860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166691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98931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4656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1.11111E-6 L 0.11822 -0.1835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3" y="-91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1800" dirty="0" smtClean="0">
                <a:solidFill>
                  <a:srgbClr val="0000FF"/>
                </a:solidFill>
                <a:latin typeface="Lucida Console"/>
              </a:rPr>
              <a:t>char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 string[ </a:t>
            </a:r>
            <a:r>
              <a:rPr lang="en-US" altLang="zh-TW" sz="1800" dirty="0" smtClean="0">
                <a:solidFill>
                  <a:srgbClr val="0080FF"/>
                </a:solidFill>
                <a:latin typeface="Lucida Console"/>
              </a:rPr>
              <a:t>10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 ]</a:t>
            </a:r>
            <a:r>
              <a:rPr lang="en-US" altLang="zh-TW" sz="1800" dirty="0" smtClean="0">
                <a:latin typeface="Lucida Console" pitchFamily="49" charset="0"/>
              </a:rPr>
              <a:t>;</a:t>
            </a:r>
          </a:p>
          <a:p>
            <a:r>
              <a:rPr lang="nn-NO" altLang="zh-TW" sz="1800" dirty="0" smtClean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( </a:t>
            </a:r>
            <a:r>
              <a:rPr lang="nn-NO" altLang="zh-TW" sz="1800" dirty="0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 i = </a:t>
            </a:r>
            <a:r>
              <a:rPr lang="nn-NO" altLang="zh-TW" sz="1800" dirty="0" smtClean="0">
                <a:solidFill>
                  <a:srgbClr val="0080FF"/>
                </a:solidFill>
                <a:latin typeface="Lucida Console"/>
              </a:rPr>
              <a:t>1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; i &lt;= </a:t>
            </a:r>
            <a:r>
              <a:rPr lang="nn-NO" altLang="zh-TW" sz="1800" dirty="0" smtClean="0">
                <a:solidFill>
                  <a:srgbClr val="0080FF"/>
                </a:solidFill>
                <a:latin typeface="Lucida Console"/>
              </a:rPr>
              <a:t>3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; i++ </a:t>
            </a:r>
            <a:r>
              <a:rPr lang="en-US" altLang="zh-TW" sz="1800" dirty="0" smtClean="0">
                <a:latin typeface="Lucida Console" pitchFamily="49" charset="0"/>
              </a:rPr>
              <a:t>)</a:t>
            </a:r>
          </a:p>
          <a:p>
            <a:r>
              <a:rPr lang="en-US" altLang="zh-TW" sz="1800" dirty="0" smtClean="0">
                <a:latin typeface="Lucida Console" pitchFamily="49" charset="0"/>
              </a:rPr>
              <a:t>   </a:t>
            </a:r>
            <a:r>
              <a:rPr lang="en-US" altLang="zh-TW" sz="1800" dirty="0" err="1" smtClean="0">
                <a:latin typeface="Lucida Console"/>
              </a:rPr>
              <a:t>cin.get</a:t>
            </a:r>
            <a:r>
              <a:rPr lang="en-US" altLang="zh-TW" sz="1800" dirty="0" smtClean="0">
                <a:latin typeface="Lucida Console"/>
              </a:rPr>
              <a:t>( string, </a:t>
            </a:r>
            <a:r>
              <a:rPr lang="en-US" altLang="zh-TW" sz="1800" dirty="0" smtClean="0">
                <a:solidFill>
                  <a:srgbClr val="0080FF"/>
                </a:solidFill>
                <a:latin typeface="Lucida Console"/>
              </a:rPr>
              <a:t>10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, </a:t>
            </a:r>
            <a:r>
              <a:rPr lang="en-US" altLang="zh-TW" sz="1800" dirty="0" smtClean="0">
                <a:solidFill>
                  <a:srgbClr val="0080FF"/>
                </a:solidFill>
                <a:latin typeface="Lucida Console"/>
              </a:rPr>
              <a:t>'\n'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 )</a:t>
            </a:r>
            <a:r>
              <a:rPr lang="en-US" altLang="zh-TW" sz="1800" dirty="0" smtClean="0">
                <a:latin typeface="Lucida Console" pitchFamily="49" charset="0"/>
              </a:rPr>
              <a:t>;</a:t>
            </a:r>
          </a:p>
        </p:txBody>
      </p:sp>
      <p:graphicFrame>
        <p:nvGraphicFramePr>
          <p:cNvPr id="93242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0401465"/>
              </p:ext>
            </p:extLst>
          </p:nvPr>
        </p:nvGraphicFramePr>
        <p:xfrm>
          <a:off x="251448" y="2708908"/>
          <a:ext cx="5580000" cy="720000"/>
        </p:xfrm>
        <a:graphic>
          <a:graphicData uri="http://schemas.openxmlformats.org/drawingml/2006/table">
            <a:tbl>
              <a:tblPr/>
              <a:tblGrid>
                <a:gridCol w="19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streambuf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\n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3271" name="Group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7360148"/>
              </p:ext>
            </p:extLst>
          </p:nvPr>
        </p:nvGraphicFramePr>
        <p:xfrm>
          <a:off x="1151563" y="1808793"/>
          <a:ext cx="4680000" cy="36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string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231701" y="4329115"/>
            <a:ext cx="3600000" cy="12600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dirty="0" smtClean="0">
                <a:ea typeface="標楷體" pitchFamily="65" charset="-120"/>
                <a:cs typeface="Courier New" panose="02070309020205020404" pitchFamily="49" charset="0"/>
              </a:rPr>
              <a:t>_</a:t>
            </a:r>
            <a:endParaRPr lang="zh-TW" altLang="zh-TW" dirty="0">
              <a:ea typeface="標楷體" pitchFamily="65" charset="-120"/>
              <a:cs typeface="Courier New" panose="02070309020205020404" pitchFamily="49" charset="0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2231701" y="1808793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/>
              <a:t>2</a:t>
            </a:r>
            <a:endParaRPr lang="zh-TW" altLang="en-US" sz="20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2591747" y="1808793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/>
              <a:t>0</a:t>
            </a:r>
            <a:endParaRPr lang="zh-TW" altLang="en-US" sz="20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2951793" y="1808793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/>
              <a:t>2</a:t>
            </a:r>
            <a:endParaRPr lang="zh-TW" altLang="en-US" sz="20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3311839" y="1808793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/>
              <a:t>0</a:t>
            </a:r>
            <a:endParaRPr lang="zh-TW" altLang="en-US" sz="20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2591747" y="3068954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/>
              <a:t>1</a:t>
            </a:r>
            <a:endParaRPr lang="zh-TW" altLang="en-US" sz="200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2951793" y="3068954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/>
              <a:t>2</a:t>
            </a:r>
            <a:endParaRPr lang="zh-TW" altLang="en-US" sz="20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6912299" y="3429000"/>
            <a:ext cx="1440185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r>
              <a:rPr lang="en-US" altLang="zh-TW" sz="2000" dirty="0">
                <a:cs typeface="Courier New" panose="02070309020205020404" pitchFamily="49" charset="0"/>
              </a:rPr>
              <a:t>_</a:t>
            </a:r>
            <a:r>
              <a:rPr lang="en-US" altLang="zh-TW" sz="2000" dirty="0" err="1" smtClean="0">
                <a:cs typeface="Courier New" panose="02070309020205020404" pitchFamily="49" charset="0"/>
              </a:rPr>
              <a:t>Mystate</a:t>
            </a:r>
            <a:endParaRPr lang="zh-TW" altLang="en-US" sz="2000" dirty="0">
              <a:cs typeface="Courier New" panose="02070309020205020404" pitchFamily="49" charset="0"/>
            </a:endParaRPr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0734281"/>
              </p:ext>
            </p:extLst>
          </p:nvPr>
        </p:nvGraphicFramePr>
        <p:xfrm>
          <a:off x="6552253" y="2708908"/>
          <a:ext cx="180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18140093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8221856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2949799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04271593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5673860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166691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98931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3909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1800" dirty="0" smtClean="0">
                <a:solidFill>
                  <a:srgbClr val="0000FF"/>
                </a:solidFill>
                <a:latin typeface="Lucida Console"/>
              </a:rPr>
              <a:t>char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 string[ </a:t>
            </a:r>
            <a:r>
              <a:rPr lang="en-US" altLang="zh-TW" sz="1800" dirty="0" smtClean="0">
                <a:solidFill>
                  <a:srgbClr val="0080FF"/>
                </a:solidFill>
                <a:latin typeface="Lucida Console"/>
              </a:rPr>
              <a:t>10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 ]</a:t>
            </a:r>
            <a:r>
              <a:rPr lang="en-US" altLang="zh-TW" sz="1800" dirty="0" smtClean="0">
                <a:latin typeface="Lucida Console" pitchFamily="49" charset="0"/>
              </a:rPr>
              <a:t>;</a:t>
            </a:r>
          </a:p>
          <a:p>
            <a:r>
              <a:rPr lang="nn-NO" altLang="zh-TW" sz="1800" dirty="0" smtClean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( </a:t>
            </a:r>
            <a:r>
              <a:rPr lang="nn-NO" altLang="zh-TW" sz="1800" dirty="0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 i = </a:t>
            </a:r>
            <a:r>
              <a:rPr lang="nn-NO" altLang="zh-TW" sz="1800" dirty="0" smtClean="0">
                <a:solidFill>
                  <a:srgbClr val="0080FF"/>
                </a:solidFill>
                <a:latin typeface="Lucida Console"/>
              </a:rPr>
              <a:t>1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; i &lt;= </a:t>
            </a:r>
            <a:r>
              <a:rPr lang="nn-NO" altLang="zh-TW" sz="1800" dirty="0" smtClean="0">
                <a:solidFill>
                  <a:srgbClr val="0080FF"/>
                </a:solidFill>
                <a:latin typeface="Lucida Console"/>
              </a:rPr>
              <a:t>3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; i++ </a:t>
            </a:r>
            <a:r>
              <a:rPr lang="en-US" altLang="zh-TW" sz="1800" dirty="0" smtClean="0">
                <a:latin typeface="Lucida Console" pitchFamily="49" charset="0"/>
              </a:rPr>
              <a:t>)</a:t>
            </a:r>
          </a:p>
          <a:p>
            <a:r>
              <a:rPr lang="en-US" altLang="zh-TW" sz="1800" dirty="0" smtClean="0">
                <a:latin typeface="Lucida Console" pitchFamily="49" charset="0"/>
              </a:rPr>
              <a:t>   </a:t>
            </a:r>
            <a:r>
              <a:rPr lang="en-US" altLang="zh-TW" sz="1800" dirty="0" err="1" smtClean="0">
                <a:latin typeface="Lucida Console"/>
              </a:rPr>
              <a:t>cin.get</a:t>
            </a:r>
            <a:r>
              <a:rPr lang="en-US" altLang="zh-TW" sz="1800" dirty="0" smtClean="0">
                <a:latin typeface="Lucida Console"/>
              </a:rPr>
              <a:t>( string, </a:t>
            </a:r>
            <a:r>
              <a:rPr lang="en-US" altLang="zh-TW" sz="1800" dirty="0" smtClean="0">
                <a:solidFill>
                  <a:srgbClr val="0080FF"/>
                </a:solidFill>
                <a:latin typeface="Lucida Console"/>
              </a:rPr>
              <a:t>10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, </a:t>
            </a:r>
            <a:r>
              <a:rPr lang="en-US" altLang="zh-TW" sz="1800" dirty="0" smtClean="0">
                <a:solidFill>
                  <a:srgbClr val="0080FF"/>
                </a:solidFill>
                <a:latin typeface="Lucida Console"/>
              </a:rPr>
              <a:t>'\n'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 )</a:t>
            </a:r>
            <a:r>
              <a:rPr lang="en-US" altLang="zh-TW" sz="1800" dirty="0" smtClean="0">
                <a:latin typeface="Lucida Console" pitchFamily="49" charset="0"/>
              </a:rPr>
              <a:t>;</a:t>
            </a:r>
          </a:p>
        </p:txBody>
      </p:sp>
      <p:graphicFrame>
        <p:nvGraphicFramePr>
          <p:cNvPr id="93242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9436589"/>
              </p:ext>
            </p:extLst>
          </p:nvPr>
        </p:nvGraphicFramePr>
        <p:xfrm>
          <a:off x="251448" y="2708908"/>
          <a:ext cx="5580000" cy="720000"/>
        </p:xfrm>
        <a:graphic>
          <a:graphicData uri="http://schemas.openxmlformats.org/drawingml/2006/table">
            <a:tbl>
              <a:tblPr/>
              <a:tblGrid>
                <a:gridCol w="19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streambuf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\n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3271" name="Group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2079947"/>
              </p:ext>
            </p:extLst>
          </p:nvPr>
        </p:nvGraphicFramePr>
        <p:xfrm>
          <a:off x="1151563" y="1808793"/>
          <a:ext cx="4680000" cy="36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string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231701" y="4329115"/>
            <a:ext cx="3600000" cy="12600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dirty="0" smtClean="0">
                <a:ea typeface="標楷體" pitchFamily="65" charset="-120"/>
                <a:cs typeface="Courier New" panose="02070309020205020404" pitchFamily="49" charset="0"/>
              </a:rPr>
              <a:t>_</a:t>
            </a:r>
            <a:endParaRPr lang="zh-TW" altLang="zh-TW" dirty="0">
              <a:ea typeface="標楷體" pitchFamily="65" charset="-120"/>
              <a:cs typeface="Courier New" panose="02070309020205020404" pitchFamily="49" charset="0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2231701" y="1808793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/>
              <a:t>2</a:t>
            </a:r>
            <a:endParaRPr lang="zh-TW" altLang="en-US" sz="20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2591747" y="1808793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/>
              <a:t>0</a:t>
            </a:r>
            <a:endParaRPr lang="zh-TW" altLang="en-US" sz="20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2951793" y="1808793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/>
              <a:t>2</a:t>
            </a:r>
            <a:endParaRPr lang="zh-TW" altLang="en-US" sz="20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3311839" y="1808793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/>
              <a:t>0</a:t>
            </a:r>
            <a:endParaRPr lang="zh-TW" altLang="en-US" sz="20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2591747" y="3068954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/>
              <a:t>1</a:t>
            </a:r>
            <a:endParaRPr lang="zh-TW" altLang="en-US" sz="200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2951793" y="3068954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/>
              <a:t>2</a:t>
            </a:r>
            <a:endParaRPr lang="zh-TW" altLang="en-US" sz="2000" dirty="0"/>
          </a:p>
        </p:txBody>
      </p:sp>
      <p:sp>
        <p:nvSpPr>
          <p:cNvPr id="14" name="Line 115"/>
          <p:cNvSpPr>
            <a:spLocks noChangeShapeType="1"/>
          </p:cNvSpPr>
          <p:nvPr/>
        </p:nvSpPr>
        <p:spPr bwMode="auto">
          <a:xfrm flipV="1">
            <a:off x="2411724" y="2168838"/>
            <a:ext cx="1440184" cy="900115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5" name="文字方塊 14"/>
          <p:cNvSpPr txBox="1"/>
          <p:nvPr/>
        </p:nvSpPr>
        <p:spPr>
          <a:xfrm>
            <a:off x="6912299" y="3429000"/>
            <a:ext cx="1440185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r>
              <a:rPr lang="en-US" altLang="zh-TW" sz="2000" dirty="0">
                <a:cs typeface="Courier New" panose="02070309020205020404" pitchFamily="49" charset="0"/>
              </a:rPr>
              <a:t>_</a:t>
            </a:r>
            <a:r>
              <a:rPr lang="en-US" altLang="zh-TW" sz="2000" dirty="0" err="1" smtClean="0">
                <a:cs typeface="Courier New" panose="02070309020205020404" pitchFamily="49" charset="0"/>
              </a:rPr>
              <a:t>Mystate</a:t>
            </a:r>
            <a:endParaRPr lang="zh-TW" altLang="en-US" sz="2000" dirty="0">
              <a:cs typeface="Courier New" panose="02070309020205020404" pitchFamily="49" charset="0"/>
            </a:endParaRPr>
          </a:p>
        </p:txBody>
      </p:sp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0734281"/>
              </p:ext>
            </p:extLst>
          </p:nvPr>
        </p:nvGraphicFramePr>
        <p:xfrm>
          <a:off x="6552253" y="2708908"/>
          <a:ext cx="180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18140093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8221856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2949799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04271593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5673860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166691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98931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0285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1800" dirty="0" smtClean="0">
                <a:solidFill>
                  <a:srgbClr val="0000FF"/>
                </a:solidFill>
                <a:latin typeface="Lucida Console"/>
              </a:rPr>
              <a:t>char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 string[ </a:t>
            </a:r>
            <a:r>
              <a:rPr lang="en-US" altLang="zh-TW" sz="1800" dirty="0" smtClean="0">
                <a:solidFill>
                  <a:srgbClr val="0080FF"/>
                </a:solidFill>
                <a:latin typeface="Lucida Console"/>
              </a:rPr>
              <a:t>10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 ]</a:t>
            </a:r>
            <a:r>
              <a:rPr lang="en-US" altLang="zh-TW" sz="1800" dirty="0" smtClean="0">
                <a:latin typeface="Lucida Console" pitchFamily="49" charset="0"/>
              </a:rPr>
              <a:t>;</a:t>
            </a:r>
          </a:p>
          <a:p>
            <a:r>
              <a:rPr lang="nn-NO" altLang="zh-TW" sz="1800" dirty="0" smtClean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( </a:t>
            </a:r>
            <a:r>
              <a:rPr lang="nn-NO" altLang="zh-TW" sz="1800" dirty="0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 i = </a:t>
            </a:r>
            <a:r>
              <a:rPr lang="nn-NO" altLang="zh-TW" sz="1800" dirty="0" smtClean="0">
                <a:solidFill>
                  <a:srgbClr val="0080FF"/>
                </a:solidFill>
                <a:latin typeface="Lucida Console"/>
              </a:rPr>
              <a:t>1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; i &lt;= </a:t>
            </a:r>
            <a:r>
              <a:rPr lang="nn-NO" altLang="zh-TW" sz="1800" dirty="0" smtClean="0">
                <a:solidFill>
                  <a:srgbClr val="0080FF"/>
                </a:solidFill>
                <a:latin typeface="Lucida Console"/>
              </a:rPr>
              <a:t>3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; i++ </a:t>
            </a:r>
            <a:r>
              <a:rPr lang="en-US" altLang="zh-TW" sz="1800" dirty="0" smtClean="0">
                <a:latin typeface="Lucida Console" pitchFamily="49" charset="0"/>
              </a:rPr>
              <a:t>)</a:t>
            </a:r>
          </a:p>
          <a:p>
            <a:r>
              <a:rPr lang="en-US" altLang="zh-TW" sz="1800" dirty="0" smtClean="0">
                <a:latin typeface="Lucida Console" pitchFamily="49" charset="0"/>
              </a:rPr>
              <a:t>   </a:t>
            </a:r>
            <a:r>
              <a:rPr lang="en-US" altLang="zh-TW" sz="1800" dirty="0" err="1" smtClean="0">
                <a:latin typeface="Lucida Console"/>
              </a:rPr>
              <a:t>cin.get</a:t>
            </a:r>
            <a:r>
              <a:rPr lang="en-US" altLang="zh-TW" sz="1800" dirty="0" smtClean="0">
                <a:latin typeface="Lucida Console"/>
              </a:rPr>
              <a:t>( string, </a:t>
            </a:r>
            <a:r>
              <a:rPr lang="en-US" altLang="zh-TW" sz="1800" dirty="0" smtClean="0">
                <a:solidFill>
                  <a:srgbClr val="0080FF"/>
                </a:solidFill>
                <a:latin typeface="Lucida Console"/>
              </a:rPr>
              <a:t>10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, </a:t>
            </a:r>
            <a:r>
              <a:rPr lang="en-US" altLang="zh-TW" sz="1800" dirty="0" smtClean="0">
                <a:solidFill>
                  <a:srgbClr val="0080FF"/>
                </a:solidFill>
                <a:latin typeface="Lucida Console"/>
              </a:rPr>
              <a:t>'\n'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 )</a:t>
            </a:r>
            <a:r>
              <a:rPr lang="en-US" altLang="zh-TW" sz="1800" dirty="0" smtClean="0">
                <a:latin typeface="Lucida Console" pitchFamily="49" charset="0"/>
              </a:rPr>
              <a:t>;</a:t>
            </a:r>
          </a:p>
        </p:txBody>
      </p:sp>
      <p:graphicFrame>
        <p:nvGraphicFramePr>
          <p:cNvPr id="93242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4357802"/>
              </p:ext>
            </p:extLst>
          </p:nvPr>
        </p:nvGraphicFramePr>
        <p:xfrm>
          <a:off x="251448" y="2708908"/>
          <a:ext cx="5580000" cy="720000"/>
        </p:xfrm>
        <a:graphic>
          <a:graphicData uri="http://schemas.openxmlformats.org/drawingml/2006/table">
            <a:tbl>
              <a:tblPr/>
              <a:tblGrid>
                <a:gridCol w="19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streambuf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\n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3271" name="Group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5904586"/>
              </p:ext>
            </p:extLst>
          </p:nvPr>
        </p:nvGraphicFramePr>
        <p:xfrm>
          <a:off x="1151563" y="1808793"/>
          <a:ext cx="4680000" cy="36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string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231701" y="4329115"/>
            <a:ext cx="3600000" cy="12600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dirty="0" smtClean="0">
                <a:ea typeface="標楷體" pitchFamily="65" charset="-120"/>
                <a:cs typeface="Courier New" panose="02070309020205020404" pitchFamily="49" charset="0"/>
              </a:rPr>
              <a:t>_</a:t>
            </a:r>
            <a:endParaRPr lang="zh-TW" altLang="zh-TW" dirty="0">
              <a:ea typeface="標楷體" pitchFamily="65" charset="-120"/>
              <a:cs typeface="Courier New" panose="02070309020205020404" pitchFamily="49" charset="0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2231701" y="1808793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/>
              <a:t>2</a:t>
            </a:r>
            <a:endParaRPr lang="zh-TW" altLang="en-US" sz="20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2591747" y="1808793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/>
              <a:t>0</a:t>
            </a:r>
            <a:endParaRPr lang="zh-TW" altLang="en-US" sz="20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2951793" y="1808793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/>
              <a:t>2</a:t>
            </a:r>
            <a:endParaRPr lang="zh-TW" altLang="en-US" sz="20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3311839" y="1808793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/>
              <a:t>0</a:t>
            </a:r>
            <a:endParaRPr lang="zh-TW" altLang="en-US" sz="20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2231701" y="3068954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/>
              <a:t>1</a:t>
            </a:r>
            <a:endParaRPr lang="zh-TW" altLang="en-US" sz="200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2591747" y="3068954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/>
              <a:t>2</a:t>
            </a:r>
            <a:endParaRPr lang="zh-TW" altLang="en-US" sz="20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6912299" y="3429000"/>
            <a:ext cx="1440185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r>
              <a:rPr lang="en-US" altLang="zh-TW" sz="2000" dirty="0">
                <a:cs typeface="Courier New" panose="02070309020205020404" pitchFamily="49" charset="0"/>
              </a:rPr>
              <a:t>_</a:t>
            </a:r>
            <a:r>
              <a:rPr lang="en-US" altLang="zh-TW" sz="2000" dirty="0" err="1" smtClean="0">
                <a:cs typeface="Courier New" panose="02070309020205020404" pitchFamily="49" charset="0"/>
              </a:rPr>
              <a:t>Mystate</a:t>
            </a:r>
            <a:endParaRPr lang="zh-TW" altLang="en-US" sz="2000" dirty="0">
              <a:cs typeface="Courier New" panose="02070309020205020404" pitchFamily="49" charset="0"/>
            </a:endParaRPr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0734281"/>
              </p:ext>
            </p:extLst>
          </p:nvPr>
        </p:nvGraphicFramePr>
        <p:xfrm>
          <a:off x="6552253" y="2708908"/>
          <a:ext cx="180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18140093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8221856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2949799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04271593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5673860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166691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98931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0673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1.11111E-6 L 0.19687 -0.1835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844" y="-91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1800" dirty="0" smtClean="0">
                <a:solidFill>
                  <a:srgbClr val="0000FF"/>
                </a:solidFill>
                <a:latin typeface="Lucida Console"/>
              </a:rPr>
              <a:t>char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 string[ </a:t>
            </a:r>
            <a:r>
              <a:rPr lang="en-US" altLang="zh-TW" sz="1800" dirty="0" smtClean="0">
                <a:solidFill>
                  <a:srgbClr val="0080FF"/>
                </a:solidFill>
                <a:latin typeface="Lucida Console"/>
              </a:rPr>
              <a:t>10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 ]</a:t>
            </a:r>
            <a:r>
              <a:rPr lang="en-US" altLang="zh-TW" sz="1800" dirty="0" smtClean="0">
                <a:latin typeface="Lucida Console" pitchFamily="49" charset="0"/>
              </a:rPr>
              <a:t>;</a:t>
            </a:r>
          </a:p>
          <a:p>
            <a:r>
              <a:rPr lang="nn-NO" altLang="zh-TW" sz="1800" dirty="0" smtClean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( </a:t>
            </a:r>
            <a:r>
              <a:rPr lang="nn-NO" altLang="zh-TW" sz="1800" dirty="0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 i = </a:t>
            </a:r>
            <a:r>
              <a:rPr lang="nn-NO" altLang="zh-TW" sz="1800" dirty="0" smtClean="0">
                <a:solidFill>
                  <a:srgbClr val="0080FF"/>
                </a:solidFill>
                <a:latin typeface="Lucida Console"/>
              </a:rPr>
              <a:t>1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; i &lt;= </a:t>
            </a:r>
            <a:r>
              <a:rPr lang="nn-NO" altLang="zh-TW" sz="1800" dirty="0" smtClean="0">
                <a:solidFill>
                  <a:srgbClr val="0080FF"/>
                </a:solidFill>
                <a:latin typeface="Lucida Console"/>
              </a:rPr>
              <a:t>3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; i++ </a:t>
            </a:r>
            <a:r>
              <a:rPr lang="en-US" altLang="zh-TW" sz="1800" dirty="0" smtClean="0">
                <a:latin typeface="Lucida Console" pitchFamily="49" charset="0"/>
              </a:rPr>
              <a:t>)</a:t>
            </a:r>
          </a:p>
          <a:p>
            <a:r>
              <a:rPr lang="en-US" altLang="zh-TW" sz="1800" dirty="0" smtClean="0">
                <a:latin typeface="Lucida Console" pitchFamily="49" charset="0"/>
              </a:rPr>
              <a:t>   </a:t>
            </a:r>
            <a:r>
              <a:rPr lang="en-US" altLang="zh-TW" sz="1800" dirty="0" err="1" smtClean="0">
                <a:latin typeface="Lucida Console"/>
              </a:rPr>
              <a:t>cin.get</a:t>
            </a:r>
            <a:r>
              <a:rPr lang="en-US" altLang="zh-TW" sz="1800" dirty="0" smtClean="0">
                <a:latin typeface="Lucida Console"/>
              </a:rPr>
              <a:t>( string, </a:t>
            </a:r>
            <a:r>
              <a:rPr lang="en-US" altLang="zh-TW" sz="1800" dirty="0" smtClean="0">
                <a:solidFill>
                  <a:srgbClr val="0080FF"/>
                </a:solidFill>
                <a:latin typeface="Lucida Console"/>
              </a:rPr>
              <a:t>10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, </a:t>
            </a:r>
            <a:r>
              <a:rPr lang="en-US" altLang="zh-TW" sz="1800" dirty="0" smtClean="0">
                <a:solidFill>
                  <a:srgbClr val="0080FF"/>
                </a:solidFill>
                <a:latin typeface="Lucida Console"/>
              </a:rPr>
              <a:t>'\n'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 )</a:t>
            </a:r>
            <a:r>
              <a:rPr lang="en-US" altLang="zh-TW" sz="1800" dirty="0" smtClean="0">
                <a:latin typeface="Lucida Console" pitchFamily="49" charset="0"/>
              </a:rPr>
              <a:t>;</a:t>
            </a:r>
          </a:p>
        </p:txBody>
      </p:sp>
      <p:graphicFrame>
        <p:nvGraphicFramePr>
          <p:cNvPr id="93242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6579770"/>
              </p:ext>
            </p:extLst>
          </p:nvPr>
        </p:nvGraphicFramePr>
        <p:xfrm>
          <a:off x="251448" y="2708908"/>
          <a:ext cx="5580000" cy="720000"/>
        </p:xfrm>
        <a:graphic>
          <a:graphicData uri="http://schemas.openxmlformats.org/drawingml/2006/table">
            <a:tbl>
              <a:tblPr/>
              <a:tblGrid>
                <a:gridCol w="19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streambuf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3271" name="Group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9748140"/>
              </p:ext>
            </p:extLst>
          </p:nvPr>
        </p:nvGraphicFramePr>
        <p:xfrm>
          <a:off x="1151563" y="1808793"/>
          <a:ext cx="4680000" cy="36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string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231701" y="4329115"/>
            <a:ext cx="3600000" cy="12600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dirty="0" smtClean="0">
                <a:ea typeface="標楷體" pitchFamily="65" charset="-120"/>
                <a:cs typeface="Courier New" panose="02070309020205020404" pitchFamily="49" charset="0"/>
              </a:rPr>
              <a:t>_</a:t>
            </a:r>
            <a:endParaRPr lang="zh-TW" altLang="zh-TW" dirty="0">
              <a:ea typeface="標楷體" pitchFamily="65" charset="-120"/>
              <a:cs typeface="Courier New" panose="02070309020205020404" pitchFamily="49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6912299" y="3429000"/>
            <a:ext cx="1440185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r>
              <a:rPr lang="en-US" altLang="zh-TW" sz="2000" dirty="0">
                <a:cs typeface="Courier New" panose="02070309020205020404" pitchFamily="49" charset="0"/>
              </a:rPr>
              <a:t>_</a:t>
            </a:r>
            <a:r>
              <a:rPr lang="en-US" altLang="zh-TW" sz="2000" dirty="0" err="1" smtClean="0">
                <a:cs typeface="Courier New" panose="02070309020205020404" pitchFamily="49" charset="0"/>
              </a:rPr>
              <a:t>Mystate</a:t>
            </a:r>
            <a:endParaRPr lang="zh-TW" altLang="en-US" sz="2000" dirty="0">
              <a:cs typeface="Courier New" panose="02070309020205020404" pitchFamily="49" charset="0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0734281"/>
              </p:ext>
            </p:extLst>
          </p:nvPr>
        </p:nvGraphicFramePr>
        <p:xfrm>
          <a:off x="6552253" y="2708908"/>
          <a:ext cx="180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18140093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8221856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2949799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04271593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5673860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166691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98931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6598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1800" dirty="0" smtClean="0">
                <a:solidFill>
                  <a:srgbClr val="0000FF"/>
                </a:solidFill>
                <a:latin typeface="Lucida Console"/>
              </a:rPr>
              <a:t>char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 string[ </a:t>
            </a:r>
            <a:r>
              <a:rPr lang="en-US" altLang="zh-TW" sz="1800" dirty="0" smtClean="0">
                <a:solidFill>
                  <a:srgbClr val="0080FF"/>
                </a:solidFill>
                <a:latin typeface="Lucida Console"/>
              </a:rPr>
              <a:t>10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 ]</a:t>
            </a:r>
            <a:r>
              <a:rPr lang="en-US" altLang="zh-TW" sz="1800" dirty="0" smtClean="0">
                <a:latin typeface="Lucida Console" pitchFamily="49" charset="0"/>
              </a:rPr>
              <a:t>;</a:t>
            </a:r>
          </a:p>
          <a:p>
            <a:r>
              <a:rPr lang="nn-NO" altLang="zh-TW" sz="1800" dirty="0" smtClean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( </a:t>
            </a:r>
            <a:r>
              <a:rPr lang="nn-NO" altLang="zh-TW" sz="1800" dirty="0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 i = </a:t>
            </a:r>
            <a:r>
              <a:rPr lang="nn-NO" altLang="zh-TW" sz="1800" dirty="0" smtClean="0">
                <a:solidFill>
                  <a:srgbClr val="0080FF"/>
                </a:solidFill>
                <a:latin typeface="Lucida Console"/>
              </a:rPr>
              <a:t>1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; i &lt;= </a:t>
            </a:r>
            <a:r>
              <a:rPr lang="nn-NO" altLang="zh-TW" sz="1800" dirty="0" smtClean="0">
                <a:solidFill>
                  <a:srgbClr val="0080FF"/>
                </a:solidFill>
                <a:latin typeface="Lucida Console"/>
              </a:rPr>
              <a:t>3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; i++ </a:t>
            </a:r>
            <a:r>
              <a:rPr lang="en-US" altLang="zh-TW" sz="1800" dirty="0" smtClean="0">
                <a:latin typeface="Lucida Console" pitchFamily="49" charset="0"/>
              </a:rPr>
              <a:t>)</a:t>
            </a:r>
          </a:p>
          <a:p>
            <a:r>
              <a:rPr lang="en-US" altLang="zh-TW" sz="1800" dirty="0" smtClean="0">
                <a:latin typeface="Lucida Console" pitchFamily="49" charset="0"/>
              </a:rPr>
              <a:t>   </a:t>
            </a:r>
            <a:r>
              <a:rPr lang="en-US" altLang="zh-TW" sz="1800" dirty="0" err="1" smtClean="0">
                <a:latin typeface="Lucida Console"/>
              </a:rPr>
              <a:t>cin.get</a:t>
            </a:r>
            <a:r>
              <a:rPr lang="en-US" altLang="zh-TW" sz="1800" dirty="0" smtClean="0">
                <a:latin typeface="Lucida Console"/>
              </a:rPr>
              <a:t>( string, </a:t>
            </a:r>
            <a:r>
              <a:rPr lang="en-US" altLang="zh-TW" sz="1800" dirty="0" smtClean="0">
                <a:solidFill>
                  <a:srgbClr val="0080FF"/>
                </a:solidFill>
                <a:latin typeface="Lucida Console"/>
              </a:rPr>
              <a:t>10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, </a:t>
            </a:r>
            <a:r>
              <a:rPr lang="en-US" altLang="zh-TW" sz="1800" dirty="0" smtClean="0">
                <a:solidFill>
                  <a:srgbClr val="0080FF"/>
                </a:solidFill>
                <a:latin typeface="Lucida Console"/>
              </a:rPr>
              <a:t>'\n'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 )</a:t>
            </a:r>
            <a:r>
              <a:rPr lang="en-US" altLang="zh-TW" sz="1800" dirty="0" smtClean="0">
                <a:latin typeface="Lucida Console" pitchFamily="49" charset="0"/>
              </a:rPr>
              <a:t>;</a:t>
            </a:r>
          </a:p>
        </p:txBody>
      </p:sp>
      <p:graphicFrame>
        <p:nvGraphicFramePr>
          <p:cNvPr id="93242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1963492"/>
              </p:ext>
            </p:extLst>
          </p:nvPr>
        </p:nvGraphicFramePr>
        <p:xfrm>
          <a:off x="251448" y="2708908"/>
          <a:ext cx="5580000" cy="720000"/>
        </p:xfrm>
        <a:graphic>
          <a:graphicData uri="http://schemas.openxmlformats.org/drawingml/2006/table">
            <a:tbl>
              <a:tblPr/>
              <a:tblGrid>
                <a:gridCol w="19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streambuf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\n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3271" name="Group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5103966"/>
              </p:ext>
            </p:extLst>
          </p:nvPr>
        </p:nvGraphicFramePr>
        <p:xfrm>
          <a:off x="1151563" y="1808793"/>
          <a:ext cx="4680000" cy="36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string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231701" y="4329115"/>
            <a:ext cx="3600000" cy="12600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dirty="0" smtClean="0">
                <a:ea typeface="標楷體" pitchFamily="65" charset="-120"/>
                <a:cs typeface="Courier New" panose="02070309020205020404" pitchFamily="49" charset="0"/>
              </a:rPr>
              <a:t>_</a:t>
            </a:r>
            <a:endParaRPr lang="zh-TW" altLang="zh-TW" dirty="0">
              <a:ea typeface="標楷體" pitchFamily="65" charset="-120"/>
              <a:cs typeface="Courier New" panose="02070309020205020404" pitchFamily="49" charset="0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2231701" y="1808793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/>
              <a:t>2</a:t>
            </a:r>
            <a:endParaRPr lang="zh-TW" altLang="en-US" sz="20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2591747" y="1808793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/>
              <a:t>0</a:t>
            </a:r>
            <a:endParaRPr lang="zh-TW" altLang="en-US" sz="20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2951793" y="1808793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/>
              <a:t>2</a:t>
            </a:r>
            <a:endParaRPr lang="zh-TW" altLang="en-US" sz="20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3311839" y="1808793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/>
              <a:t>0</a:t>
            </a:r>
            <a:endParaRPr lang="zh-TW" altLang="en-US" sz="20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4031931" y="1808793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/>
              <a:t>1</a:t>
            </a:r>
            <a:endParaRPr lang="zh-TW" altLang="en-US" sz="200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2231701" y="3068954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/>
              <a:t>2</a:t>
            </a:r>
            <a:endParaRPr lang="zh-TW" altLang="en-US" sz="20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6912299" y="3429000"/>
            <a:ext cx="1440185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r>
              <a:rPr lang="en-US" altLang="zh-TW" sz="2000" dirty="0">
                <a:cs typeface="Courier New" panose="02070309020205020404" pitchFamily="49" charset="0"/>
              </a:rPr>
              <a:t>_</a:t>
            </a:r>
            <a:r>
              <a:rPr lang="en-US" altLang="zh-TW" sz="2000" dirty="0" err="1" smtClean="0">
                <a:cs typeface="Courier New" panose="02070309020205020404" pitchFamily="49" charset="0"/>
              </a:rPr>
              <a:t>Mystate</a:t>
            </a:r>
            <a:endParaRPr lang="zh-TW" altLang="en-US" sz="2000" dirty="0">
              <a:cs typeface="Courier New" panose="02070309020205020404" pitchFamily="49" charset="0"/>
            </a:endParaRPr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0734281"/>
              </p:ext>
            </p:extLst>
          </p:nvPr>
        </p:nvGraphicFramePr>
        <p:xfrm>
          <a:off x="6552253" y="2708908"/>
          <a:ext cx="180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18140093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8221856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2949799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04271593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5673860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166691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98931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8292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1.11111E-6 L 0.23628 -0.1835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806" y="-91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1800" dirty="0" smtClean="0">
                <a:solidFill>
                  <a:srgbClr val="0000FF"/>
                </a:solidFill>
                <a:latin typeface="Lucida Console"/>
              </a:rPr>
              <a:t>char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 string[ </a:t>
            </a:r>
            <a:r>
              <a:rPr lang="en-US" altLang="zh-TW" sz="1800" dirty="0" smtClean="0">
                <a:solidFill>
                  <a:srgbClr val="0080FF"/>
                </a:solidFill>
                <a:latin typeface="Lucida Console"/>
              </a:rPr>
              <a:t>10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 ]</a:t>
            </a:r>
            <a:r>
              <a:rPr lang="en-US" altLang="zh-TW" sz="1800" dirty="0" smtClean="0">
                <a:latin typeface="Lucida Console" pitchFamily="49" charset="0"/>
              </a:rPr>
              <a:t>;</a:t>
            </a:r>
          </a:p>
          <a:p>
            <a:r>
              <a:rPr lang="nn-NO" altLang="zh-TW" sz="1800" dirty="0" smtClean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( </a:t>
            </a:r>
            <a:r>
              <a:rPr lang="nn-NO" altLang="zh-TW" sz="1800" dirty="0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 i = </a:t>
            </a:r>
            <a:r>
              <a:rPr lang="nn-NO" altLang="zh-TW" sz="1800" dirty="0" smtClean="0">
                <a:solidFill>
                  <a:srgbClr val="0080FF"/>
                </a:solidFill>
                <a:latin typeface="Lucida Console"/>
              </a:rPr>
              <a:t>1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; i &lt;= </a:t>
            </a:r>
            <a:r>
              <a:rPr lang="nn-NO" altLang="zh-TW" sz="1800" dirty="0" smtClean="0">
                <a:solidFill>
                  <a:srgbClr val="0080FF"/>
                </a:solidFill>
                <a:latin typeface="Lucida Console"/>
              </a:rPr>
              <a:t>3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; i++ </a:t>
            </a:r>
            <a:r>
              <a:rPr lang="en-US" altLang="zh-TW" sz="1800" dirty="0" smtClean="0">
                <a:latin typeface="Lucida Console" pitchFamily="49" charset="0"/>
              </a:rPr>
              <a:t>)</a:t>
            </a:r>
          </a:p>
          <a:p>
            <a:r>
              <a:rPr lang="en-US" altLang="zh-TW" sz="1800" dirty="0" smtClean="0">
                <a:latin typeface="Lucida Console" pitchFamily="49" charset="0"/>
              </a:rPr>
              <a:t>   </a:t>
            </a:r>
            <a:r>
              <a:rPr lang="en-US" altLang="zh-TW" sz="1800" dirty="0" err="1" smtClean="0">
                <a:latin typeface="Lucida Console"/>
              </a:rPr>
              <a:t>cin.get</a:t>
            </a:r>
            <a:r>
              <a:rPr lang="en-US" altLang="zh-TW" sz="1800" dirty="0" smtClean="0">
                <a:latin typeface="Lucida Console"/>
              </a:rPr>
              <a:t>( string, </a:t>
            </a:r>
            <a:r>
              <a:rPr lang="en-US" altLang="zh-TW" sz="1800" dirty="0" smtClean="0">
                <a:solidFill>
                  <a:srgbClr val="0080FF"/>
                </a:solidFill>
                <a:latin typeface="Lucida Console"/>
              </a:rPr>
              <a:t>10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, </a:t>
            </a:r>
            <a:r>
              <a:rPr lang="en-US" altLang="zh-TW" sz="1800" dirty="0" smtClean="0">
                <a:solidFill>
                  <a:srgbClr val="0080FF"/>
                </a:solidFill>
                <a:latin typeface="Lucida Console"/>
              </a:rPr>
              <a:t>'\n'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 )</a:t>
            </a:r>
            <a:r>
              <a:rPr lang="en-US" altLang="zh-TW" sz="1800" dirty="0" smtClean="0">
                <a:latin typeface="Lucida Console" pitchFamily="49" charset="0"/>
              </a:rPr>
              <a:t>;</a:t>
            </a:r>
          </a:p>
        </p:txBody>
      </p:sp>
      <p:graphicFrame>
        <p:nvGraphicFramePr>
          <p:cNvPr id="93242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2833697"/>
              </p:ext>
            </p:extLst>
          </p:nvPr>
        </p:nvGraphicFramePr>
        <p:xfrm>
          <a:off x="251448" y="2708908"/>
          <a:ext cx="5580000" cy="720000"/>
        </p:xfrm>
        <a:graphic>
          <a:graphicData uri="http://schemas.openxmlformats.org/drawingml/2006/table">
            <a:tbl>
              <a:tblPr/>
              <a:tblGrid>
                <a:gridCol w="19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streambuf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\n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3271" name="Group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4996178"/>
              </p:ext>
            </p:extLst>
          </p:nvPr>
        </p:nvGraphicFramePr>
        <p:xfrm>
          <a:off x="1151563" y="1808793"/>
          <a:ext cx="4680000" cy="36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string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231701" y="4329115"/>
            <a:ext cx="3600000" cy="12600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dirty="0" smtClean="0">
                <a:ea typeface="標楷體" pitchFamily="65" charset="-120"/>
                <a:cs typeface="Courier New" panose="02070309020205020404" pitchFamily="49" charset="0"/>
              </a:rPr>
              <a:t>_</a:t>
            </a:r>
            <a:endParaRPr lang="zh-TW" altLang="zh-TW" dirty="0">
              <a:ea typeface="標楷體" pitchFamily="65" charset="-120"/>
              <a:cs typeface="Courier New" panose="02070309020205020404" pitchFamily="49" charset="0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2231701" y="1808793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/>
              <a:t>2</a:t>
            </a:r>
            <a:endParaRPr lang="zh-TW" altLang="en-US" sz="20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2591747" y="1808793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/>
              <a:t>0</a:t>
            </a:r>
            <a:endParaRPr lang="zh-TW" altLang="en-US" sz="20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2951793" y="1808793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/>
              <a:t>2</a:t>
            </a:r>
            <a:endParaRPr lang="zh-TW" altLang="en-US" sz="20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3311839" y="1808793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/>
              <a:t>0</a:t>
            </a:r>
            <a:endParaRPr lang="zh-TW" altLang="en-US" sz="20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4031931" y="1808793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/>
              <a:t>1</a:t>
            </a:r>
            <a:endParaRPr lang="zh-TW" altLang="en-US" sz="200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4391977" y="1808793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/>
              <a:t>2</a:t>
            </a:r>
            <a:endParaRPr lang="zh-TW" altLang="en-US" sz="20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6912299" y="3429000"/>
            <a:ext cx="1440185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r>
              <a:rPr lang="en-US" altLang="zh-TW" sz="2000" dirty="0">
                <a:cs typeface="Courier New" panose="02070309020205020404" pitchFamily="49" charset="0"/>
              </a:rPr>
              <a:t>_</a:t>
            </a:r>
            <a:r>
              <a:rPr lang="en-US" altLang="zh-TW" sz="2000" dirty="0" err="1" smtClean="0">
                <a:cs typeface="Courier New" panose="02070309020205020404" pitchFamily="49" charset="0"/>
              </a:rPr>
              <a:t>Mystate</a:t>
            </a:r>
            <a:endParaRPr lang="zh-TW" altLang="en-US" sz="2000" dirty="0">
              <a:cs typeface="Courier New" panose="02070309020205020404" pitchFamily="49" charset="0"/>
            </a:endParaRPr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0734281"/>
              </p:ext>
            </p:extLst>
          </p:nvPr>
        </p:nvGraphicFramePr>
        <p:xfrm>
          <a:off x="6552253" y="2708908"/>
          <a:ext cx="180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18140093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8221856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2949799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04271593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5673860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166691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98931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8189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1800" dirty="0" smtClean="0">
                <a:solidFill>
                  <a:srgbClr val="0000FF"/>
                </a:solidFill>
                <a:latin typeface="Lucida Console"/>
              </a:rPr>
              <a:t>char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 string[ </a:t>
            </a:r>
            <a:r>
              <a:rPr lang="en-US" altLang="zh-TW" sz="1800" dirty="0" smtClean="0">
                <a:solidFill>
                  <a:srgbClr val="0080FF"/>
                </a:solidFill>
                <a:latin typeface="Lucida Console"/>
              </a:rPr>
              <a:t>10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 ]</a:t>
            </a:r>
            <a:r>
              <a:rPr lang="en-US" altLang="zh-TW" sz="1800" dirty="0" smtClean="0">
                <a:latin typeface="Lucida Console" pitchFamily="49" charset="0"/>
              </a:rPr>
              <a:t>;</a:t>
            </a:r>
          </a:p>
          <a:p>
            <a:r>
              <a:rPr lang="nn-NO" altLang="zh-TW" sz="1800" dirty="0" smtClean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( </a:t>
            </a:r>
            <a:r>
              <a:rPr lang="nn-NO" altLang="zh-TW" sz="1800" dirty="0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 i = </a:t>
            </a:r>
            <a:r>
              <a:rPr lang="nn-NO" altLang="zh-TW" sz="1800" dirty="0" smtClean="0">
                <a:solidFill>
                  <a:srgbClr val="0080FF"/>
                </a:solidFill>
                <a:latin typeface="Lucida Console"/>
              </a:rPr>
              <a:t>1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; i &lt;= </a:t>
            </a:r>
            <a:r>
              <a:rPr lang="nn-NO" altLang="zh-TW" sz="1800" dirty="0" smtClean="0">
                <a:solidFill>
                  <a:srgbClr val="0080FF"/>
                </a:solidFill>
                <a:latin typeface="Lucida Console"/>
              </a:rPr>
              <a:t>3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; i++ </a:t>
            </a:r>
            <a:r>
              <a:rPr lang="en-US" altLang="zh-TW" sz="1800" dirty="0" smtClean="0">
                <a:latin typeface="Lucida Console" pitchFamily="49" charset="0"/>
              </a:rPr>
              <a:t>)</a:t>
            </a:r>
          </a:p>
          <a:p>
            <a:r>
              <a:rPr lang="en-US" altLang="zh-TW" sz="1800" dirty="0" smtClean="0">
                <a:latin typeface="Lucida Console" pitchFamily="49" charset="0"/>
              </a:rPr>
              <a:t>   </a:t>
            </a:r>
            <a:r>
              <a:rPr lang="en-US" altLang="zh-TW" sz="1800" dirty="0" err="1" smtClean="0">
                <a:latin typeface="Lucida Console"/>
              </a:rPr>
              <a:t>cin.get</a:t>
            </a:r>
            <a:r>
              <a:rPr lang="en-US" altLang="zh-TW" sz="1800" dirty="0" smtClean="0">
                <a:latin typeface="Lucida Console"/>
              </a:rPr>
              <a:t>( string, </a:t>
            </a:r>
            <a:r>
              <a:rPr lang="en-US" altLang="zh-TW" sz="1800" dirty="0" smtClean="0">
                <a:solidFill>
                  <a:srgbClr val="0080FF"/>
                </a:solidFill>
                <a:latin typeface="Lucida Console"/>
              </a:rPr>
              <a:t>10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, </a:t>
            </a:r>
            <a:r>
              <a:rPr lang="en-US" altLang="zh-TW" sz="1800" dirty="0" smtClean="0">
                <a:solidFill>
                  <a:srgbClr val="0080FF"/>
                </a:solidFill>
                <a:latin typeface="Lucida Console"/>
              </a:rPr>
              <a:t>'\n'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 )</a:t>
            </a:r>
            <a:r>
              <a:rPr lang="en-US" altLang="zh-TW" sz="1800" dirty="0" smtClean="0">
                <a:latin typeface="Lucida Console" pitchFamily="49" charset="0"/>
              </a:rPr>
              <a:t>;</a:t>
            </a:r>
          </a:p>
        </p:txBody>
      </p:sp>
      <p:graphicFrame>
        <p:nvGraphicFramePr>
          <p:cNvPr id="93242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7878115"/>
              </p:ext>
            </p:extLst>
          </p:nvPr>
        </p:nvGraphicFramePr>
        <p:xfrm>
          <a:off x="251448" y="2708908"/>
          <a:ext cx="5580000" cy="720000"/>
        </p:xfrm>
        <a:graphic>
          <a:graphicData uri="http://schemas.openxmlformats.org/drawingml/2006/table">
            <a:tbl>
              <a:tblPr/>
              <a:tblGrid>
                <a:gridCol w="19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streambuf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\n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3271" name="Group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5970855"/>
              </p:ext>
            </p:extLst>
          </p:nvPr>
        </p:nvGraphicFramePr>
        <p:xfrm>
          <a:off x="1151563" y="1808793"/>
          <a:ext cx="4680000" cy="36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string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\0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231701" y="4329115"/>
            <a:ext cx="3600000" cy="12600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dirty="0" smtClean="0">
                <a:ea typeface="標楷體" pitchFamily="65" charset="-120"/>
                <a:cs typeface="Courier New" panose="02070309020205020404" pitchFamily="49" charset="0"/>
              </a:rPr>
              <a:t>_</a:t>
            </a:r>
            <a:endParaRPr lang="zh-TW" altLang="zh-TW" dirty="0">
              <a:ea typeface="標楷體" pitchFamily="65" charset="-120"/>
              <a:cs typeface="Courier New" panose="02070309020205020404" pitchFamily="49" charset="0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2231701" y="1808793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/>
              <a:t>2</a:t>
            </a:r>
            <a:endParaRPr lang="zh-TW" altLang="en-US" sz="20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2591747" y="1808793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/>
              <a:t>0</a:t>
            </a:r>
            <a:endParaRPr lang="zh-TW" altLang="en-US" sz="20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2951793" y="1808793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/>
              <a:t>2</a:t>
            </a:r>
            <a:endParaRPr lang="zh-TW" altLang="en-US" sz="20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3311839" y="1808793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/>
              <a:t>0</a:t>
            </a:r>
            <a:endParaRPr lang="zh-TW" altLang="en-US" sz="20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4031931" y="1808793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/>
              <a:t>1</a:t>
            </a:r>
            <a:endParaRPr lang="zh-TW" altLang="en-US" sz="200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4391977" y="1808793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/>
              <a:t>2</a:t>
            </a:r>
            <a:endParaRPr lang="zh-TW" altLang="en-US" sz="20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6912299" y="3429000"/>
            <a:ext cx="1440185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r>
              <a:rPr lang="en-US" altLang="zh-TW" sz="2000" dirty="0">
                <a:cs typeface="Courier New" panose="02070309020205020404" pitchFamily="49" charset="0"/>
              </a:rPr>
              <a:t>_</a:t>
            </a:r>
            <a:r>
              <a:rPr lang="en-US" altLang="zh-TW" sz="2000" dirty="0" err="1" smtClean="0">
                <a:cs typeface="Courier New" panose="02070309020205020404" pitchFamily="49" charset="0"/>
              </a:rPr>
              <a:t>Mystate</a:t>
            </a:r>
            <a:endParaRPr lang="zh-TW" altLang="en-US" sz="2000" dirty="0">
              <a:cs typeface="Courier New" panose="02070309020205020404" pitchFamily="49" charset="0"/>
            </a:endParaRPr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0734281"/>
              </p:ext>
            </p:extLst>
          </p:nvPr>
        </p:nvGraphicFramePr>
        <p:xfrm>
          <a:off x="6552253" y="2708908"/>
          <a:ext cx="180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18140093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8221856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2949799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04271593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5673860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166691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98931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9609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1800" dirty="0" smtClean="0">
                <a:solidFill>
                  <a:srgbClr val="0000FF"/>
                </a:solidFill>
                <a:latin typeface="Lucida Console"/>
              </a:rPr>
              <a:t>char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 string[ </a:t>
            </a:r>
            <a:r>
              <a:rPr lang="en-US" altLang="zh-TW" sz="1800" dirty="0" smtClean="0">
                <a:solidFill>
                  <a:srgbClr val="0080FF"/>
                </a:solidFill>
                <a:latin typeface="Lucida Console"/>
              </a:rPr>
              <a:t>10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 ]</a:t>
            </a:r>
            <a:r>
              <a:rPr lang="en-US" altLang="zh-TW" sz="1800" dirty="0" smtClean="0">
                <a:latin typeface="Lucida Console" pitchFamily="49" charset="0"/>
              </a:rPr>
              <a:t>;</a:t>
            </a:r>
          </a:p>
          <a:p>
            <a:r>
              <a:rPr lang="nn-NO" altLang="zh-TW" sz="1800" dirty="0" smtClean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( </a:t>
            </a:r>
            <a:r>
              <a:rPr lang="nn-NO" altLang="zh-TW" sz="1800" dirty="0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 i = </a:t>
            </a:r>
            <a:r>
              <a:rPr lang="nn-NO" altLang="zh-TW" sz="1800" dirty="0" smtClean="0">
                <a:solidFill>
                  <a:srgbClr val="0080FF"/>
                </a:solidFill>
                <a:latin typeface="Lucida Console"/>
              </a:rPr>
              <a:t>1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; i &lt;= </a:t>
            </a:r>
            <a:r>
              <a:rPr lang="nn-NO" altLang="zh-TW" sz="1800" dirty="0" smtClean="0">
                <a:solidFill>
                  <a:srgbClr val="0080FF"/>
                </a:solidFill>
                <a:latin typeface="Lucida Console"/>
              </a:rPr>
              <a:t>3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; i++ </a:t>
            </a:r>
            <a:r>
              <a:rPr lang="en-US" altLang="zh-TW" sz="1800" dirty="0" smtClean="0">
                <a:latin typeface="Lucida Console" pitchFamily="49" charset="0"/>
              </a:rPr>
              <a:t>)</a:t>
            </a:r>
          </a:p>
          <a:p>
            <a:r>
              <a:rPr lang="en-US" altLang="zh-TW" sz="1800" dirty="0" smtClean="0">
                <a:latin typeface="Lucida Console" pitchFamily="49" charset="0"/>
              </a:rPr>
              <a:t>   </a:t>
            </a:r>
            <a:r>
              <a:rPr lang="en-US" altLang="zh-TW" sz="1800" dirty="0" err="1" smtClean="0">
                <a:latin typeface="Lucida Console"/>
              </a:rPr>
              <a:t>cin.get</a:t>
            </a:r>
            <a:r>
              <a:rPr lang="en-US" altLang="zh-TW" sz="1800" dirty="0" smtClean="0">
                <a:latin typeface="Lucida Console"/>
              </a:rPr>
              <a:t>( string, </a:t>
            </a:r>
            <a:r>
              <a:rPr lang="en-US" altLang="zh-TW" sz="1800" dirty="0" smtClean="0">
                <a:solidFill>
                  <a:srgbClr val="0080FF"/>
                </a:solidFill>
                <a:latin typeface="Lucida Console"/>
              </a:rPr>
              <a:t>10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, </a:t>
            </a:r>
            <a:r>
              <a:rPr lang="en-US" altLang="zh-TW" sz="1800" dirty="0" smtClean="0">
                <a:solidFill>
                  <a:srgbClr val="0080FF"/>
                </a:solidFill>
                <a:latin typeface="Lucida Console"/>
              </a:rPr>
              <a:t>'\n'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 )</a:t>
            </a:r>
            <a:r>
              <a:rPr lang="en-US" altLang="zh-TW" sz="1800" dirty="0" smtClean="0">
                <a:latin typeface="Lucida Console" pitchFamily="49" charset="0"/>
              </a:rPr>
              <a:t>;</a:t>
            </a:r>
          </a:p>
        </p:txBody>
      </p:sp>
      <p:graphicFrame>
        <p:nvGraphicFramePr>
          <p:cNvPr id="93242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4282942"/>
              </p:ext>
            </p:extLst>
          </p:nvPr>
        </p:nvGraphicFramePr>
        <p:xfrm>
          <a:off x="251448" y="2708908"/>
          <a:ext cx="5580000" cy="720000"/>
        </p:xfrm>
        <a:graphic>
          <a:graphicData uri="http://schemas.openxmlformats.org/drawingml/2006/table">
            <a:tbl>
              <a:tblPr/>
              <a:tblGrid>
                <a:gridCol w="19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streambuf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\n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3271" name="Group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6005644"/>
              </p:ext>
            </p:extLst>
          </p:nvPr>
        </p:nvGraphicFramePr>
        <p:xfrm>
          <a:off x="1151563" y="1808793"/>
          <a:ext cx="4680000" cy="36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string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\0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231701" y="4329115"/>
            <a:ext cx="3600000" cy="12600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dirty="0" smtClean="0">
                <a:ea typeface="標楷體" pitchFamily="65" charset="-120"/>
                <a:cs typeface="Courier New" panose="02070309020205020404" pitchFamily="49" charset="0"/>
              </a:rPr>
              <a:t>_</a:t>
            </a:r>
            <a:endParaRPr lang="zh-TW" altLang="zh-TW" dirty="0">
              <a:ea typeface="標楷體" pitchFamily="65" charset="-120"/>
              <a:cs typeface="Courier New" panose="02070309020205020404" pitchFamily="49" charset="0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2231701" y="1808793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/>
              <a:t>2</a:t>
            </a:r>
            <a:endParaRPr lang="zh-TW" altLang="en-US" sz="20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2591747" y="1808793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/>
              <a:t>0</a:t>
            </a:r>
            <a:endParaRPr lang="zh-TW" altLang="en-US" sz="20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2951793" y="1808793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/>
              <a:t>2</a:t>
            </a:r>
            <a:endParaRPr lang="zh-TW" altLang="en-US" sz="20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3311839" y="1808793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/>
              <a:t>0</a:t>
            </a:r>
            <a:endParaRPr lang="zh-TW" altLang="en-US" sz="20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4031931" y="1808793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/>
              <a:t>1</a:t>
            </a:r>
            <a:endParaRPr lang="zh-TW" altLang="en-US" sz="200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4391977" y="1808793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/>
              <a:t>2</a:t>
            </a:r>
            <a:endParaRPr lang="zh-TW" altLang="en-US" sz="20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6912299" y="3429000"/>
            <a:ext cx="1440185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r>
              <a:rPr lang="en-US" altLang="zh-TW" sz="2000" dirty="0">
                <a:cs typeface="Courier New" panose="02070309020205020404" pitchFamily="49" charset="0"/>
              </a:rPr>
              <a:t>_</a:t>
            </a:r>
            <a:r>
              <a:rPr lang="en-US" altLang="zh-TW" sz="2000" dirty="0" err="1" smtClean="0">
                <a:cs typeface="Courier New" panose="02070309020205020404" pitchFamily="49" charset="0"/>
              </a:rPr>
              <a:t>Mystate</a:t>
            </a:r>
            <a:endParaRPr lang="zh-TW" altLang="en-US" sz="2000" dirty="0">
              <a:cs typeface="Courier New" panose="02070309020205020404" pitchFamily="49" charset="0"/>
            </a:endParaRPr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9762901"/>
              </p:ext>
            </p:extLst>
          </p:nvPr>
        </p:nvGraphicFramePr>
        <p:xfrm>
          <a:off x="6552253" y="2708908"/>
          <a:ext cx="180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18140093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8221856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2949799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04271593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5673860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166691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98931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3918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getline</a:t>
            </a:r>
            <a:r>
              <a:rPr lang="en-US" altLang="zh-TW" dirty="0" smtClean="0"/>
              <a:t>()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27984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1800" dirty="0" smtClean="0">
                <a:solidFill>
                  <a:srgbClr val="0000FF"/>
                </a:solidFill>
                <a:latin typeface="Lucida Console"/>
              </a:rPr>
              <a:t>char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 string[ </a:t>
            </a:r>
            <a:r>
              <a:rPr lang="en-US" altLang="zh-TW" sz="1800" dirty="0" smtClean="0">
                <a:solidFill>
                  <a:srgbClr val="0080FF"/>
                </a:solidFill>
                <a:latin typeface="Lucida Console"/>
              </a:rPr>
              <a:t>10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 ]</a:t>
            </a:r>
            <a:r>
              <a:rPr lang="en-US" altLang="zh-TW" sz="1800" dirty="0" smtClean="0">
                <a:latin typeface="Lucida Console" pitchFamily="49" charset="0"/>
              </a:rPr>
              <a:t>;</a:t>
            </a:r>
          </a:p>
          <a:p>
            <a:r>
              <a:rPr lang="nn-NO" altLang="zh-TW" sz="1800" dirty="0" smtClean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( </a:t>
            </a:r>
            <a:r>
              <a:rPr lang="nn-NO" altLang="zh-TW" sz="1800" dirty="0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 i = </a:t>
            </a:r>
            <a:r>
              <a:rPr lang="nn-NO" altLang="zh-TW" sz="1800" dirty="0" smtClean="0">
                <a:solidFill>
                  <a:srgbClr val="0080FF"/>
                </a:solidFill>
                <a:latin typeface="Lucida Console"/>
              </a:rPr>
              <a:t>1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; i &lt;= </a:t>
            </a:r>
            <a:r>
              <a:rPr lang="nn-NO" altLang="zh-TW" sz="1800" dirty="0" smtClean="0">
                <a:solidFill>
                  <a:srgbClr val="0080FF"/>
                </a:solidFill>
                <a:latin typeface="Lucida Console"/>
              </a:rPr>
              <a:t>3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; i++ </a:t>
            </a:r>
            <a:r>
              <a:rPr lang="en-US" altLang="zh-TW" sz="1800" dirty="0" smtClean="0">
                <a:latin typeface="Lucida Console" pitchFamily="49" charset="0"/>
              </a:rPr>
              <a:t>)</a:t>
            </a:r>
          </a:p>
          <a:p>
            <a:r>
              <a:rPr lang="en-US" altLang="zh-TW" sz="1800" dirty="0" smtClean="0">
                <a:latin typeface="Lucida Console" pitchFamily="49" charset="0"/>
              </a:rPr>
              <a:t>   </a:t>
            </a:r>
            <a:r>
              <a:rPr lang="en-US" altLang="zh-TW" sz="1800" dirty="0" err="1" smtClean="0">
                <a:latin typeface="Lucida Console"/>
              </a:rPr>
              <a:t>cin.getline</a:t>
            </a:r>
            <a:r>
              <a:rPr lang="en-US" altLang="zh-TW" sz="1800" dirty="0" smtClean="0">
                <a:latin typeface="Lucida Console"/>
              </a:rPr>
              <a:t>( string, </a:t>
            </a:r>
            <a:r>
              <a:rPr lang="en-US" altLang="zh-TW" sz="1800" dirty="0" smtClean="0">
                <a:solidFill>
                  <a:srgbClr val="0080FF"/>
                </a:solidFill>
                <a:latin typeface="Lucida Console"/>
              </a:rPr>
              <a:t>10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, </a:t>
            </a:r>
            <a:r>
              <a:rPr lang="en-US" altLang="zh-TW" sz="1800" dirty="0" smtClean="0">
                <a:solidFill>
                  <a:srgbClr val="0080FF"/>
                </a:solidFill>
                <a:latin typeface="Lucida Console"/>
              </a:rPr>
              <a:t>'\n'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 )</a:t>
            </a:r>
            <a:r>
              <a:rPr lang="en-US" altLang="zh-TW" sz="1800" dirty="0" smtClean="0">
                <a:latin typeface="Lucida Console" pitchFamily="49" charset="0"/>
              </a:rPr>
              <a:t>;</a:t>
            </a:r>
          </a:p>
        </p:txBody>
      </p:sp>
      <p:graphicFrame>
        <p:nvGraphicFramePr>
          <p:cNvPr id="93242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096091"/>
              </p:ext>
            </p:extLst>
          </p:nvPr>
        </p:nvGraphicFramePr>
        <p:xfrm>
          <a:off x="251448" y="2708908"/>
          <a:ext cx="5580000" cy="720000"/>
        </p:xfrm>
        <a:graphic>
          <a:graphicData uri="http://schemas.openxmlformats.org/drawingml/2006/table">
            <a:tbl>
              <a:tblPr/>
              <a:tblGrid>
                <a:gridCol w="19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streambuf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3271" name="Group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0815575"/>
              </p:ext>
            </p:extLst>
          </p:nvPr>
        </p:nvGraphicFramePr>
        <p:xfrm>
          <a:off x="1151563" y="1808793"/>
          <a:ext cx="4680000" cy="36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string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231701" y="4329115"/>
            <a:ext cx="3600000" cy="12600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dirty="0" smtClean="0">
                <a:ea typeface="標楷體" pitchFamily="65" charset="-120"/>
                <a:cs typeface="Courier New" panose="02070309020205020404" pitchFamily="49" charset="0"/>
              </a:rPr>
              <a:t>_</a:t>
            </a:r>
            <a:endParaRPr lang="zh-TW" altLang="zh-TW" dirty="0">
              <a:ea typeface="標楷體" pitchFamily="65" charset="-120"/>
              <a:cs typeface="Courier New" panose="02070309020205020404" pitchFamily="49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6912299" y="3429000"/>
            <a:ext cx="1440185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r>
              <a:rPr lang="en-US" altLang="zh-TW" sz="2000" dirty="0">
                <a:cs typeface="Courier New" panose="02070309020205020404" pitchFamily="49" charset="0"/>
              </a:rPr>
              <a:t>_</a:t>
            </a:r>
            <a:r>
              <a:rPr lang="en-US" altLang="zh-TW" sz="2000" dirty="0" err="1" smtClean="0">
                <a:cs typeface="Courier New" panose="02070309020205020404" pitchFamily="49" charset="0"/>
              </a:rPr>
              <a:t>Mystate</a:t>
            </a:r>
            <a:endParaRPr lang="zh-TW" altLang="en-US" sz="2000" dirty="0">
              <a:cs typeface="Courier New" panose="02070309020205020404" pitchFamily="49" charset="0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7976338"/>
              </p:ext>
            </p:extLst>
          </p:nvPr>
        </p:nvGraphicFramePr>
        <p:xfrm>
          <a:off x="6552253" y="2708908"/>
          <a:ext cx="180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18140093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8221856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2949799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04271593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5673860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166691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98931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0726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1800" dirty="0" smtClean="0">
                <a:solidFill>
                  <a:srgbClr val="0000FF"/>
                </a:solidFill>
                <a:latin typeface="Lucida Console"/>
              </a:rPr>
              <a:t>char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 string[ </a:t>
            </a:r>
            <a:r>
              <a:rPr lang="en-US" altLang="zh-TW" sz="1800" dirty="0" smtClean="0">
                <a:solidFill>
                  <a:srgbClr val="0080FF"/>
                </a:solidFill>
                <a:latin typeface="Lucida Console"/>
              </a:rPr>
              <a:t>10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 ]</a:t>
            </a:r>
            <a:r>
              <a:rPr lang="en-US" altLang="zh-TW" sz="1800" dirty="0" smtClean="0">
                <a:latin typeface="Lucida Console" pitchFamily="49" charset="0"/>
              </a:rPr>
              <a:t>;</a:t>
            </a:r>
          </a:p>
          <a:p>
            <a:r>
              <a:rPr lang="nn-NO" altLang="zh-TW" sz="1800" dirty="0" smtClean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( </a:t>
            </a:r>
            <a:r>
              <a:rPr lang="nn-NO" altLang="zh-TW" sz="1800" dirty="0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 i = </a:t>
            </a:r>
            <a:r>
              <a:rPr lang="nn-NO" altLang="zh-TW" sz="1800" dirty="0" smtClean="0">
                <a:solidFill>
                  <a:srgbClr val="0080FF"/>
                </a:solidFill>
                <a:latin typeface="Lucida Console"/>
              </a:rPr>
              <a:t>1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; i &lt;= </a:t>
            </a:r>
            <a:r>
              <a:rPr lang="nn-NO" altLang="zh-TW" sz="1800" dirty="0" smtClean="0">
                <a:solidFill>
                  <a:srgbClr val="0080FF"/>
                </a:solidFill>
                <a:latin typeface="Lucida Console"/>
              </a:rPr>
              <a:t>3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; i++ </a:t>
            </a:r>
            <a:r>
              <a:rPr lang="en-US" altLang="zh-TW" sz="1800" dirty="0" smtClean="0">
                <a:latin typeface="Lucida Console" pitchFamily="49" charset="0"/>
              </a:rPr>
              <a:t>)</a:t>
            </a:r>
          </a:p>
          <a:p>
            <a:r>
              <a:rPr lang="en-US" altLang="zh-TW" sz="1800" dirty="0" smtClean="0">
                <a:latin typeface="Lucida Console" pitchFamily="49" charset="0"/>
              </a:rPr>
              <a:t>   </a:t>
            </a:r>
            <a:r>
              <a:rPr lang="en-US" altLang="zh-TW" sz="1800" dirty="0" err="1" smtClean="0">
                <a:latin typeface="Lucida Console"/>
              </a:rPr>
              <a:t>cin.getline</a:t>
            </a:r>
            <a:r>
              <a:rPr lang="en-US" altLang="zh-TW" sz="1800" dirty="0" smtClean="0">
                <a:latin typeface="Lucida Console"/>
              </a:rPr>
              <a:t>( string, </a:t>
            </a:r>
            <a:r>
              <a:rPr lang="en-US" altLang="zh-TW" sz="1800" dirty="0" smtClean="0">
                <a:solidFill>
                  <a:srgbClr val="0080FF"/>
                </a:solidFill>
                <a:latin typeface="Lucida Console"/>
              </a:rPr>
              <a:t>10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, </a:t>
            </a:r>
            <a:r>
              <a:rPr lang="en-US" altLang="zh-TW" sz="1800" dirty="0" smtClean="0">
                <a:solidFill>
                  <a:srgbClr val="0080FF"/>
                </a:solidFill>
                <a:latin typeface="Lucida Console"/>
              </a:rPr>
              <a:t>'\n'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 )</a:t>
            </a:r>
            <a:r>
              <a:rPr lang="en-US" altLang="zh-TW" sz="1800" dirty="0" smtClean="0">
                <a:latin typeface="Lucida Console" pitchFamily="49" charset="0"/>
              </a:rPr>
              <a:t>;</a:t>
            </a:r>
          </a:p>
        </p:txBody>
      </p:sp>
      <p:graphicFrame>
        <p:nvGraphicFramePr>
          <p:cNvPr id="93242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1645909"/>
              </p:ext>
            </p:extLst>
          </p:nvPr>
        </p:nvGraphicFramePr>
        <p:xfrm>
          <a:off x="251448" y="2708908"/>
          <a:ext cx="5580000" cy="720000"/>
        </p:xfrm>
        <a:graphic>
          <a:graphicData uri="http://schemas.openxmlformats.org/drawingml/2006/table">
            <a:tbl>
              <a:tblPr/>
              <a:tblGrid>
                <a:gridCol w="19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streambuf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3271" name="Group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8836857"/>
              </p:ext>
            </p:extLst>
          </p:nvPr>
        </p:nvGraphicFramePr>
        <p:xfrm>
          <a:off x="1151563" y="1808793"/>
          <a:ext cx="4680000" cy="36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string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231701" y="4329115"/>
            <a:ext cx="3600000" cy="12600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dirty="0" smtClean="0">
                <a:ea typeface="標楷體" pitchFamily="65" charset="-120"/>
                <a:cs typeface="Courier New" panose="02070309020205020404" pitchFamily="49" charset="0"/>
              </a:rPr>
              <a:t>2_</a:t>
            </a:r>
            <a:endParaRPr lang="zh-TW" altLang="zh-TW" dirty="0">
              <a:ea typeface="標楷體" pitchFamily="65" charset="-120"/>
              <a:cs typeface="Courier New" panose="02070309020205020404" pitchFamily="49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6912299" y="3429000"/>
            <a:ext cx="1440185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r>
              <a:rPr lang="en-US" altLang="zh-TW" sz="2000" dirty="0">
                <a:cs typeface="Courier New" panose="02070309020205020404" pitchFamily="49" charset="0"/>
              </a:rPr>
              <a:t>_</a:t>
            </a:r>
            <a:r>
              <a:rPr lang="en-US" altLang="zh-TW" sz="2000" dirty="0" err="1" smtClean="0">
                <a:cs typeface="Courier New" panose="02070309020205020404" pitchFamily="49" charset="0"/>
              </a:rPr>
              <a:t>Mystate</a:t>
            </a:r>
            <a:endParaRPr lang="zh-TW" altLang="en-US" sz="2000" dirty="0">
              <a:cs typeface="Courier New" panose="02070309020205020404" pitchFamily="49" charset="0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7976338"/>
              </p:ext>
            </p:extLst>
          </p:nvPr>
        </p:nvGraphicFramePr>
        <p:xfrm>
          <a:off x="6552253" y="2708908"/>
          <a:ext cx="180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18140093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8221856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2949799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04271593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5673860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166691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98931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3705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1800" dirty="0" smtClean="0">
                <a:solidFill>
                  <a:srgbClr val="0000FF"/>
                </a:solidFill>
                <a:latin typeface="Lucida Console"/>
              </a:rPr>
              <a:t>char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 string[ </a:t>
            </a:r>
            <a:r>
              <a:rPr lang="en-US" altLang="zh-TW" sz="1800" dirty="0" smtClean="0">
                <a:solidFill>
                  <a:srgbClr val="0080FF"/>
                </a:solidFill>
                <a:latin typeface="Lucida Console"/>
              </a:rPr>
              <a:t>10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 ]</a:t>
            </a:r>
            <a:r>
              <a:rPr lang="en-US" altLang="zh-TW" sz="1800" dirty="0" smtClean="0">
                <a:latin typeface="Lucida Console" pitchFamily="49" charset="0"/>
              </a:rPr>
              <a:t>;</a:t>
            </a:r>
          </a:p>
          <a:p>
            <a:r>
              <a:rPr lang="nn-NO" altLang="zh-TW" sz="1800" dirty="0" smtClean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( </a:t>
            </a:r>
            <a:r>
              <a:rPr lang="nn-NO" altLang="zh-TW" sz="1800" dirty="0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 i = </a:t>
            </a:r>
            <a:r>
              <a:rPr lang="nn-NO" altLang="zh-TW" sz="1800" dirty="0" smtClean="0">
                <a:solidFill>
                  <a:srgbClr val="0080FF"/>
                </a:solidFill>
                <a:latin typeface="Lucida Console"/>
              </a:rPr>
              <a:t>1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; i &lt;= </a:t>
            </a:r>
            <a:r>
              <a:rPr lang="nn-NO" altLang="zh-TW" sz="1800" dirty="0" smtClean="0">
                <a:solidFill>
                  <a:srgbClr val="0080FF"/>
                </a:solidFill>
                <a:latin typeface="Lucida Console"/>
              </a:rPr>
              <a:t>3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; i++ </a:t>
            </a:r>
            <a:r>
              <a:rPr lang="en-US" altLang="zh-TW" sz="1800" dirty="0" smtClean="0">
                <a:latin typeface="Lucida Console" pitchFamily="49" charset="0"/>
              </a:rPr>
              <a:t>)</a:t>
            </a:r>
          </a:p>
          <a:p>
            <a:r>
              <a:rPr lang="en-US" altLang="zh-TW" sz="1800" dirty="0" smtClean="0">
                <a:latin typeface="Lucida Console" pitchFamily="49" charset="0"/>
              </a:rPr>
              <a:t>   </a:t>
            </a:r>
            <a:r>
              <a:rPr lang="en-US" altLang="zh-TW" sz="1800" dirty="0" err="1" smtClean="0">
                <a:latin typeface="Lucida Console"/>
              </a:rPr>
              <a:t>cin.getline</a:t>
            </a:r>
            <a:r>
              <a:rPr lang="en-US" altLang="zh-TW" sz="1800" dirty="0" smtClean="0">
                <a:latin typeface="Lucida Console"/>
              </a:rPr>
              <a:t>( string, </a:t>
            </a:r>
            <a:r>
              <a:rPr lang="en-US" altLang="zh-TW" sz="1800" dirty="0" smtClean="0">
                <a:solidFill>
                  <a:srgbClr val="0080FF"/>
                </a:solidFill>
                <a:latin typeface="Lucida Console"/>
              </a:rPr>
              <a:t>10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, </a:t>
            </a:r>
            <a:r>
              <a:rPr lang="en-US" altLang="zh-TW" sz="1800" dirty="0" smtClean="0">
                <a:solidFill>
                  <a:srgbClr val="0080FF"/>
                </a:solidFill>
                <a:latin typeface="Lucida Console"/>
              </a:rPr>
              <a:t>'\n'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 )</a:t>
            </a:r>
            <a:r>
              <a:rPr lang="en-US" altLang="zh-TW" sz="1800" dirty="0" smtClean="0">
                <a:latin typeface="Lucida Console" pitchFamily="49" charset="0"/>
              </a:rPr>
              <a:t>;</a:t>
            </a:r>
          </a:p>
        </p:txBody>
      </p:sp>
      <p:graphicFrame>
        <p:nvGraphicFramePr>
          <p:cNvPr id="93242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121203"/>
              </p:ext>
            </p:extLst>
          </p:nvPr>
        </p:nvGraphicFramePr>
        <p:xfrm>
          <a:off x="251448" y="2708908"/>
          <a:ext cx="5580000" cy="720000"/>
        </p:xfrm>
        <a:graphic>
          <a:graphicData uri="http://schemas.openxmlformats.org/drawingml/2006/table">
            <a:tbl>
              <a:tblPr/>
              <a:tblGrid>
                <a:gridCol w="19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streambuf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3271" name="Group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5190764"/>
              </p:ext>
            </p:extLst>
          </p:nvPr>
        </p:nvGraphicFramePr>
        <p:xfrm>
          <a:off x="1151563" y="1808793"/>
          <a:ext cx="4680000" cy="36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string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231701" y="4329115"/>
            <a:ext cx="3600000" cy="12600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dirty="0" smtClean="0">
                <a:ea typeface="標楷體" pitchFamily="65" charset="-120"/>
                <a:cs typeface="Courier New" panose="02070309020205020404" pitchFamily="49" charset="0"/>
              </a:rPr>
              <a:t>20_</a:t>
            </a:r>
            <a:endParaRPr lang="zh-TW" altLang="zh-TW" dirty="0">
              <a:ea typeface="標楷體" pitchFamily="65" charset="-120"/>
              <a:cs typeface="Courier New" panose="02070309020205020404" pitchFamily="49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6912299" y="3429000"/>
            <a:ext cx="1440185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r>
              <a:rPr lang="en-US" altLang="zh-TW" sz="2000" dirty="0">
                <a:cs typeface="Courier New" panose="02070309020205020404" pitchFamily="49" charset="0"/>
              </a:rPr>
              <a:t>_</a:t>
            </a:r>
            <a:r>
              <a:rPr lang="en-US" altLang="zh-TW" sz="2000" dirty="0" err="1" smtClean="0">
                <a:cs typeface="Courier New" panose="02070309020205020404" pitchFamily="49" charset="0"/>
              </a:rPr>
              <a:t>Mystate</a:t>
            </a:r>
            <a:endParaRPr lang="zh-TW" altLang="en-US" sz="2000" dirty="0">
              <a:cs typeface="Courier New" panose="02070309020205020404" pitchFamily="49" charset="0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7976338"/>
              </p:ext>
            </p:extLst>
          </p:nvPr>
        </p:nvGraphicFramePr>
        <p:xfrm>
          <a:off x="6552253" y="2708908"/>
          <a:ext cx="180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18140093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8221856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2949799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04271593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5673860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166691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98931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0806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1800" dirty="0" smtClean="0">
                <a:solidFill>
                  <a:srgbClr val="0000FF"/>
                </a:solidFill>
                <a:latin typeface="Lucida Console"/>
              </a:rPr>
              <a:t>char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 string[ </a:t>
            </a:r>
            <a:r>
              <a:rPr lang="en-US" altLang="zh-TW" sz="1800" dirty="0" smtClean="0">
                <a:solidFill>
                  <a:srgbClr val="0080FF"/>
                </a:solidFill>
                <a:latin typeface="Lucida Console"/>
              </a:rPr>
              <a:t>10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 ]</a:t>
            </a:r>
            <a:r>
              <a:rPr lang="en-US" altLang="zh-TW" sz="1800" dirty="0" smtClean="0">
                <a:latin typeface="Lucida Console" pitchFamily="49" charset="0"/>
              </a:rPr>
              <a:t>;</a:t>
            </a:r>
          </a:p>
          <a:p>
            <a:r>
              <a:rPr lang="nn-NO" altLang="zh-TW" sz="1800" dirty="0" smtClean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( </a:t>
            </a:r>
            <a:r>
              <a:rPr lang="nn-NO" altLang="zh-TW" sz="1800" dirty="0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 i = </a:t>
            </a:r>
            <a:r>
              <a:rPr lang="nn-NO" altLang="zh-TW" sz="1800" dirty="0" smtClean="0">
                <a:solidFill>
                  <a:srgbClr val="0080FF"/>
                </a:solidFill>
                <a:latin typeface="Lucida Console"/>
              </a:rPr>
              <a:t>1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; i &lt;= </a:t>
            </a:r>
            <a:r>
              <a:rPr lang="nn-NO" altLang="zh-TW" sz="1800" dirty="0" smtClean="0">
                <a:solidFill>
                  <a:srgbClr val="0080FF"/>
                </a:solidFill>
                <a:latin typeface="Lucida Console"/>
              </a:rPr>
              <a:t>3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; i++ </a:t>
            </a:r>
            <a:r>
              <a:rPr lang="en-US" altLang="zh-TW" sz="1800" dirty="0" smtClean="0">
                <a:latin typeface="Lucida Console" pitchFamily="49" charset="0"/>
              </a:rPr>
              <a:t>)</a:t>
            </a:r>
          </a:p>
          <a:p>
            <a:r>
              <a:rPr lang="en-US" altLang="zh-TW" sz="1800" dirty="0" smtClean="0">
                <a:latin typeface="Lucida Console" pitchFamily="49" charset="0"/>
              </a:rPr>
              <a:t>   </a:t>
            </a:r>
            <a:r>
              <a:rPr lang="en-US" altLang="zh-TW" sz="1800" dirty="0" err="1" smtClean="0">
                <a:latin typeface="Lucida Console"/>
              </a:rPr>
              <a:t>cin.getline</a:t>
            </a:r>
            <a:r>
              <a:rPr lang="en-US" altLang="zh-TW" sz="1800" dirty="0" smtClean="0">
                <a:latin typeface="Lucida Console"/>
              </a:rPr>
              <a:t>( string, </a:t>
            </a:r>
            <a:r>
              <a:rPr lang="en-US" altLang="zh-TW" sz="1800" dirty="0" smtClean="0">
                <a:solidFill>
                  <a:srgbClr val="0080FF"/>
                </a:solidFill>
                <a:latin typeface="Lucida Console"/>
              </a:rPr>
              <a:t>10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, </a:t>
            </a:r>
            <a:r>
              <a:rPr lang="en-US" altLang="zh-TW" sz="1800" dirty="0" smtClean="0">
                <a:solidFill>
                  <a:srgbClr val="0080FF"/>
                </a:solidFill>
                <a:latin typeface="Lucida Console"/>
              </a:rPr>
              <a:t>'\n'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 )</a:t>
            </a:r>
            <a:r>
              <a:rPr lang="en-US" altLang="zh-TW" sz="1800" dirty="0" smtClean="0">
                <a:latin typeface="Lucida Console" pitchFamily="49" charset="0"/>
              </a:rPr>
              <a:t>;</a:t>
            </a:r>
          </a:p>
        </p:txBody>
      </p:sp>
      <p:graphicFrame>
        <p:nvGraphicFramePr>
          <p:cNvPr id="93242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5752101"/>
              </p:ext>
            </p:extLst>
          </p:nvPr>
        </p:nvGraphicFramePr>
        <p:xfrm>
          <a:off x="251448" y="2708908"/>
          <a:ext cx="5580000" cy="720000"/>
        </p:xfrm>
        <a:graphic>
          <a:graphicData uri="http://schemas.openxmlformats.org/drawingml/2006/table">
            <a:tbl>
              <a:tblPr/>
              <a:tblGrid>
                <a:gridCol w="19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streambuf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3271" name="Group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0955582"/>
              </p:ext>
            </p:extLst>
          </p:nvPr>
        </p:nvGraphicFramePr>
        <p:xfrm>
          <a:off x="1151563" y="1808793"/>
          <a:ext cx="4680000" cy="36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string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231701" y="4329115"/>
            <a:ext cx="3600000" cy="12600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dirty="0" smtClean="0">
                <a:ea typeface="標楷體" pitchFamily="65" charset="-120"/>
                <a:cs typeface="Courier New" panose="02070309020205020404" pitchFamily="49" charset="0"/>
              </a:rPr>
              <a:t>202_</a:t>
            </a:r>
            <a:endParaRPr lang="zh-TW" altLang="zh-TW" dirty="0">
              <a:ea typeface="標楷體" pitchFamily="65" charset="-120"/>
              <a:cs typeface="Courier New" panose="02070309020205020404" pitchFamily="49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6912299" y="3429000"/>
            <a:ext cx="1440185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r>
              <a:rPr lang="en-US" altLang="zh-TW" sz="2000" dirty="0">
                <a:cs typeface="Courier New" panose="02070309020205020404" pitchFamily="49" charset="0"/>
              </a:rPr>
              <a:t>_</a:t>
            </a:r>
            <a:r>
              <a:rPr lang="en-US" altLang="zh-TW" sz="2000" dirty="0" err="1" smtClean="0">
                <a:cs typeface="Courier New" panose="02070309020205020404" pitchFamily="49" charset="0"/>
              </a:rPr>
              <a:t>Mystate</a:t>
            </a:r>
            <a:endParaRPr lang="zh-TW" altLang="en-US" sz="2000" dirty="0">
              <a:cs typeface="Courier New" panose="02070309020205020404" pitchFamily="49" charset="0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7976338"/>
              </p:ext>
            </p:extLst>
          </p:nvPr>
        </p:nvGraphicFramePr>
        <p:xfrm>
          <a:off x="6552253" y="2708908"/>
          <a:ext cx="180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18140093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8221856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2949799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04271593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5673860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166691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98931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2338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1800" dirty="0" smtClean="0">
                <a:solidFill>
                  <a:srgbClr val="0000FF"/>
                </a:solidFill>
                <a:latin typeface="Lucida Console"/>
              </a:rPr>
              <a:t>char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 string[ </a:t>
            </a:r>
            <a:r>
              <a:rPr lang="en-US" altLang="zh-TW" sz="1800" dirty="0" smtClean="0">
                <a:solidFill>
                  <a:srgbClr val="0080FF"/>
                </a:solidFill>
                <a:latin typeface="Lucida Console"/>
              </a:rPr>
              <a:t>10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 ]</a:t>
            </a:r>
            <a:r>
              <a:rPr lang="en-US" altLang="zh-TW" sz="1800" dirty="0" smtClean="0">
                <a:latin typeface="Lucida Console" pitchFamily="49" charset="0"/>
              </a:rPr>
              <a:t>;</a:t>
            </a:r>
          </a:p>
          <a:p>
            <a:r>
              <a:rPr lang="nn-NO" altLang="zh-TW" sz="1800" dirty="0" smtClean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( </a:t>
            </a:r>
            <a:r>
              <a:rPr lang="nn-NO" altLang="zh-TW" sz="1800" dirty="0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 i = </a:t>
            </a:r>
            <a:r>
              <a:rPr lang="nn-NO" altLang="zh-TW" sz="1800" dirty="0" smtClean="0">
                <a:solidFill>
                  <a:srgbClr val="0080FF"/>
                </a:solidFill>
                <a:latin typeface="Lucida Console"/>
              </a:rPr>
              <a:t>1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; i &lt;= </a:t>
            </a:r>
            <a:r>
              <a:rPr lang="nn-NO" altLang="zh-TW" sz="1800" dirty="0" smtClean="0">
                <a:solidFill>
                  <a:srgbClr val="0080FF"/>
                </a:solidFill>
                <a:latin typeface="Lucida Console"/>
              </a:rPr>
              <a:t>3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; i++ </a:t>
            </a:r>
            <a:r>
              <a:rPr lang="en-US" altLang="zh-TW" sz="1800" dirty="0" smtClean="0">
                <a:latin typeface="Lucida Console" pitchFamily="49" charset="0"/>
              </a:rPr>
              <a:t>)</a:t>
            </a:r>
          </a:p>
          <a:p>
            <a:r>
              <a:rPr lang="en-US" altLang="zh-TW" sz="1800" dirty="0" smtClean="0">
                <a:latin typeface="Lucida Console" pitchFamily="49" charset="0"/>
              </a:rPr>
              <a:t>   </a:t>
            </a:r>
            <a:r>
              <a:rPr lang="en-US" altLang="zh-TW" sz="1800" dirty="0" err="1" smtClean="0">
                <a:latin typeface="Lucida Console"/>
              </a:rPr>
              <a:t>cin.getline</a:t>
            </a:r>
            <a:r>
              <a:rPr lang="en-US" altLang="zh-TW" sz="1800" dirty="0" smtClean="0">
                <a:latin typeface="Lucida Console"/>
              </a:rPr>
              <a:t>( string, </a:t>
            </a:r>
            <a:r>
              <a:rPr lang="en-US" altLang="zh-TW" sz="1800" dirty="0" smtClean="0">
                <a:solidFill>
                  <a:srgbClr val="0080FF"/>
                </a:solidFill>
                <a:latin typeface="Lucida Console"/>
              </a:rPr>
              <a:t>10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, </a:t>
            </a:r>
            <a:r>
              <a:rPr lang="en-US" altLang="zh-TW" sz="1800" dirty="0" smtClean="0">
                <a:solidFill>
                  <a:srgbClr val="0080FF"/>
                </a:solidFill>
                <a:latin typeface="Lucida Console"/>
              </a:rPr>
              <a:t>'\n'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 )</a:t>
            </a:r>
            <a:r>
              <a:rPr lang="en-US" altLang="zh-TW" sz="1800" dirty="0" smtClean="0">
                <a:latin typeface="Lucida Console" pitchFamily="49" charset="0"/>
              </a:rPr>
              <a:t>;</a:t>
            </a:r>
          </a:p>
        </p:txBody>
      </p:sp>
      <p:graphicFrame>
        <p:nvGraphicFramePr>
          <p:cNvPr id="93242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0805870"/>
              </p:ext>
            </p:extLst>
          </p:nvPr>
        </p:nvGraphicFramePr>
        <p:xfrm>
          <a:off x="251448" y="2708908"/>
          <a:ext cx="5580000" cy="720000"/>
        </p:xfrm>
        <a:graphic>
          <a:graphicData uri="http://schemas.openxmlformats.org/drawingml/2006/table">
            <a:tbl>
              <a:tblPr/>
              <a:tblGrid>
                <a:gridCol w="19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streambuf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3271" name="Group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6693192"/>
              </p:ext>
            </p:extLst>
          </p:nvPr>
        </p:nvGraphicFramePr>
        <p:xfrm>
          <a:off x="1151563" y="1808793"/>
          <a:ext cx="4680000" cy="36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string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231701" y="4329115"/>
            <a:ext cx="3600000" cy="12600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dirty="0" smtClean="0">
                <a:ea typeface="標楷體" pitchFamily="65" charset="-120"/>
                <a:cs typeface="Courier New" panose="02070309020205020404" pitchFamily="49" charset="0"/>
              </a:rPr>
              <a:t>2020_</a:t>
            </a:r>
            <a:endParaRPr lang="zh-TW" altLang="zh-TW" dirty="0">
              <a:ea typeface="標楷體" pitchFamily="65" charset="-120"/>
              <a:cs typeface="Courier New" panose="02070309020205020404" pitchFamily="49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6912299" y="3429000"/>
            <a:ext cx="1440185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r>
              <a:rPr lang="en-US" altLang="zh-TW" sz="2000" dirty="0">
                <a:cs typeface="Courier New" panose="02070309020205020404" pitchFamily="49" charset="0"/>
              </a:rPr>
              <a:t>_</a:t>
            </a:r>
            <a:r>
              <a:rPr lang="en-US" altLang="zh-TW" sz="2000" dirty="0" err="1" smtClean="0">
                <a:cs typeface="Courier New" panose="02070309020205020404" pitchFamily="49" charset="0"/>
              </a:rPr>
              <a:t>Mystate</a:t>
            </a:r>
            <a:endParaRPr lang="zh-TW" altLang="en-US" sz="2000" dirty="0">
              <a:cs typeface="Courier New" panose="02070309020205020404" pitchFamily="49" charset="0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7976338"/>
              </p:ext>
            </p:extLst>
          </p:nvPr>
        </p:nvGraphicFramePr>
        <p:xfrm>
          <a:off x="6552253" y="2708908"/>
          <a:ext cx="180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18140093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8221856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2949799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04271593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5673860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166691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98931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7369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1800" dirty="0" smtClean="0">
                <a:solidFill>
                  <a:srgbClr val="0000FF"/>
                </a:solidFill>
                <a:latin typeface="Lucida Console"/>
              </a:rPr>
              <a:t>char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 string[ </a:t>
            </a:r>
            <a:r>
              <a:rPr lang="en-US" altLang="zh-TW" sz="1800" dirty="0" smtClean="0">
                <a:solidFill>
                  <a:srgbClr val="0080FF"/>
                </a:solidFill>
                <a:latin typeface="Lucida Console"/>
              </a:rPr>
              <a:t>10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 ]</a:t>
            </a:r>
            <a:r>
              <a:rPr lang="en-US" altLang="zh-TW" sz="1800" dirty="0" smtClean="0">
                <a:latin typeface="Lucida Console" pitchFamily="49" charset="0"/>
              </a:rPr>
              <a:t>;</a:t>
            </a:r>
          </a:p>
          <a:p>
            <a:r>
              <a:rPr lang="nn-NO" altLang="zh-TW" sz="1800" dirty="0" smtClean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( </a:t>
            </a:r>
            <a:r>
              <a:rPr lang="nn-NO" altLang="zh-TW" sz="1800" dirty="0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 i = </a:t>
            </a:r>
            <a:r>
              <a:rPr lang="nn-NO" altLang="zh-TW" sz="1800" dirty="0" smtClean="0">
                <a:solidFill>
                  <a:srgbClr val="0080FF"/>
                </a:solidFill>
                <a:latin typeface="Lucida Console"/>
              </a:rPr>
              <a:t>1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; i &lt;= </a:t>
            </a:r>
            <a:r>
              <a:rPr lang="nn-NO" altLang="zh-TW" sz="1800" dirty="0" smtClean="0">
                <a:solidFill>
                  <a:srgbClr val="0080FF"/>
                </a:solidFill>
                <a:latin typeface="Lucida Console"/>
              </a:rPr>
              <a:t>3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; i++ </a:t>
            </a:r>
            <a:r>
              <a:rPr lang="en-US" altLang="zh-TW" sz="1800" dirty="0" smtClean="0">
                <a:latin typeface="Lucida Console" pitchFamily="49" charset="0"/>
              </a:rPr>
              <a:t>)</a:t>
            </a:r>
          </a:p>
          <a:p>
            <a:r>
              <a:rPr lang="en-US" altLang="zh-TW" sz="1800" dirty="0" smtClean="0">
                <a:latin typeface="Lucida Console" pitchFamily="49" charset="0"/>
              </a:rPr>
              <a:t>   </a:t>
            </a:r>
            <a:r>
              <a:rPr lang="en-US" altLang="zh-TW" sz="1800" dirty="0" err="1" smtClean="0">
                <a:latin typeface="Lucida Console"/>
              </a:rPr>
              <a:t>cin.get</a:t>
            </a:r>
            <a:r>
              <a:rPr lang="en-US" altLang="zh-TW" sz="1800" dirty="0" smtClean="0">
                <a:latin typeface="Lucida Console"/>
              </a:rPr>
              <a:t>( string, </a:t>
            </a:r>
            <a:r>
              <a:rPr lang="en-US" altLang="zh-TW" sz="1800" dirty="0" smtClean="0">
                <a:solidFill>
                  <a:srgbClr val="0080FF"/>
                </a:solidFill>
                <a:latin typeface="Lucida Console"/>
              </a:rPr>
              <a:t>10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, </a:t>
            </a:r>
            <a:r>
              <a:rPr lang="en-US" altLang="zh-TW" sz="1800" dirty="0" smtClean="0">
                <a:solidFill>
                  <a:srgbClr val="0080FF"/>
                </a:solidFill>
                <a:latin typeface="Lucida Console"/>
              </a:rPr>
              <a:t>'\n'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 )</a:t>
            </a:r>
            <a:r>
              <a:rPr lang="en-US" altLang="zh-TW" sz="1800" dirty="0" smtClean="0">
                <a:latin typeface="Lucida Console" pitchFamily="49" charset="0"/>
              </a:rPr>
              <a:t>;</a:t>
            </a:r>
          </a:p>
        </p:txBody>
      </p:sp>
      <p:graphicFrame>
        <p:nvGraphicFramePr>
          <p:cNvPr id="93242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3188368"/>
              </p:ext>
            </p:extLst>
          </p:nvPr>
        </p:nvGraphicFramePr>
        <p:xfrm>
          <a:off x="251448" y="2708908"/>
          <a:ext cx="5580000" cy="720000"/>
        </p:xfrm>
        <a:graphic>
          <a:graphicData uri="http://schemas.openxmlformats.org/drawingml/2006/table">
            <a:tbl>
              <a:tblPr/>
              <a:tblGrid>
                <a:gridCol w="19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streambuf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3271" name="Group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995552"/>
              </p:ext>
            </p:extLst>
          </p:nvPr>
        </p:nvGraphicFramePr>
        <p:xfrm>
          <a:off x="1151563" y="1808793"/>
          <a:ext cx="4680000" cy="36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string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231701" y="4329115"/>
            <a:ext cx="3600000" cy="12600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dirty="0" smtClean="0">
                <a:ea typeface="標楷體" pitchFamily="65" charset="-120"/>
                <a:cs typeface="Courier New" panose="02070309020205020404" pitchFamily="49" charset="0"/>
              </a:rPr>
              <a:t>2_</a:t>
            </a:r>
            <a:endParaRPr lang="zh-TW" altLang="zh-TW" dirty="0">
              <a:ea typeface="標楷體" pitchFamily="65" charset="-120"/>
              <a:cs typeface="Courier New" panose="02070309020205020404" pitchFamily="49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6912299" y="3429000"/>
            <a:ext cx="1440185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r>
              <a:rPr lang="en-US" altLang="zh-TW" sz="2000" dirty="0">
                <a:cs typeface="Courier New" panose="02070309020205020404" pitchFamily="49" charset="0"/>
              </a:rPr>
              <a:t>_</a:t>
            </a:r>
            <a:r>
              <a:rPr lang="en-US" altLang="zh-TW" sz="2000" dirty="0" err="1" smtClean="0">
                <a:cs typeface="Courier New" panose="02070309020205020404" pitchFamily="49" charset="0"/>
              </a:rPr>
              <a:t>Mystate</a:t>
            </a:r>
            <a:endParaRPr lang="zh-TW" altLang="en-US" sz="2000" dirty="0">
              <a:cs typeface="Courier New" panose="02070309020205020404" pitchFamily="49" charset="0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0734281"/>
              </p:ext>
            </p:extLst>
          </p:nvPr>
        </p:nvGraphicFramePr>
        <p:xfrm>
          <a:off x="6552253" y="2708908"/>
          <a:ext cx="180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18140093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8221856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2949799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04271593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5673860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166691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98931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5258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1800" dirty="0" smtClean="0">
                <a:solidFill>
                  <a:srgbClr val="0000FF"/>
                </a:solidFill>
                <a:latin typeface="Lucida Console"/>
              </a:rPr>
              <a:t>char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 string[ </a:t>
            </a:r>
            <a:r>
              <a:rPr lang="en-US" altLang="zh-TW" sz="1800" dirty="0" smtClean="0">
                <a:solidFill>
                  <a:srgbClr val="0080FF"/>
                </a:solidFill>
                <a:latin typeface="Lucida Console"/>
              </a:rPr>
              <a:t>10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 ]</a:t>
            </a:r>
            <a:r>
              <a:rPr lang="en-US" altLang="zh-TW" sz="1800" dirty="0" smtClean="0">
                <a:latin typeface="Lucida Console" pitchFamily="49" charset="0"/>
              </a:rPr>
              <a:t>;</a:t>
            </a:r>
          </a:p>
          <a:p>
            <a:r>
              <a:rPr lang="nn-NO" altLang="zh-TW" sz="1800" dirty="0" smtClean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( </a:t>
            </a:r>
            <a:r>
              <a:rPr lang="nn-NO" altLang="zh-TW" sz="1800" dirty="0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 i = </a:t>
            </a:r>
            <a:r>
              <a:rPr lang="nn-NO" altLang="zh-TW" sz="1800" dirty="0" smtClean="0">
                <a:solidFill>
                  <a:srgbClr val="0080FF"/>
                </a:solidFill>
                <a:latin typeface="Lucida Console"/>
              </a:rPr>
              <a:t>1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; i &lt;= </a:t>
            </a:r>
            <a:r>
              <a:rPr lang="nn-NO" altLang="zh-TW" sz="1800" dirty="0" smtClean="0">
                <a:solidFill>
                  <a:srgbClr val="0080FF"/>
                </a:solidFill>
                <a:latin typeface="Lucida Console"/>
              </a:rPr>
              <a:t>3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; i++ </a:t>
            </a:r>
            <a:r>
              <a:rPr lang="en-US" altLang="zh-TW" sz="1800" dirty="0" smtClean="0">
                <a:latin typeface="Lucida Console" pitchFamily="49" charset="0"/>
              </a:rPr>
              <a:t>)</a:t>
            </a:r>
          </a:p>
          <a:p>
            <a:r>
              <a:rPr lang="en-US" altLang="zh-TW" sz="1800" dirty="0" smtClean="0">
                <a:latin typeface="Lucida Console" pitchFamily="49" charset="0"/>
              </a:rPr>
              <a:t>   </a:t>
            </a:r>
            <a:r>
              <a:rPr lang="en-US" altLang="zh-TW" sz="1800" dirty="0" err="1" smtClean="0">
                <a:latin typeface="Lucida Console"/>
              </a:rPr>
              <a:t>cin.getline</a:t>
            </a:r>
            <a:r>
              <a:rPr lang="en-US" altLang="zh-TW" sz="1800" dirty="0" smtClean="0">
                <a:latin typeface="Lucida Console"/>
              </a:rPr>
              <a:t>( string, </a:t>
            </a:r>
            <a:r>
              <a:rPr lang="en-US" altLang="zh-TW" sz="1800" dirty="0" smtClean="0">
                <a:solidFill>
                  <a:srgbClr val="0080FF"/>
                </a:solidFill>
                <a:latin typeface="Lucida Console"/>
              </a:rPr>
              <a:t>10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, </a:t>
            </a:r>
            <a:r>
              <a:rPr lang="en-US" altLang="zh-TW" sz="1800" dirty="0" smtClean="0">
                <a:solidFill>
                  <a:srgbClr val="0080FF"/>
                </a:solidFill>
                <a:latin typeface="Lucida Console"/>
              </a:rPr>
              <a:t>'\n'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 )</a:t>
            </a:r>
            <a:r>
              <a:rPr lang="en-US" altLang="zh-TW" sz="1800" dirty="0" smtClean="0">
                <a:latin typeface="Lucida Console" pitchFamily="49" charset="0"/>
              </a:rPr>
              <a:t>;</a:t>
            </a:r>
          </a:p>
        </p:txBody>
      </p:sp>
      <p:graphicFrame>
        <p:nvGraphicFramePr>
          <p:cNvPr id="93242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6184257"/>
              </p:ext>
            </p:extLst>
          </p:nvPr>
        </p:nvGraphicFramePr>
        <p:xfrm>
          <a:off x="251448" y="2708908"/>
          <a:ext cx="5580000" cy="720000"/>
        </p:xfrm>
        <a:graphic>
          <a:graphicData uri="http://schemas.openxmlformats.org/drawingml/2006/table">
            <a:tbl>
              <a:tblPr/>
              <a:tblGrid>
                <a:gridCol w="19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streambuf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3271" name="Group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4286102"/>
              </p:ext>
            </p:extLst>
          </p:nvPr>
        </p:nvGraphicFramePr>
        <p:xfrm>
          <a:off x="1151563" y="1808793"/>
          <a:ext cx="4680000" cy="36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string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231701" y="4329115"/>
            <a:ext cx="3600000" cy="12600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dirty="0" smtClean="0">
                <a:ea typeface="標楷體" pitchFamily="65" charset="-120"/>
                <a:cs typeface="Courier New" panose="02070309020205020404" pitchFamily="49" charset="0"/>
              </a:rPr>
              <a:t>2020 _</a:t>
            </a:r>
            <a:endParaRPr lang="zh-TW" altLang="zh-TW" dirty="0">
              <a:ea typeface="標楷體" pitchFamily="65" charset="-120"/>
              <a:cs typeface="Courier New" panose="02070309020205020404" pitchFamily="49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6912299" y="3429000"/>
            <a:ext cx="1440185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r>
              <a:rPr lang="en-US" altLang="zh-TW" sz="2000" dirty="0">
                <a:cs typeface="Courier New" panose="02070309020205020404" pitchFamily="49" charset="0"/>
              </a:rPr>
              <a:t>_</a:t>
            </a:r>
            <a:r>
              <a:rPr lang="en-US" altLang="zh-TW" sz="2000" dirty="0" err="1" smtClean="0">
                <a:cs typeface="Courier New" panose="02070309020205020404" pitchFamily="49" charset="0"/>
              </a:rPr>
              <a:t>Mystate</a:t>
            </a:r>
            <a:endParaRPr lang="zh-TW" altLang="en-US" sz="2000" dirty="0">
              <a:cs typeface="Courier New" panose="02070309020205020404" pitchFamily="49" charset="0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7976338"/>
              </p:ext>
            </p:extLst>
          </p:nvPr>
        </p:nvGraphicFramePr>
        <p:xfrm>
          <a:off x="6552253" y="2708908"/>
          <a:ext cx="180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18140093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8221856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2949799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04271593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5673860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166691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98931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504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1800" dirty="0" smtClean="0">
                <a:solidFill>
                  <a:srgbClr val="0000FF"/>
                </a:solidFill>
                <a:latin typeface="Lucida Console"/>
              </a:rPr>
              <a:t>char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 string[ </a:t>
            </a:r>
            <a:r>
              <a:rPr lang="en-US" altLang="zh-TW" sz="1800" dirty="0" smtClean="0">
                <a:solidFill>
                  <a:srgbClr val="0080FF"/>
                </a:solidFill>
                <a:latin typeface="Lucida Console"/>
              </a:rPr>
              <a:t>10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 ]</a:t>
            </a:r>
            <a:r>
              <a:rPr lang="en-US" altLang="zh-TW" sz="1800" dirty="0" smtClean="0">
                <a:latin typeface="Lucida Console" pitchFamily="49" charset="0"/>
              </a:rPr>
              <a:t>;</a:t>
            </a:r>
          </a:p>
          <a:p>
            <a:r>
              <a:rPr lang="nn-NO" altLang="zh-TW" sz="1800" dirty="0" smtClean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( </a:t>
            </a:r>
            <a:r>
              <a:rPr lang="nn-NO" altLang="zh-TW" sz="1800" dirty="0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 i = </a:t>
            </a:r>
            <a:r>
              <a:rPr lang="nn-NO" altLang="zh-TW" sz="1800" dirty="0" smtClean="0">
                <a:solidFill>
                  <a:srgbClr val="0080FF"/>
                </a:solidFill>
                <a:latin typeface="Lucida Console"/>
              </a:rPr>
              <a:t>1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; i &lt;= </a:t>
            </a:r>
            <a:r>
              <a:rPr lang="nn-NO" altLang="zh-TW" sz="1800" dirty="0" smtClean="0">
                <a:solidFill>
                  <a:srgbClr val="0080FF"/>
                </a:solidFill>
                <a:latin typeface="Lucida Console"/>
              </a:rPr>
              <a:t>3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; i++ </a:t>
            </a:r>
            <a:r>
              <a:rPr lang="en-US" altLang="zh-TW" sz="1800" dirty="0" smtClean="0">
                <a:latin typeface="Lucida Console" pitchFamily="49" charset="0"/>
              </a:rPr>
              <a:t>)</a:t>
            </a:r>
          </a:p>
          <a:p>
            <a:r>
              <a:rPr lang="en-US" altLang="zh-TW" sz="1800" dirty="0" smtClean="0">
                <a:latin typeface="Lucida Console" pitchFamily="49" charset="0"/>
              </a:rPr>
              <a:t>   </a:t>
            </a:r>
            <a:r>
              <a:rPr lang="en-US" altLang="zh-TW" sz="1800" dirty="0" err="1" smtClean="0">
                <a:latin typeface="Lucida Console"/>
              </a:rPr>
              <a:t>cin.getline</a:t>
            </a:r>
            <a:r>
              <a:rPr lang="en-US" altLang="zh-TW" sz="1800" dirty="0" smtClean="0">
                <a:latin typeface="Lucida Console"/>
              </a:rPr>
              <a:t>( string, </a:t>
            </a:r>
            <a:r>
              <a:rPr lang="en-US" altLang="zh-TW" sz="1800" dirty="0" smtClean="0">
                <a:solidFill>
                  <a:srgbClr val="0080FF"/>
                </a:solidFill>
                <a:latin typeface="Lucida Console"/>
              </a:rPr>
              <a:t>10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, </a:t>
            </a:r>
            <a:r>
              <a:rPr lang="en-US" altLang="zh-TW" sz="1800" dirty="0" smtClean="0">
                <a:solidFill>
                  <a:srgbClr val="0080FF"/>
                </a:solidFill>
                <a:latin typeface="Lucida Console"/>
              </a:rPr>
              <a:t>'\n'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 )</a:t>
            </a:r>
            <a:r>
              <a:rPr lang="en-US" altLang="zh-TW" sz="1800" dirty="0" smtClean="0">
                <a:latin typeface="Lucida Console" pitchFamily="49" charset="0"/>
              </a:rPr>
              <a:t>;</a:t>
            </a:r>
          </a:p>
        </p:txBody>
      </p:sp>
      <p:graphicFrame>
        <p:nvGraphicFramePr>
          <p:cNvPr id="93242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8769119"/>
              </p:ext>
            </p:extLst>
          </p:nvPr>
        </p:nvGraphicFramePr>
        <p:xfrm>
          <a:off x="251448" y="2708908"/>
          <a:ext cx="5580000" cy="720000"/>
        </p:xfrm>
        <a:graphic>
          <a:graphicData uri="http://schemas.openxmlformats.org/drawingml/2006/table">
            <a:tbl>
              <a:tblPr/>
              <a:tblGrid>
                <a:gridCol w="19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streambuf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3271" name="Group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8974316"/>
              </p:ext>
            </p:extLst>
          </p:nvPr>
        </p:nvGraphicFramePr>
        <p:xfrm>
          <a:off x="1151563" y="1808793"/>
          <a:ext cx="4680000" cy="36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string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231701" y="4329115"/>
            <a:ext cx="3600000" cy="12600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dirty="0" smtClean="0">
                <a:ea typeface="標楷體" pitchFamily="65" charset="-120"/>
                <a:cs typeface="Courier New" panose="02070309020205020404" pitchFamily="49" charset="0"/>
              </a:rPr>
              <a:t>2020 1_</a:t>
            </a:r>
            <a:endParaRPr lang="zh-TW" altLang="zh-TW" dirty="0">
              <a:ea typeface="標楷體" pitchFamily="65" charset="-120"/>
              <a:cs typeface="Courier New" panose="02070309020205020404" pitchFamily="49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6912299" y="3429000"/>
            <a:ext cx="1440185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r>
              <a:rPr lang="en-US" altLang="zh-TW" sz="2000" dirty="0">
                <a:cs typeface="Courier New" panose="02070309020205020404" pitchFamily="49" charset="0"/>
              </a:rPr>
              <a:t>_</a:t>
            </a:r>
            <a:r>
              <a:rPr lang="en-US" altLang="zh-TW" sz="2000" dirty="0" err="1" smtClean="0">
                <a:cs typeface="Courier New" panose="02070309020205020404" pitchFamily="49" charset="0"/>
              </a:rPr>
              <a:t>Mystate</a:t>
            </a:r>
            <a:endParaRPr lang="zh-TW" altLang="en-US" sz="2000" dirty="0">
              <a:cs typeface="Courier New" panose="02070309020205020404" pitchFamily="49" charset="0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7976338"/>
              </p:ext>
            </p:extLst>
          </p:nvPr>
        </p:nvGraphicFramePr>
        <p:xfrm>
          <a:off x="6552253" y="2708908"/>
          <a:ext cx="180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18140093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8221856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2949799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04271593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5673860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166691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98931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9243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1800" dirty="0" smtClean="0">
                <a:solidFill>
                  <a:srgbClr val="0000FF"/>
                </a:solidFill>
                <a:latin typeface="Lucida Console"/>
              </a:rPr>
              <a:t>char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 string[ </a:t>
            </a:r>
            <a:r>
              <a:rPr lang="en-US" altLang="zh-TW" sz="1800" dirty="0" smtClean="0">
                <a:solidFill>
                  <a:srgbClr val="0080FF"/>
                </a:solidFill>
                <a:latin typeface="Lucida Console"/>
              </a:rPr>
              <a:t>10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 ]</a:t>
            </a:r>
            <a:r>
              <a:rPr lang="en-US" altLang="zh-TW" sz="1800" dirty="0" smtClean="0">
                <a:latin typeface="Lucida Console" pitchFamily="49" charset="0"/>
              </a:rPr>
              <a:t>;</a:t>
            </a:r>
          </a:p>
          <a:p>
            <a:r>
              <a:rPr lang="nn-NO" altLang="zh-TW" sz="1800" dirty="0" smtClean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( </a:t>
            </a:r>
            <a:r>
              <a:rPr lang="nn-NO" altLang="zh-TW" sz="1800" dirty="0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 i = </a:t>
            </a:r>
            <a:r>
              <a:rPr lang="nn-NO" altLang="zh-TW" sz="1800" dirty="0" smtClean="0">
                <a:solidFill>
                  <a:srgbClr val="0080FF"/>
                </a:solidFill>
                <a:latin typeface="Lucida Console"/>
              </a:rPr>
              <a:t>1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; i &lt;= </a:t>
            </a:r>
            <a:r>
              <a:rPr lang="nn-NO" altLang="zh-TW" sz="1800" dirty="0" smtClean="0">
                <a:solidFill>
                  <a:srgbClr val="0080FF"/>
                </a:solidFill>
                <a:latin typeface="Lucida Console"/>
              </a:rPr>
              <a:t>3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; i++ </a:t>
            </a:r>
            <a:r>
              <a:rPr lang="en-US" altLang="zh-TW" sz="1800" dirty="0" smtClean="0">
                <a:latin typeface="Lucida Console" pitchFamily="49" charset="0"/>
              </a:rPr>
              <a:t>)</a:t>
            </a:r>
          </a:p>
          <a:p>
            <a:r>
              <a:rPr lang="en-US" altLang="zh-TW" sz="1800" dirty="0" smtClean="0">
                <a:latin typeface="Lucida Console" pitchFamily="49" charset="0"/>
              </a:rPr>
              <a:t>   </a:t>
            </a:r>
            <a:r>
              <a:rPr lang="en-US" altLang="zh-TW" sz="1800" dirty="0" err="1" smtClean="0">
                <a:latin typeface="Lucida Console"/>
              </a:rPr>
              <a:t>cin.getline</a:t>
            </a:r>
            <a:r>
              <a:rPr lang="en-US" altLang="zh-TW" sz="1800" dirty="0" smtClean="0">
                <a:latin typeface="Lucida Console"/>
              </a:rPr>
              <a:t>( string, </a:t>
            </a:r>
            <a:r>
              <a:rPr lang="en-US" altLang="zh-TW" sz="1800" dirty="0" smtClean="0">
                <a:solidFill>
                  <a:srgbClr val="0080FF"/>
                </a:solidFill>
                <a:latin typeface="Lucida Console"/>
              </a:rPr>
              <a:t>10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, </a:t>
            </a:r>
            <a:r>
              <a:rPr lang="en-US" altLang="zh-TW" sz="1800" dirty="0" smtClean="0">
                <a:solidFill>
                  <a:srgbClr val="0080FF"/>
                </a:solidFill>
                <a:latin typeface="Lucida Console"/>
              </a:rPr>
              <a:t>'\n'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 )</a:t>
            </a:r>
            <a:r>
              <a:rPr lang="en-US" altLang="zh-TW" sz="1800" dirty="0" smtClean="0">
                <a:latin typeface="Lucida Console" pitchFamily="49" charset="0"/>
              </a:rPr>
              <a:t>;</a:t>
            </a:r>
          </a:p>
        </p:txBody>
      </p:sp>
      <p:graphicFrame>
        <p:nvGraphicFramePr>
          <p:cNvPr id="93242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3271287"/>
              </p:ext>
            </p:extLst>
          </p:nvPr>
        </p:nvGraphicFramePr>
        <p:xfrm>
          <a:off x="251448" y="2708908"/>
          <a:ext cx="5580000" cy="720000"/>
        </p:xfrm>
        <a:graphic>
          <a:graphicData uri="http://schemas.openxmlformats.org/drawingml/2006/table">
            <a:tbl>
              <a:tblPr/>
              <a:tblGrid>
                <a:gridCol w="19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streambuf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3271" name="Group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4909027"/>
              </p:ext>
            </p:extLst>
          </p:nvPr>
        </p:nvGraphicFramePr>
        <p:xfrm>
          <a:off x="1151563" y="1808793"/>
          <a:ext cx="4680000" cy="36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string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231701" y="4329115"/>
            <a:ext cx="3600000" cy="12600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dirty="0" smtClean="0">
                <a:ea typeface="標楷體" pitchFamily="65" charset="-120"/>
                <a:cs typeface="Courier New" panose="02070309020205020404" pitchFamily="49" charset="0"/>
              </a:rPr>
              <a:t>2020 12_</a:t>
            </a:r>
            <a:endParaRPr lang="zh-TW" altLang="zh-TW" dirty="0">
              <a:ea typeface="標楷體" pitchFamily="65" charset="-120"/>
              <a:cs typeface="Courier New" panose="02070309020205020404" pitchFamily="49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6912299" y="3429000"/>
            <a:ext cx="1440185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r>
              <a:rPr lang="en-US" altLang="zh-TW" sz="2000" dirty="0">
                <a:cs typeface="Courier New" panose="02070309020205020404" pitchFamily="49" charset="0"/>
              </a:rPr>
              <a:t>_</a:t>
            </a:r>
            <a:r>
              <a:rPr lang="en-US" altLang="zh-TW" sz="2000" dirty="0" err="1" smtClean="0">
                <a:cs typeface="Courier New" panose="02070309020205020404" pitchFamily="49" charset="0"/>
              </a:rPr>
              <a:t>Mystate</a:t>
            </a:r>
            <a:endParaRPr lang="zh-TW" altLang="en-US" sz="2000" dirty="0">
              <a:cs typeface="Courier New" panose="02070309020205020404" pitchFamily="49" charset="0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7976338"/>
              </p:ext>
            </p:extLst>
          </p:nvPr>
        </p:nvGraphicFramePr>
        <p:xfrm>
          <a:off x="6552253" y="2708908"/>
          <a:ext cx="180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18140093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8221856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2949799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04271593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5673860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166691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98931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1721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1800" dirty="0" smtClean="0">
                <a:solidFill>
                  <a:srgbClr val="0000FF"/>
                </a:solidFill>
                <a:latin typeface="Lucida Console"/>
              </a:rPr>
              <a:t>char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 string[ </a:t>
            </a:r>
            <a:r>
              <a:rPr lang="en-US" altLang="zh-TW" sz="1800" dirty="0" smtClean="0">
                <a:solidFill>
                  <a:srgbClr val="0080FF"/>
                </a:solidFill>
                <a:latin typeface="Lucida Console"/>
              </a:rPr>
              <a:t>10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 ]</a:t>
            </a:r>
            <a:r>
              <a:rPr lang="en-US" altLang="zh-TW" sz="1800" dirty="0" smtClean="0">
                <a:latin typeface="Lucida Console" pitchFamily="49" charset="0"/>
              </a:rPr>
              <a:t>;</a:t>
            </a:r>
          </a:p>
          <a:p>
            <a:r>
              <a:rPr lang="nn-NO" altLang="zh-TW" sz="1800" dirty="0" smtClean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( </a:t>
            </a:r>
            <a:r>
              <a:rPr lang="nn-NO" altLang="zh-TW" sz="1800" dirty="0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 i = </a:t>
            </a:r>
            <a:r>
              <a:rPr lang="nn-NO" altLang="zh-TW" sz="1800" dirty="0" smtClean="0">
                <a:solidFill>
                  <a:srgbClr val="0080FF"/>
                </a:solidFill>
                <a:latin typeface="Lucida Console"/>
              </a:rPr>
              <a:t>1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; i &lt;= </a:t>
            </a:r>
            <a:r>
              <a:rPr lang="nn-NO" altLang="zh-TW" sz="1800" dirty="0" smtClean="0">
                <a:solidFill>
                  <a:srgbClr val="0080FF"/>
                </a:solidFill>
                <a:latin typeface="Lucida Console"/>
              </a:rPr>
              <a:t>3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; i++ </a:t>
            </a:r>
            <a:r>
              <a:rPr lang="en-US" altLang="zh-TW" sz="1800" dirty="0" smtClean="0">
                <a:latin typeface="Lucida Console" pitchFamily="49" charset="0"/>
              </a:rPr>
              <a:t>)</a:t>
            </a:r>
          </a:p>
          <a:p>
            <a:r>
              <a:rPr lang="en-US" altLang="zh-TW" sz="1800" dirty="0" smtClean="0">
                <a:latin typeface="Lucida Console" pitchFamily="49" charset="0"/>
              </a:rPr>
              <a:t>   </a:t>
            </a:r>
            <a:r>
              <a:rPr lang="en-US" altLang="zh-TW" sz="1800" dirty="0" err="1" smtClean="0">
                <a:latin typeface="Lucida Console"/>
              </a:rPr>
              <a:t>cin.getline</a:t>
            </a:r>
            <a:r>
              <a:rPr lang="en-US" altLang="zh-TW" sz="1800" dirty="0" smtClean="0">
                <a:latin typeface="Lucida Console"/>
              </a:rPr>
              <a:t>( string, </a:t>
            </a:r>
            <a:r>
              <a:rPr lang="en-US" altLang="zh-TW" sz="1800" dirty="0" smtClean="0">
                <a:solidFill>
                  <a:srgbClr val="0080FF"/>
                </a:solidFill>
                <a:latin typeface="Lucida Console"/>
              </a:rPr>
              <a:t>10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, </a:t>
            </a:r>
            <a:r>
              <a:rPr lang="en-US" altLang="zh-TW" sz="1800" dirty="0" smtClean="0">
                <a:solidFill>
                  <a:srgbClr val="0080FF"/>
                </a:solidFill>
                <a:latin typeface="Lucida Console"/>
              </a:rPr>
              <a:t>'\n'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 )</a:t>
            </a:r>
            <a:r>
              <a:rPr lang="en-US" altLang="zh-TW" sz="1800" dirty="0" smtClean="0">
                <a:latin typeface="Lucida Console" pitchFamily="49" charset="0"/>
              </a:rPr>
              <a:t>;</a:t>
            </a:r>
          </a:p>
        </p:txBody>
      </p:sp>
      <p:graphicFrame>
        <p:nvGraphicFramePr>
          <p:cNvPr id="93242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7638340"/>
              </p:ext>
            </p:extLst>
          </p:nvPr>
        </p:nvGraphicFramePr>
        <p:xfrm>
          <a:off x="251448" y="2708908"/>
          <a:ext cx="5580000" cy="720000"/>
        </p:xfrm>
        <a:graphic>
          <a:graphicData uri="http://schemas.openxmlformats.org/drawingml/2006/table">
            <a:tbl>
              <a:tblPr/>
              <a:tblGrid>
                <a:gridCol w="19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streambuf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3271" name="Group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6799876"/>
              </p:ext>
            </p:extLst>
          </p:nvPr>
        </p:nvGraphicFramePr>
        <p:xfrm>
          <a:off x="1151563" y="1808793"/>
          <a:ext cx="4680000" cy="36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string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231701" y="4329115"/>
            <a:ext cx="3600000" cy="12600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dirty="0" smtClean="0">
                <a:ea typeface="標楷體" pitchFamily="65" charset="-120"/>
                <a:cs typeface="Courier New" panose="02070309020205020404" pitchFamily="49" charset="0"/>
              </a:rPr>
              <a:t>2020 12\n</a:t>
            </a:r>
          </a:p>
          <a:p>
            <a:pPr eaLnBrk="1" hangingPunct="1"/>
            <a:r>
              <a:rPr lang="en-US" altLang="zh-TW" dirty="0" smtClean="0">
                <a:ea typeface="標楷體" pitchFamily="65" charset="-120"/>
                <a:cs typeface="Courier New" panose="02070309020205020404" pitchFamily="49" charset="0"/>
              </a:rPr>
              <a:t>_</a:t>
            </a:r>
            <a:endParaRPr lang="zh-TW" altLang="zh-TW" dirty="0">
              <a:ea typeface="標楷體" pitchFamily="65" charset="-120"/>
              <a:cs typeface="Courier New" panose="02070309020205020404" pitchFamily="49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6912299" y="3429000"/>
            <a:ext cx="1440185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r>
              <a:rPr lang="en-US" altLang="zh-TW" sz="2000" dirty="0">
                <a:cs typeface="Courier New" panose="02070309020205020404" pitchFamily="49" charset="0"/>
              </a:rPr>
              <a:t>_</a:t>
            </a:r>
            <a:r>
              <a:rPr lang="en-US" altLang="zh-TW" sz="2000" dirty="0" err="1" smtClean="0">
                <a:cs typeface="Courier New" panose="02070309020205020404" pitchFamily="49" charset="0"/>
              </a:rPr>
              <a:t>Mystate</a:t>
            </a:r>
            <a:endParaRPr lang="zh-TW" altLang="en-US" sz="2000" dirty="0">
              <a:cs typeface="Courier New" panose="02070309020205020404" pitchFamily="49" charset="0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7976338"/>
              </p:ext>
            </p:extLst>
          </p:nvPr>
        </p:nvGraphicFramePr>
        <p:xfrm>
          <a:off x="6552253" y="2708908"/>
          <a:ext cx="180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18140093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8221856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2949799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04271593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5673860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166691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98931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4212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1800" dirty="0" smtClean="0">
                <a:solidFill>
                  <a:srgbClr val="0000FF"/>
                </a:solidFill>
                <a:latin typeface="Lucida Console"/>
              </a:rPr>
              <a:t>char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 string[ </a:t>
            </a:r>
            <a:r>
              <a:rPr lang="en-US" altLang="zh-TW" sz="1800" dirty="0" smtClean="0">
                <a:solidFill>
                  <a:srgbClr val="0080FF"/>
                </a:solidFill>
                <a:latin typeface="Lucida Console"/>
              </a:rPr>
              <a:t>10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 ]</a:t>
            </a:r>
            <a:r>
              <a:rPr lang="en-US" altLang="zh-TW" sz="1800" dirty="0" smtClean="0">
                <a:latin typeface="Lucida Console" pitchFamily="49" charset="0"/>
              </a:rPr>
              <a:t>;</a:t>
            </a:r>
          </a:p>
          <a:p>
            <a:r>
              <a:rPr lang="nn-NO" altLang="zh-TW" sz="1800" dirty="0" smtClean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( </a:t>
            </a:r>
            <a:r>
              <a:rPr lang="nn-NO" altLang="zh-TW" sz="1800" dirty="0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 i = </a:t>
            </a:r>
            <a:r>
              <a:rPr lang="nn-NO" altLang="zh-TW" sz="1800" dirty="0" smtClean="0">
                <a:solidFill>
                  <a:srgbClr val="0080FF"/>
                </a:solidFill>
                <a:latin typeface="Lucida Console"/>
              </a:rPr>
              <a:t>1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; i &lt;= </a:t>
            </a:r>
            <a:r>
              <a:rPr lang="nn-NO" altLang="zh-TW" sz="1800" dirty="0" smtClean="0">
                <a:solidFill>
                  <a:srgbClr val="0080FF"/>
                </a:solidFill>
                <a:latin typeface="Lucida Console"/>
              </a:rPr>
              <a:t>3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; i++ </a:t>
            </a:r>
            <a:r>
              <a:rPr lang="en-US" altLang="zh-TW" sz="1800" dirty="0" smtClean="0">
                <a:latin typeface="Lucida Console" pitchFamily="49" charset="0"/>
              </a:rPr>
              <a:t>)</a:t>
            </a:r>
          </a:p>
          <a:p>
            <a:r>
              <a:rPr lang="en-US" altLang="zh-TW" sz="1800" dirty="0" smtClean="0">
                <a:latin typeface="Lucida Console" pitchFamily="49" charset="0"/>
              </a:rPr>
              <a:t>   </a:t>
            </a:r>
            <a:r>
              <a:rPr lang="en-US" altLang="zh-TW" sz="1800" dirty="0" err="1" smtClean="0">
                <a:latin typeface="Lucida Console"/>
              </a:rPr>
              <a:t>cin.getline</a:t>
            </a:r>
            <a:r>
              <a:rPr lang="en-US" altLang="zh-TW" sz="1800" dirty="0" smtClean="0">
                <a:latin typeface="Lucida Console"/>
              </a:rPr>
              <a:t>( string, </a:t>
            </a:r>
            <a:r>
              <a:rPr lang="en-US" altLang="zh-TW" sz="1800" dirty="0" smtClean="0">
                <a:solidFill>
                  <a:srgbClr val="0080FF"/>
                </a:solidFill>
                <a:latin typeface="Lucida Console"/>
              </a:rPr>
              <a:t>10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, </a:t>
            </a:r>
            <a:r>
              <a:rPr lang="en-US" altLang="zh-TW" sz="1800" dirty="0" smtClean="0">
                <a:solidFill>
                  <a:srgbClr val="0080FF"/>
                </a:solidFill>
                <a:latin typeface="Lucida Console"/>
              </a:rPr>
              <a:t>'\n'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 )</a:t>
            </a:r>
            <a:r>
              <a:rPr lang="en-US" altLang="zh-TW" sz="1800" dirty="0" smtClean="0">
                <a:latin typeface="Lucida Console" pitchFamily="49" charset="0"/>
              </a:rPr>
              <a:t>;</a:t>
            </a:r>
          </a:p>
        </p:txBody>
      </p:sp>
      <p:graphicFrame>
        <p:nvGraphicFramePr>
          <p:cNvPr id="93242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3146371"/>
              </p:ext>
            </p:extLst>
          </p:nvPr>
        </p:nvGraphicFramePr>
        <p:xfrm>
          <a:off x="251448" y="2708908"/>
          <a:ext cx="5580000" cy="720000"/>
        </p:xfrm>
        <a:graphic>
          <a:graphicData uri="http://schemas.openxmlformats.org/drawingml/2006/table">
            <a:tbl>
              <a:tblPr/>
              <a:tblGrid>
                <a:gridCol w="19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streambuf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3271" name="Group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2440811"/>
              </p:ext>
            </p:extLst>
          </p:nvPr>
        </p:nvGraphicFramePr>
        <p:xfrm>
          <a:off x="1151563" y="1808793"/>
          <a:ext cx="4680000" cy="36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string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231701" y="4329115"/>
            <a:ext cx="3600000" cy="12600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dirty="0" smtClean="0">
                <a:ea typeface="標楷體" pitchFamily="65" charset="-120"/>
                <a:cs typeface="Courier New" panose="02070309020205020404" pitchFamily="49" charset="0"/>
              </a:rPr>
              <a:t>2020 12\n</a:t>
            </a:r>
          </a:p>
          <a:p>
            <a:pPr eaLnBrk="1" hangingPunct="1"/>
            <a:r>
              <a:rPr lang="en-US" altLang="zh-TW" dirty="0" smtClean="0">
                <a:ea typeface="標楷體" pitchFamily="65" charset="-120"/>
                <a:cs typeface="Courier New" panose="02070309020205020404" pitchFamily="49" charset="0"/>
              </a:rPr>
              <a:t>_</a:t>
            </a:r>
            <a:endParaRPr lang="zh-TW" altLang="zh-TW" dirty="0">
              <a:ea typeface="標楷體" pitchFamily="65" charset="-120"/>
              <a:cs typeface="Courier New" panose="02070309020205020404" pitchFamily="49" charset="0"/>
            </a:endParaRPr>
          </a:p>
        </p:txBody>
      </p:sp>
      <p:sp>
        <p:nvSpPr>
          <p:cNvPr id="6" name="Text Box 86"/>
          <p:cNvSpPr txBox="1">
            <a:spLocks noChangeArrowheads="1"/>
          </p:cNvSpPr>
          <p:nvPr/>
        </p:nvSpPr>
        <p:spPr bwMode="auto">
          <a:xfrm>
            <a:off x="3671885" y="3429000"/>
            <a:ext cx="720000" cy="9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t" anchorCtr="0">
            <a:no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6600">
                <a:solidFill>
                  <a:srgbClr val="0000FF"/>
                </a:solidFill>
                <a:sym typeface="Wingdings" pitchFamily="2" charset="2"/>
              </a:rPr>
              <a:t>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6912299" y="3429000"/>
            <a:ext cx="1440185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r>
              <a:rPr lang="en-US" altLang="zh-TW" sz="2000" dirty="0">
                <a:cs typeface="Courier New" panose="02070309020205020404" pitchFamily="49" charset="0"/>
              </a:rPr>
              <a:t>_</a:t>
            </a:r>
            <a:r>
              <a:rPr lang="en-US" altLang="zh-TW" sz="2000" dirty="0" err="1" smtClean="0">
                <a:cs typeface="Courier New" panose="02070309020205020404" pitchFamily="49" charset="0"/>
              </a:rPr>
              <a:t>Mystate</a:t>
            </a:r>
            <a:endParaRPr lang="zh-TW" altLang="en-US" sz="2000" dirty="0">
              <a:cs typeface="Courier New" panose="02070309020205020404" pitchFamily="49" charset="0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7976338"/>
              </p:ext>
            </p:extLst>
          </p:nvPr>
        </p:nvGraphicFramePr>
        <p:xfrm>
          <a:off x="6552253" y="2708908"/>
          <a:ext cx="180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18140093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8221856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2949799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04271593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5673860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166691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98931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7121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1800" dirty="0" smtClean="0">
                <a:solidFill>
                  <a:srgbClr val="0000FF"/>
                </a:solidFill>
                <a:latin typeface="Lucida Console"/>
              </a:rPr>
              <a:t>char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 string[ </a:t>
            </a:r>
            <a:r>
              <a:rPr lang="en-US" altLang="zh-TW" sz="1800" dirty="0" smtClean="0">
                <a:solidFill>
                  <a:srgbClr val="0080FF"/>
                </a:solidFill>
                <a:latin typeface="Lucida Console"/>
              </a:rPr>
              <a:t>10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 ]</a:t>
            </a:r>
            <a:r>
              <a:rPr lang="en-US" altLang="zh-TW" sz="1800" dirty="0" smtClean="0">
                <a:latin typeface="Lucida Console" pitchFamily="49" charset="0"/>
              </a:rPr>
              <a:t>;</a:t>
            </a:r>
          </a:p>
          <a:p>
            <a:r>
              <a:rPr lang="nn-NO" altLang="zh-TW" sz="1800" dirty="0" smtClean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( </a:t>
            </a:r>
            <a:r>
              <a:rPr lang="nn-NO" altLang="zh-TW" sz="1800" dirty="0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 i = </a:t>
            </a:r>
            <a:r>
              <a:rPr lang="nn-NO" altLang="zh-TW" sz="1800" dirty="0" smtClean="0">
                <a:solidFill>
                  <a:srgbClr val="0080FF"/>
                </a:solidFill>
                <a:latin typeface="Lucida Console"/>
              </a:rPr>
              <a:t>1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; i &lt;= </a:t>
            </a:r>
            <a:r>
              <a:rPr lang="nn-NO" altLang="zh-TW" sz="1800" dirty="0" smtClean="0">
                <a:solidFill>
                  <a:srgbClr val="0080FF"/>
                </a:solidFill>
                <a:latin typeface="Lucida Console"/>
              </a:rPr>
              <a:t>3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; i++ </a:t>
            </a:r>
            <a:r>
              <a:rPr lang="en-US" altLang="zh-TW" sz="1800" dirty="0" smtClean="0">
                <a:latin typeface="Lucida Console" pitchFamily="49" charset="0"/>
              </a:rPr>
              <a:t>)</a:t>
            </a:r>
          </a:p>
          <a:p>
            <a:r>
              <a:rPr lang="en-US" altLang="zh-TW" sz="1800" dirty="0" smtClean="0">
                <a:latin typeface="Lucida Console" pitchFamily="49" charset="0"/>
              </a:rPr>
              <a:t>   </a:t>
            </a:r>
            <a:r>
              <a:rPr lang="en-US" altLang="zh-TW" sz="1800" dirty="0" err="1" smtClean="0">
                <a:latin typeface="Lucida Console"/>
              </a:rPr>
              <a:t>cin.getline</a:t>
            </a:r>
            <a:r>
              <a:rPr lang="en-US" altLang="zh-TW" sz="1800" dirty="0" smtClean="0">
                <a:latin typeface="Lucida Console"/>
              </a:rPr>
              <a:t>( string, </a:t>
            </a:r>
            <a:r>
              <a:rPr lang="en-US" altLang="zh-TW" sz="1800" dirty="0" smtClean="0">
                <a:solidFill>
                  <a:srgbClr val="0080FF"/>
                </a:solidFill>
                <a:latin typeface="Lucida Console"/>
              </a:rPr>
              <a:t>10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, </a:t>
            </a:r>
            <a:r>
              <a:rPr lang="en-US" altLang="zh-TW" sz="1800" dirty="0" smtClean="0">
                <a:solidFill>
                  <a:srgbClr val="0080FF"/>
                </a:solidFill>
                <a:latin typeface="Lucida Console"/>
              </a:rPr>
              <a:t>'\n'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 )</a:t>
            </a:r>
            <a:r>
              <a:rPr lang="en-US" altLang="zh-TW" sz="1800" dirty="0" smtClean="0">
                <a:latin typeface="Lucida Console" pitchFamily="49" charset="0"/>
              </a:rPr>
              <a:t>;</a:t>
            </a:r>
          </a:p>
        </p:txBody>
      </p:sp>
      <p:graphicFrame>
        <p:nvGraphicFramePr>
          <p:cNvPr id="93242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0815849"/>
              </p:ext>
            </p:extLst>
          </p:nvPr>
        </p:nvGraphicFramePr>
        <p:xfrm>
          <a:off x="251448" y="2708908"/>
          <a:ext cx="5580000" cy="720000"/>
        </p:xfrm>
        <a:graphic>
          <a:graphicData uri="http://schemas.openxmlformats.org/drawingml/2006/table">
            <a:tbl>
              <a:tblPr/>
              <a:tblGrid>
                <a:gridCol w="19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streambuf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\n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3271" name="Group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1109607"/>
              </p:ext>
            </p:extLst>
          </p:nvPr>
        </p:nvGraphicFramePr>
        <p:xfrm>
          <a:off x="1151563" y="1808793"/>
          <a:ext cx="4680000" cy="36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string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231701" y="4329115"/>
            <a:ext cx="3600000" cy="12600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dirty="0" smtClean="0">
                <a:ea typeface="標楷體" pitchFamily="65" charset="-120"/>
                <a:cs typeface="Courier New" panose="02070309020205020404" pitchFamily="49" charset="0"/>
              </a:rPr>
              <a:t>_</a:t>
            </a:r>
            <a:endParaRPr lang="zh-TW" altLang="zh-TW" dirty="0">
              <a:ea typeface="標楷體" pitchFamily="65" charset="-120"/>
              <a:cs typeface="Courier New" panose="02070309020205020404" pitchFamily="49" charset="0"/>
            </a:endParaRPr>
          </a:p>
        </p:txBody>
      </p:sp>
      <p:sp>
        <p:nvSpPr>
          <p:cNvPr id="6" name="Text Box 86"/>
          <p:cNvSpPr txBox="1">
            <a:spLocks noChangeArrowheads="1"/>
          </p:cNvSpPr>
          <p:nvPr/>
        </p:nvSpPr>
        <p:spPr bwMode="auto">
          <a:xfrm>
            <a:off x="3671885" y="3429000"/>
            <a:ext cx="720000" cy="9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t" anchorCtr="0">
            <a:no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6600">
                <a:solidFill>
                  <a:srgbClr val="0000FF"/>
                </a:solidFill>
                <a:sym typeface="Wingdings" pitchFamily="2" charset="2"/>
              </a:rPr>
              <a:t>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6912299" y="3429000"/>
            <a:ext cx="1440185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r>
              <a:rPr lang="en-US" altLang="zh-TW" sz="2000" dirty="0">
                <a:cs typeface="Courier New" panose="02070309020205020404" pitchFamily="49" charset="0"/>
              </a:rPr>
              <a:t>_</a:t>
            </a:r>
            <a:r>
              <a:rPr lang="en-US" altLang="zh-TW" sz="2000" dirty="0" err="1" smtClean="0">
                <a:cs typeface="Courier New" panose="02070309020205020404" pitchFamily="49" charset="0"/>
              </a:rPr>
              <a:t>Mystate</a:t>
            </a:r>
            <a:endParaRPr lang="zh-TW" altLang="en-US" sz="2000" dirty="0">
              <a:cs typeface="Courier New" panose="02070309020205020404" pitchFamily="49" charset="0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7976338"/>
              </p:ext>
            </p:extLst>
          </p:nvPr>
        </p:nvGraphicFramePr>
        <p:xfrm>
          <a:off x="6552253" y="2708908"/>
          <a:ext cx="180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18140093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8221856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2949799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04271593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5673860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166691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98931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5085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1800" dirty="0" smtClean="0">
                <a:solidFill>
                  <a:srgbClr val="0000FF"/>
                </a:solidFill>
                <a:latin typeface="Lucida Console"/>
              </a:rPr>
              <a:t>char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 string[ </a:t>
            </a:r>
            <a:r>
              <a:rPr lang="en-US" altLang="zh-TW" sz="1800" dirty="0" smtClean="0">
                <a:solidFill>
                  <a:srgbClr val="0080FF"/>
                </a:solidFill>
                <a:latin typeface="Lucida Console"/>
              </a:rPr>
              <a:t>10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 ]</a:t>
            </a:r>
            <a:r>
              <a:rPr lang="en-US" altLang="zh-TW" sz="1800" dirty="0" smtClean="0">
                <a:latin typeface="Lucida Console" pitchFamily="49" charset="0"/>
              </a:rPr>
              <a:t>;</a:t>
            </a:r>
          </a:p>
          <a:p>
            <a:r>
              <a:rPr lang="nn-NO" altLang="zh-TW" sz="1800" dirty="0" smtClean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( </a:t>
            </a:r>
            <a:r>
              <a:rPr lang="nn-NO" altLang="zh-TW" sz="1800" dirty="0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 i = </a:t>
            </a:r>
            <a:r>
              <a:rPr lang="nn-NO" altLang="zh-TW" sz="1800" dirty="0" smtClean="0">
                <a:solidFill>
                  <a:srgbClr val="0080FF"/>
                </a:solidFill>
                <a:latin typeface="Lucida Console"/>
              </a:rPr>
              <a:t>1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; i &lt;= </a:t>
            </a:r>
            <a:r>
              <a:rPr lang="nn-NO" altLang="zh-TW" sz="1800" dirty="0" smtClean="0">
                <a:solidFill>
                  <a:srgbClr val="0080FF"/>
                </a:solidFill>
                <a:latin typeface="Lucida Console"/>
              </a:rPr>
              <a:t>3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; i++ </a:t>
            </a:r>
            <a:r>
              <a:rPr lang="en-US" altLang="zh-TW" sz="1800" dirty="0" smtClean="0">
                <a:latin typeface="Lucida Console" pitchFamily="49" charset="0"/>
              </a:rPr>
              <a:t>)</a:t>
            </a:r>
          </a:p>
          <a:p>
            <a:r>
              <a:rPr lang="en-US" altLang="zh-TW" sz="1800" dirty="0" smtClean="0">
                <a:latin typeface="Lucida Console" pitchFamily="49" charset="0"/>
              </a:rPr>
              <a:t>   </a:t>
            </a:r>
            <a:r>
              <a:rPr lang="en-US" altLang="zh-TW" sz="1800" dirty="0" err="1" smtClean="0">
                <a:latin typeface="Lucida Console"/>
              </a:rPr>
              <a:t>cin.getline</a:t>
            </a:r>
            <a:r>
              <a:rPr lang="en-US" altLang="zh-TW" sz="1800" dirty="0" smtClean="0">
                <a:latin typeface="Lucida Console"/>
              </a:rPr>
              <a:t>( string, </a:t>
            </a:r>
            <a:r>
              <a:rPr lang="en-US" altLang="zh-TW" sz="1800" dirty="0" smtClean="0">
                <a:solidFill>
                  <a:srgbClr val="0080FF"/>
                </a:solidFill>
                <a:latin typeface="Lucida Console"/>
              </a:rPr>
              <a:t>10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, </a:t>
            </a:r>
            <a:r>
              <a:rPr lang="en-US" altLang="zh-TW" sz="1800" dirty="0" smtClean="0">
                <a:solidFill>
                  <a:srgbClr val="0080FF"/>
                </a:solidFill>
                <a:latin typeface="Lucida Console"/>
              </a:rPr>
              <a:t>'\n'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 )</a:t>
            </a:r>
            <a:r>
              <a:rPr lang="en-US" altLang="zh-TW" sz="1800" dirty="0" smtClean="0">
                <a:latin typeface="Lucida Console" pitchFamily="49" charset="0"/>
              </a:rPr>
              <a:t>;</a:t>
            </a:r>
          </a:p>
        </p:txBody>
      </p:sp>
      <p:graphicFrame>
        <p:nvGraphicFramePr>
          <p:cNvPr id="93242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8017799"/>
              </p:ext>
            </p:extLst>
          </p:nvPr>
        </p:nvGraphicFramePr>
        <p:xfrm>
          <a:off x="251448" y="2708908"/>
          <a:ext cx="5580000" cy="720000"/>
        </p:xfrm>
        <a:graphic>
          <a:graphicData uri="http://schemas.openxmlformats.org/drawingml/2006/table">
            <a:tbl>
              <a:tblPr/>
              <a:tblGrid>
                <a:gridCol w="19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streambuf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\n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3271" name="Group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5005649"/>
              </p:ext>
            </p:extLst>
          </p:nvPr>
        </p:nvGraphicFramePr>
        <p:xfrm>
          <a:off x="1151563" y="1808793"/>
          <a:ext cx="4680000" cy="36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string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231701" y="4329115"/>
            <a:ext cx="3600000" cy="12600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dirty="0" smtClean="0">
                <a:ea typeface="標楷體" pitchFamily="65" charset="-120"/>
                <a:cs typeface="Courier New" panose="02070309020205020404" pitchFamily="49" charset="0"/>
              </a:rPr>
              <a:t>_</a:t>
            </a:r>
            <a:endParaRPr lang="zh-TW" altLang="zh-TW" dirty="0">
              <a:ea typeface="標楷體" pitchFamily="65" charset="-120"/>
              <a:cs typeface="Courier New" panose="02070309020205020404" pitchFamily="49" charset="0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2231701" y="3068954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/>
              <a:t>2</a:t>
            </a:r>
            <a:endParaRPr lang="zh-TW" altLang="en-US" sz="20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2591747" y="3068954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/>
              <a:t>0</a:t>
            </a:r>
            <a:endParaRPr lang="zh-TW" altLang="en-US" sz="20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2951793" y="3068954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/>
              <a:t>2</a:t>
            </a:r>
            <a:endParaRPr lang="zh-TW" altLang="en-US" sz="20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3311839" y="3068954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/>
              <a:t>0</a:t>
            </a:r>
            <a:endParaRPr lang="zh-TW" altLang="en-US" sz="20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4031931" y="3068954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/>
              <a:t>1</a:t>
            </a:r>
            <a:endParaRPr lang="zh-TW" altLang="en-US" sz="200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4391977" y="3068954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/>
              <a:t>2</a:t>
            </a:r>
            <a:endParaRPr lang="zh-TW" altLang="en-US" sz="20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6912299" y="3429000"/>
            <a:ext cx="1440185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r>
              <a:rPr lang="en-US" altLang="zh-TW" sz="2000" dirty="0">
                <a:cs typeface="Courier New" panose="02070309020205020404" pitchFamily="49" charset="0"/>
              </a:rPr>
              <a:t>_</a:t>
            </a:r>
            <a:r>
              <a:rPr lang="en-US" altLang="zh-TW" sz="2000" dirty="0" err="1" smtClean="0">
                <a:cs typeface="Courier New" panose="02070309020205020404" pitchFamily="49" charset="0"/>
              </a:rPr>
              <a:t>Mystate</a:t>
            </a:r>
            <a:endParaRPr lang="zh-TW" altLang="en-US" sz="2000" dirty="0">
              <a:cs typeface="Courier New" panose="02070309020205020404" pitchFamily="49" charset="0"/>
            </a:endParaRPr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7976338"/>
              </p:ext>
            </p:extLst>
          </p:nvPr>
        </p:nvGraphicFramePr>
        <p:xfrm>
          <a:off x="6552253" y="2708908"/>
          <a:ext cx="180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18140093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8221856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2949799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04271593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5673860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166691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98931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5867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1.11111E-6 L 4.72222E-6 -0.1835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1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1800" dirty="0" smtClean="0">
                <a:solidFill>
                  <a:srgbClr val="0000FF"/>
                </a:solidFill>
                <a:latin typeface="Lucida Console"/>
              </a:rPr>
              <a:t>char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 string[ </a:t>
            </a:r>
            <a:r>
              <a:rPr lang="en-US" altLang="zh-TW" sz="1800" dirty="0" smtClean="0">
                <a:solidFill>
                  <a:srgbClr val="0080FF"/>
                </a:solidFill>
                <a:latin typeface="Lucida Console"/>
              </a:rPr>
              <a:t>10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 ]</a:t>
            </a:r>
            <a:r>
              <a:rPr lang="en-US" altLang="zh-TW" sz="1800" dirty="0" smtClean="0">
                <a:latin typeface="Lucida Console" pitchFamily="49" charset="0"/>
              </a:rPr>
              <a:t>;</a:t>
            </a:r>
          </a:p>
          <a:p>
            <a:r>
              <a:rPr lang="nn-NO" altLang="zh-TW" sz="1800" dirty="0" smtClean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( </a:t>
            </a:r>
            <a:r>
              <a:rPr lang="nn-NO" altLang="zh-TW" sz="1800" dirty="0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 i = </a:t>
            </a:r>
            <a:r>
              <a:rPr lang="nn-NO" altLang="zh-TW" sz="1800" dirty="0" smtClean="0">
                <a:solidFill>
                  <a:srgbClr val="0080FF"/>
                </a:solidFill>
                <a:latin typeface="Lucida Console"/>
              </a:rPr>
              <a:t>1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; i &lt;= </a:t>
            </a:r>
            <a:r>
              <a:rPr lang="nn-NO" altLang="zh-TW" sz="1800" dirty="0" smtClean="0">
                <a:solidFill>
                  <a:srgbClr val="0080FF"/>
                </a:solidFill>
                <a:latin typeface="Lucida Console"/>
              </a:rPr>
              <a:t>3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; i++ </a:t>
            </a:r>
            <a:r>
              <a:rPr lang="en-US" altLang="zh-TW" sz="1800" dirty="0" smtClean="0">
                <a:latin typeface="Lucida Console" pitchFamily="49" charset="0"/>
              </a:rPr>
              <a:t>)</a:t>
            </a:r>
          </a:p>
          <a:p>
            <a:r>
              <a:rPr lang="en-US" altLang="zh-TW" sz="1800" dirty="0" smtClean="0">
                <a:latin typeface="Lucida Console" pitchFamily="49" charset="0"/>
              </a:rPr>
              <a:t>   </a:t>
            </a:r>
            <a:r>
              <a:rPr lang="en-US" altLang="zh-TW" sz="1800" dirty="0" err="1" smtClean="0">
                <a:latin typeface="Lucida Console"/>
              </a:rPr>
              <a:t>cin.getline</a:t>
            </a:r>
            <a:r>
              <a:rPr lang="en-US" altLang="zh-TW" sz="1800" dirty="0" smtClean="0">
                <a:latin typeface="Lucida Console"/>
              </a:rPr>
              <a:t>( string, </a:t>
            </a:r>
            <a:r>
              <a:rPr lang="en-US" altLang="zh-TW" sz="1800" dirty="0" smtClean="0">
                <a:solidFill>
                  <a:srgbClr val="0080FF"/>
                </a:solidFill>
                <a:latin typeface="Lucida Console"/>
              </a:rPr>
              <a:t>10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, </a:t>
            </a:r>
            <a:r>
              <a:rPr lang="en-US" altLang="zh-TW" sz="1800" dirty="0" smtClean="0">
                <a:solidFill>
                  <a:srgbClr val="0080FF"/>
                </a:solidFill>
                <a:latin typeface="Lucida Console"/>
              </a:rPr>
              <a:t>'\n'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 )</a:t>
            </a:r>
            <a:r>
              <a:rPr lang="en-US" altLang="zh-TW" sz="1800" dirty="0" smtClean="0">
                <a:latin typeface="Lucida Console" pitchFamily="49" charset="0"/>
              </a:rPr>
              <a:t>;</a:t>
            </a:r>
          </a:p>
        </p:txBody>
      </p:sp>
      <p:graphicFrame>
        <p:nvGraphicFramePr>
          <p:cNvPr id="93242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4416920"/>
              </p:ext>
            </p:extLst>
          </p:nvPr>
        </p:nvGraphicFramePr>
        <p:xfrm>
          <a:off x="251448" y="2708908"/>
          <a:ext cx="5580000" cy="720000"/>
        </p:xfrm>
        <a:graphic>
          <a:graphicData uri="http://schemas.openxmlformats.org/drawingml/2006/table">
            <a:tbl>
              <a:tblPr/>
              <a:tblGrid>
                <a:gridCol w="19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streambuf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\n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3271" name="Group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4240375"/>
              </p:ext>
            </p:extLst>
          </p:nvPr>
        </p:nvGraphicFramePr>
        <p:xfrm>
          <a:off x="1151563" y="1808793"/>
          <a:ext cx="4680000" cy="36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string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231701" y="4329115"/>
            <a:ext cx="3600000" cy="12600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dirty="0" smtClean="0">
                <a:ea typeface="標楷體" pitchFamily="65" charset="-120"/>
                <a:cs typeface="Courier New" panose="02070309020205020404" pitchFamily="49" charset="0"/>
              </a:rPr>
              <a:t>_</a:t>
            </a:r>
            <a:endParaRPr lang="zh-TW" altLang="zh-TW" dirty="0">
              <a:ea typeface="標楷體" pitchFamily="65" charset="-120"/>
              <a:cs typeface="Courier New" panose="02070309020205020404" pitchFamily="49" charset="0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2231701" y="1808793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/>
              <a:t>2</a:t>
            </a:r>
            <a:endParaRPr lang="zh-TW" altLang="en-US" sz="20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2231701" y="3068954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/>
              <a:t>0</a:t>
            </a:r>
            <a:endParaRPr lang="zh-TW" altLang="en-US" sz="20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2591747" y="3068954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/>
              <a:t>2</a:t>
            </a:r>
            <a:endParaRPr lang="zh-TW" altLang="en-US" sz="20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2951793" y="3068954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/>
              <a:t>0</a:t>
            </a:r>
            <a:endParaRPr lang="zh-TW" altLang="en-US" sz="20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3671885" y="3068954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/>
              <a:t>1</a:t>
            </a:r>
            <a:endParaRPr lang="zh-TW" altLang="en-US" sz="200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4031931" y="3068954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/>
              <a:t>2</a:t>
            </a:r>
            <a:endParaRPr lang="zh-TW" altLang="en-US" sz="20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6912299" y="3429000"/>
            <a:ext cx="1440185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r>
              <a:rPr lang="en-US" altLang="zh-TW" sz="2000" dirty="0">
                <a:cs typeface="Courier New" panose="02070309020205020404" pitchFamily="49" charset="0"/>
              </a:rPr>
              <a:t>_</a:t>
            </a:r>
            <a:r>
              <a:rPr lang="en-US" altLang="zh-TW" sz="2000" dirty="0" err="1" smtClean="0">
                <a:cs typeface="Courier New" panose="02070309020205020404" pitchFamily="49" charset="0"/>
              </a:rPr>
              <a:t>Mystate</a:t>
            </a:r>
            <a:endParaRPr lang="zh-TW" altLang="en-US" sz="2000" dirty="0">
              <a:cs typeface="Courier New" panose="02070309020205020404" pitchFamily="49" charset="0"/>
            </a:endParaRPr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7976338"/>
              </p:ext>
            </p:extLst>
          </p:nvPr>
        </p:nvGraphicFramePr>
        <p:xfrm>
          <a:off x="6552253" y="2708908"/>
          <a:ext cx="180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18140093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8221856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2949799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04271593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5673860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166691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98931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6392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1.11111E-6 L 0.03941 -0.1835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2" y="-91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1800" dirty="0" smtClean="0">
                <a:solidFill>
                  <a:srgbClr val="0000FF"/>
                </a:solidFill>
                <a:latin typeface="Lucida Console"/>
              </a:rPr>
              <a:t>char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 string[ </a:t>
            </a:r>
            <a:r>
              <a:rPr lang="en-US" altLang="zh-TW" sz="1800" dirty="0" smtClean="0">
                <a:solidFill>
                  <a:srgbClr val="0080FF"/>
                </a:solidFill>
                <a:latin typeface="Lucida Console"/>
              </a:rPr>
              <a:t>10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 ]</a:t>
            </a:r>
            <a:r>
              <a:rPr lang="en-US" altLang="zh-TW" sz="1800" dirty="0" smtClean="0">
                <a:latin typeface="Lucida Console" pitchFamily="49" charset="0"/>
              </a:rPr>
              <a:t>;</a:t>
            </a:r>
          </a:p>
          <a:p>
            <a:r>
              <a:rPr lang="nn-NO" altLang="zh-TW" sz="1800" dirty="0" smtClean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( </a:t>
            </a:r>
            <a:r>
              <a:rPr lang="nn-NO" altLang="zh-TW" sz="1800" dirty="0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 i = </a:t>
            </a:r>
            <a:r>
              <a:rPr lang="nn-NO" altLang="zh-TW" sz="1800" dirty="0" smtClean="0">
                <a:solidFill>
                  <a:srgbClr val="0080FF"/>
                </a:solidFill>
                <a:latin typeface="Lucida Console"/>
              </a:rPr>
              <a:t>1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; i &lt;= </a:t>
            </a:r>
            <a:r>
              <a:rPr lang="nn-NO" altLang="zh-TW" sz="1800" dirty="0" smtClean="0">
                <a:solidFill>
                  <a:srgbClr val="0080FF"/>
                </a:solidFill>
                <a:latin typeface="Lucida Console"/>
              </a:rPr>
              <a:t>3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; i++ </a:t>
            </a:r>
            <a:r>
              <a:rPr lang="en-US" altLang="zh-TW" sz="1800" dirty="0" smtClean="0">
                <a:latin typeface="Lucida Console" pitchFamily="49" charset="0"/>
              </a:rPr>
              <a:t>)</a:t>
            </a:r>
          </a:p>
          <a:p>
            <a:r>
              <a:rPr lang="en-US" altLang="zh-TW" sz="1800" dirty="0" smtClean="0">
                <a:latin typeface="Lucida Console" pitchFamily="49" charset="0"/>
              </a:rPr>
              <a:t>   </a:t>
            </a:r>
            <a:r>
              <a:rPr lang="en-US" altLang="zh-TW" sz="1800" dirty="0" err="1" smtClean="0">
                <a:latin typeface="Lucida Console"/>
              </a:rPr>
              <a:t>cin.getline</a:t>
            </a:r>
            <a:r>
              <a:rPr lang="en-US" altLang="zh-TW" sz="1800" dirty="0" smtClean="0">
                <a:latin typeface="Lucida Console"/>
              </a:rPr>
              <a:t>( string, </a:t>
            </a:r>
            <a:r>
              <a:rPr lang="en-US" altLang="zh-TW" sz="1800" dirty="0" smtClean="0">
                <a:solidFill>
                  <a:srgbClr val="0080FF"/>
                </a:solidFill>
                <a:latin typeface="Lucida Console"/>
              </a:rPr>
              <a:t>10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, </a:t>
            </a:r>
            <a:r>
              <a:rPr lang="en-US" altLang="zh-TW" sz="1800" dirty="0" smtClean="0">
                <a:solidFill>
                  <a:srgbClr val="0080FF"/>
                </a:solidFill>
                <a:latin typeface="Lucida Console"/>
              </a:rPr>
              <a:t>'\n'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 )</a:t>
            </a:r>
            <a:r>
              <a:rPr lang="en-US" altLang="zh-TW" sz="1800" dirty="0" smtClean="0">
                <a:latin typeface="Lucida Console" pitchFamily="49" charset="0"/>
              </a:rPr>
              <a:t>;</a:t>
            </a:r>
          </a:p>
        </p:txBody>
      </p:sp>
      <p:graphicFrame>
        <p:nvGraphicFramePr>
          <p:cNvPr id="93242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8596124"/>
              </p:ext>
            </p:extLst>
          </p:nvPr>
        </p:nvGraphicFramePr>
        <p:xfrm>
          <a:off x="251448" y="2708908"/>
          <a:ext cx="5580000" cy="720000"/>
        </p:xfrm>
        <a:graphic>
          <a:graphicData uri="http://schemas.openxmlformats.org/drawingml/2006/table">
            <a:tbl>
              <a:tblPr/>
              <a:tblGrid>
                <a:gridCol w="19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streambuf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\n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3271" name="Group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3114553"/>
              </p:ext>
            </p:extLst>
          </p:nvPr>
        </p:nvGraphicFramePr>
        <p:xfrm>
          <a:off x="1151563" y="1808793"/>
          <a:ext cx="4680000" cy="36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string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231701" y="4329115"/>
            <a:ext cx="3600000" cy="12600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dirty="0" smtClean="0">
                <a:ea typeface="標楷體" pitchFamily="65" charset="-120"/>
                <a:cs typeface="Courier New" panose="02070309020205020404" pitchFamily="49" charset="0"/>
              </a:rPr>
              <a:t>_</a:t>
            </a:r>
            <a:endParaRPr lang="zh-TW" altLang="zh-TW" dirty="0">
              <a:ea typeface="標楷體" pitchFamily="65" charset="-120"/>
              <a:cs typeface="Courier New" panose="02070309020205020404" pitchFamily="49" charset="0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2231701" y="1808793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/>
              <a:t>2</a:t>
            </a:r>
            <a:endParaRPr lang="zh-TW" altLang="en-US" sz="20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2591747" y="1808793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/>
              <a:t>0</a:t>
            </a:r>
            <a:endParaRPr lang="zh-TW" altLang="en-US" sz="20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2231701" y="3068954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/>
              <a:t>2</a:t>
            </a:r>
            <a:endParaRPr lang="zh-TW" altLang="en-US" sz="20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2591747" y="3068954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/>
              <a:t>0</a:t>
            </a:r>
            <a:endParaRPr lang="zh-TW" altLang="en-US" sz="20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3311839" y="3068954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/>
              <a:t>1</a:t>
            </a:r>
            <a:endParaRPr lang="zh-TW" altLang="en-US" sz="200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3671885" y="3068954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/>
              <a:t>2</a:t>
            </a:r>
            <a:endParaRPr lang="zh-TW" altLang="en-US" sz="20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6912299" y="3429000"/>
            <a:ext cx="1440185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r>
              <a:rPr lang="en-US" altLang="zh-TW" sz="2000" dirty="0">
                <a:cs typeface="Courier New" panose="02070309020205020404" pitchFamily="49" charset="0"/>
              </a:rPr>
              <a:t>_</a:t>
            </a:r>
            <a:r>
              <a:rPr lang="en-US" altLang="zh-TW" sz="2000" dirty="0" err="1" smtClean="0">
                <a:cs typeface="Courier New" panose="02070309020205020404" pitchFamily="49" charset="0"/>
              </a:rPr>
              <a:t>Mystate</a:t>
            </a:r>
            <a:endParaRPr lang="zh-TW" altLang="en-US" sz="2000" dirty="0">
              <a:cs typeface="Courier New" panose="02070309020205020404" pitchFamily="49" charset="0"/>
            </a:endParaRPr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7976338"/>
              </p:ext>
            </p:extLst>
          </p:nvPr>
        </p:nvGraphicFramePr>
        <p:xfrm>
          <a:off x="6552253" y="2708908"/>
          <a:ext cx="180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18140093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8221856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2949799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04271593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5673860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166691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98931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3681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1.11111E-6 L 0.07881 -0.1835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41" y="-91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1800" dirty="0" smtClean="0">
                <a:solidFill>
                  <a:srgbClr val="0000FF"/>
                </a:solidFill>
                <a:latin typeface="Lucida Console"/>
              </a:rPr>
              <a:t>char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 string[ </a:t>
            </a:r>
            <a:r>
              <a:rPr lang="en-US" altLang="zh-TW" sz="1800" dirty="0" smtClean="0">
                <a:solidFill>
                  <a:srgbClr val="0080FF"/>
                </a:solidFill>
                <a:latin typeface="Lucida Console"/>
              </a:rPr>
              <a:t>10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 ]</a:t>
            </a:r>
            <a:r>
              <a:rPr lang="en-US" altLang="zh-TW" sz="1800" dirty="0" smtClean="0">
                <a:latin typeface="Lucida Console" pitchFamily="49" charset="0"/>
              </a:rPr>
              <a:t>;</a:t>
            </a:r>
          </a:p>
          <a:p>
            <a:r>
              <a:rPr lang="nn-NO" altLang="zh-TW" sz="1800" dirty="0" smtClean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( </a:t>
            </a:r>
            <a:r>
              <a:rPr lang="nn-NO" altLang="zh-TW" sz="1800" dirty="0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 i = </a:t>
            </a:r>
            <a:r>
              <a:rPr lang="nn-NO" altLang="zh-TW" sz="1800" dirty="0" smtClean="0">
                <a:solidFill>
                  <a:srgbClr val="0080FF"/>
                </a:solidFill>
                <a:latin typeface="Lucida Console"/>
              </a:rPr>
              <a:t>1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; i &lt;= </a:t>
            </a:r>
            <a:r>
              <a:rPr lang="nn-NO" altLang="zh-TW" sz="1800" dirty="0" smtClean="0">
                <a:solidFill>
                  <a:srgbClr val="0080FF"/>
                </a:solidFill>
                <a:latin typeface="Lucida Console"/>
              </a:rPr>
              <a:t>3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; i++ </a:t>
            </a:r>
            <a:r>
              <a:rPr lang="en-US" altLang="zh-TW" sz="1800" dirty="0" smtClean="0">
                <a:latin typeface="Lucida Console" pitchFamily="49" charset="0"/>
              </a:rPr>
              <a:t>)</a:t>
            </a:r>
          </a:p>
          <a:p>
            <a:r>
              <a:rPr lang="en-US" altLang="zh-TW" sz="1800" dirty="0" smtClean="0">
                <a:latin typeface="Lucida Console" pitchFamily="49" charset="0"/>
              </a:rPr>
              <a:t>   </a:t>
            </a:r>
            <a:r>
              <a:rPr lang="en-US" altLang="zh-TW" sz="1800" dirty="0" err="1" smtClean="0">
                <a:latin typeface="Lucida Console"/>
              </a:rPr>
              <a:t>cin.getline</a:t>
            </a:r>
            <a:r>
              <a:rPr lang="en-US" altLang="zh-TW" sz="1800" dirty="0" smtClean="0">
                <a:latin typeface="Lucida Console"/>
              </a:rPr>
              <a:t>( string, </a:t>
            </a:r>
            <a:r>
              <a:rPr lang="en-US" altLang="zh-TW" sz="1800" dirty="0" smtClean="0">
                <a:solidFill>
                  <a:srgbClr val="0080FF"/>
                </a:solidFill>
                <a:latin typeface="Lucida Console"/>
              </a:rPr>
              <a:t>10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, </a:t>
            </a:r>
            <a:r>
              <a:rPr lang="en-US" altLang="zh-TW" sz="1800" dirty="0" smtClean="0">
                <a:solidFill>
                  <a:srgbClr val="0080FF"/>
                </a:solidFill>
                <a:latin typeface="Lucida Console"/>
              </a:rPr>
              <a:t>'\n'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 )</a:t>
            </a:r>
            <a:r>
              <a:rPr lang="en-US" altLang="zh-TW" sz="1800" dirty="0" smtClean="0">
                <a:latin typeface="Lucida Console" pitchFamily="49" charset="0"/>
              </a:rPr>
              <a:t>;</a:t>
            </a:r>
          </a:p>
        </p:txBody>
      </p:sp>
      <p:graphicFrame>
        <p:nvGraphicFramePr>
          <p:cNvPr id="93242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0805312"/>
              </p:ext>
            </p:extLst>
          </p:nvPr>
        </p:nvGraphicFramePr>
        <p:xfrm>
          <a:off x="251448" y="2708908"/>
          <a:ext cx="5580000" cy="720000"/>
        </p:xfrm>
        <a:graphic>
          <a:graphicData uri="http://schemas.openxmlformats.org/drawingml/2006/table">
            <a:tbl>
              <a:tblPr/>
              <a:tblGrid>
                <a:gridCol w="19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streambuf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\n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3271" name="Group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6631919"/>
              </p:ext>
            </p:extLst>
          </p:nvPr>
        </p:nvGraphicFramePr>
        <p:xfrm>
          <a:off x="1151563" y="1808793"/>
          <a:ext cx="4680000" cy="36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string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231701" y="4329115"/>
            <a:ext cx="3600000" cy="12600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dirty="0" smtClean="0">
                <a:ea typeface="標楷體" pitchFamily="65" charset="-120"/>
                <a:cs typeface="Courier New" panose="02070309020205020404" pitchFamily="49" charset="0"/>
              </a:rPr>
              <a:t>_</a:t>
            </a:r>
            <a:endParaRPr lang="zh-TW" altLang="zh-TW" dirty="0">
              <a:ea typeface="標楷體" pitchFamily="65" charset="-120"/>
              <a:cs typeface="Courier New" panose="02070309020205020404" pitchFamily="49" charset="0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2231701" y="1808793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/>
              <a:t>2</a:t>
            </a:r>
            <a:endParaRPr lang="zh-TW" altLang="en-US" sz="20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2591747" y="1808793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/>
              <a:t>0</a:t>
            </a:r>
            <a:endParaRPr lang="zh-TW" altLang="en-US" sz="20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2951793" y="1808793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/>
              <a:t>2</a:t>
            </a:r>
            <a:endParaRPr lang="zh-TW" altLang="en-US" sz="20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2231701" y="3068954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/>
              <a:t>0</a:t>
            </a:r>
            <a:endParaRPr lang="zh-TW" altLang="en-US" sz="20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2951793" y="3068954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/>
              <a:t>1</a:t>
            </a:r>
            <a:endParaRPr lang="zh-TW" altLang="en-US" sz="200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3311839" y="3068954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/>
              <a:t>2</a:t>
            </a:r>
            <a:endParaRPr lang="zh-TW" altLang="en-US" sz="20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6912299" y="3429000"/>
            <a:ext cx="1440185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r>
              <a:rPr lang="en-US" altLang="zh-TW" sz="2000" dirty="0">
                <a:cs typeface="Courier New" panose="02070309020205020404" pitchFamily="49" charset="0"/>
              </a:rPr>
              <a:t>_</a:t>
            </a:r>
            <a:r>
              <a:rPr lang="en-US" altLang="zh-TW" sz="2000" dirty="0" err="1" smtClean="0">
                <a:cs typeface="Courier New" panose="02070309020205020404" pitchFamily="49" charset="0"/>
              </a:rPr>
              <a:t>Mystate</a:t>
            </a:r>
            <a:endParaRPr lang="zh-TW" altLang="en-US" sz="2000" dirty="0">
              <a:cs typeface="Courier New" panose="02070309020205020404" pitchFamily="49" charset="0"/>
            </a:endParaRPr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7976338"/>
              </p:ext>
            </p:extLst>
          </p:nvPr>
        </p:nvGraphicFramePr>
        <p:xfrm>
          <a:off x="6552253" y="2708908"/>
          <a:ext cx="180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18140093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8221856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2949799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04271593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5673860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166691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98931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6749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1.11111E-6 L 0.11822 -0.1835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3" y="-91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1800" dirty="0" smtClean="0">
                <a:solidFill>
                  <a:srgbClr val="0000FF"/>
                </a:solidFill>
                <a:latin typeface="Lucida Console"/>
              </a:rPr>
              <a:t>char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 string[ </a:t>
            </a:r>
            <a:r>
              <a:rPr lang="en-US" altLang="zh-TW" sz="1800" dirty="0" smtClean="0">
                <a:solidFill>
                  <a:srgbClr val="0080FF"/>
                </a:solidFill>
                <a:latin typeface="Lucida Console"/>
              </a:rPr>
              <a:t>10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 ]</a:t>
            </a:r>
            <a:r>
              <a:rPr lang="en-US" altLang="zh-TW" sz="1800" dirty="0" smtClean="0">
                <a:latin typeface="Lucida Console" pitchFamily="49" charset="0"/>
              </a:rPr>
              <a:t>;</a:t>
            </a:r>
          </a:p>
          <a:p>
            <a:r>
              <a:rPr lang="nn-NO" altLang="zh-TW" sz="1800" dirty="0" smtClean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( </a:t>
            </a:r>
            <a:r>
              <a:rPr lang="nn-NO" altLang="zh-TW" sz="1800" dirty="0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 i = </a:t>
            </a:r>
            <a:r>
              <a:rPr lang="nn-NO" altLang="zh-TW" sz="1800" dirty="0" smtClean="0">
                <a:solidFill>
                  <a:srgbClr val="0080FF"/>
                </a:solidFill>
                <a:latin typeface="Lucida Console"/>
              </a:rPr>
              <a:t>1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; i &lt;= </a:t>
            </a:r>
            <a:r>
              <a:rPr lang="nn-NO" altLang="zh-TW" sz="1800" dirty="0" smtClean="0">
                <a:solidFill>
                  <a:srgbClr val="0080FF"/>
                </a:solidFill>
                <a:latin typeface="Lucida Console"/>
              </a:rPr>
              <a:t>3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; i++ </a:t>
            </a:r>
            <a:r>
              <a:rPr lang="en-US" altLang="zh-TW" sz="1800" dirty="0" smtClean="0">
                <a:latin typeface="Lucida Console" pitchFamily="49" charset="0"/>
              </a:rPr>
              <a:t>)</a:t>
            </a:r>
          </a:p>
          <a:p>
            <a:r>
              <a:rPr lang="en-US" altLang="zh-TW" sz="1800" dirty="0" smtClean="0">
                <a:latin typeface="Lucida Console" pitchFamily="49" charset="0"/>
              </a:rPr>
              <a:t>   </a:t>
            </a:r>
            <a:r>
              <a:rPr lang="en-US" altLang="zh-TW" sz="1800" dirty="0" err="1" smtClean="0">
                <a:latin typeface="Lucida Console"/>
              </a:rPr>
              <a:t>cin.get</a:t>
            </a:r>
            <a:r>
              <a:rPr lang="en-US" altLang="zh-TW" sz="1800" dirty="0" smtClean="0">
                <a:latin typeface="Lucida Console"/>
              </a:rPr>
              <a:t>( string, </a:t>
            </a:r>
            <a:r>
              <a:rPr lang="en-US" altLang="zh-TW" sz="1800" dirty="0" smtClean="0">
                <a:solidFill>
                  <a:srgbClr val="0080FF"/>
                </a:solidFill>
                <a:latin typeface="Lucida Console"/>
              </a:rPr>
              <a:t>10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, </a:t>
            </a:r>
            <a:r>
              <a:rPr lang="en-US" altLang="zh-TW" sz="1800" dirty="0" smtClean="0">
                <a:solidFill>
                  <a:srgbClr val="0080FF"/>
                </a:solidFill>
                <a:latin typeface="Lucida Console"/>
              </a:rPr>
              <a:t>'\n'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 )</a:t>
            </a:r>
            <a:r>
              <a:rPr lang="en-US" altLang="zh-TW" sz="1800" dirty="0" smtClean="0">
                <a:latin typeface="Lucida Console" pitchFamily="49" charset="0"/>
              </a:rPr>
              <a:t>;</a:t>
            </a:r>
          </a:p>
        </p:txBody>
      </p:sp>
      <p:graphicFrame>
        <p:nvGraphicFramePr>
          <p:cNvPr id="93242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8689932"/>
              </p:ext>
            </p:extLst>
          </p:nvPr>
        </p:nvGraphicFramePr>
        <p:xfrm>
          <a:off x="251448" y="2708908"/>
          <a:ext cx="5580000" cy="720000"/>
        </p:xfrm>
        <a:graphic>
          <a:graphicData uri="http://schemas.openxmlformats.org/drawingml/2006/table">
            <a:tbl>
              <a:tblPr/>
              <a:tblGrid>
                <a:gridCol w="19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streambuf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3271" name="Group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9510365"/>
              </p:ext>
            </p:extLst>
          </p:nvPr>
        </p:nvGraphicFramePr>
        <p:xfrm>
          <a:off x="1151563" y="1808793"/>
          <a:ext cx="4680000" cy="36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string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231701" y="4329115"/>
            <a:ext cx="3600000" cy="12600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dirty="0" smtClean="0">
                <a:ea typeface="標楷體" pitchFamily="65" charset="-120"/>
                <a:cs typeface="Courier New" panose="02070309020205020404" pitchFamily="49" charset="0"/>
              </a:rPr>
              <a:t>20_</a:t>
            </a:r>
            <a:endParaRPr lang="zh-TW" altLang="zh-TW" dirty="0">
              <a:ea typeface="標楷體" pitchFamily="65" charset="-120"/>
              <a:cs typeface="Courier New" panose="02070309020205020404" pitchFamily="49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6912299" y="3429000"/>
            <a:ext cx="1440185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r>
              <a:rPr lang="en-US" altLang="zh-TW" sz="2000" dirty="0">
                <a:cs typeface="Courier New" panose="02070309020205020404" pitchFamily="49" charset="0"/>
              </a:rPr>
              <a:t>_</a:t>
            </a:r>
            <a:r>
              <a:rPr lang="en-US" altLang="zh-TW" sz="2000" dirty="0" err="1" smtClean="0">
                <a:cs typeface="Courier New" panose="02070309020205020404" pitchFamily="49" charset="0"/>
              </a:rPr>
              <a:t>Mystate</a:t>
            </a:r>
            <a:endParaRPr lang="zh-TW" altLang="en-US" sz="2000" dirty="0">
              <a:cs typeface="Courier New" panose="02070309020205020404" pitchFamily="49" charset="0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0734281"/>
              </p:ext>
            </p:extLst>
          </p:nvPr>
        </p:nvGraphicFramePr>
        <p:xfrm>
          <a:off x="6552253" y="2708908"/>
          <a:ext cx="180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18140093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8221856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2949799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04271593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5673860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166691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98931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7976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1800" dirty="0" smtClean="0">
                <a:solidFill>
                  <a:srgbClr val="0000FF"/>
                </a:solidFill>
                <a:latin typeface="Lucida Console"/>
              </a:rPr>
              <a:t>char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 string[ </a:t>
            </a:r>
            <a:r>
              <a:rPr lang="en-US" altLang="zh-TW" sz="1800" dirty="0" smtClean="0">
                <a:solidFill>
                  <a:srgbClr val="0080FF"/>
                </a:solidFill>
                <a:latin typeface="Lucida Console"/>
              </a:rPr>
              <a:t>10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 ]</a:t>
            </a:r>
            <a:r>
              <a:rPr lang="en-US" altLang="zh-TW" sz="1800" dirty="0" smtClean="0">
                <a:latin typeface="Lucida Console" pitchFamily="49" charset="0"/>
              </a:rPr>
              <a:t>;</a:t>
            </a:r>
          </a:p>
          <a:p>
            <a:r>
              <a:rPr lang="nn-NO" altLang="zh-TW" sz="1800" dirty="0" smtClean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( </a:t>
            </a:r>
            <a:r>
              <a:rPr lang="nn-NO" altLang="zh-TW" sz="1800" dirty="0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 i = </a:t>
            </a:r>
            <a:r>
              <a:rPr lang="nn-NO" altLang="zh-TW" sz="1800" dirty="0" smtClean="0">
                <a:solidFill>
                  <a:srgbClr val="0080FF"/>
                </a:solidFill>
                <a:latin typeface="Lucida Console"/>
              </a:rPr>
              <a:t>1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; i &lt;= </a:t>
            </a:r>
            <a:r>
              <a:rPr lang="nn-NO" altLang="zh-TW" sz="1800" dirty="0" smtClean="0">
                <a:solidFill>
                  <a:srgbClr val="0080FF"/>
                </a:solidFill>
                <a:latin typeface="Lucida Console"/>
              </a:rPr>
              <a:t>3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; i++ </a:t>
            </a:r>
            <a:r>
              <a:rPr lang="en-US" altLang="zh-TW" sz="1800" dirty="0" smtClean="0">
                <a:latin typeface="Lucida Console" pitchFamily="49" charset="0"/>
              </a:rPr>
              <a:t>)</a:t>
            </a:r>
          </a:p>
          <a:p>
            <a:r>
              <a:rPr lang="en-US" altLang="zh-TW" sz="1800" dirty="0" smtClean="0">
                <a:latin typeface="Lucida Console" pitchFamily="49" charset="0"/>
              </a:rPr>
              <a:t>   </a:t>
            </a:r>
            <a:r>
              <a:rPr lang="en-US" altLang="zh-TW" sz="1800" dirty="0" err="1" smtClean="0">
                <a:latin typeface="Lucida Console"/>
              </a:rPr>
              <a:t>cin.getline</a:t>
            </a:r>
            <a:r>
              <a:rPr lang="en-US" altLang="zh-TW" sz="1800" dirty="0" smtClean="0">
                <a:latin typeface="Lucida Console"/>
              </a:rPr>
              <a:t>( string, </a:t>
            </a:r>
            <a:r>
              <a:rPr lang="en-US" altLang="zh-TW" sz="1800" dirty="0" smtClean="0">
                <a:solidFill>
                  <a:srgbClr val="0080FF"/>
                </a:solidFill>
                <a:latin typeface="Lucida Console"/>
              </a:rPr>
              <a:t>10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, </a:t>
            </a:r>
            <a:r>
              <a:rPr lang="en-US" altLang="zh-TW" sz="1800" dirty="0" smtClean="0">
                <a:solidFill>
                  <a:srgbClr val="0080FF"/>
                </a:solidFill>
                <a:latin typeface="Lucida Console"/>
              </a:rPr>
              <a:t>'\n'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 )</a:t>
            </a:r>
            <a:r>
              <a:rPr lang="en-US" altLang="zh-TW" sz="1800" dirty="0" smtClean="0">
                <a:latin typeface="Lucida Console" pitchFamily="49" charset="0"/>
              </a:rPr>
              <a:t>;</a:t>
            </a:r>
          </a:p>
        </p:txBody>
      </p:sp>
      <p:graphicFrame>
        <p:nvGraphicFramePr>
          <p:cNvPr id="93242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761187"/>
              </p:ext>
            </p:extLst>
          </p:nvPr>
        </p:nvGraphicFramePr>
        <p:xfrm>
          <a:off x="251448" y="2708908"/>
          <a:ext cx="5580000" cy="720000"/>
        </p:xfrm>
        <a:graphic>
          <a:graphicData uri="http://schemas.openxmlformats.org/drawingml/2006/table">
            <a:tbl>
              <a:tblPr/>
              <a:tblGrid>
                <a:gridCol w="19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streambuf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\n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3271" name="Group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848915"/>
              </p:ext>
            </p:extLst>
          </p:nvPr>
        </p:nvGraphicFramePr>
        <p:xfrm>
          <a:off x="1151563" y="1808793"/>
          <a:ext cx="4680000" cy="36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string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231701" y="4329115"/>
            <a:ext cx="3600000" cy="12600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dirty="0" smtClean="0">
                <a:ea typeface="標楷體" pitchFamily="65" charset="-120"/>
                <a:cs typeface="Courier New" panose="02070309020205020404" pitchFamily="49" charset="0"/>
              </a:rPr>
              <a:t>_</a:t>
            </a:r>
            <a:endParaRPr lang="zh-TW" altLang="zh-TW" dirty="0">
              <a:ea typeface="標楷體" pitchFamily="65" charset="-120"/>
              <a:cs typeface="Courier New" panose="02070309020205020404" pitchFamily="49" charset="0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2231701" y="1808793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/>
              <a:t>2</a:t>
            </a:r>
            <a:endParaRPr lang="zh-TW" altLang="en-US" sz="20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2591747" y="1808793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/>
              <a:t>0</a:t>
            </a:r>
            <a:endParaRPr lang="zh-TW" altLang="en-US" sz="20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2951793" y="1808793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/>
              <a:t>2</a:t>
            </a:r>
            <a:endParaRPr lang="zh-TW" altLang="en-US" sz="20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3311839" y="1808793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/>
              <a:t>0</a:t>
            </a:r>
            <a:endParaRPr lang="zh-TW" altLang="en-US" sz="20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2591747" y="3068954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/>
              <a:t>1</a:t>
            </a:r>
            <a:endParaRPr lang="zh-TW" altLang="en-US" sz="200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2951793" y="3068954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/>
              <a:t>2</a:t>
            </a:r>
            <a:endParaRPr lang="zh-TW" altLang="en-US" sz="20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6912299" y="3429000"/>
            <a:ext cx="1440185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r>
              <a:rPr lang="en-US" altLang="zh-TW" sz="2000" dirty="0">
                <a:cs typeface="Courier New" panose="02070309020205020404" pitchFamily="49" charset="0"/>
              </a:rPr>
              <a:t>_</a:t>
            </a:r>
            <a:r>
              <a:rPr lang="en-US" altLang="zh-TW" sz="2000" dirty="0" err="1" smtClean="0">
                <a:cs typeface="Courier New" panose="02070309020205020404" pitchFamily="49" charset="0"/>
              </a:rPr>
              <a:t>Mystate</a:t>
            </a:r>
            <a:endParaRPr lang="zh-TW" altLang="en-US" sz="2000" dirty="0">
              <a:cs typeface="Courier New" panose="02070309020205020404" pitchFamily="49" charset="0"/>
            </a:endParaRPr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7976338"/>
              </p:ext>
            </p:extLst>
          </p:nvPr>
        </p:nvGraphicFramePr>
        <p:xfrm>
          <a:off x="6552253" y="2708908"/>
          <a:ext cx="180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18140093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8221856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2949799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04271593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5673860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166691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98931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7489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1800" dirty="0" smtClean="0">
                <a:solidFill>
                  <a:srgbClr val="0000FF"/>
                </a:solidFill>
                <a:latin typeface="Lucida Console"/>
              </a:rPr>
              <a:t>char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 string[ </a:t>
            </a:r>
            <a:r>
              <a:rPr lang="en-US" altLang="zh-TW" sz="1800" dirty="0" smtClean="0">
                <a:solidFill>
                  <a:srgbClr val="0080FF"/>
                </a:solidFill>
                <a:latin typeface="Lucida Console"/>
              </a:rPr>
              <a:t>10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 ]</a:t>
            </a:r>
            <a:r>
              <a:rPr lang="en-US" altLang="zh-TW" sz="1800" dirty="0" smtClean="0">
                <a:latin typeface="Lucida Console" pitchFamily="49" charset="0"/>
              </a:rPr>
              <a:t>;</a:t>
            </a:r>
          </a:p>
          <a:p>
            <a:r>
              <a:rPr lang="nn-NO" altLang="zh-TW" sz="1800" dirty="0" smtClean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( </a:t>
            </a:r>
            <a:r>
              <a:rPr lang="nn-NO" altLang="zh-TW" sz="1800" dirty="0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 i = </a:t>
            </a:r>
            <a:r>
              <a:rPr lang="nn-NO" altLang="zh-TW" sz="1800" dirty="0" smtClean="0">
                <a:solidFill>
                  <a:srgbClr val="0080FF"/>
                </a:solidFill>
                <a:latin typeface="Lucida Console"/>
              </a:rPr>
              <a:t>1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; i &lt;= </a:t>
            </a:r>
            <a:r>
              <a:rPr lang="nn-NO" altLang="zh-TW" sz="1800" dirty="0" smtClean="0">
                <a:solidFill>
                  <a:srgbClr val="0080FF"/>
                </a:solidFill>
                <a:latin typeface="Lucida Console"/>
              </a:rPr>
              <a:t>3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; i++ </a:t>
            </a:r>
            <a:r>
              <a:rPr lang="en-US" altLang="zh-TW" sz="1800" dirty="0" smtClean="0">
                <a:latin typeface="Lucida Console" pitchFamily="49" charset="0"/>
              </a:rPr>
              <a:t>)</a:t>
            </a:r>
          </a:p>
          <a:p>
            <a:r>
              <a:rPr lang="en-US" altLang="zh-TW" sz="1800" dirty="0" smtClean="0">
                <a:latin typeface="Lucida Console" pitchFamily="49" charset="0"/>
              </a:rPr>
              <a:t>   </a:t>
            </a:r>
            <a:r>
              <a:rPr lang="en-US" altLang="zh-TW" sz="1800" dirty="0" err="1" smtClean="0">
                <a:latin typeface="Lucida Console"/>
              </a:rPr>
              <a:t>cin.getline</a:t>
            </a:r>
            <a:r>
              <a:rPr lang="en-US" altLang="zh-TW" sz="1800" dirty="0" smtClean="0">
                <a:latin typeface="Lucida Console"/>
              </a:rPr>
              <a:t>( string, </a:t>
            </a:r>
            <a:r>
              <a:rPr lang="en-US" altLang="zh-TW" sz="1800" dirty="0" smtClean="0">
                <a:solidFill>
                  <a:srgbClr val="0080FF"/>
                </a:solidFill>
                <a:latin typeface="Lucida Console"/>
              </a:rPr>
              <a:t>10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, </a:t>
            </a:r>
            <a:r>
              <a:rPr lang="en-US" altLang="zh-TW" sz="1800" dirty="0" smtClean="0">
                <a:solidFill>
                  <a:srgbClr val="0080FF"/>
                </a:solidFill>
                <a:latin typeface="Lucida Console"/>
              </a:rPr>
              <a:t>'\n'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 )</a:t>
            </a:r>
            <a:r>
              <a:rPr lang="en-US" altLang="zh-TW" sz="1800" dirty="0" smtClean="0">
                <a:latin typeface="Lucida Console" pitchFamily="49" charset="0"/>
              </a:rPr>
              <a:t>;</a:t>
            </a:r>
          </a:p>
        </p:txBody>
      </p:sp>
      <p:graphicFrame>
        <p:nvGraphicFramePr>
          <p:cNvPr id="93242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9874959"/>
              </p:ext>
            </p:extLst>
          </p:nvPr>
        </p:nvGraphicFramePr>
        <p:xfrm>
          <a:off x="251448" y="2708908"/>
          <a:ext cx="5580000" cy="720000"/>
        </p:xfrm>
        <a:graphic>
          <a:graphicData uri="http://schemas.openxmlformats.org/drawingml/2006/table">
            <a:tbl>
              <a:tblPr/>
              <a:tblGrid>
                <a:gridCol w="19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streambuf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\n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3271" name="Group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2928586"/>
              </p:ext>
            </p:extLst>
          </p:nvPr>
        </p:nvGraphicFramePr>
        <p:xfrm>
          <a:off x="1151563" y="1808793"/>
          <a:ext cx="4680000" cy="36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string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231701" y="4329115"/>
            <a:ext cx="3600000" cy="12600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dirty="0" smtClean="0">
                <a:ea typeface="標楷體" pitchFamily="65" charset="-120"/>
                <a:cs typeface="Courier New" panose="02070309020205020404" pitchFamily="49" charset="0"/>
              </a:rPr>
              <a:t>_</a:t>
            </a:r>
            <a:endParaRPr lang="zh-TW" altLang="zh-TW" dirty="0">
              <a:ea typeface="標楷體" pitchFamily="65" charset="-120"/>
              <a:cs typeface="Courier New" panose="02070309020205020404" pitchFamily="49" charset="0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2231701" y="1808793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/>
              <a:t>2</a:t>
            </a:r>
            <a:endParaRPr lang="zh-TW" altLang="en-US" sz="20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2591747" y="1808793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/>
              <a:t>0</a:t>
            </a:r>
            <a:endParaRPr lang="zh-TW" altLang="en-US" sz="20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2951793" y="1808793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/>
              <a:t>2</a:t>
            </a:r>
            <a:endParaRPr lang="zh-TW" altLang="en-US" sz="20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3311839" y="1808793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/>
              <a:t>0</a:t>
            </a:r>
            <a:endParaRPr lang="zh-TW" altLang="en-US" sz="20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2591747" y="3068954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/>
              <a:t>1</a:t>
            </a:r>
            <a:endParaRPr lang="zh-TW" altLang="en-US" sz="200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2951793" y="3068954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/>
              <a:t>2</a:t>
            </a:r>
            <a:endParaRPr lang="zh-TW" altLang="en-US" sz="2000" dirty="0"/>
          </a:p>
        </p:txBody>
      </p:sp>
      <p:sp>
        <p:nvSpPr>
          <p:cNvPr id="14" name="Line 115"/>
          <p:cNvSpPr>
            <a:spLocks noChangeShapeType="1"/>
          </p:cNvSpPr>
          <p:nvPr/>
        </p:nvSpPr>
        <p:spPr bwMode="auto">
          <a:xfrm flipV="1">
            <a:off x="2411724" y="2168838"/>
            <a:ext cx="1440184" cy="900115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5" name="文字方塊 14"/>
          <p:cNvSpPr txBox="1"/>
          <p:nvPr/>
        </p:nvSpPr>
        <p:spPr>
          <a:xfrm>
            <a:off x="6912299" y="3429000"/>
            <a:ext cx="1440185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r>
              <a:rPr lang="en-US" altLang="zh-TW" sz="2000" dirty="0">
                <a:cs typeface="Courier New" panose="02070309020205020404" pitchFamily="49" charset="0"/>
              </a:rPr>
              <a:t>_</a:t>
            </a:r>
            <a:r>
              <a:rPr lang="en-US" altLang="zh-TW" sz="2000" dirty="0" err="1" smtClean="0">
                <a:cs typeface="Courier New" panose="02070309020205020404" pitchFamily="49" charset="0"/>
              </a:rPr>
              <a:t>Mystate</a:t>
            </a:r>
            <a:endParaRPr lang="zh-TW" altLang="en-US" sz="2000" dirty="0">
              <a:cs typeface="Courier New" panose="02070309020205020404" pitchFamily="49" charset="0"/>
            </a:endParaRPr>
          </a:p>
        </p:txBody>
      </p:sp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7976338"/>
              </p:ext>
            </p:extLst>
          </p:nvPr>
        </p:nvGraphicFramePr>
        <p:xfrm>
          <a:off x="6552253" y="2708908"/>
          <a:ext cx="180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18140093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8221856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2949799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04271593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5673860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166691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98931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834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1800" dirty="0" smtClean="0">
                <a:solidFill>
                  <a:srgbClr val="0000FF"/>
                </a:solidFill>
                <a:latin typeface="Lucida Console"/>
              </a:rPr>
              <a:t>char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 string[ </a:t>
            </a:r>
            <a:r>
              <a:rPr lang="en-US" altLang="zh-TW" sz="1800" dirty="0" smtClean="0">
                <a:solidFill>
                  <a:srgbClr val="0080FF"/>
                </a:solidFill>
                <a:latin typeface="Lucida Console"/>
              </a:rPr>
              <a:t>10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 ]</a:t>
            </a:r>
            <a:r>
              <a:rPr lang="en-US" altLang="zh-TW" sz="1800" dirty="0" smtClean="0">
                <a:latin typeface="Lucida Console" pitchFamily="49" charset="0"/>
              </a:rPr>
              <a:t>;</a:t>
            </a:r>
          </a:p>
          <a:p>
            <a:r>
              <a:rPr lang="nn-NO" altLang="zh-TW" sz="1800" dirty="0" smtClean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( </a:t>
            </a:r>
            <a:r>
              <a:rPr lang="nn-NO" altLang="zh-TW" sz="1800" dirty="0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 i = </a:t>
            </a:r>
            <a:r>
              <a:rPr lang="nn-NO" altLang="zh-TW" sz="1800" dirty="0" smtClean="0">
                <a:solidFill>
                  <a:srgbClr val="0080FF"/>
                </a:solidFill>
                <a:latin typeface="Lucida Console"/>
              </a:rPr>
              <a:t>1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; i &lt;= </a:t>
            </a:r>
            <a:r>
              <a:rPr lang="nn-NO" altLang="zh-TW" sz="1800" dirty="0" smtClean="0">
                <a:solidFill>
                  <a:srgbClr val="0080FF"/>
                </a:solidFill>
                <a:latin typeface="Lucida Console"/>
              </a:rPr>
              <a:t>3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; i++ </a:t>
            </a:r>
            <a:r>
              <a:rPr lang="en-US" altLang="zh-TW" sz="1800" dirty="0" smtClean="0">
                <a:latin typeface="Lucida Console" pitchFamily="49" charset="0"/>
              </a:rPr>
              <a:t>)</a:t>
            </a:r>
          </a:p>
          <a:p>
            <a:r>
              <a:rPr lang="en-US" altLang="zh-TW" sz="1800" dirty="0" smtClean="0">
                <a:latin typeface="Lucida Console" pitchFamily="49" charset="0"/>
              </a:rPr>
              <a:t>   </a:t>
            </a:r>
            <a:r>
              <a:rPr lang="en-US" altLang="zh-TW" sz="1800" dirty="0" err="1" smtClean="0">
                <a:latin typeface="Lucida Console"/>
              </a:rPr>
              <a:t>cin.getline</a:t>
            </a:r>
            <a:r>
              <a:rPr lang="en-US" altLang="zh-TW" sz="1800" dirty="0" smtClean="0">
                <a:latin typeface="Lucida Console"/>
              </a:rPr>
              <a:t>( string, </a:t>
            </a:r>
            <a:r>
              <a:rPr lang="en-US" altLang="zh-TW" sz="1800" dirty="0" smtClean="0">
                <a:solidFill>
                  <a:srgbClr val="0080FF"/>
                </a:solidFill>
                <a:latin typeface="Lucida Console"/>
              </a:rPr>
              <a:t>10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, </a:t>
            </a:r>
            <a:r>
              <a:rPr lang="en-US" altLang="zh-TW" sz="1800" dirty="0" smtClean="0">
                <a:solidFill>
                  <a:srgbClr val="0080FF"/>
                </a:solidFill>
                <a:latin typeface="Lucida Console"/>
              </a:rPr>
              <a:t>'\n'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 )</a:t>
            </a:r>
            <a:r>
              <a:rPr lang="en-US" altLang="zh-TW" sz="1800" dirty="0" smtClean="0">
                <a:latin typeface="Lucida Console" pitchFamily="49" charset="0"/>
              </a:rPr>
              <a:t>;</a:t>
            </a:r>
          </a:p>
        </p:txBody>
      </p:sp>
      <p:graphicFrame>
        <p:nvGraphicFramePr>
          <p:cNvPr id="93242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3474325"/>
              </p:ext>
            </p:extLst>
          </p:nvPr>
        </p:nvGraphicFramePr>
        <p:xfrm>
          <a:off x="251448" y="2708908"/>
          <a:ext cx="5580000" cy="720000"/>
        </p:xfrm>
        <a:graphic>
          <a:graphicData uri="http://schemas.openxmlformats.org/drawingml/2006/table">
            <a:tbl>
              <a:tblPr/>
              <a:tblGrid>
                <a:gridCol w="19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streambuf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\n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3271" name="Group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6532206"/>
              </p:ext>
            </p:extLst>
          </p:nvPr>
        </p:nvGraphicFramePr>
        <p:xfrm>
          <a:off x="1151563" y="1808793"/>
          <a:ext cx="4680000" cy="36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string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231701" y="4329115"/>
            <a:ext cx="3600000" cy="12600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dirty="0" smtClean="0">
                <a:ea typeface="標楷體" pitchFamily="65" charset="-120"/>
                <a:cs typeface="Courier New" panose="02070309020205020404" pitchFamily="49" charset="0"/>
              </a:rPr>
              <a:t>_</a:t>
            </a:r>
            <a:endParaRPr lang="zh-TW" altLang="zh-TW" dirty="0">
              <a:ea typeface="標楷體" pitchFamily="65" charset="-120"/>
              <a:cs typeface="Courier New" panose="02070309020205020404" pitchFamily="49" charset="0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2231701" y="1808793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/>
              <a:t>2</a:t>
            </a:r>
            <a:endParaRPr lang="zh-TW" altLang="en-US" sz="20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2591747" y="1808793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/>
              <a:t>0</a:t>
            </a:r>
            <a:endParaRPr lang="zh-TW" altLang="en-US" sz="20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2951793" y="1808793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/>
              <a:t>2</a:t>
            </a:r>
            <a:endParaRPr lang="zh-TW" altLang="en-US" sz="20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3311839" y="1808793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/>
              <a:t>0</a:t>
            </a:r>
            <a:endParaRPr lang="zh-TW" altLang="en-US" sz="20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2231701" y="3068954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/>
              <a:t>1</a:t>
            </a:r>
            <a:endParaRPr lang="zh-TW" altLang="en-US" sz="200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2591747" y="3068954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/>
              <a:t>2</a:t>
            </a:r>
            <a:endParaRPr lang="zh-TW" altLang="en-US" sz="20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6912299" y="3429000"/>
            <a:ext cx="1440185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r>
              <a:rPr lang="en-US" altLang="zh-TW" sz="2000" dirty="0">
                <a:cs typeface="Courier New" panose="02070309020205020404" pitchFamily="49" charset="0"/>
              </a:rPr>
              <a:t>_</a:t>
            </a:r>
            <a:r>
              <a:rPr lang="en-US" altLang="zh-TW" sz="2000" dirty="0" err="1" smtClean="0">
                <a:cs typeface="Courier New" panose="02070309020205020404" pitchFamily="49" charset="0"/>
              </a:rPr>
              <a:t>Mystate</a:t>
            </a:r>
            <a:endParaRPr lang="zh-TW" altLang="en-US" sz="2000" dirty="0">
              <a:cs typeface="Courier New" panose="02070309020205020404" pitchFamily="49" charset="0"/>
            </a:endParaRPr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7976338"/>
              </p:ext>
            </p:extLst>
          </p:nvPr>
        </p:nvGraphicFramePr>
        <p:xfrm>
          <a:off x="6552253" y="2708908"/>
          <a:ext cx="180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18140093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8221856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2949799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04271593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5673860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166691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98931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1909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1.11111E-6 L 0.19687 -0.1835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844" y="-91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1800" dirty="0" smtClean="0">
                <a:solidFill>
                  <a:srgbClr val="0000FF"/>
                </a:solidFill>
                <a:latin typeface="Lucida Console"/>
              </a:rPr>
              <a:t>char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 string[ </a:t>
            </a:r>
            <a:r>
              <a:rPr lang="en-US" altLang="zh-TW" sz="1800" dirty="0" smtClean="0">
                <a:solidFill>
                  <a:srgbClr val="0080FF"/>
                </a:solidFill>
                <a:latin typeface="Lucida Console"/>
              </a:rPr>
              <a:t>10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 ]</a:t>
            </a:r>
            <a:r>
              <a:rPr lang="en-US" altLang="zh-TW" sz="1800" dirty="0" smtClean="0">
                <a:latin typeface="Lucida Console" pitchFamily="49" charset="0"/>
              </a:rPr>
              <a:t>;</a:t>
            </a:r>
          </a:p>
          <a:p>
            <a:r>
              <a:rPr lang="nn-NO" altLang="zh-TW" sz="1800" dirty="0" smtClean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( </a:t>
            </a:r>
            <a:r>
              <a:rPr lang="nn-NO" altLang="zh-TW" sz="1800" dirty="0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 i = </a:t>
            </a:r>
            <a:r>
              <a:rPr lang="nn-NO" altLang="zh-TW" sz="1800" dirty="0" smtClean="0">
                <a:solidFill>
                  <a:srgbClr val="0080FF"/>
                </a:solidFill>
                <a:latin typeface="Lucida Console"/>
              </a:rPr>
              <a:t>1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; i &lt;= </a:t>
            </a:r>
            <a:r>
              <a:rPr lang="nn-NO" altLang="zh-TW" sz="1800" dirty="0" smtClean="0">
                <a:solidFill>
                  <a:srgbClr val="0080FF"/>
                </a:solidFill>
                <a:latin typeface="Lucida Console"/>
              </a:rPr>
              <a:t>3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; i++ </a:t>
            </a:r>
            <a:r>
              <a:rPr lang="en-US" altLang="zh-TW" sz="1800" dirty="0" smtClean="0">
                <a:latin typeface="Lucida Console" pitchFamily="49" charset="0"/>
              </a:rPr>
              <a:t>)</a:t>
            </a:r>
          </a:p>
          <a:p>
            <a:r>
              <a:rPr lang="en-US" altLang="zh-TW" sz="1800" dirty="0" smtClean="0">
                <a:latin typeface="Lucida Console" pitchFamily="49" charset="0"/>
              </a:rPr>
              <a:t>   </a:t>
            </a:r>
            <a:r>
              <a:rPr lang="en-US" altLang="zh-TW" sz="1800" dirty="0" err="1" smtClean="0">
                <a:latin typeface="Lucida Console"/>
              </a:rPr>
              <a:t>cin.getline</a:t>
            </a:r>
            <a:r>
              <a:rPr lang="en-US" altLang="zh-TW" sz="1800" dirty="0" smtClean="0">
                <a:latin typeface="Lucida Console"/>
              </a:rPr>
              <a:t>( string, </a:t>
            </a:r>
            <a:r>
              <a:rPr lang="en-US" altLang="zh-TW" sz="1800" dirty="0" smtClean="0">
                <a:solidFill>
                  <a:srgbClr val="0080FF"/>
                </a:solidFill>
                <a:latin typeface="Lucida Console"/>
              </a:rPr>
              <a:t>10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, </a:t>
            </a:r>
            <a:r>
              <a:rPr lang="en-US" altLang="zh-TW" sz="1800" dirty="0" smtClean="0">
                <a:solidFill>
                  <a:srgbClr val="0080FF"/>
                </a:solidFill>
                <a:latin typeface="Lucida Console"/>
              </a:rPr>
              <a:t>'\n'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 )</a:t>
            </a:r>
            <a:r>
              <a:rPr lang="en-US" altLang="zh-TW" sz="1800" dirty="0" smtClean="0">
                <a:latin typeface="Lucida Console" pitchFamily="49" charset="0"/>
              </a:rPr>
              <a:t>;</a:t>
            </a:r>
          </a:p>
        </p:txBody>
      </p:sp>
      <p:graphicFrame>
        <p:nvGraphicFramePr>
          <p:cNvPr id="93242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6613990"/>
              </p:ext>
            </p:extLst>
          </p:nvPr>
        </p:nvGraphicFramePr>
        <p:xfrm>
          <a:off x="251448" y="2708908"/>
          <a:ext cx="5580000" cy="720000"/>
        </p:xfrm>
        <a:graphic>
          <a:graphicData uri="http://schemas.openxmlformats.org/drawingml/2006/table">
            <a:tbl>
              <a:tblPr/>
              <a:tblGrid>
                <a:gridCol w="19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streambuf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\n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3271" name="Group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2071922"/>
              </p:ext>
            </p:extLst>
          </p:nvPr>
        </p:nvGraphicFramePr>
        <p:xfrm>
          <a:off x="1151563" y="1808793"/>
          <a:ext cx="4680000" cy="36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string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231701" y="4329115"/>
            <a:ext cx="3600000" cy="12600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dirty="0" smtClean="0">
                <a:ea typeface="標楷體" pitchFamily="65" charset="-120"/>
                <a:cs typeface="Courier New" panose="02070309020205020404" pitchFamily="49" charset="0"/>
              </a:rPr>
              <a:t>_</a:t>
            </a:r>
            <a:endParaRPr lang="zh-TW" altLang="zh-TW" dirty="0">
              <a:ea typeface="標楷體" pitchFamily="65" charset="-120"/>
              <a:cs typeface="Courier New" panose="02070309020205020404" pitchFamily="49" charset="0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2231701" y="1808793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/>
              <a:t>2</a:t>
            </a:r>
            <a:endParaRPr lang="zh-TW" altLang="en-US" sz="20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2591747" y="1808793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/>
              <a:t>0</a:t>
            </a:r>
            <a:endParaRPr lang="zh-TW" altLang="en-US" sz="20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2951793" y="1808793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/>
              <a:t>2</a:t>
            </a:r>
            <a:endParaRPr lang="zh-TW" altLang="en-US" sz="20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3311839" y="1808793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/>
              <a:t>0</a:t>
            </a:r>
            <a:endParaRPr lang="zh-TW" altLang="en-US" sz="20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4031931" y="1808793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/>
              <a:t>1</a:t>
            </a:r>
            <a:endParaRPr lang="zh-TW" altLang="en-US" sz="200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2231701" y="3068954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/>
              <a:t>2</a:t>
            </a:r>
            <a:endParaRPr lang="zh-TW" altLang="en-US" sz="20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6912299" y="3429000"/>
            <a:ext cx="1440185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r>
              <a:rPr lang="en-US" altLang="zh-TW" sz="2000" dirty="0">
                <a:cs typeface="Courier New" panose="02070309020205020404" pitchFamily="49" charset="0"/>
              </a:rPr>
              <a:t>_</a:t>
            </a:r>
            <a:r>
              <a:rPr lang="en-US" altLang="zh-TW" sz="2000" dirty="0" err="1" smtClean="0">
                <a:cs typeface="Courier New" panose="02070309020205020404" pitchFamily="49" charset="0"/>
              </a:rPr>
              <a:t>Mystate</a:t>
            </a:r>
            <a:endParaRPr lang="zh-TW" altLang="en-US" sz="2000" dirty="0">
              <a:cs typeface="Courier New" panose="02070309020205020404" pitchFamily="49" charset="0"/>
            </a:endParaRPr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7976338"/>
              </p:ext>
            </p:extLst>
          </p:nvPr>
        </p:nvGraphicFramePr>
        <p:xfrm>
          <a:off x="6552253" y="2708908"/>
          <a:ext cx="180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18140093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8221856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2949799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04271593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5673860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166691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98931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1009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1.11111E-6 L 0.23628 -0.1835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806" y="-91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1800" dirty="0" smtClean="0">
                <a:solidFill>
                  <a:srgbClr val="0000FF"/>
                </a:solidFill>
                <a:latin typeface="Lucida Console"/>
              </a:rPr>
              <a:t>char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 string[ </a:t>
            </a:r>
            <a:r>
              <a:rPr lang="en-US" altLang="zh-TW" sz="1800" dirty="0" smtClean="0">
                <a:solidFill>
                  <a:srgbClr val="0080FF"/>
                </a:solidFill>
                <a:latin typeface="Lucida Console"/>
              </a:rPr>
              <a:t>10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 ]</a:t>
            </a:r>
            <a:r>
              <a:rPr lang="en-US" altLang="zh-TW" sz="1800" dirty="0" smtClean="0">
                <a:latin typeface="Lucida Console" pitchFamily="49" charset="0"/>
              </a:rPr>
              <a:t>;</a:t>
            </a:r>
          </a:p>
          <a:p>
            <a:r>
              <a:rPr lang="nn-NO" altLang="zh-TW" sz="1800" dirty="0" smtClean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( </a:t>
            </a:r>
            <a:r>
              <a:rPr lang="nn-NO" altLang="zh-TW" sz="1800" dirty="0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 i = </a:t>
            </a:r>
            <a:r>
              <a:rPr lang="nn-NO" altLang="zh-TW" sz="1800" dirty="0" smtClean="0">
                <a:solidFill>
                  <a:srgbClr val="0080FF"/>
                </a:solidFill>
                <a:latin typeface="Lucida Console"/>
              </a:rPr>
              <a:t>1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; i &lt;= </a:t>
            </a:r>
            <a:r>
              <a:rPr lang="nn-NO" altLang="zh-TW" sz="1800" dirty="0" smtClean="0">
                <a:solidFill>
                  <a:srgbClr val="0080FF"/>
                </a:solidFill>
                <a:latin typeface="Lucida Console"/>
              </a:rPr>
              <a:t>3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; i++ </a:t>
            </a:r>
            <a:r>
              <a:rPr lang="en-US" altLang="zh-TW" sz="1800" dirty="0" smtClean="0">
                <a:latin typeface="Lucida Console" pitchFamily="49" charset="0"/>
              </a:rPr>
              <a:t>)</a:t>
            </a:r>
          </a:p>
          <a:p>
            <a:r>
              <a:rPr lang="en-US" altLang="zh-TW" sz="1800" dirty="0" smtClean="0">
                <a:latin typeface="Lucida Console" pitchFamily="49" charset="0"/>
              </a:rPr>
              <a:t>   </a:t>
            </a:r>
            <a:r>
              <a:rPr lang="en-US" altLang="zh-TW" sz="1800" dirty="0" err="1" smtClean="0">
                <a:latin typeface="Lucida Console"/>
              </a:rPr>
              <a:t>cin.getline</a:t>
            </a:r>
            <a:r>
              <a:rPr lang="en-US" altLang="zh-TW" sz="1800" dirty="0" smtClean="0">
                <a:latin typeface="Lucida Console"/>
              </a:rPr>
              <a:t>( string, </a:t>
            </a:r>
            <a:r>
              <a:rPr lang="en-US" altLang="zh-TW" sz="1800" dirty="0" smtClean="0">
                <a:solidFill>
                  <a:srgbClr val="0080FF"/>
                </a:solidFill>
                <a:latin typeface="Lucida Console"/>
              </a:rPr>
              <a:t>10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, </a:t>
            </a:r>
            <a:r>
              <a:rPr lang="en-US" altLang="zh-TW" sz="1800" dirty="0" smtClean="0">
                <a:solidFill>
                  <a:srgbClr val="0080FF"/>
                </a:solidFill>
                <a:latin typeface="Lucida Console"/>
              </a:rPr>
              <a:t>'\n'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 )</a:t>
            </a:r>
            <a:r>
              <a:rPr lang="en-US" altLang="zh-TW" sz="1800" dirty="0" smtClean="0">
                <a:latin typeface="Lucida Console" pitchFamily="49" charset="0"/>
              </a:rPr>
              <a:t>;</a:t>
            </a:r>
          </a:p>
        </p:txBody>
      </p:sp>
      <p:graphicFrame>
        <p:nvGraphicFramePr>
          <p:cNvPr id="93242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9787185"/>
              </p:ext>
            </p:extLst>
          </p:nvPr>
        </p:nvGraphicFramePr>
        <p:xfrm>
          <a:off x="251448" y="2708908"/>
          <a:ext cx="5580000" cy="720000"/>
        </p:xfrm>
        <a:graphic>
          <a:graphicData uri="http://schemas.openxmlformats.org/drawingml/2006/table">
            <a:tbl>
              <a:tblPr/>
              <a:tblGrid>
                <a:gridCol w="19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streambuf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\n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3271" name="Group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4517975"/>
              </p:ext>
            </p:extLst>
          </p:nvPr>
        </p:nvGraphicFramePr>
        <p:xfrm>
          <a:off x="1151563" y="1808793"/>
          <a:ext cx="4680000" cy="36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string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231701" y="4329115"/>
            <a:ext cx="3600000" cy="12600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dirty="0" smtClean="0">
                <a:ea typeface="標楷體" pitchFamily="65" charset="-120"/>
                <a:cs typeface="Courier New" panose="02070309020205020404" pitchFamily="49" charset="0"/>
              </a:rPr>
              <a:t>_</a:t>
            </a:r>
            <a:endParaRPr lang="zh-TW" altLang="zh-TW" dirty="0">
              <a:ea typeface="標楷體" pitchFamily="65" charset="-120"/>
              <a:cs typeface="Courier New" panose="02070309020205020404" pitchFamily="49" charset="0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2231701" y="1808793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/>
              <a:t>2</a:t>
            </a:r>
            <a:endParaRPr lang="zh-TW" altLang="en-US" sz="20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2591747" y="1808793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/>
              <a:t>0</a:t>
            </a:r>
            <a:endParaRPr lang="zh-TW" altLang="en-US" sz="20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2951793" y="1808793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/>
              <a:t>2</a:t>
            </a:r>
            <a:endParaRPr lang="zh-TW" altLang="en-US" sz="20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3311839" y="1808793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/>
              <a:t>0</a:t>
            </a:r>
            <a:endParaRPr lang="zh-TW" altLang="en-US" sz="20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4031931" y="1808793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/>
              <a:t>1</a:t>
            </a:r>
            <a:endParaRPr lang="zh-TW" altLang="en-US" sz="200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4391977" y="1808793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/>
              <a:t>2</a:t>
            </a:r>
            <a:endParaRPr lang="zh-TW" altLang="en-US" sz="20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6912299" y="3429000"/>
            <a:ext cx="1440185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r>
              <a:rPr lang="en-US" altLang="zh-TW" sz="2000" dirty="0">
                <a:cs typeface="Courier New" panose="02070309020205020404" pitchFamily="49" charset="0"/>
              </a:rPr>
              <a:t>_</a:t>
            </a:r>
            <a:r>
              <a:rPr lang="en-US" altLang="zh-TW" sz="2000" dirty="0" err="1" smtClean="0">
                <a:cs typeface="Courier New" panose="02070309020205020404" pitchFamily="49" charset="0"/>
              </a:rPr>
              <a:t>Mystate</a:t>
            </a:r>
            <a:endParaRPr lang="zh-TW" altLang="en-US" sz="2000" dirty="0">
              <a:cs typeface="Courier New" panose="02070309020205020404" pitchFamily="49" charset="0"/>
            </a:endParaRPr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7976338"/>
              </p:ext>
            </p:extLst>
          </p:nvPr>
        </p:nvGraphicFramePr>
        <p:xfrm>
          <a:off x="6552253" y="2708908"/>
          <a:ext cx="180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18140093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8221856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2949799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04271593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5673860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166691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98931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2876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1800" dirty="0" smtClean="0">
                <a:solidFill>
                  <a:srgbClr val="0000FF"/>
                </a:solidFill>
                <a:latin typeface="Lucida Console"/>
              </a:rPr>
              <a:t>char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 string[ </a:t>
            </a:r>
            <a:r>
              <a:rPr lang="en-US" altLang="zh-TW" sz="1800" dirty="0" smtClean="0">
                <a:solidFill>
                  <a:srgbClr val="0080FF"/>
                </a:solidFill>
                <a:latin typeface="Lucida Console"/>
              </a:rPr>
              <a:t>10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 ]</a:t>
            </a:r>
            <a:r>
              <a:rPr lang="en-US" altLang="zh-TW" sz="1800" dirty="0" smtClean="0">
                <a:latin typeface="Lucida Console" pitchFamily="49" charset="0"/>
              </a:rPr>
              <a:t>;</a:t>
            </a:r>
          </a:p>
          <a:p>
            <a:r>
              <a:rPr lang="nn-NO" altLang="zh-TW" sz="1800" dirty="0" smtClean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( </a:t>
            </a:r>
            <a:r>
              <a:rPr lang="nn-NO" altLang="zh-TW" sz="1800" dirty="0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 i = </a:t>
            </a:r>
            <a:r>
              <a:rPr lang="nn-NO" altLang="zh-TW" sz="1800" dirty="0" smtClean="0">
                <a:solidFill>
                  <a:srgbClr val="0080FF"/>
                </a:solidFill>
                <a:latin typeface="Lucida Console"/>
              </a:rPr>
              <a:t>1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; i &lt;= </a:t>
            </a:r>
            <a:r>
              <a:rPr lang="nn-NO" altLang="zh-TW" sz="1800" dirty="0" smtClean="0">
                <a:solidFill>
                  <a:srgbClr val="0080FF"/>
                </a:solidFill>
                <a:latin typeface="Lucida Console"/>
              </a:rPr>
              <a:t>3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; i++ </a:t>
            </a:r>
            <a:r>
              <a:rPr lang="en-US" altLang="zh-TW" sz="1800" dirty="0" smtClean="0">
                <a:latin typeface="Lucida Console" pitchFamily="49" charset="0"/>
              </a:rPr>
              <a:t>)</a:t>
            </a:r>
          </a:p>
          <a:p>
            <a:r>
              <a:rPr lang="en-US" altLang="zh-TW" sz="1800" dirty="0" smtClean="0">
                <a:latin typeface="Lucida Console" pitchFamily="49" charset="0"/>
              </a:rPr>
              <a:t>   </a:t>
            </a:r>
            <a:r>
              <a:rPr lang="en-US" altLang="zh-TW" sz="1800" dirty="0" err="1" smtClean="0">
                <a:latin typeface="Lucida Console"/>
              </a:rPr>
              <a:t>cin.getline</a:t>
            </a:r>
            <a:r>
              <a:rPr lang="en-US" altLang="zh-TW" sz="1800" dirty="0" smtClean="0">
                <a:latin typeface="Lucida Console"/>
              </a:rPr>
              <a:t>( string, </a:t>
            </a:r>
            <a:r>
              <a:rPr lang="en-US" altLang="zh-TW" sz="1800" dirty="0" smtClean="0">
                <a:solidFill>
                  <a:srgbClr val="0080FF"/>
                </a:solidFill>
                <a:latin typeface="Lucida Console"/>
              </a:rPr>
              <a:t>10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, </a:t>
            </a:r>
            <a:r>
              <a:rPr lang="en-US" altLang="zh-TW" sz="1800" dirty="0" smtClean="0">
                <a:solidFill>
                  <a:srgbClr val="0080FF"/>
                </a:solidFill>
                <a:latin typeface="Lucida Console"/>
              </a:rPr>
              <a:t>'\n'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 )</a:t>
            </a:r>
            <a:r>
              <a:rPr lang="en-US" altLang="zh-TW" sz="1800" dirty="0" smtClean="0">
                <a:latin typeface="Lucida Console" pitchFamily="49" charset="0"/>
              </a:rPr>
              <a:t>;</a:t>
            </a:r>
          </a:p>
        </p:txBody>
      </p:sp>
      <p:graphicFrame>
        <p:nvGraphicFramePr>
          <p:cNvPr id="93242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2964633"/>
              </p:ext>
            </p:extLst>
          </p:nvPr>
        </p:nvGraphicFramePr>
        <p:xfrm>
          <a:off x="251448" y="2708908"/>
          <a:ext cx="5580000" cy="720000"/>
        </p:xfrm>
        <a:graphic>
          <a:graphicData uri="http://schemas.openxmlformats.org/drawingml/2006/table">
            <a:tbl>
              <a:tblPr/>
              <a:tblGrid>
                <a:gridCol w="19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streambuf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3271" name="Group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1181535"/>
              </p:ext>
            </p:extLst>
          </p:nvPr>
        </p:nvGraphicFramePr>
        <p:xfrm>
          <a:off x="1151563" y="1808793"/>
          <a:ext cx="4680000" cy="36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string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\0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231701" y="4329115"/>
            <a:ext cx="3600000" cy="12600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dirty="0" smtClean="0">
                <a:ea typeface="標楷體" pitchFamily="65" charset="-120"/>
                <a:cs typeface="Courier New" panose="02070309020205020404" pitchFamily="49" charset="0"/>
              </a:rPr>
              <a:t>_</a:t>
            </a:r>
            <a:endParaRPr lang="zh-TW" altLang="zh-TW" dirty="0">
              <a:ea typeface="標楷體" pitchFamily="65" charset="-120"/>
              <a:cs typeface="Courier New" panose="02070309020205020404" pitchFamily="49" charset="0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2231701" y="1808793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/>
              <a:t>2</a:t>
            </a:r>
            <a:endParaRPr lang="zh-TW" altLang="en-US" sz="20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2591747" y="1808793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/>
              <a:t>0</a:t>
            </a:r>
            <a:endParaRPr lang="zh-TW" altLang="en-US" sz="20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2951793" y="1808793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/>
              <a:t>2</a:t>
            </a:r>
            <a:endParaRPr lang="zh-TW" altLang="en-US" sz="20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3311839" y="1808793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/>
              <a:t>0</a:t>
            </a:r>
            <a:endParaRPr lang="zh-TW" altLang="en-US" sz="20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4031931" y="1808793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/>
              <a:t>1</a:t>
            </a:r>
            <a:endParaRPr lang="zh-TW" altLang="en-US" sz="200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4391977" y="1808793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/>
              <a:t>2</a:t>
            </a:r>
            <a:endParaRPr lang="zh-TW" altLang="en-US" sz="20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6912299" y="3429000"/>
            <a:ext cx="1440185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r>
              <a:rPr lang="en-US" altLang="zh-TW" sz="2000" dirty="0">
                <a:cs typeface="Courier New" panose="02070309020205020404" pitchFamily="49" charset="0"/>
              </a:rPr>
              <a:t>_</a:t>
            </a:r>
            <a:r>
              <a:rPr lang="en-US" altLang="zh-TW" sz="2000" dirty="0" err="1" smtClean="0">
                <a:cs typeface="Courier New" panose="02070309020205020404" pitchFamily="49" charset="0"/>
              </a:rPr>
              <a:t>Mystate</a:t>
            </a:r>
            <a:endParaRPr lang="zh-TW" altLang="en-US" sz="2000" dirty="0">
              <a:cs typeface="Courier New" panose="02070309020205020404" pitchFamily="49" charset="0"/>
            </a:endParaRPr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7976338"/>
              </p:ext>
            </p:extLst>
          </p:nvPr>
        </p:nvGraphicFramePr>
        <p:xfrm>
          <a:off x="6552253" y="2708908"/>
          <a:ext cx="180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18140093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8221856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2949799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04271593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5673860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166691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98931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6113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Stream Extraction Operator </a:t>
            </a:r>
            <a:r>
              <a:rPr lang="en-US" altLang="zh-TW" dirty="0" smtClean="0">
                <a:latin typeface="Lucida Console" panose="020B0609040504020204" pitchFamily="49" charset="0"/>
                <a:cs typeface="Times New Roman" panose="02020603050405020304" pitchFamily="18" charset="0"/>
              </a:rPr>
              <a:t>&gt;&gt;</a:t>
            </a:r>
            <a:endParaRPr lang="zh-TW" altLang="en-US" dirty="0"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1800" dirty="0" smtClean="0">
                <a:solidFill>
                  <a:srgbClr val="0000FF"/>
                </a:solidFill>
                <a:latin typeface="Lucida Console"/>
              </a:rPr>
              <a:t>char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 string[ </a:t>
            </a:r>
            <a:r>
              <a:rPr lang="en-US" altLang="zh-TW" sz="1800" dirty="0" smtClean="0">
                <a:solidFill>
                  <a:srgbClr val="0080FF"/>
                </a:solidFill>
                <a:latin typeface="Lucida Console"/>
              </a:rPr>
              <a:t>10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 ]</a:t>
            </a:r>
            <a:r>
              <a:rPr lang="en-US" altLang="zh-TW" sz="1800" dirty="0" smtClean="0">
                <a:latin typeface="Lucida Console" pitchFamily="49" charset="0"/>
              </a:rPr>
              <a:t>;</a:t>
            </a:r>
          </a:p>
          <a:p>
            <a:r>
              <a:rPr lang="nn-NO" altLang="zh-TW" sz="1800" dirty="0" smtClean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( </a:t>
            </a:r>
            <a:r>
              <a:rPr lang="nn-NO" altLang="zh-TW" sz="1800" dirty="0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 i = </a:t>
            </a:r>
            <a:r>
              <a:rPr lang="nn-NO" altLang="zh-TW" sz="1800" dirty="0" smtClean="0">
                <a:solidFill>
                  <a:srgbClr val="0080FF"/>
                </a:solidFill>
                <a:latin typeface="Lucida Console"/>
              </a:rPr>
              <a:t>1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; i &lt;= </a:t>
            </a:r>
            <a:r>
              <a:rPr lang="nn-NO" altLang="zh-TW" sz="1800" dirty="0" smtClean="0">
                <a:solidFill>
                  <a:srgbClr val="0080FF"/>
                </a:solidFill>
                <a:latin typeface="Lucida Console"/>
              </a:rPr>
              <a:t>3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; i++ </a:t>
            </a:r>
            <a:r>
              <a:rPr lang="en-US" altLang="zh-TW" sz="1800" dirty="0" smtClean="0">
                <a:latin typeface="Lucida Console" pitchFamily="49" charset="0"/>
              </a:rPr>
              <a:t>)</a:t>
            </a:r>
          </a:p>
          <a:p>
            <a:r>
              <a:rPr lang="en-US" altLang="zh-TW" sz="1800" dirty="0" smtClean="0">
                <a:latin typeface="Lucida Console" pitchFamily="49" charset="0"/>
              </a:rPr>
              <a:t>   </a:t>
            </a:r>
            <a:r>
              <a:rPr lang="en-US" altLang="zh-TW" sz="1800" dirty="0" err="1" smtClean="0">
                <a:latin typeface="Lucida Console"/>
              </a:rPr>
              <a:t>cin</a:t>
            </a:r>
            <a:r>
              <a:rPr lang="en-US" altLang="zh-TW" sz="1800" dirty="0" smtClean="0">
                <a:latin typeface="Lucida Console"/>
              </a:rPr>
              <a:t> &gt;&gt; string</a:t>
            </a:r>
            <a:r>
              <a:rPr lang="en-US" altLang="zh-TW" sz="1800" dirty="0" smtClean="0">
                <a:latin typeface="Lucida Console" pitchFamily="49" charset="0"/>
              </a:rPr>
              <a:t>;</a:t>
            </a:r>
          </a:p>
        </p:txBody>
      </p:sp>
      <p:graphicFrame>
        <p:nvGraphicFramePr>
          <p:cNvPr id="93242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2181776"/>
              </p:ext>
            </p:extLst>
          </p:nvPr>
        </p:nvGraphicFramePr>
        <p:xfrm>
          <a:off x="251448" y="2708908"/>
          <a:ext cx="5580000" cy="720000"/>
        </p:xfrm>
        <a:graphic>
          <a:graphicData uri="http://schemas.openxmlformats.org/drawingml/2006/table">
            <a:tbl>
              <a:tblPr/>
              <a:tblGrid>
                <a:gridCol w="19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streambuf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3271" name="Group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1918043"/>
              </p:ext>
            </p:extLst>
          </p:nvPr>
        </p:nvGraphicFramePr>
        <p:xfrm>
          <a:off x="1151563" y="1808793"/>
          <a:ext cx="4680000" cy="36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string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231701" y="4329115"/>
            <a:ext cx="3600000" cy="12600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dirty="0" smtClean="0">
                <a:solidFill>
                  <a:srgbClr val="000000"/>
                </a:solidFill>
                <a:ea typeface="標楷體" pitchFamily="65" charset="-120"/>
                <a:cs typeface="Courier New" panose="02070309020205020404" pitchFamily="49" charset="0"/>
              </a:rPr>
              <a:t>_</a:t>
            </a:r>
            <a:endParaRPr lang="zh-TW" altLang="zh-TW" dirty="0">
              <a:solidFill>
                <a:srgbClr val="000000"/>
              </a:solidFill>
              <a:ea typeface="標楷體" pitchFamily="65" charset="-120"/>
              <a:cs typeface="Courier New" panose="02070309020205020404" pitchFamily="49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6912299" y="3429000"/>
            <a:ext cx="1440185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r>
              <a:rPr lang="en-US" altLang="zh-TW" sz="2000" dirty="0">
                <a:cs typeface="Courier New" panose="02070309020205020404" pitchFamily="49" charset="0"/>
              </a:rPr>
              <a:t>_</a:t>
            </a:r>
            <a:r>
              <a:rPr lang="en-US" altLang="zh-TW" sz="2000" dirty="0" err="1" smtClean="0">
                <a:cs typeface="Courier New" panose="02070309020205020404" pitchFamily="49" charset="0"/>
              </a:rPr>
              <a:t>Mystate</a:t>
            </a:r>
            <a:endParaRPr lang="zh-TW" altLang="en-US" sz="2000" dirty="0">
              <a:cs typeface="Courier New" panose="02070309020205020404" pitchFamily="49" charset="0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7976338"/>
              </p:ext>
            </p:extLst>
          </p:nvPr>
        </p:nvGraphicFramePr>
        <p:xfrm>
          <a:off x="6552253" y="2708908"/>
          <a:ext cx="180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18140093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8221856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2949799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04271593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5673860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166691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98931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0557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1800" dirty="0" smtClean="0">
                <a:solidFill>
                  <a:srgbClr val="0000FF"/>
                </a:solidFill>
                <a:latin typeface="Lucida Console"/>
              </a:rPr>
              <a:t>char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 string[ </a:t>
            </a:r>
            <a:r>
              <a:rPr lang="en-US" altLang="zh-TW" sz="1800" dirty="0" smtClean="0">
                <a:solidFill>
                  <a:srgbClr val="0080FF"/>
                </a:solidFill>
                <a:latin typeface="Lucida Console"/>
              </a:rPr>
              <a:t>10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 ]</a:t>
            </a:r>
            <a:r>
              <a:rPr lang="en-US" altLang="zh-TW" sz="1800" dirty="0" smtClean="0">
                <a:latin typeface="Lucida Console" pitchFamily="49" charset="0"/>
              </a:rPr>
              <a:t>;</a:t>
            </a:r>
          </a:p>
          <a:p>
            <a:r>
              <a:rPr lang="nn-NO" altLang="zh-TW" sz="1800" dirty="0" smtClean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( </a:t>
            </a:r>
            <a:r>
              <a:rPr lang="nn-NO" altLang="zh-TW" sz="1800" dirty="0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 i = </a:t>
            </a:r>
            <a:r>
              <a:rPr lang="nn-NO" altLang="zh-TW" sz="1800" dirty="0" smtClean="0">
                <a:solidFill>
                  <a:srgbClr val="0080FF"/>
                </a:solidFill>
                <a:latin typeface="Lucida Console"/>
              </a:rPr>
              <a:t>1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; i &lt;= </a:t>
            </a:r>
            <a:r>
              <a:rPr lang="nn-NO" altLang="zh-TW" sz="1800" dirty="0" smtClean="0">
                <a:solidFill>
                  <a:srgbClr val="0080FF"/>
                </a:solidFill>
                <a:latin typeface="Lucida Console"/>
              </a:rPr>
              <a:t>3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; i++ </a:t>
            </a:r>
            <a:r>
              <a:rPr lang="en-US" altLang="zh-TW" sz="1800" dirty="0" smtClean="0">
                <a:latin typeface="Lucida Console" pitchFamily="49" charset="0"/>
              </a:rPr>
              <a:t>)</a:t>
            </a:r>
          </a:p>
          <a:p>
            <a:r>
              <a:rPr lang="en-US" altLang="zh-TW" sz="1800" dirty="0" smtClean="0">
                <a:latin typeface="Lucida Console" pitchFamily="49" charset="0"/>
              </a:rPr>
              <a:t>   </a:t>
            </a:r>
            <a:r>
              <a:rPr lang="en-US" altLang="zh-TW" sz="1800" dirty="0" err="1" smtClean="0">
                <a:latin typeface="Lucida Console"/>
              </a:rPr>
              <a:t>cin</a:t>
            </a:r>
            <a:r>
              <a:rPr lang="en-US" altLang="zh-TW" sz="1800" dirty="0" smtClean="0">
                <a:latin typeface="Lucida Console"/>
              </a:rPr>
              <a:t> &gt;&gt; string</a:t>
            </a:r>
            <a:r>
              <a:rPr lang="en-US" altLang="zh-TW" sz="1800" dirty="0" smtClean="0">
                <a:latin typeface="Lucida Console" pitchFamily="49" charset="0"/>
              </a:rPr>
              <a:t>;</a:t>
            </a:r>
          </a:p>
        </p:txBody>
      </p:sp>
      <p:graphicFrame>
        <p:nvGraphicFramePr>
          <p:cNvPr id="93242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988316"/>
              </p:ext>
            </p:extLst>
          </p:nvPr>
        </p:nvGraphicFramePr>
        <p:xfrm>
          <a:off x="251448" y="2708908"/>
          <a:ext cx="5580000" cy="720000"/>
        </p:xfrm>
        <a:graphic>
          <a:graphicData uri="http://schemas.openxmlformats.org/drawingml/2006/table">
            <a:tbl>
              <a:tblPr/>
              <a:tblGrid>
                <a:gridCol w="19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streambuf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3271" name="Group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0163353"/>
              </p:ext>
            </p:extLst>
          </p:nvPr>
        </p:nvGraphicFramePr>
        <p:xfrm>
          <a:off x="1151563" y="1808793"/>
          <a:ext cx="4680000" cy="36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string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231701" y="4329115"/>
            <a:ext cx="3600000" cy="12600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dirty="0" smtClean="0">
                <a:solidFill>
                  <a:srgbClr val="000000"/>
                </a:solidFill>
                <a:ea typeface="標楷體" pitchFamily="65" charset="-120"/>
                <a:cs typeface="Courier New" panose="02070309020205020404" pitchFamily="49" charset="0"/>
              </a:rPr>
              <a:t>2_</a:t>
            </a:r>
            <a:endParaRPr lang="zh-TW" altLang="zh-TW" dirty="0">
              <a:solidFill>
                <a:srgbClr val="000000"/>
              </a:solidFill>
              <a:ea typeface="標楷體" pitchFamily="65" charset="-120"/>
              <a:cs typeface="Courier New" panose="02070309020205020404" pitchFamily="49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6912299" y="3429000"/>
            <a:ext cx="1440185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r>
              <a:rPr lang="en-US" altLang="zh-TW" sz="2000" dirty="0">
                <a:cs typeface="Courier New" panose="02070309020205020404" pitchFamily="49" charset="0"/>
              </a:rPr>
              <a:t>_</a:t>
            </a:r>
            <a:r>
              <a:rPr lang="en-US" altLang="zh-TW" sz="2000" dirty="0" err="1" smtClean="0">
                <a:cs typeface="Courier New" panose="02070309020205020404" pitchFamily="49" charset="0"/>
              </a:rPr>
              <a:t>Mystate</a:t>
            </a:r>
            <a:endParaRPr lang="zh-TW" altLang="en-US" sz="2000" dirty="0">
              <a:cs typeface="Courier New" panose="02070309020205020404" pitchFamily="49" charset="0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7976338"/>
              </p:ext>
            </p:extLst>
          </p:nvPr>
        </p:nvGraphicFramePr>
        <p:xfrm>
          <a:off x="6552253" y="2708908"/>
          <a:ext cx="180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18140093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8221856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2949799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04271593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5673860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166691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98931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6943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1800" dirty="0" smtClean="0">
                <a:solidFill>
                  <a:srgbClr val="0000FF"/>
                </a:solidFill>
                <a:latin typeface="Lucida Console"/>
              </a:rPr>
              <a:t>char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 string[ </a:t>
            </a:r>
            <a:r>
              <a:rPr lang="en-US" altLang="zh-TW" sz="1800" dirty="0" smtClean="0">
                <a:solidFill>
                  <a:srgbClr val="0080FF"/>
                </a:solidFill>
                <a:latin typeface="Lucida Console"/>
              </a:rPr>
              <a:t>10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 ]</a:t>
            </a:r>
            <a:r>
              <a:rPr lang="en-US" altLang="zh-TW" sz="1800" dirty="0" smtClean="0">
                <a:latin typeface="Lucida Console" pitchFamily="49" charset="0"/>
              </a:rPr>
              <a:t>;</a:t>
            </a:r>
          </a:p>
          <a:p>
            <a:r>
              <a:rPr lang="nn-NO" altLang="zh-TW" sz="1800" dirty="0" smtClean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( </a:t>
            </a:r>
            <a:r>
              <a:rPr lang="nn-NO" altLang="zh-TW" sz="1800" dirty="0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 i = </a:t>
            </a:r>
            <a:r>
              <a:rPr lang="nn-NO" altLang="zh-TW" sz="1800" dirty="0" smtClean="0">
                <a:solidFill>
                  <a:srgbClr val="0080FF"/>
                </a:solidFill>
                <a:latin typeface="Lucida Console"/>
              </a:rPr>
              <a:t>1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; i &lt;= </a:t>
            </a:r>
            <a:r>
              <a:rPr lang="nn-NO" altLang="zh-TW" sz="1800" dirty="0" smtClean="0">
                <a:solidFill>
                  <a:srgbClr val="0080FF"/>
                </a:solidFill>
                <a:latin typeface="Lucida Console"/>
              </a:rPr>
              <a:t>3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; i++ </a:t>
            </a:r>
            <a:r>
              <a:rPr lang="en-US" altLang="zh-TW" sz="1800" dirty="0" smtClean="0">
                <a:latin typeface="Lucida Console" pitchFamily="49" charset="0"/>
              </a:rPr>
              <a:t>)</a:t>
            </a:r>
          </a:p>
          <a:p>
            <a:r>
              <a:rPr lang="en-US" altLang="zh-TW" sz="1800" dirty="0" smtClean="0">
                <a:latin typeface="Lucida Console" pitchFamily="49" charset="0"/>
              </a:rPr>
              <a:t>   </a:t>
            </a:r>
            <a:r>
              <a:rPr lang="en-US" altLang="zh-TW" sz="1800" dirty="0" err="1" smtClean="0">
                <a:latin typeface="Lucida Console"/>
              </a:rPr>
              <a:t>cin</a:t>
            </a:r>
            <a:r>
              <a:rPr lang="en-US" altLang="zh-TW" sz="1800" dirty="0" smtClean="0">
                <a:latin typeface="Lucida Console"/>
              </a:rPr>
              <a:t> &gt;&gt; string</a:t>
            </a:r>
            <a:r>
              <a:rPr lang="en-US" altLang="zh-TW" sz="1800" dirty="0" smtClean="0">
                <a:latin typeface="Lucida Console" pitchFamily="49" charset="0"/>
              </a:rPr>
              <a:t>;</a:t>
            </a:r>
          </a:p>
        </p:txBody>
      </p:sp>
      <p:graphicFrame>
        <p:nvGraphicFramePr>
          <p:cNvPr id="93242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8049210"/>
              </p:ext>
            </p:extLst>
          </p:nvPr>
        </p:nvGraphicFramePr>
        <p:xfrm>
          <a:off x="251448" y="2708908"/>
          <a:ext cx="5580000" cy="720000"/>
        </p:xfrm>
        <a:graphic>
          <a:graphicData uri="http://schemas.openxmlformats.org/drawingml/2006/table">
            <a:tbl>
              <a:tblPr/>
              <a:tblGrid>
                <a:gridCol w="19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streambuf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3271" name="Group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0433319"/>
              </p:ext>
            </p:extLst>
          </p:nvPr>
        </p:nvGraphicFramePr>
        <p:xfrm>
          <a:off x="1151563" y="1808793"/>
          <a:ext cx="4680000" cy="36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string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231701" y="4329115"/>
            <a:ext cx="3600000" cy="12600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dirty="0" smtClean="0">
                <a:solidFill>
                  <a:srgbClr val="000000"/>
                </a:solidFill>
                <a:ea typeface="標楷體" pitchFamily="65" charset="-120"/>
                <a:cs typeface="Courier New" panose="02070309020205020404" pitchFamily="49" charset="0"/>
              </a:rPr>
              <a:t>20_</a:t>
            </a:r>
            <a:endParaRPr lang="zh-TW" altLang="zh-TW" dirty="0">
              <a:solidFill>
                <a:srgbClr val="000000"/>
              </a:solidFill>
              <a:ea typeface="標楷體" pitchFamily="65" charset="-120"/>
              <a:cs typeface="Courier New" panose="02070309020205020404" pitchFamily="49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6912299" y="3429000"/>
            <a:ext cx="1440185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r>
              <a:rPr lang="en-US" altLang="zh-TW" sz="2000" dirty="0">
                <a:cs typeface="Courier New" panose="02070309020205020404" pitchFamily="49" charset="0"/>
              </a:rPr>
              <a:t>_</a:t>
            </a:r>
            <a:r>
              <a:rPr lang="en-US" altLang="zh-TW" sz="2000" dirty="0" err="1" smtClean="0">
                <a:cs typeface="Courier New" panose="02070309020205020404" pitchFamily="49" charset="0"/>
              </a:rPr>
              <a:t>Mystate</a:t>
            </a:r>
            <a:endParaRPr lang="zh-TW" altLang="en-US" sz="2000" dirty="0">
              <a:cs typeface="Courier New" panose="02070309020205020404" pitchFamily="49" charset="0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7976338"/>
              </p:ext>
            </p:extLst>
          </p:nvPr>
        </p:nvGraphicFramePr>
        <p:xfrm>
          <a:off x="6552253" y="2708908"/>
          <a:ext cx="180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18140093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8221856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2949799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04271593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5673860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166691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98931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0012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1800" dirty="0" smtClean="0">
                <a:solidFill>
                  <a:srgbClr val="0000FF"/>
                </a:solidFill>
                <a:latin typeface="Lucida Console"/>
              </a:rPr>
              <a:t>char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 string[ </a:t>
            </a:r>
            <a:r>
              <a:rPr lang="en-US" altLang="zh-TW" sz="1800" dirty="0" smtClean="0">
                <a:solidFill>
                  <a:srgbClr val="0080FF"/>
                </a:solidFill>
                <a:latin typeface="Lucida Console"/>
              </a:rPr>
              <a:t>10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 ]</a:t>
            </a:r>
            <a:r>
              <a:rPr lang="en-US" altLang="zh-TW" sz="1800" dirty="0" smtClean="0">
                <a:latin typeface="Lucida Console" pitchFamily="49" charset="0"/>
              </a:rPr>
              <a:t>;</a:t>
            </a:r>
          </a:p>
          <a:p>
            <a:r>
              <a:rPr lang="nn-NO" altLang="zh-TW" sz="1800" dirty="0" smtClean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( </a:t>
            </a:r>
            <a:r>
              <a:rPr lang="nn-NO" altLang="zh-TW" sz="1800" dirty="0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 i = </a:t>
            </a:r>
            <a:r>
              <a:rPr lang="nn-NO" altLang="zh-TW" sz="1800" dirty="0" smtClean="0">
                <a:solidFill>
                  <a:srgbClr val="0080FF"/>
                </a:solidFill>
                <a:latin typeface="Lucida Console"/>
              </a:rPr>
              <a:t>1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; i &lt;= </a:t>
            </a:r>
            <a:r>
              <a:rPr lang="nn-NO" altLang="zh-TW" sz="1800" dirty="0" smtClean="0">
                <a:solidFill>
                  <a:srgbClr val="0080FF"/>
                </a:solidFill>
                <a:latin typeface="Lucida Console"/>
              </a:rPr>
              <a:t>3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; i++ </a:t>
            </a:r>
            <a:r>
              <a:rPr lang="en-US" altLang="zh-TW" sz="1800" dirty="0" smtClean="0">
                <a:latin typeface="Lucida Console" pitchFamily="49" charset="0"/>
              </a:rPr>
              <a:t>)</a:t>
            </a:r>
          </a:p>
          <a:p>
            <a:r>
              <a:rPr lang="en-US" altLang="zh-TW" sz="1800" dirty="0" smtClean="0">
                <a:latin typeface="Lucida Console" pitchFamily="49" charset="0"/>
              </a:rPr>
              <a:t>   </a:t>
            </a:r>
            <a:r>
              <a:rPr lang="en-US" altLang="zh-TW" sz="1800" dirty="0" err="1" smtClean="0">
                <a:latin typeface="Lucida Console"/>
              </a:rPr>
              <a:t>cin.get</a:t>
            </a:r>
            <a:r>
              <a:rPr lang="en-US" altLang="zh-TW" sz="1800" dirty="0" smtClean="0">
                <a:latin typeface="Lucida Console"/>
              </a:rPr>
              <a:t>( string, </a:t>
            </a:r>
            <a:r>
              <a:rPr lang="en-US" altLang="zh-TW" sz="1800" dirty="0" smtClean="0">
                <a:solidFill>
                  <a:srgbClr val="0080FF"/>
                </a:solidFill>
                <a:latin typeface="Lucida Console"/>
              </a:rPr>
              <a:t>10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, </a:t>
            </a:r>
            <a:r>
              <a:rPr lang="en-US" altLang="zh-TW" sz="1800" dirty="0" smtClean="0">
                <a:solidFill>
                  <a:srgbClr val="0080FF"/>
                </a:solidFill>
                <a:latin typeface="Lucida Console"/>
              </a:rPr>
              <a:t>'\n'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 )</a:t>
            </a:r>
            <a:r>
              <a:rPr lang="en-US" altLang="zh-TW" sz="1800" dirty="0" smtClean="0">
                <a:latin typeface="Lucida Console" pitchFamily="49" charset="0"/>
              </a:rPr>
              <a:t>;</a:t>
            </a:r>
          </a:p>
        </p:txBody>
      </p:sp>
      <p:graphicFrame>
        <p:nvGraphicFramePr>
          <p:cNvPr id="93242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7245944"/>
              </p:ext>
            </p:extLst>
          </p:nvPr>
        </p:nvGraphicFramePr>
        <p:xfrm>
          <a:off x="251448" y="2708908"/>
          <a:ext cx="5580000" cy="720000"/>
        </p:xfrm>
        <a:graphic>
          <a:graphicData uri="http://schemas.openxmlformats.org/drawingml/2006/table">
            <a:tbl>
              <a:tblPr/>
              <a:tblGrid>
                <a:gridCol w="19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streambuf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3271" name="Group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3588108"/>
              </p:ext>
            </p:extLst>
          </p:nvPr>
        </p:nvGraphicFramePr>
        <p:xfrm>
          <a:off x="1151563" y="1808793"/>
          <a:ext cx="4680000" cy="36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string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231701" y="4329115"/>
            <a:ext cx="3600000" cy="12600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dirty="0" smtClean="0">
                <a:ea typeface="標楷體" pitchFamily="65" charset="-120"/>
                <a:cs typeface="Courier New" panose="02070309020205020404" pitchFamily="49" charset="0"/>
              </a:rPr>
              <a:t>202_</a:t>
            </a:r>
            <a:endParaRPr lang="zh-TW" altLang="zh-TW" dirty="0">
              <a:ea typeface="標楷體" pitchFamily="65" charset="-120"/>
              <a:cs typeface="Courier New" panose="02070309020205020404" pitchFamily="49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6912299" y="3429000"/>
            <a:ext cx="1440185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r>
              <a:rPr lang="en-US" altLang="zh-TW" sz="2000" dirty="0">
                <a:cs typeface="Courier New" panose="02070309020205020404" pitchFamily="49" charset="0"/>
              </a:rPr>
              <a:t>_</a:t>
            </a:r>
            <a:r>
              <a:rPr lang="en-US" altLang="zh-TW" sz="2000" dirty="0" err="1" smtClean="0">
                <a:cs typeface="Courier New" panose="02070309020205020404" pitchFamily="49" charset="0"/>
              </a:rPr>
              <a:t>Mystate</a:t>
            </a:r>
            <a:endParaRPr lang="zh-TW" altLang="en-US" sz="2000" dirty="0">
              <a:cs typeface="Courier New" panose="02070309020205020404" pitchFamily="49" charset="0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0734281"/>
              </p:ext>
            </p:extLst>
          </p:nvPr>
        </p:nvGraphicFramePr>
        <p:xfrm>
          <a:off x="6552253" y="2708908"/>
          <a:ext cx="180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18140093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8221856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2949799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04271593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5673860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166691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98931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535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1800" dirty="0" smtClean="0">
                <a:solidFill>
                  <a:srgbClr val="0000FF"/>
                </a:solidFill>
                <a:latin typeface="Lucida Console"/>
              </a:rPr>
              <a:t>char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 string[ </a:t>
            </a:r>
            <a:r>
              <a:rPr lang="en-US" altLang="zh-TW" sz="1800" dirty="0" smtClean="0">
                <a:solidFill>
                  <a:srgbClr val="0080FF"/>
                </a:solidFill>
                <a:latin typeface="Lucida Console"/>
              </a:rPr>
              <a:t>10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 ]</a:t>
            </a:r>
            <a:r>
              <a:rPr lang="en-US" altLang="zh-TW" sz="1800" dirty="0" smtClean="0">
                <a:latin typeface="Lucida Console" pitchFamily="49" charset="0"/>
              </a:rPr>
              <a:t>;</a:t>
            </a:r>
          </a:p>
          <a:p>
            <a:r>
              <a:rPr lang="nn-NO" altLang="zh-TW" sz="1800" dirty="0" smtClean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( </a:t>
            </a:r>
            <a:r>
              <a:rPr lang="nn-NO" altLang="zh-TW" sz="1800" dirty="0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 i = </a:t>
            </a:r>
            <a:r>
              <a:rPr lang="nn-NO" altLang="zh-TW" sz="1800" dirty="0" smtClean="0">
                <a:solidFill>
                  <a:srgbClr val="0080FF"/>
                </a:solidFill>
                <a:latin typeface="Lucida Console"/>
              </a:rPr>
              <a:t>1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; i &lt;= </a:t>
            </a:r>
            <a:r>
              <a:rPr lang="nn-NO" altLang="zh-TW" sz="1800" dirty="0" smtClean="0">
                <a:solidFill>
                  <a:srgbClr val="0080FF"/>
                </a:solidFill>
                <a:latin typeface="Lucida Console"/>
              </a:rPr>
              <a:t>3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; i++ </a:t>
            </a:r>
            <a:r>
              <a:rPr lang="en-US" altLang="zh-TW" sz="1800" dirty="0" smtClean="0">
                <a:latin typeface="Lucida Console" pitchFamily="49" charset="0"/>
              </a:rPr>
              <a:t>)</a:t>
            </a:r>
          </a:p>
          <a:p>
            <a:r>
              <a:rPr lang="en-US" altLang="zh-TW" sz="1800" dirty="0" smtClean="0">
                <a:latin typeface="Lucida Console" pitchFamily="49" charset="0"/>
              </a:rPr>
              <a:t>   </a:t>
            </a:r>
            <a:r>
              <a:rPr lang="en-US" altLang="zh-TW" sz="1800" dirty="0" err="1" smtClean="0">
                <a:latin typeface="Lucida Console"/>
              </a:rPr>
              <a:t>cin</a:t>
            </a:r>
            <a:r>
              <a:rPr lang="en-US" altLang="zh-TW" sz="1800" dirty="0" smtClean="0">
                <a:latin typeface="Lucida Console"/>
              </a:rPr>
              <a:t> &gt;&gt; string</a:t>
            </a:r>
            <a:r>
              <a:rPr lang="en-US" altLang="zh-TW" sz="1800" dirty="0" smtClean="0">
                <a:latin typeface="Lucida Console" pitchFamily="49" charset="0"/>
              </a:rPr>
              <a:t>;</a:t>
            </a:r>
          </a:p>
        </p:txBody>
      </p:sp>
      <p:graphicFrame>
        <p:nvGraphicFramePr>
          <p:cNvPr id="93242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4809668"/>
              </p:ext>
            </p:extLst>
          </p:nvPr>
        </p:nvGraphicFramePr>
        <p:xfrm>
          <a:off x="251448" y="2708908"/>
          <a:ext cx="5580000" cy="720000"/>
        </p:xfrm>
        <a:graphic>
          <a:graphicData uri="http://schemas.openxmlformats.org/drawingml/2006/table">
            <a:tbl>
              <a:tblPr/>
              <a:tblGrid>
                <a:gridCol w="19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streambuf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3271" name="Group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6105583"/>
              </p:ext>
            </p:extLst>
          </p:nvPr>
        </p:nvGraphicFramePr>
        <p:xfrm>
          <a:off x="1151563" y="1808793"/>
          <a:ext cx="4680000" cy="36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string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231701" y="4329115"/>
            <a:ext cx="3600000" cy="12600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dirty="0" smtClean="0">
                <a:solidFill>
                  <a:srgbClr val="000000"/>
                </a:solidFill>
                <a:ea typeface="標楷體" pitchFamily="65" charset="-120"/>
                <a:cs typeface="Courier New" panose="02070309020205020404" pitchFamily="49" charset="0"/>
              </a:rPr>
              <a:t>202_</a:t>
            </a:r>
            <a:endParaRPr lang="zh-TW" altLang="zh-TW" dirty="0">
              <a:solidFill>
                <a:srgbClr val="000000"/>
              </a:solidFill>
              <a:ea typeface="標楷體" pitchFamily="65" charset="-120"/>
              <a:cs typeface="Courier New" panose="02070309020205020404" pitchFamily="49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6912299" y="3429000"/>
            <a:ext cx="1440185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r>
              <a:rPr lang="en-US" altLang="zh-TW" sz="2000" dirty="0">
                <a:cs typeface="Courier New" panose="02070309020205020404" pitchFamily="49" charset="0"/>
              </a:rPr>
              <a:t>_</a:t>
            </a:r>
            <a:r>
              <a:rPr lang="en-US" altLang="zh-TW" sz="2000" dirty="0" err="1" smtClean="0">
                <a:cs typeface="Courier New" panose="02070309020205020404" pitchFamily="49" charset="0"/>
              </a:rPr>
              <a:t>Mystate</a:t>
            </a:r>
            <a:endParaRPr lang="zh-TW" altLang="en-US" sz="2000" dirty="0">
              <a:cs typeface="Courier New" panose="02070309020205020404" pitchFamily="49" charset="0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7976338"/>
              </p:ext>
            </p:extLst>
          </p:nvPr>
        </p:nvGraphicFramePr>
        <p:xfrm>
          <a:off x="6552253" y="2708908"/>
          <a:ext cx="180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18140093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8221856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2949799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04271593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5673860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166691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98931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4011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1800" dirty="0" smtClean="0">
                <a:solidFill>
                  <a:srgbClr val="0000FF"/>
                </a:solidFill>
                <a:latin typeface="Lucida Console"/>
              </a:rPr>
              <a:t>char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 string[ </a:t>
            </a:r>
            <a:r>
              <a:rPr lang="en-US" altLang="zh-TW" sz="1800" dirty="0" smtClean="0">
                <a:solidFill>
                  <a:srgbClr val="0080FF"/>
                </a:solidFill>
                <a:latin typeface="Lucida Console"/>
              </a:rPr>
              <a:t>10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 ]</a:t>
            </a:r>
            <a:r>
              <a:rPr lang="en-US" altLang="zh-TW" sz="1800" dirty="0" smtClean="0">
                <a:latin typeface="Lucida Console" pitchFamily="49" charset="0"/>
              </a:rPr>
              <a:t>;</a:t>
            </a:r>
          </a:p>
          <a:p>
            <a:r>
              <a:rPr lang="nn-NO" altLang="zh-TW" sz="1800" dirty="0" smtClean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( </a:t>
            </a:r>
            <a:r>
              <a:rPr lang="nn-NO" altLang="zh-TW" sz="1800" dirty="0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 i = </a:t>
            </a:r>
            <a:r>
              <a:rPr lang="nn-NO" altLang="zh-TW" sz="1800" dirty="0" smtClean="0">
                <a:solidFill>
                  <a:srgbClr val="0080FF"/>
                </a:solidFill>
                <a:latin typeface="Lucida Console"/>
              </a:rPr>
              <a:t>1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; i &lt;= </a:t>
            </a:r>
            <a:r>
              <a:rPr lang="nn-NO" altLang="zh-TW" sz="1800" dirty="0" smtClean="0">
                <a:solidFill>
                  <a:srgbClr val="0080FF"/>
                </a:solidFill>
                <a:latin typeface="Lucida Console"/>
              </a:rPr>
              <a:t>3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; i++ </a:t>
            </a:r>
            <a:r>
              <a:rPr lang="en-US" altLang="zh-TW" sz="1800" dirty="0" smtClean="0">
                <a:latin typeface="Lucida Console" pitchFamily="49" charset="0"/>
              </a:rPr>
              <a:t>)</a:t>
            </a:r>
          </a:p>
          <a:p>
            <a:r>
              <a:rPr lang="en-US" altLang="zh-TW" sz="1800" dirty="0" smtClean="0">
                <a:latin typeface="Lucida Console" pitchFamily="49" charset="0"/>
              </a:rPr>
              <a:t>   </a:t>
            </a:r>
            <a:r>
              <a:rPr lang="en-US" altLang="zh-TW" sz="1800" dirty="0" err="1" smtClean="0">
                <a:latin typeface="Lucida Console"/>
              </a:rPr>
              <a:t>cin</a:t>
            </a:r>
            <a:r>
              <a:rPr lang="en-US" altLang="zh-TW" sz="1800" dirty="0" smtClean="0">
                <a:latin typeface="Lucida Console"/>
              </a:rPr>
              <a:t> &gt;&gt; string</a:t>
            </a:r>
            <a:r>
              <a:rPr lang="en-US" altLang="zh-TW" sz="1800" dirty="0" smtClean="0">
                <a:latin typeface="Lucida Console" pitchFamily="49" charset="0"/>
              </a:rPr>
              <a:t>;</a:t>
            </a:r>
          </a:p>
        </p:txBody>
      </p:sp>
      <p:graphicFrame>
        <p:nvGraphicFramePr>
          <p:cNvPr id="93242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7173458"/>
              </p:ext>
            </p:extLst>
          </p:nvPr>
        </p:nvGraphicFramePr>
        <p:xfrm>
          <a:off x="251448" y="2708908"/>
          <a:ext cx="5580000" cy="720000"/>
        </p:xfrm>
        <a:graphic>
          <a:graphicData uri="http://schemas.openxmlformats.org/drawingml/2006/table">
            <a:tbl>
              <a:tblPr/>
              <a:tblGrid>
                <a:gridCol w="19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streambuf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3271" name="Group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3384378"/>
              </p:ext>
            </p:extLst>
          </p:nvPr>
        </p:nvGraphicFramePr>
        <p:xfrm>
          <a:off x="1151563" y="1808793"/>
          <a:ext cx="4680000" cy="36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string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231701" y="4329115"/>
            <a:ext cx="3600000" cy="12600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dirty="0" smtClean="0">
                <a:solidFill>
                  <a:srgbClr val="000000"/>
                </a:solidFill>
                <a:ea typeface="標楷體" pitchFamily="65" charset="-120"/>
                <a:cs typeface="Courier New" panose="02070309020205020404" pitchFamily="49" charset="0"/>
              </a:rPr>
              <a:t>2020_</a:t>
            </a:r>
            <a:endParaRPr lang="zh-TW" altLang="zh-TW" dirty="0">
              <a:solidFill>
                <a:srgbClr val="000000"/>
              </a:solidFill>
              <a:ea typeface="標楷體" pitchFamily="65" charset="-120"/>
              <a:cs typeface="Courier New" panose="02070309020205020404" pitchFamily="49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6912299" y="3429000"/>
            <a:ext cx="1440185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r>
              <a:rPr lang="en-US" altLang="zh-TW" sz="2000" dirty="0">
                <a:cs typeface="Courier New" panose="02070309020205020404" pitchFamily="49" charset="0"/>
              </a:rPr>
              <a:t>_</a:t>
            </a:r>
            <a:r>
              <a:rPr lang="en-US" altLang="zh-TW" sz="2000" dirty="0" err="1" smtClean="0">
                <a:cs typeface="Courier New" panose="02070309020205020404" pitchFamily="49" charset="0"/>
              </a:rPr>
              <a:t>Mystate</a:t>
            </a:r>
            <a:endParaRPr lang="zh-TW" altLang="en-US" sz="2000" dirty="0">
              <a:cs typeface="Courier New" panose="02070309020205020404" pitchFamily="49" charset="0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7976338"/>
              </p:ext>
            </p:extLst>
          </p:nvPr>
        </p:nvGraphicFramePr>
        <p:xfrm>
          <a:off x="6552253" y="2708908"/>
          <a:ext cx="180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18140093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8221856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2949799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04271593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5673860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166691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98931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4471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1800" dirty="0" smtClean="0">
                <a:solidFill>
                  <a:srgbClr val="0000FF"/>
                </a:solidFill>
                <a:latin typeface="Lucida Console"/>
              </a:rPr>
              <a:t>char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 string[ </a:t>
            </a:r>
            <a:r>
              <a:rPr lang="en-US" altLang="zh-TW" sz="1800" dirty="0" smtClean="0">
                <a:solidFill>
                  <a:srgbClr val="0080FF"/>
                </a:solidFill>
                <a:latin typeface="Lucida Console"/>
              </a:rPr>
              <a:t>10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 ]</a:t>
            </a:r>
            <a:r>
              <a:rPr lang="en-US" altLang="zh-TW" sz="1800" dirty="0" smtClean="0">
                <a:latin typeface="Lucida Console" pitchFamily="49" charset="0"/>
              </a:rPr>
              <a:t>;</a:t>
            </a:r>
          </a:p>
          <a:p>
            <a:r>
              <a:rPr lang="nn-NO" altLang="zh-TW" sz="1800" dirty="0" smtClean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( </a:t>
            </a:r>
            <a:r>
              <a:rPr lang="nn-NO" altLang="zh-TW" sz="1800" dirty="0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 i = </a:t>
            </a:r>
            <a:r>
              <a:rPr lang="nn-NO" altLang="zh-TW" sz="1800" dirty="0" smtClean="0">
                <a:solidFill>
                  <a:srgbClr val="0080FF"/>
                </a:solidFill>
                <a:latin typeface="Lucida Console"/>
              </a:rPr>
              <a:t>1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; i &lt;= </a:t>
            </a:r>
            <a:r>
              <a:rPr lang="nn-NO" altLang="zh-TW" sz="1800" dirty="0" smtClean="0">
                <a:solidFill>
                  <a:srgbClr val="0080FF"/>
                </a:solidFill>
                <a:latin typeface="Lucida Console"/>
              </a:rPr>
              <a:t>3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; i++ </a:t>
            </a:r>
            <a:r>
              <a:rPr lang="en-US" altLang="zh-TW" sz="1800" dirty="0" smtClean="0">
                <a:latin typeface="Lucida Console" pitchFamily="49" charset="0"/>
              </a:rPr>
              <a:t>)</a:t>
            </a:r>
          </a:p>
          <a:p>
            <a:r>
              <a:rPr lang="en-US" altLang="zh-TW" sz="1800" dirty="0" smtClean="0">
                <a:latin typeface="Lucida Console" pitchFamily="49" charset="0"/>
              </a:rPr>
              <a:t>   </a:t>
            </a:r>
            <a:r>
              <a:rPr lang="en-US" altLang="zh-TW" sz="1800" dirty="0" err="1" smtClean="0">
                <a:latin typeface="Lucida Console"/>
              </a:rPr>
              <a:t>cin</a:t>
            </a:r>
            <a:r>
              <a:rPr lang="en-US" altLang="zh-TW" sz="1800" dirty="0" smtClean="0">
                <a:latin typeface="Lucida Console"/>
              </a:rPr>
              <a:t> &gt;&gt; string</a:t>
            </a:r>
            <a:r>
              <a:rPr lang="en-US" altLang="zh-TW" sz="1800" dirty="0" smtClean="0">
                <a:latin typeface="Lucida Console" pitchFamily="49" charset="0"/>
              </a:rPr>
              <a:t>;</a:t>
            </a:r>
          </a:p>
        </p:txBody>
      </p:sp>
      <p:graphicFrame>
        <p:nvGraphicFramePr>
          <p:cNvPr id="93242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6349690"/>
              </p:ext>
            </p:extLst>
          </p:nvPr>
        </p:nvGraphicFramePr>
        <p:xfrm>
          <a:off x="251448" y="2708908"/>
          <a:ext cx="5580000" cy="720000"/>
        </p:xfrm>
        <a:graphic>
          <a:graphicData uri="http://schemas.openxmlformats.org/drawingml/2006/table">
            <a:tbl>
              <a:tblPr/>
              <a:tblGrid>
                <a:gridCol w="19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streambuf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3271" name="Group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9501610"/>
              </p:ext>
            </p:extLst>
          </p:nvPr>
        </p:nvGraphicFramePr>
        <p:xfrm>
          <a:off x="1151563" y="1808793"/>
          <a:ext cx="4680000" cy="36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string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231701" y="4329115"/>
            <a:ext cx="3600000" cy="12600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dirty="0" smtClean="0">
                <a:solidFill>
                  <a:srgbClr val="000000"/>
                </a:solidFill>
                <a:ea typeface="標楷體" pitchFamily="65" charset="-120"/>
                <a:cs typeface="Courier New" panose="02070309020205020404" pitchFamily="49" charset="0"/>
              </a:rPr>
              <a:t>2020 _</a:t>
            </a:r>
            <a:endParaRPr lang="zh-TW" altLang="zh-TW" dirty="0">
              <a:solidFill>
                <a:srgbClr val="000000"/>
              </a:solidFill>
              <a:ea typeface="標楷體" pitchFamily="65" charset="-120"/>
              <a:cs typeface="Courier New" panose="02070309020205020404" pitchFamily="49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6912299" y="3429000"/>
            <a:ext cx="1440185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r>
              <a:rPr lang="en-US" altLang="zh-TW" sz="2000" dirty="0">
                <a:cs typeface="Courier New" panose="02070309020205020404" pitchFamily="49" charset="0"/>
              </a:rPr>
              <a:t>_</a:t>
            </a:r>
            <a:r>
              <a:rPr lang="en-US" altLang="zh-TW" sz="2000" dirty="0" err="1" smtClean="0">
                <a:cs typeface="Courier New" panose="02070309020205020404" pitchFamily="49" charset="0"/>
              </a:rPr>
              <a:t>Mystate</a:t>
            </a:r>
            <a:endParaRPr lang="zh-TW" altLang="en-US" sz="2000" dirty="0">
              <a:cs typeface="Courier New" panose="02070309020205020404" pitchFamily="49" charset="0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7976338"/>
              </p:ext>
            </p:extLst>
          </p:nvPr>
        </p:nvGraphicFramePr>
        <p:xfrm>
          <a:off x="6552253" y="2708908"/>
          <a:ext cx="180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18140093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8221856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2949799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04271593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5673860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166691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98931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8533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1800" dirty="0" smtClean="0">
                <a:solidFill>
                  <a:srgbClr val="0000FF"/>
                </a:solidFill>
                <a:latin typeface="Lucida Console"/>
              </a:rPr>
              <a:t>char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 string[ </a:t>
            </a:r>
            <a:r>
              <a:rPr lang="en-US" altLang="zh-TW" sz="1800" dirty="0" smtClean="0">
                <a:solidFill>
                  <a:srgbClr val="0080FF"/>
                </a:solidFill>
                <a:latin typeface="Lucida Console"/>
              </a:rPr>
              <a:t>10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 ]</a:t>
            </a:r>
            <a:r>
              <a:rPr lang="en-US" altLang="zh-TW" sz="1800" dirty="0" smtClean="0">
                <a:latin typeface="Lucida Console" pitchFamily="49" charset="0"/>
              </a:rPr>
              <a:t>;</a:t>
            </a:r>
          </a:p>
          <a:p>
            <a:r>
              <a:rPr lang="nn-NO" altLang="zh-TW" sz="1800" dirty="0" smtClean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( </a:t>
            </a:r>
            <a:r>
              <a:rPr lang="nn-NO" altLang="zh-TW" sz="1800" dirty="0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 i = </a:t>
            </a:r>
            <a:r>
              <a:rPr lang="nn-NO" altLang="zh-TW" sz="1800" dirty="0" smtClean="0">
                <a:solidFill>
                  <a:srgbClr val="0080FF"/>
                </a:solidFill>
                <a:latin typeface="Lucida Console"/>
              </a:rPr>
              <a:t>1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; i &lt;= </a:t>
            </a:r>
            <a:r>
              <a:rPr lang="nn-NO" altLang="zh-TW" sz="1800" dirty="0" smtClean="0">
                <a:solidFill>
                  <a:srgbClr val="0080FF"/>
                </a:solidFill>
                <a:latin typeface="Lucida Console"/>
              </a:rPr>
              <a:t>3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; i++ </a:t>
            </a:r>
            <a:r>
              <a:rPr lang="en-US" altLang="zh-TW" sz="1800" dirty="0" smtClean="0">
                <a:latin typeface="Lucida Console" pitchFamily="49" charset="0"/>
              </a:rPr>
              <a:t>)</a:t>
            </a:r>
          </a:p>
          <a:p>
            <a:r>
              <a:rPr lang="en-US" altLang="zh-TW" sz="1800" dirty="0" smtClean="0">
                <a:latin typeface="Lucida Console" pitchFamily="49" charset="0"/>
              </a:rPr>
              <a:t>   </a:t>
            </a:r>
            <a:r>
              <a:rPr lang="en-US" altLang="zh-TW" sz="1800" dirty="0" err="1" smtClean="0">
                <a:latin typeface="Lucida Console"/>
              </a:rPr>
              <a:t>cin</a:t>
            </a:r>
            <a:r>
              <a:rPr lang="en-US" altLang="zh-TW" sz="1800" dirty="0" smtClean="0">
                <a:latin typeface="Lucida Console"/>
              </a:rPr>
              <a:t> &gt;&gt; string</a:t>
            </a:r>
            <a:r>
              <a:rPr lang="en-US" altLang="zh-TW" sz="1800" dirty="0" smtClean="0">
                <a:latin typeface="Lucida Console" pitchFamily="49" charset="0"/>
              </a:rPr>
              <a:t>;</a:t>
            </a:r>
          </a:p>
        </p:txBody>
      </p:sp>
      <p:graphicFrame>
        <p:nvGraphicFramePr>
          <p:cNvPr id="93242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048276"/>
              </p:ext>
            </p:extLst>
          </p:nvPr>
        </p:nvGraphicFramePr>
        <p:xfrm>
          <a:off x="251448" y="2708908"/>
          <a:ext cx="5580000" cy="720000"/>
        </p:xfrm>
        <a:graphic>
          <a:graphicData uri="http://schemas.openxmlformats.org/drawingml/2006/table">
            <a:tbl>
              <a:tblPr/>
              <a:tblGrid>
                <a:gridCol w="19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streambuf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3271" name="Group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3365576"/>
              </p:ext>
            </p:extLst>
          </p:nvPr>
        </p:nvGraphicFramePr>
        <p:xfrm>
          <a:off x="1151563" y="1808793"/>
          <a:ext cx="4680000" cy="36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string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231701" y="4329115"/>
            <a:ext cx="3600000" cy="12600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dirty="0" smtClean="0">
                <a:solidFill>
                  <a:srgbClr val="000000"/>
                </a:solidFill>
                <a:ea typeface="標楷體" pitchFamily="65" charset="-120"/>
                <a:cs typeface="Courier New" panose="02070309020205020404" pitchFamily="49" charset="0"/>
              </a:rPr>
              <a:t>2020 1_</a:t>
            </a:r>
            <a:endParaRPr lang="zh-TW" altLang="zh-TW" dirty="0">
              <a:solidFill>
                <a:srgbClr val="000000"/>
              </a:solidFill>
              <a:ea typeface="標楷體" pitchFamily="65" charset="-120"/>
              <a:cs typeface="Courier New" panose="02070309020205020404" pitchFamily="49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6912299" y="3429000"/>
            <a:ext cx="1440185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r>
              <a:rPr lang="en-US" altLang="zh-TW" sz="2000" dirty="0">
                <a:cs typeface="Courier New" panose="02070309020205020404" pitchFamily="49" charset="0"/>
              </a:rPr>
              <a:t>_</a:t>
            </a:r>
            <a:r>
              <a:rPr lang="en-US" altLang="zh-TW" sz="2000" dirty="0" err="1" smtClean="0">
                <a:cs typeface="Courier New" panose="02070309020205020404" pitchFamily="49" charset="0"/>
              </a:rPr>
              <a:t>Mystate</a:t>
            </a:r>
            <a:endParaRPr lang="zh-TW" altLang="en-US" sz="2000" dirty="0">
              <a:cs typeface="Courier New" panose="02070309020205020404" pitchFamily="49" charset="0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7976338"/>
              </p:ext>
            </p:extLst>
          </p:nvPr>
        </p:nvGraphicFramePr>
        <p:xfrm>
          <a:off x="6552253" y="2708908"/>
          <a:ext cx="180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18140093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8221856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2949799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04271593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5673860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166691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98931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4227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1800" dirty="0" smtClean="0">
                <a:solidFill>
                  <a:srgbClr val="0000FF"/>
                </a:solidFill>
                <a:latin typeface="Lucida Console"/>
              </a:rPr>
              <a:t>char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 string[ </a:t>
            </a:r>
            <a:r>
              <a:rPr lang="en-US" altLang="zh-TW" sz="1800" dirty="0" smtClean="0">
                <a:solidFill>
                  <a:srgbClr val="0080FF"/>
                </a:solidFill>
                <a:latin typeface="Lucida Console"/>
              </a:rPr>
              <a:t>10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 ]</a:t>
            </a:r>
            <a:r>
              <a:rPr lang="en-US" altLang="zh-TW" sz="1800" dirty="0" smtClean="0">
                <a:latin typeface="Lucida Console" pitchFamily="49" charset="0"/>
              </a:rPr>
              <a:t>;</a:t>
            </a:r>
          </a:p>
          <a:p>
            <a:r>
              <a:rPr lang="nn-NO" altLang="zh-TW" sz="1800" dirty="0" smtClean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( </a:t>
            </a:r>
            <a:r>
              <a:rPr lang="nn-NO" altLang="zh-TW" sz="1800" dirty="0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 i = </a:t>
            </a:r>
            <a:r>
              <a:rPr lang="nn-NO" altLang="zh-TW" sz="1800" dirty="0" smtClean="0">
                <a:solidFill>
                  <a:srgbClr val="0080FF"/>
                </a:solidFill>
                <a:latin typeface="Lucida Console"/>
              </a:rPr>
              <a:t>1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; i &lt;= </a:t>
            </a:r>
            <a:r>
              <a:rPr lang="nn-NO" altLang="zh-TW" sz="1800" dirty="0" smtClean="0">
                <a:solidFill>
                  <a:srgbClr val="0080FF"/>
                </a:solidFill>
                <a:latin typeface="Lucida Console"/>
              </a:rPr>
              <a:t>3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; i++ </a:t>
            </a:r>
            <a:r>
              <a:rPr lang="en-US" altLang="zh-TW" sz="1800" dirty="0" smtClean="0">
                <a:latin typeface="Lucida Console" pitchFamily="49" charset="0"/>
              </a:rPr>
              <a:t>)</a:t>
            </a:r>
          </a:p>
          <a:p>
            <a:r>
              <a:rPr lang="en-US" altLang="zh-TW" sz="1800" dirty="0" smtClean="0">
                <a:latin typeface="Lucida Console" pitchFamily="49" charset="0"/>
              </a:rPr>
              <a:t>   </a:t>
            </a:r>
            <a:r>
              <a:rPr lang="en-US" altLang="zh-TW" sz="1800" dirty="0" err="1" smtClean="0">
                <a:latin typeface="Lucida Console"/>
              </a:rPr>
              <a:t>cin</a:t>
            </a:r>
            <a:r>
              <a:rPr lang="en-US" altLang="zh-TW" sz="1800" dirty="0" smtClean="0">
                <a:latin typeface="Lucida Console"/>
              </a:rPr>
              <a:t> &gt;&gt; string</a:t>
            </a:r>
            <a:r>
              <a:rPr lang="en-US" altLang="zh-TW" sz="1800" dirty="0" smtClean="0">
                <a:latin typeface="Lucida Console" pitchFamily="49" charset="0"/>
              </a:rPr>
              <a:t>;</a:t>
            </a:r>
          </a:p>
        </p:txBody>
      </p:sp>
      <p:graphicFrame>
        <p:nvGraphicFramePr>
          <p:cNvPr id="93242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2991391"/>
              </p:ext>
            </p:extLst>
          </p:nvPr>
        </p:nvGraphicFramePr>
        <p:xfrm>
          <a:off x="251448" y="2708908"/>
          <a:ext cx="5580000" cy="720000"/>
        </p:xfrm>
        <a:graphic>
          <a:graphicData uri="http://schemas.openxmlformats.org/drawingml/2006/table">
            <a:tbl>
              <a:tblPr/>
              <a:tblGrid>
                <a:gridCol w="19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streambuf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3271" name="Group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5818507"/>
              </p:ext>
            </p:extLst>
          </p:nvPr>
        </p:nvGraphicFramePr>
        <p:xfrm>
          <a:off x="1151563" y="1808793"/>
          <a:ext cx="4680000" cy="36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string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231701" y="4329115"/>
            <a:ext cx="3600000" cy="12600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dirty="0" smtClean="0">
                <a:solidFill>
                  <a:srgbClr val="000000"/>
                </a:solidFill>
                <a:ea typeface="標楷體" pitchFamily="65" charset="-120"/>
                <a:cs typeface="Courier New" panose="02070309020205020404" pitchFamily="49" charset="0"/>
              </a:rPr>
              <a:t>2020 12_</a:t>
            </a:r>
            <a:endParaRPr lang="zh-TW" altLang="zh-TW" dirty="0">
              <a:solidFill>
                <a:srgbClr val="000000"/>
              </a:solidFill>
              <a:ea typeface="標楷體" pitchFamily="65" charset="-120"/>
              <a:cs typeface="Courier New" panose="02070309020205020404" pitchFamily="49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6912299" y="3429000"/>
            <a:ext cx="1440185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r>
              <a:rPr lang="en-US" altLang="zh-TW" sz="2000" dirty="0">
                <a:cs typeface="Courier New" panose="02070309020205020404" pitchFamily="49" charset="0"/>
              </a:rPr>
              <a:t>_</a:t>
            </a:r>
            <a:r>
              <a:rPr lang="en-US" altLang="zh-TW" sz="2000" dirty="0" err="1" smtClean="0">
                <a:cs typeface="Courier New" panose="02070309020205020404" pitchFamily="49" charset="0"/>
              </a:rPr>
              <a:t>Mystate</a:t>
            </a:r>
            <a:endParaRPr lang="zh-TW" altLang="en-US" sz="2000" dirty="0">
              <a:cs typeface="Courier New" panose="02070309020205020404" pitchFamily="49" charset="0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7976338"/>
              </p:ext>
            </p:extLst>
          </p:nvPr>
        </p:nvGraphicFramePr>
        <p:xfrm>
          <a:off x="6552253" y="2708908"/>
          <a:ext cx="180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18140093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8221856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2949799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04271593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5673860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166691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98931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4748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1800" dirty="0" smtClean="0">
                <a:solidFill>
                  <a:srgbClr val="0000FF"/>
                </a:solidFill>
                <a:latin typeface="Lucida Console"/>
              </a:rPr>
              <a:t>char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 string[ </a:t>
            </a:r>
            <a:r>
              <a:rPr lang="en-US" altLang="zh-TW" sz="1800" dirty="0" smtClean="0">
                <a:solidFill>
                  <a:srgbClr val="0080FF"/>
                </a:solidFill>
                <a:latin typeface="Lucida Console"/>
              </a:rPr>
              <a:t>10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 ]</a:t>
            </a:r>
            <a:r>
              <a:rPr lang="en-US" altLang="zh-TW" sz="1800" dirty="0" smtClean="0">
                <a:latin typeface="Lucida Console" pitchFamily="49" charset="0"/>
              </a:rPr>
              <a:t>;</a:t>
            </a:r>
          </a:p>
          <a:p>
            <a:r>
              <a:rPr lang="nn-NO" altLang="zh-TW" sz="1800" dirty="0" smtClean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( </a:t>
            </a:r>
            <a:r>
              <a:rPr lang="nn-NO" altLang="zh-TW" sz="1800" dirty="0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 i = </a:t>
            </a:r>
            <a:r>
              <a:rPr lang="nn-NO" altLang="zh-TW" sz="1800" dirty="0" smtClean="0">
                <a:solidFill>
                  <a:srgbClr val="0080FF"/>
                </a:solidFill>
                <a:latin typeface="Lucida Console"/>
              </a:rPr>
              <a:t>1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; i &lt;= </a:t>
            </a:r>
            <a:r>
              <a:rPr lang="nn-NO" altLang="zh-TW" sz="1800" dirty="0" smtClean="0">
                <a:solidFill>
                  <a:srgbClr val="0080FF"/>
                </a:solidFill>
                <a:latin typeface="Lucida Console"/>
              </a:rPr>
              <a:t>3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; i++ </a:t>
            </a:r>
            <a:r>
              <a:rPr lang="en-US" altLang="zh-TW" sz="1800" dirty="0" smtClean="0">
                <a:latin typeface="Lucida Console" pitchFamily="49" charset="0"/>
              </a:rPr>
              <a:t>)</a:t>
            </a:r>
          </a:p>
          <a:p>
            <a:r>
              <a:rPr lang="en-US" altLang="zh-TW" sz="1800" dirty="0" smtClean="0">
                <a:latin typeface="Lucida Console" pitchFamily="49" charset="0"/>
              </a:rPr>
              <a:t>   </a:t>
            </a:r>
            <a:r>
              <a:rPr lang="en-US" altLang="zh-TW" sz="1800" dirty="0" err="1" smtClean="0">
                <a:latin typeface="Lucida Console"/>
              </a:rPr>
              <a:t>cin</a:t>
            </a:r>
            <a:r>
              <a:rPr lang="en-US" altLang="zh-TW" sz="1800" dirty="0" smtClean="0">
                <a:latin typeface="Lucida Console"/>
              </a:rPr>
              <a:t> &gt;&gt; string</a:t>
            </a:r>
            <a:r>
              <a:rPr lang="en-US" altLang="zh-TW" sz="1800" dirty="0" smtClean="0">
                <a:latin typeface="Lucida Console" pitchFamily="49" charset="0"/>
              </a:rPr>
              <a:t>;</a:t>
            </a:r>
          </a:p>
        </p:txBody>
      </p:sp>
      <p:graphicFrame>
        <p:nvGraphicFramePr>
          <p:cNvPr id="93242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6399263"/>
              </p:ext>
            </p:extLst>
          </p:nvPr>
        </p:nvGraphicFramePr>
        <p:xfrm>
          <a:off x="251448" y="2708908"/>
          <a:ext cx="5580000" cy="720000"/>
        </p:xfrm>
        <a:graphic>
          <a:graphicData uri="http://schemas.openxmlformats.org/drawingml/2006/table">
            <a:tbl>
              <a:tblPr/>
              <a:tblGrid>
                <a:gridCol w="19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streambuf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3271" name="Group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7103835"/>
              </p:ext>
            </p:extLst>
          </p:nvPr>
        </p:nvGraphicFramePr>
        <p:xfrm>
          <a:off x="1151563" y="1808793"/>
          <a:ext cx="4680000" cy="36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string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231701" y="4329115"/>
            <a:ext cx="3600000" cy="12600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dirty="0" smtClean="0">
                <a:solidFill>
                  <a:srgbClr val="000000"/>
                </a:solidFill>
                <a:ea typeface="標楷體" pitchFamily="65" charset="-120"/>
                <a:cs typeface="Courier New" panose="02070309020205020404" pitchFamily="49" charset="0"/>
              </a:rPr>
              <a:t>2020 12\n</a:t>
            </a:r>
          </a:p>
          <a:p>
            <a:pPr eaLnBrk="1" hangingPunct="1"/>
            <a:r>
              <a:rPr lang="en-US" altLang="zh-TW" dirty="0" smtClean="0">
                <a:solidFill>
                  <a:srgbClr val="000000"/>
                </a:solidFill>
                <a:ea typeface="標楷體" pitchFamily="65" charset="-120"/>
                <a:cs typeface="Courier New" panose="02070309020205020404" pitchFamily="49" charset="0"/>
              </a:rPr>
              <a:t>_</a:t>
            </a:r>
            <a:endParaRPr lang="zh-TW" altLang="zh-TW" dirty="0">
              <a:solidFill>
                <a:srgbClr val="000000"/>
              </a:solidFill>
              <a:ea typeface="標楷體" pitchFamily="65" charset="-120"/>
              <a:cs typeface="Courier New" panose="02070309020205020404" pitchFamily="49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6912299" y="3429000"/>
            <a:ext cx="1440185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r>
              <a:rPr lang="en-US" altLang="zh-TW" sz="2000" dirty="0">
                <a:cs typeface="Courier New" panose="02070309020205020404" pitchFamily="49" charset="0"/>
              </a:rPr>
              <a:t>_</a:t>
            </a:r>
            <a:r>
              <a:rPr lang="en-US" altLang="zh-TW" sz="2000" dirty="0" err="1" smtClean="0">
                <a:cs typeface="Courier New" panose="02070309020205020404" pitchFamily="49" charset="0"/>
              </a:rPr>
              <a:t>Mystate</a:t>
            </a:r>
            <a:endParaRPr lang="zh-TW" altLang="en-US" sz="2000" dirty="0">
              <a:cs typeface="Courier New" panose="02070309020205020404" pitchFamily="49" charset="0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7976338"/>
              </p:ext>
            </p:extLst>
          </p:nvPr>
        </p:nvGraphicFramePr>
        <p:xfrm>
          <a:off x="6552253" y="2708908"/>
          <a:ext cx="180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18140093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8221856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2949799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04271593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5673860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166691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98931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0897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1800" dirty="0" smtClean="0">
                <a:solidFill>
                  <a:srgbClr val="0000FF"/>
                </a:solidFill>
                <a:latin typeface="Lucida Console"/>
              </a:rPr>
              <a:t>char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 string[ </a:t>
            </a:r>
            <a:r>
              <a:rPr lang="en-US" altLang="zh-TW" sz="1800" dirty="0" smtClean="0">
                <a:solidFill>
                  <a:srgbClr val="0080FF"/>
                </a:solidFill>
                <a:latin typeface="Lucida Console"/>
              </a:rPr>
              <a:t>10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 ]</a:t>
            </a:r>
            <a:r>
              <a:rPr lang="en-US" altLang="zh-TW" sz="1800" dirty="0" smtClean="0">
                <a:latin typeface="Lucida Console" pitchFamily="49" charset="0"/>
              </a:rPr>
              <a:t>;</a:t>
            </a:r>
          </a:p>
          <a:p>
            <a:r>
              <a:rPr lang="nn-NO" altLang="zh-TW" sz="1800" dirty="0" smtClean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( </a:t>
            </a:r>
            <a:r>
              <a:rPr lang="nn-NO" altLang="zh-TW" sz="1800" dirty="0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 i = </a:t>
            </a:r>
            <a:r>
              <a:rPr lang="nn-NO" altLang="zh-TW" sz="1800" dirty="0" smtClean="0">
                <a:solidFill>
                  <a:srgbClr val="0080FF"/>
                </a:solidFill>
                <a:latin typeface="Lucida Console"/>
              </a:rPr>
              <a:t>1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; i &lt;= </a:t>
            </a:r>
            <a:r>
              <a:rPr lang="nn-NO" altLang="zh-TW" sz="1800" dirty="0" smtClean="0">
                <a:solidFill>
                  <a:srgbClr val="0080FF"/>
                </a:solidFill>
                <a:latin typeface="Lucida Console"/>
              </a:rPr>
              <a:t>3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; i++ </a:t>
            </a:r>
            <a:r>
              <a:rPr lang="en-US" altLang="zh-TW" sz="1800" dirty="0" smtClean="0">
                <a:latin typeface="Lucida Console" pitchFamily="49" charset="0"/>
              </a:rPr>
              <a:t>)</a:t>
            </a:r>
          </a:p>
          <a:p>
            <a:r>
              <a:rPr lang="en-US" altLang="zh-TW" sz="1800" dirty="0" smtClean="0">
                <a:latin typeface="Lucida Console" pitchFamily="49" charset="0"/>
              </a:rPr>
              <a:t>   </a:t>
            </a:r>
            <a:r>
              <a:rPr lang="en-US" altLang="zh-TW" sz="1800" dirty="0" err="1" smtClean="0">
                <a:latin typeface="Lucida Console"/>
              </a:rPr>
              <a:t>cin</a:t>
            </a:r>
            <a:r>
              <a:rPr lang="en-US" altLang="zh-TW" sz="1800" dirty="0" smtClean="0">
                <a:latin typeface="Lucida Console"/>
              </a:rPr>
              <a:t> &gt;&gt; string</a:t>
            </a:r>
            <a:r>
              <a:rPr lang="en-US" altLang="zh-TW" sz="1800" dirty="0" smtClean="0">
                <a:latin typeface="Lucida Console" pitchFamily="49" charset="0"/>
              </a:rPr>
              <a:t>;</a:t>
            </a:r>
          </a:p>
        </p:txBody>
      </p:sp>
      <p:graphicFrame>
        <p:nvGraphicFramePr>
          <p:cNvPr id="93242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9253226"/>
              </p:ext>
            </p:extLst>
          </p:nvPr>
        </p:nvGraphicFramePr>
        <p:xfrm>
          <a:off x="251448" y="2708908"/>
          <a:ext cx="5580000" cy="720000"/>
        </p:xfrm>
        <a:graphic>
          <a:graphicData uri="http://schemas.openxmlformats.org/drawingml/2006/table">
            <a:tbl>
              <a:tblPr/>
              <a:tblGrid>
                <a:gridCol w="19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streambuf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3271" name="Group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4760462"/>
              </p:ext>
            </p:extLst>
          </p:nvPr>
        </p:nvGraphicFramePr>
        <p:xfrm>
          <a:off x="1151563" y="1808793"/>
          <a:ext cx="4680000" cy="36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string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231701" y="4329115"/>
            <a:ext cx="3600000" cy="12600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dirty="0" smtClean="0">
                <a:solidFill>
                  <a:srgbClr val="000000"/>
                </a:solidFill>
                <a:ea typeface="標楷體" pitchFamily="65" charset="-120"/>
                <a:cs typeface="Courier New" panose="02070309020205020404" pitchFamily="49" charset="0"/>
              </a:rPr>
              <a:t>2020 12\n</a:t>
            </a:r>
          </a:p>
          <a:p>
            <a:pPr eaLnBrk="1" hangingPunct="1"/>
            <a:r>
              <a:rPr lang="en-US" altLang="zh-TW" dirty="0" smtClean="0">
                <a:solidFill>
                  <a:srgbClr val="000000"/>
                </a:solidFill>
                <a:ea typeface="標楷體" pitchFamily="65" charset="-120"/>
                <a:cs typeface="Courier New" panose="02070309020205020404" pitchFamily="49" charset="0"/>
              </a:rPr>
              <a:t>_</a:t>
            </a:r>
            <a:endParaRPr lang="zh-TW" altLang="zh-TW" dirty="0">
              <a:solidFill>
                <a:srgbClr val="000000"/>
              </a:solidFill>
              <a:ea typeface="標楷體" pitchFamily="65" charset="-120"/>
              <a:cs typeface="Courier New" panose="02070309020205020404" pitchFamily="49" charset="0"/>
            </a:endParaRPr>
          </a:p>
        </p:txBody>
      </p:sp>
      <p:sp>
        <p:nvSpPr>
          <p:cNvPr id="6" name="Text Box 86"/>
          <p:cNvSpPr txBox="1">
            <a:spLocks noChangeArrowheads="1"/>
          </p:cNvSpPr>
          <p:nvPr/>
        </p:nvSpPr>
        <p:spPr bwMode="auto">
          <a:xfrm>
            <a:off x="3671885" y="3429000"/>
            <a:ext cx="720000" cy="9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t" anchorCtr="0">
            <a:no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6600">
                <a:solidFill>
                  <a:srgbClr val="0000FF"/>
                </a:solidFill>
                <a:sym typeface="Wingdings" pitchFamily="2" charset="2"/>
              </a:rPr>
              <a:t>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6912299" y="3429000"/>
            <a:ext cx="1440185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r>
              <a:rPr lang="en-US" altLang="zh-TW" sz="2000" dirty="0">
                <a:cs typeface="Courier New" panose="02070309020205020404" pitchFamily="49" charset="0"/>
              </a:rPr>
              <a:t>_</a:t>
            </a:r>
            <a:r>
              <a:rPr lang="en-US" altLang="zh-TW" sz="2000" dirty="0" err="1" smtClean="0">
                <a:cs typeface="Courier New" panose="02070309020205020404" pitchFamily="49" charset="0"/>
              </a:rPr>
              <a:t>Mystate</a:t>
            </a:r>
            <a:endParaRPr lang="zh-TW" altLang="en-US" sz="2000" dirty="0">
              <a:cs typeface="Courier New" panose="02070309020205020404" pitchFamily="49" charset="0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7976338"/>
              </p:ext>
            </p:extLst>
          </p:nvPr>
        </p:nvGraphicFramePr>
        <p:xfrm>
          <a:off x="6552253" y="2708908"/>
          <a:ext cx="180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18140093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8221856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2949799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04271593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5673860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166691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98931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9789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1800" dirty="0" smtClean="0">
                <a:solidFill>
                  <a:srgbClr val="0000FF"/>
                </a:solidFill>
                <a:latin typeface="Lucida Console"/>
              </a:rPr>
              <a:t>char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 string[ </a:t>
            </a:r>
            <a:r>
              <a:rPr lang="en-US" altLang="zh-TW" sz="1800" dirty="0" smtClean="0">
                <a:solidFill>
                  <a:srgbClr val="0080FF"/>
                </a:solidFill>
                <a:latin typeface="Lucida Console"/>
              </a:rPr>
              <a:t>10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 ]</a:t>
            </a:r>
            <a:r>
              <a:rPr lang="en-US" altLang="zh-TW" sz="1800" dirty="0" smtClean="0">
                <a:latin typeface="Lucida Console" pitchFamily="49" charset="0"/>
              </a:rPr>
              <a:t>;</a:t>
            </a:r>
          </a:p>
          <a:p>
            <a:r>
              <a:rPr lang="nn-NO" altLang="zh-TW" sz="1800" dirty="0" smtClean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( </a:t>
            </a:r>
            <a:r>
              <a:rPr lang="nn-NO" altLang="zh-TW" sz="1800" dirty="0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 i = </a:t>
            </a:r>
            <a:r>
              <a:rPr lang="nn-NO" altLang="zh-TW" sz="1800" dirty="0" smtClean="0">
                <a:solidFill>
                  <a:srgbClr val="0080FF"/>
                </a:solidFill>
                <a:latin typeface="Lucida Console"/>
              </a:rPr>
              <a:t>1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; i &lt;= </a:t>
            </a:r>
            <a:r>
              <a:rPr lang="nn-NO" altLang="zh-TW" sz="1800" dirty="0" smtClean="0">
                <a:solidFill>
                  <a:srgbClr val="0080FF"/>
                </a:solidFill>
                <a:latin typeface="Lucida Console"/>
              </a:rPr>
              <a:t>3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; i++ </a:t>
            </a:r>
            <a:r>
              <a:rPr lang="en-US" altLang="zh-TW" sz="1800" dirty="0" smtClean="0">
                <a:latin typeface="Lucida Console" pitchFamily="49" charset="0"/>
              </a:rPr>
              <a:t>)</a:t>
            </a:r>
          </a:p>
          <a:p>
            <a:r>
              <a:rPr lang="en-US" altLang="zh-TW" sz="1800" dirty="0" smtClean="0">
                <a:latin typeface="Lucida Console" pitchFamily="49" charset="0"/>
              </a:rPr>
              <a:t>   </a:t>
            </a:r>
            <a:r>
              <a:rPr lang="en-US" altLang="zh-TW" sz="1800" dirty="0" err="1" smtClean="0">
                <a:latin typeface="Lucida Console"/>
              </a:rPr>
              <a:t>cin</a:t>
            </a:r>
            <a:r>
              <a:rPr lang="en-US" altLang="zh-TW" sz="1800" dirty="0" smtClean="0">
                <a:latin typeface="Lucida Console"/>
              </a:rPr>
              <a:t> &gt;&gt; string</a:t>
            </a:r>
            <a:r>
              <a:rPr lang="en-US" altLang="zh-TW" sz="1800" dirty="0" smtClean="0">
                <a:latin typeface="Lucida Console" pitchFamily="49" charset="0"/>
              </a:rPr>
              <a:t>;</a:t>
            </a:r>
          </a:p>
        </p:txBody>
      </p:sp>
      <p:graphicFrame>
        <p:nvGraphicFramePr>
          <p:cNvPr id="93242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6153704"/>
              </p:ext>
            </p:extLst>
          </p:nvPr>
        </p:nvGraphicFramePr>
        <p:xfrm>
          <a:off x="251448" y="2708908"/>
          <a:ext cx="5580000" cy="720000"/>
        </p:xfrm>
        <a:graphic>
          <a:graphicData uri="http://schemas.openxmlformats.org/drawingml/2006/table">
            <a:tbl>
              <a:tblPr/>
              <a:tblGrid>
                <a:gridCol w="19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streambuf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\n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3271" name="Group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2679174"/>
              </p:ext>
            </p:extLst>
          </p:nvPr>
        </p:nvGraphicFramePr>
        <p:xfrm>
          <a:off x="1151563" y="1808793"/>
          <a:ext cx="4680000" cy="36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string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231701" y="4329115"/>
            <a:ext cx="3600000" cy="12600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dirty="0" smtClean="0">
                <a:solidFill>
                  <a:srgbClr val="000000"/>
                </a:solidFill>
                <a:ea typeface="標楷體" pitchFamily="65" charset="-120"/>
                <a:cs typeface="Courier New" panose="02070309020205020404" pitchFamily="49" charset="0"/>
              </a:rPr>
              <a:t>_</a:t>
            </a:r>
            <a:endParaRPr lang="zh-TW" altLang="zh-TW" dirty="0">
              <a:solidFill>
                <a:srgbClr val="000000"/>
              </a:solidFill>
              <a:ea typeface="標楷體" pitchFamily="65" charset="-120"/>
              <a:cs typeface="Courier New" panose="02070309020205020404" pitchFamily="49" charset="0"/>
            </a:endParaRPr>
          </a:p>
        </p:txBody>
      </p:sp>
      <p:sp>
        <p:nvSpPr>
          <p:cNvPr id="6" name="Text Box 86"/>
          <p:cNvSpPr txBox="1">
            <a:spLocks noChangeArrowheads="1"/>
          </p:cNvSpPr>
          <p:nvPr/>
        </p:nvSpPr>
        <p:spPr bwMode="auto">
          <a:xfrm>
            <a:off x="3671885" y="3429000"/>
            <a:ext cx="720000" cy="9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t" anchorCtr="0">
            <a:no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6600">
                <a:solidFill>
                  <a:srgbClr val="0000FF"/>
                </a:solidFill>
                <a:sym typeface="Wingdings" pitchFamily="2" charset="2"/>
              </a:rPr>
              <a:t>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6912299" y="3429000"/>
            <a:ext cx="1440185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r>
              <a:rPr lang="en-US" altLang="zh-TW" sz="2000" dirty="0">
                <a:cs typeface="Courier New" panose="02070309020205020404" pitchFamily="49" charset="0"/>
              </a:rPr>
              <a:t>_</a:t>
            </a:r>
            <a:r>
              <a:rPr lang="en-US" altLang="zh-TW" sz="2000" dirty="0" err="1" smtClean="0">
                <a:cs typeface="Courier New" panose="02070309020205020404" pitchFamily="49" charset="0"/>
              </a:rPr>
              <a:t>Mystate</a:t>
            </a:r>
            <a:endParaRPr lang="zh-TW" altLang="en-US" sz="2000" dirty="0">
              <a:cs typeface="Courier New" panose="02070309020205020404" pitchFamily="49" charset="0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7976338"/>
              </p:ext>
            </p:extLst>
          </p:nvPr>
        </p:nvGraphicFramePr>
        <p:xfrm>
          <a:off x="6552253" y="2708908"/>
          <a:ext cx="180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18140093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8221856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2949799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04271593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5673860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166691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98931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1205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1800" dirty="0" smtClean="0">
                <a:solidFill>
                  <a:srgbClr val="0000FF"/>
                </a:solidFill>
                <a:latin typeface="Lucida Console"/>
              </a:rPr>
              <a:t>char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 string[ </a:t>
            </a:r>
            <a:r>
              <a:rPr lang="en-US" altLang="zh-TW" sz="1800" dirty="0" smtClean="0">
                <a:solidFill>
                  <a:srgbClr val="0080FF"/>
                </a:solidFill>
                <a:latin typeface="Lucida Console"/>
              </a:rPr>
              <a:t>10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 ]</a:t>
            </a:r>
            <a:r>
              <a:rPr lang="en-US" altLang="zh-TW" sz="1800" dirty="0" smtClean="0">
                <a:latin typeface="Lucida Console" pitchFamily="49" charset="0"/>
              </a:rPr>
              <a:t>;</a:t>
            </a:r>
          </a:p>
          <a:p>
            <a:r>
              <a:rPr lang="nn-NO" altLang="zh-TW" sz="1800" dirty="0" smtClean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( </a:t>
            </a:r>
            <a:r>
              <a:rPr lang="nn-NO" altLang="zh-TW" sz="1800" dirty="0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 i = </a:t>
            </a:r>
            <a:r>
              <a:rPr lang="nn-NO" altLang="zh-TW" sz="1800" dirty="0" smtClean="0">
                <a:solidFill>
                  <a:srgbClr val="0080FF"/>
                </a:solidFill>
                <a:latin typeface="Lucida Console"/>
              </a:rPr>
              <a:t>1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; i &lt;= </a:t>
            </a:r>
            <a:r>
              <a:rPr lang="nn-NO" altLang="zh-TW" sz="1800" dirty="0" smtClean="0">
                <a:solidFill>
                  <a:srgbClr val="0080FF"/>
                </a:solidFill>
                <a:latin typeface="Lucida Console"/>
              </a:rPr>
              <a:t>3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; i++ </a:t>
            </a:r>
            <a:r>
              <a:rPr lang="en-US" altLang="zh-TW" sz="1800" dirty="0" smtClean="0">
                <a:latin typeface="Lucida Console" pitchFamily="49" charset="0"/>
              </a:rPr>
              <a:t>)</a:t>
            </a:r>
          </a:p>
          <a:p>
            <a:r>
              <a:rPr lang="en-US" altLang="zh-TW" sz="1800" dirty="0" smtClean="0">
                <a:latin typeface="Lucida Console" pitchFamily="49" charset="0"/>
              </a:rPr>
              <a:t>   </a:t>
            </a:r>
            <a:r>
              <a:rPr lang="en-US" altLang="zh-TW" sz="1800" dirty="0" err="1" smtClean="0">
                <a:latin typeface="Lucida Console"/>
              </a:rPr>
              <a:t>cin</a:t>
            </a:r>
            <a:r>
              <a:rPr lang="en-US" altLang="zh-TW" sz="1800" dirty="0" smtClean="0">
                <a:latin typeface="Lucida Console"/>
              </a:rPr>
              <a:t> &gt;&gt; string</a:t>
            </a:r>
            <a:r>
              <a:rPr lang="en-US" altLang="zh-TW" sz="1800" dirty="0" smtClean="0">
                <a:latin typeface="Lucida Console" pitchFamily="49" charset="0"/>
              </a:rPr>
              <a:t>;</a:t>
            </a:r>
          </a:p>
        </p:txBody>
      </p:sp>
      <p:graphicFrame>
        <p:nvGraphicFramePr>
          <p:cNvPr id="93242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6008348"/>
              </p:ext>
            </p:extLst>
          </p:nvPr>
        </p:nvGraphicFramePr>
        <p:xfrm>
          <a:off x="251448" y="2708908"/>
          <a:ext cx="5580000" cy="720000"/>
        </p:xfrm>
        <a:graphic>
          <a:graphicData uri="http://schemas.openxmlformats.org/drawingml/2006/table">
            <a:tbl>
              <a:tblPr/>
              <a:tblGrid>
                <a:gridCol w="19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streambuf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\n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3271" name="Group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1010844"/>
              </p:ext>
            </p:extLst>
          </p:nvPr>
        </p:nvGraphicFramePr>
        <p:xfrm>
          <a:off x="1151563" y="1808793"/>
          <a:ext cx="4680000" cy="36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string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231701" y="4329115"/>
            <a:ext cx="3600000" cy="12600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dirty="0" smtClean="0">
                <a:solidFill>
                  <a:srgbClr val="000000"/>
                </a:solidFill>
                <a:ea typeface="標楷體" pitchFamily="65" charset="-120"/>
                <a:cs typeface="Courier New" panose="02070309020205020404" pitchFamily="49" charset="0"/>
              </a:rPr>
              <a:t>_</a:t>
            </a:r>
            <a:endParaRPr lang="zh-TW" altLang="zh-TW" dirty="0">
              <a:solidFill>
                <a:srgbClr val="000000"/>
              </a:solidFill>
              <a:ea typeface="標楷體" pitchFamily="65" charset="-120"/>
              <a:cs typeface="Courier New" panose="02070309020205020404" pitchFamily="49" charset="0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2231701" y="3068954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>
                <a:solidFill>
                  <a:srgbClr val="000000"/>
                </a:solidFill>
              </a:rPr>
              <a:t>2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2591747" y="3068954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>
                <a:solidFill>
                  <a:srgbClr val="000000"/>
                </a:solidFill>
              </a:rPr>
              <a:t>0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2951793" y="3068954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>
                <a:solidFill>
                  <a:srgbClr val="000000"/>
                </a:solidFill>
              </a:rPr>
              <a:t>2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3311839" y="3068954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>
                <a:solidFill>
                  <a:srgbClr val="000000"/>
                </a:solidFill>
              </a:rPr>
              <a:t>0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4031931" y="3068954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>
                <a:solidFill>
                  <a:srgbClr val="000000"/>
                </a:solidFill>
              </a:rPr>
              <a:t>1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4391977" y="3068954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>
                <a:solidFill>
                  <a:srgbClr val="000000"/>
                </a:solidFill>
              </a:rPr>
              <a:t>2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6912299" y="3429000"/>
            <a:ext cx="1440185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r>
              <a:rPr lang="en-US" altLang="zh-TW" sz="2000" dirty="0">
                <a:cs typeface="Courier New" panose="02070309020205020404" pitchFamily="49" charset="0"/>
              </a:rPr>
              <a:t>_</a:t>
            </a:r>
            <a:r>
              <a:rPr lang="en-US" altLang="zh-TW" sz="2000" dirty="0" err="1" smtClean="0">
                <a:cs typeface="Courier New" panose="02070309020205020404" pitchFamily="49" charset="0"/>
              </a:rPr>
              <a:t>Mystate</a:t>
            </a:r>
            <a:endParaRPr lang="zh-TW" altLang="en-US" sz="2000" dirty="0">
              <a:cs typeface="Courier New" panose="02070309020205020404" pitchFamily="49" charset="0"/>
            </a:endParaRPr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7976338"/>
              </p:ext>
            </p:extLst>
          </p:nvPr>
        </p:nvGraphicFramePr>
        <p:xfrm>
          <a:off x="6552253" y="2708908"/>
          <a:ext cx="180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18140093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8221856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2949799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04271593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5673860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166691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98931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8650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1.11111E-6 L 4.72222E-6 -0.1835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1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1800" dirty="0" smtClean="0">
                <a:solidFill>
                  <a:srgbClr val="0000FF"/>
                </a:solidFill>
                <a:latin typeface="Lucida Console"/>
              </a:rPr>
              <a:t>char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 string[ </a:t>
            </a:r>
            <a:r>
              <a:rPr lang="en-US" altLang="zh-TW" sz="1800" dirty="0" smtClean="0">
                <a:solidFill>
                  <a:srgbClr val="0080FF"/>
                </a:solidFill>
                <a:latin typeface="Lucida Console"/>
              </a:rPr>
              <a:t>10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 ]</a:t>
            </a:r>
            <a:r>
              <a:rPr lang="en-US" altLang="zh-TW" sz="1800" dirty="0" smtClean="0">
                <a:latin typeface="Lucida Console" pitchFamily="49" charset="0"/>
              </a:rPr>
              <a:t>;</a:t>
            </a:r>
          </a:p>
          <a:p>
            <a:r>
              <a:rPr lang="nn-NO" altLang="zh-TW" sz="1800" dirty="0" smtClean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( </a:t>
            </a:r>
            <a:r>
              <a:rPr lang="nn-NO" altLang="zh-TW" sz="1800" dirty="0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 i = </a:t>
            </a:r>
            <a:r>
              <a:rPr lang="nn-NO" altLang="zh-TW" sz="1800" dirty="0" smtClean="0">
                <a:solidFill>
                  <a:srgbClr val="0080FF"/>
                </a:solidFill>
                <a:latin typeface="Lucida Console"/>
              </a:rPr>
              <a:t>1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; i &lt;= </a:t>
            </a:r>
            <a:r>
              <a:rPr lang="nn-NO" altLang="zh-TW" sz="1800" dirty="0" smtClean="0">
                <a:solidFill>
                  <a:srgbClr val="0080FF"/>
                </a:solidFill>
                <a:latin typeface="Lucida Console"/>
              </a:rPr>
              <a:t>3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; i++ </a:t>
            </a:r>
            <a:r>
              <a:rPr lang="en-US" altLang="zh-TW" sz="1800" dirty="0" smtClean="0">
                <a:latin typeface="Lucida Console" pitchFamily="49" charset="0"/>
              </a:rPr>
              <a:t>)</a:t>
            </a:r>
          </a:p>
          <a:p>
            <a:r>
              <a:rPr lang="en-US" altLang="zh-TW" sz="1800" dirty="0" smtClean="0">
                <a:latin typeface="Lucida Console" pitchFamily="49" charset="0"/>
              </a:rPr>
              <a:t>   </a:t>
            </a:r>
            <a:r>
              <a:rPr lang="en-US" altLang="zh-TW" sz="1800" dirty="0" err="1" smtClean="0">
                <a:latin typeface="Lucida Console"/>
              </a:rPr>
              <a:t>cin</a:t>
            </a:r>
            <a:r>
              <a:rPr lang="en-US" altLang="zh-TW" sz="1800" dirty="0" smtClean="0">
                <a:latin typeface="Lucida Console"/>
              </a:rPr>
              <a:t> &gt;&gt; string</a:t>
            </a:r>
            <a:r>
              <a:rPr lang="en-US" altLang="zh-TW" sz="1800" dirty="0" smtClean="0">
                <a:latin typeface="Lucida Console" pitchFamily="49" charset="0"/>
              </a:rPr>
              <a:t>;</a:t>
            </a:r>
          </a:p>
        </p:txBody>
      </p:sp>
      <p:graphicFrame>
        <p:nvGraphicFramePr>
          <p:cNvPr id="93242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4189495"/>
              </p:ext>
            </p:extLst>
          </p:nvPr>
        </p:nvGraphicFramePr>
        <p:xfrm>
          <a:off x="251448" y="2708908"/>
          <a:ext cx="5580000" cy="720000"/>
        </p:xfrm>
        <a:graphic>
          <a:graphicData uri="http://schemas.openxmlformats.org/drawingml/2006/table">
            <a:tbl>
              <a:tblPr/>
              <a:tblGrid>
                <a:gridCol w="19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streambuf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\n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3271" name="Group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2024933"/>
              </p:ext>
            </p:extLst>
          </p:nvPr>
        </p:nvGraphicFramePr>
        <p:xfrm>
          <a:off x="1151563" y="1808793"/>
          <a:ext cx="4680000" cy="36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string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231701" y="4329115"/>
            <a:ext cx="3600000" cy="12600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dirty="0" smtClean="0">
                <a:solidFill>
                  <a:srgbClr val="000000"/>
                </a:solidFill>
                <a:ea typeface="標楷體" pitchFamily="65" charset="-120"/>
                <a:cs typeface="Courier New" panose="02070309020205020404" pitchFamily="49" charset="0"/>
              </a:rPr>
              <a:t>_</a:t>
            </a:r>
            <a:endParaRPr lang="zh-TW" altLang="zh-TW" dirty="0">
              <a:solidFill>
                <a:srgbClr val="000000"/>
              </a:solidFill>
              <a:ea typeface="標楷體" pitchFamily="65" charset="-120"/>
              <a:cs typeface="Courier New" panose="02070309020205020404" pitchFamily="49" charset="0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2231701" y="1808793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>
                <a:solidFill>
                  <a:srgbClr val="000000"/>
                </a:solidFill>
              </a:rPr>
              <a:t>2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2231701" y="3068954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>
                <a:solidFill>
                  <a:srgbClr val="000000"/>
                </a:solidFill>
              </a:rPr>
              <a:t>0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2591747" y="3068954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>
                <a:solidFill>
                  <a:srgbClr val="000000"/>
                </a:solidFill>
              </a:rPr>
              <a:t>2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2951793" y="3068954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>
                <a:solidFill>
                  <a:srgbClr val="000000"/>
                </a:solidFill>
              </a:rPr>
              <a:t>0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3671885" y="3068954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>
                <a:solidFill>
                  <a:srgbClr val="000000"/>
                </a:solidFill>
              </a:rPr>
              <a:t>1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4031931" y="3068954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>
                <a:solidFill>
                  <a:srgbClr val="000000"/>
                </a:solidFill>
              </a:rPr>
              <a:t>2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6912299" y="3429000"/>
            <a:ext cx="1440185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r>
              <a:rPr lang="en-US" altLang="zh-TW" sz="2000" dirty="0">
                <a:cs typeface="Courier New" panose="02070309020205020404" pitchFamily="49" charset="0"/>
              </a:rPr>
              <a:t>_</a:t>
            </a:r>
            <a:r>
              <a:rPr lang="en-US" altLang="zh-TW" sz="2000" dirty="0" err="1" smtClean="0">
                <a:cs typeface="Courier New" panose="02070309020205020404" pitchFamily="49" charset="0"/>
              </a:rPr>
              <a:t>Mystate</a:t>
            </a:r>
            <a:endParaRPr lang="zh-TW" altLang="en-US" sz="2000" dirty="0">
              <a:cs typeface="Courier New" panose="02070309020205020404" pitchFamily="49" charset="0"/>
            </a:endParaRPr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7976338"/>
              </p:ext>
            </p:extLst>
          </p:nvPr>
        </p:nvGraphicFramePr>
        <p:xfrm>
          <a:off x="6552253" y="2708908"/>
          <a:ext cx="180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18140093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8221856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2949799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04271593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5673860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166691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98931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8992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1.11111E-6 L 0.03941 -0.1835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2" y="-91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1800" dirty="0" smtClean="0">
                <a:solidFill>
                  <a:srgbClr val="0000FF"/>
                </a:solidFill>
                <a:latin typeface="Lucida Console"/>
              </a:rPr>
              <a:t>char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 string[ </a:t>
            </a:r>
            <a:r>
              <a:rPr lang="en-US" altLang="zh-TW" sz="1800" dirty="0" smtClean="0">
                <a:solidFill>
                  <a:srgbClr val="0080FF"/>
                </a:solidFill>
                <a:latin typeface="Lucida Console"/>
              </a:rPr>
              <a:t>10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 ]</a:t>
            </a:r>
            <a:r>
              <a:rPr lang="en-US" altLang="zh-TW" sz="1800" dirty="0" smtClean="0">
                <a:latin typeface="Lucida Console" pitchFamily="49" charset="0"/>
              </a:rPr>
              <a:t>;</a:t>
            </a:r>
          </a:p>
          <a:p>
            <a:r>
              <a:rPr lang="nn-NO" altLang="zh-TW" sz="1800" dirty="0" smtClean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( </a:t>
            </a:r>
            <a:r>
              <a:rPr lang="nn-NO" altLang="zh-TW" sz="1800" dirty="0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 i = </a:t>
            </a:r>
            <a:r>
              <a:rPr lang="nn-NO" altLang="zh-TW" sz="1800" dirty="0" smtClean="0">
                <a:solidFill>
                  <a:srgbClr val="0080FF"/>
                </a:solidFill>
                <a:latin typeface="Lucida Console"/>
              </a:rPr>
              <a:t>1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; i &lt;= </a:t>
            </a:r>
            <a:r>
              <a:rPr lang="nn-NO" altLang="zh-TW" sz="1800" dirty="0" smtClean="0">
                <a:solidFill>
                  <a:srgbClr val="0080FF"/>
                </a:solidFill>
                <a:latin typeface="Lucida Console"/>
              </a:rPr>
              <a:t>3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; i++ </a:t>
            </a:r>
            <a:r>
              <a:rPr lang="en-US" altLang="zh-TW" sz="1800" dirty="0" smtClean="0">
                <a:latin typeface="Lucida Console" pitchFamily="49" charset="0"/>
              </a:rPr>
              <a:t>)</a:t>
            </a:r>
          </a:p>
          <a:p>
            <a:r>
              <a:rPr lang="en-US" altLang="zh-TW" sz="1800" dirty="0" smtClean="0">
                <a:latin typeface="Lucida Console" pitchFamily="49" charset="0"/>
              </a:rPr>
              <a:t>   </a:t>
            </a:r>
            <a:r>
              <a:rPr lang="en-US" altLang="zh-TW" sz="1800" dirty="0" err="1" smtClean="0">
                <a:latin typeface="Lucida Console"/>
              </a:rPr>
              <a:t>cin.get</a:t>
            </a:r>
            <a:r>
              <a:rPr lang="en-US" altLang="zh-TW" sz="1800" dirty="0" smtClean="0">
                <a:latin typeface="Lucida Console"/>
              </a:rPr>
              <a:t>( string, </a:t>
            </a:r>
            <a:r>
              <a:rPr lang="en-US" altLang="zh-TW" sz="1800" dirty="0" smtClean="0">
                <a:solidFill>
                  <a:srgbClr val="0080FF"/>
                </a:solidFill>
                <a:latin typeface="Lucida Console"/>
              </a:rPr>
              <a:t>10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, </a:t>
            </a:r>
            <a:r>
              <a:rPr lang="en-US" altLang="zh-TW" sz="1800" dirty="0" smtClean="0">
                <a:solidFill>
                  <a:srgbClr val="0080FF"/>
                </a:solidFill>
                <a:latin typeface="Lucida Console"/>
              </a:rPr>
              <a:t>'\n'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 )</a:t>
            </a:r>
            <a:r>
              <a:rPr lang="en-US" altLang="zh-TW" sz="1800" dirty="0" smtClean="0">
                <a:latin typeface="Lucida Console" pitchFamily="49" charset="0"/>
              </a:rPr>
              <a:t>;</a:t>
            </a:r>
          </a:p>
        </p:txBody>
      </p:sp>
      <p:graphicFrame>
        <p:nvGraphicFramePr>
          <p:cNvPr id="93242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78256"/>
              </p:ext>
            </p:extLst>
          </p:nvPr>
        </p:nvGraphicFramePr>
        <p:xfrm>
          <a:off x="251448" y="2708908"/>
          <a:ext cx="5580000" cy="720000"/>
        </p:xfrm>
        <a:graphic>
          <a:graphicData uri="http://schemas.openxmlformats.org/drawingml/2006/table">
            <a:tbl>
              <a:tblPr/>
              <a:tblGrid>
                <a:gridCol w="19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streambuf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3271" name="Group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7272930"/>
              </p:ext>
            </p:extLst>
          </p:nvPr>
        </p:nvGraphicFramePr>
        <p:xfrm>
          <a:off x="1151563" y="1808793"/>
          <a:ext cx="4680000" cy="36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string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231701" y="4329115"/>
            <a:ext cx="3600000" cy="12600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dirty="0" smtClean="0">
                <a:ea typeface="標楷體" pitchFamily="65" charset="-120"/>
                <a:cs typeface="Courier New" panose="02070309020205020404" pitchFamily="49" charset="0"/>
              </a:rPr>
              <a:t>2020_</a:t>
            </a:r>
            <a:endParaRPr lang="zh-TW" altLang="zh-TW" dirty="0">
              <a:ea typeface="標楷體" pitchFamily="65" charset="-120"/>
              <a:cs typeface="Courier New" panose="02070309020205020404" pitchFamily="49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6912299" y="3429000"/>
            <a:ext cx="1440185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r>
              <a:rPr lang="en-US" altLang="zh-TW" sz="2000" dirty="0">
                <a:cs typeface="Courier New" panose="02070309020205020404" pitchFamily="49" charset="0"/>
              </a:rPr>
              <a:t>_</a:t>
            </a:r>
            <a:r>
              <a:rPr lang="en-US" altLang="zh-TW" sz="2000" dirty="0" err="1" smtClean="0">
                <a:cs typeface="Courier New" panose="02070309020205020404" pitchFamily="49" charset="0"/>
              </a:rPr>
              <a:t>Mystate</a:t>
            </a:r>
            <a:endParaRPr lang="zh-TW" altLang="en-US" sz="2000" dirty="0">
              <a:cs typeface="Courier New" panose="02070309020205020404" pitchFamily="49" charset="0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0734281"/>
              </p:ext>
            </p:extLst>
          </p:nvPr>
        </p:nvGraphicFramePr>
        <p:xfrm>
          <a:off x="6552253" y="2708908"/>
          <a:ext cx="180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18140093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8221856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2949799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04271593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5673860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166691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98931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9477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1800" dirty="0" smtClean="0">
                <a:solidFill>
                  <a:srgbClr val="0000FF"/>
                </a:solidFill>
                <a:latin typeface="Lucida Console"/>
              </a:rPr>
              <a:t>char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 string[ </a:t>
            </a:r>
            <a:r>
              <a:rPr lang="en-US" altLang="zh-TW" sz="1800" dirty="0" smtClean="0">
                <a:solidFill>
                  <a:srgbClr val="0080FF"/>
                </a:solidFill>
                <a:latin typeface="Lucida Console"/>
              </a:rPr>
              <a:t>10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 ]</a:t>
            </a:r>
            <a:r>
              <a:rPr lang="en-US" altLang="zh-TW" sz="1800" dirty="0" smtClean="0">
                <a:latin typeface="Lucida Console" pitchFamily="49" charset="0"/>
              </a:rPr>
              <a:t>;</a:t>
            </a:r>
          </a:p>
          <a:p>
            <a:r>
              <a:rPr lang="nn-NO" altLang="zh-TW" sz="1800" dirty="0" smtClean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( </a:t>
            </a:r>
            <a:r>
              <a:rPr lang="nn-NO" altLang="zh-TW" sz="1800" dirty="0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 i = </a:t>
            </a:r>
            <a:r>
              <a:rPr lang="nn-NO" altLang="zh-TW" sz="1800" dirty="0" smtClean="0">
                <a:solidFill>
                  <a:srgbClr val="0080FF"/>
                </a:solidFill>
                <a:latin typeface="Lucida Console"/>
              </a:rPr>
              <a:t>1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; i &lt;= </a:t>
            </a:r>
            <a:r>
              <a:rPr lang="nn-NO" altLang="zh-TW" sz="1800" dirty="0" smtClean="0">
                <a:solidFill>
                  <a:srgbClr val="0080FF"/>
                </a:solidFill>
                <a:latin typeface="Lucida Console"/>
              </a:rPr>
              <a:t>3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; i++ </a:t>
            </a:r>
            <a:r>
              <a:rPr lang="en-US" altLang="zh-TW" sz="1800" dirty="0" smtClean="0">
                <a:latin typeface="Lucida Console" pitchFamily="49" charset="0"/>
              </a:rPr>
              <a:t>)</a:t>
            </a:r>
          </a:p>
          <a:p>
            <a:r>
              <a:rPr lang="en-US" altLang="zh-TW" sz="1800" dirty="0" smtClean="0">
                <a:latin typeface="Lucida Console" pitchFamily="49" charset="0"/>
              </a:rPr>
              <a:t>   </a:t>
            </a:r>
            <a:r>
              <a:rPr lang="en-US" altLang="zh-TW" sz="1800" dirty="0" err="1" smtClean="0">
                <a:latin typeface="Lucida Console"/>
              </a:rPr>
              <a:t>cin</a:t>
            </a:r>
            <a:r>
              <a:rPr lang="en-US" altLang="zh-TW" sz="1800" dirty="0" smtClean="0">
                <a:latin typeface="Lucida Console"/>
              </a:rPr>
              <a:t> &gt;&gt; string</a:t>
            </a:r>
            <a:r>
              <a:rPr lang="en-US" altLang="zh-TW" sz="1800" dirty="0" smtClean="0">
                <a:latin typeface="Lucida Console" pitchFamily="49" charset="0"/>
              </a:rPr>
              <a:t>;</a:t>
            </a:r>
          </a:p>
        </p:txBody>
      </p:sp>
      <p:graphicFrame>
        <p:nvGraphicFramePr>
          <p:cNvPr id="93242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9793132"/>
              </p:ext>
            </p:extLst>
          </p:nvPr>
        </p:nvGraphicFramePr>
        <p:xfrm>
          <a:off x="251448" y="2708908"/>
          <a:ext cx="5580000" cy="720000"/>
        </p:xfrm>
        <a:graphic>
          <a:graphicData uri="http://schemas.openxmlformats.org/drawingml/2006/table">
            <a:tbl>
              <a:tblPr/>
              <a:tblGrid>
                <a:gridCol w="19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streambuf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\n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3271" name="Group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5570614"/>
              </p:ext>
            </p:extLst>
          </p:nvPr>
        </p:nvGraphicFramePr>
        <p:xfrm>
          <a:off x="1151563" y="1808793"/>
          <a:ext cx="4680000" cy="36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string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231701" y="4329115"/>
            <a:ext cx="3600000" cy="12600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dirty="0" smtClean="0">
                <a:solidFill>
                  <a:srgbClr val="000000"/>
                </a:solidFill>
                <a:ea typeface="標楷體" pitchFamily="65" charset="-120"/>
                <a:cs typeface="Courier New" panose="02070309020205020404" pitchFamily="49" charset="0"/>
              </a:rPr>
              <a:t>_</a:t>
            </a:r>
            <a:endParaRPr lang="zh-TW" altLang="zh-TW" dirty="0">
              <a:solidFill>
                <a:srgbClr val="000000"/>
              </a:solidFill>
              <a:ea typeface="標楷體" pitchFamily="65" charset="-120"/>
              <a:cs typeface="Courier New" panose="02070309020205020404" pitchFamily="49" charset="0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2231701" y="1808793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>
                <a:solidFill>
                  <a:srgbClr val="000000"/>
                </a:solidFill>
              </a:rPr>
              <a:t>2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2591747" y="1808793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>
                <a:solidFill>
                  <a:srgbClr val="000000"/>
                </a:solidFill>
              </a:rPr>
              <a:t>0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2231701" y="3068954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>
                <a:solidFill>
                  <a:srgbClr val="000000"/>
                </a:solidFill>
              </a:rPr>
              <a:t>2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2591747" y="3068954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>
                <a:solidFill>
                  <a:srgbClr val="000000"/>
                </a:solidFill>
              </a:rPr>
              <a:t>0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3311839" y="3068954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>
                <a:solidFill>
                  <a:srgbClr val="000000"/>
                </a:solidFill>
              </a:rPr>
              <a:t>1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3671885" y="3068954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>
                <a:solidFill>
                  <a:srgbClr val="000000"/>
                </a:solidFill>
              </a:rPr>
              <a:t>2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6912299" y="3429000"/>
            <a:ext cx="1440185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r>
              <a:rPr lang="en-US" altLang="zh-TW" sz="2000" dirty="0">
                <a:cs typeface="Courier New" panose="02070309020205020404" pitchFamily="49" charset="0"/>
              </a:rPr>
              <a:t>_</a:t>
            </a:r>
            <a:r>
              <a:rPr lang="en-US" altLang="zh-TW" sz="2000" dirty="0" err="1" smtClean="0">
                <a:cs typeface="Courier New" panose="02070309020205020404" pitchFamily="49" charset="0"/>
              </a:rPr>
              <a:t>Mystate</a:t>
            </a:r>
            <a:endParaRPr lang="zh-TW" altLang="en-US" sz="2000" dirty="0">
              <a:cs typeface="Courier New" panose="02070309020205020404" pitchFamily="49" charset="0"/>
            </a:endParaRPr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7976338"/>
              </p:ext>
            </p:extLst>
          </p:nvPr>
        </p:nvGraphicFramePr>
        <p:xfrm>
          <a:off x="6552253" y="2708908"/>
          <a:ext cx="180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18140093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8221856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2949799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04271593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5673860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166691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98931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0570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1.11111E-6 L 0.07881 -0.1835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41" y="-91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1800" dirty="0" smtClean="0">
                <a:solidFill>
                  <a:srgbClr val="0000FF"/>
                </a:solidFill>
                <a:latin typeface="Lucida Console"/>
              </a:rPr>
              <a:t>char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 string[ </a:t>
            </a:r>
            <a:r>
              <a:rPr lang="en-US" altLang="zh-TW" sz="1800" dirty="0" smtClean="0">
                <a:solidFill>
                  <a:srgbClr val="0080FF"/>
                </a:solidFill>
                <a:latin typeface="Lucida Console"/>
              </a:rPr>
              <a:t>10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 ]</a:t>
            </a:r>
            <a:r>
              <a:rPr lang="en-US" altLang="zh-TW" sz="1800" dirty="0" smtClean="0">
                <a:latin typeface="Lucida Console" pitchFamily="49" charset="0"/>
              </a:rPr>
              <a:t>;</a:t>
            </a:r>
          </a:p>
          <a:p>
            <a:r>
              <a:rPr lang="nn-NO" altLang="zh-TW" sz="1800" dirty="0" smtClean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( </a:t>
            </a:r>
            <a:r>
              <a:rPr lang="nn-NO" altLang="zh-TW" sz="1800" dirty="0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 i = </a:t>
            </a:r>
            <a:r>
              <a:rPr lang="nn-NO" altLang="zh-TW" sz="1800" dirty="0" smtClean="0">
                <a:solidFill>
                  <a:srgbClr val="0080FF"/>
                </a:solidFill>
                <a:latin typeface="Lucida Console"/>
              </a:rPr>
              <a:t>1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; i &lt;= </a:t>
            </a:r>
            <a:r>
              <a:rPr lang="nn-NO" altLang="zh-TW" sz="1800" dirty="0" smtClean="0">
                <a:solidFill>
                  <a:srgbClr val="0080FF"/>
                </a:solidFill>
                <a:latin typeface="Lucida Console"/>
              </a:rPr>
              <a:t>3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; i++ </a:t>
            </a:r>
            <a:r>
              <a:rPr lang="en-US" altLang="zh-TW" sz="1800" dirty="0" smtClean="0">
                <a:latin typeface="Lucida Console" pitchFamily="49" charset="0"/>
              </a:rPr>
              <a:t>)</a:t>
            </a:r>
          </a:p>
          <a:p>
            <a:r>
              <a:rPr lang="en-US" altLang="zh-TW" sz="1800" dirty="0" smtClean="0">
                <a:latin typeface="Lucida Console" pitchFamily="49" charset="0"/>
              </a:rPr>
              <a:t>   </a:t>
            </a:r>
            <a:r>
              <a:rPr lang="en-US" altLang="zh-TW" sz="1800" dirty="0" err="1" smtClean="0">
                <a:latin typeface="Lucida Console"/>
              </a:rPr>
              <a:t>cin</a:t>
            </a:r>
            <a:r>
              <a:rPr lang="en-US" altLang="zh-TW" sz="1800" dirty="0" smtClean="0">
                <a:latin typeface="Lucida Console"/>
              </a:rPr>
              <a:t> &gt;&gt; string</a:t>
            </a:r>
            <a:r>
              <a:rPr lang="en-US" altLang="zh-TW" sz="1800" dirty="0" smtClean="0">
                <a:latin typeface="Lucida Console" pitchFamily="49" charset="0"/>
              </a:rPr>
              <a:t>;</a:t>
            </a:r>
          </a:p>
        </p:txBody>
      </p:sp>
      <p:graphicFrame>
        <p:nvGraphicFramePr>
          <p:cNvPr id="93242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6781077"/>
              </p:ext>
            </p:extLst>
          </p:nvPr>
        </p:nvGraphicFramePr>
        <p:xfrm>
          <a:off x="251448" y="2708908"/>
          <a:ext cx="5580000" cy="720000"/>
        </p:xfrm>
        <a:graphic>
          <a:graphicData uri="http://schemas.openxmlformats.org/drawingml/2006/table">
            <a:tbl>
              <a:tblPr/>
              <a:tblGrid>
                <a:gridCol w="19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streambuf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\n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3271" name="Group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5395392"/>
              </p:ext>
            </p:extLst>
          </p:nvPr>
        </p:nvGraphicFramePr>
        <p:xfrm>
          <a:off x="1151563" y="1808793"/>
          <a:ext cx="4680000" cy="36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string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231701" y="4329115"/>
            <a:ext cx="3600000" cy="12600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dirty="0" smtClean="0">
                <a:solidFill>
                  <a:srgbClr val="000000"/>
                </a:solidFill>
                <a:ea typeface="標楷體" pitchFamily="65" charset="-120"/>
                <a:cs typeface="Courier New" panose="02070309020205020404" pitchFamily="49" charset="0"/>
              </a:rPr>
              <a:t>_</a:t>
            </a:r>
            <a:endParaRPr lang="zh-TW" altLang="zh-TW" dirty="0">
              <a:solidFill>
                <a:srgbClr val="000000"/>
              </a:solidFill>
              <a:ea typeface="標楷體" pitchFamily="65" charset="-120"/>
              <a:cs typeface="Courier New" panose="02070309020205020404" pitchFamily="49" charset="0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2231701" y="1808793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>
                <a:solidFill>
                  <a:srgbClr val="000000"/>
                </a:solidFill>
              </a:rPr>
              <a:t>2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2591747" y="1808793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>
                <a:solidFill>
                  <a:srgbClr val="000000"/>
                </a:solidFill>
              </a:rPr>
              <a:t>0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2951793" y="1808793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>
                <a:solidFill>
                  <a:srgbClr val="000000"/>
                </a:solidFill>
              </a:rPr>
              <a:t>2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2231701" y="3068954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>
                <a:solidFill>
                  <a:srgbClr val="000000"/>
                </a:solidFill>
              </a:rPr>
              <a:t>0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2951793" y="3068954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>
                <a:solidFill>
                  <a:srgbClr val="000000"/>
                </a:solidFill>
              </a:rPr>
              <a:t>1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3311839" y="3068954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>
                <a:solidFill>
                  <a:srgbClr val="000000"/>
                </a:solidFill>
              </a:rPr>
              <a:t>2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6912299" y="3429000"/>
            <a:ext cx="1440185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r>
              <a:rPr lang="en-US" altLang="zh-TW" sz="2000" dirty="0">
                <a:cs typeface="Courier New" panose="02070309020205020404" pitchFamily="49" charset="0"/>
              </a:rPr>
              <a:t>_</a:t>
            </a:r>
            <a:r>
              <a:rPr lang="en-US" altLang="zh-TW" sz="2000" dirty="0" err="1" smtClean="0">
                <a:cs typeface="Courier New" panose="02070309020205020404" pitchFamily="49" charset="0"/>
              </a:rPr>
              <a:t>Mystate</a:t>
            </a:r>
            <a:endParaRPr lang="zh-TW" altLang="en-US" sz="2000" dirty="0">
              <a:cs typeface="Courier New" panose="02070309020205020404" pitchFamily="49" charset="0"/>
            </a:endParaRPr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7976338"/>
              </p:ext>
            </p:extLst>
          </p:nvPr>
        </p:nvGraphicFramePr>
        <p:xfrm>
          <a:off x="6552253" y="2708908"/>
          <a:ext cx="180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18140093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8221856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2949799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04271593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5673860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166691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98931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4396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1.11111E-6 L 0.11822 -0.1835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3" y="-91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1800" dirty="0" smtClean="0">
                <a:solidFill>
                  <a:srgbClr val="0000FF"/>
                </a:solidFill>
                <a:latin typeface="Lucida Console"/>
              </a:rPr>
              <a:t>char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 string[ </a:t>
            </a:r>
            <a:r>
              <a:rPr lang="en-US" altLang="zh-TW" sz="1800" dirty="0" smtClean="0">
                <a:solidFill>
                  <a:srgbClr val="0080FF"/>
                </a:solidFill>
                <a:latin typeface="Lucida Console"/>
              </a:rPr>
              <a:t>10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 ]</a:t>
            </a:r>
            <a:r>
              <a:rPr lang="en-US" altLang="zh-TW" sz="1800" dirty="0" smtClean="0">
                <a:latin typeface="Lucida Console" pitchFamily="49" charset="0"/>
              </a:rPr>
              <a:t>;</a:t>
            </a:r>
          </a:p>
          <a:p>
            <a:r>
              <a:rPr lang="nn-NO" altLang="zh-TW" sz="1800" dirty="0" smtClean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( </a:t>
            </a:r>
            <a:r>
              <a:rPr lang="nn-NO" altLang="zh-TW" sz="1800" dirty="0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 i = </a:t>
            </a:r>
            <a:r>
              <a:rPr lang="nn-NO" altLang="zh-TW" sz="1800" dirty="0" smtClean="0">
                <a:solidFill>
                  <a:srgbClr val="0080FF"/>
                </a:solidFill>
                <a:latin typeface="Lucida Console"/>
              </a:rPr>
              <a:t>1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; i &lt;= </a:t>
            </a:r>
            <a:r>
              <a:rPr lang="nn-NO" altLang="zh-TW" sz="1800" dirty="0" smtClean="0">
                <a:solidFill>
                  <a:srgbClr val="0080FF"/>
                </a:solidFill>
                <a:latin typeface="Lucida Console"/>
              </a:rPr>
              <a:t>3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; i++ </a:t>
            </a:r>
            <a:r>
              <a:rPr lang="en-US" altLang="zh-TW" sz="1800" dirty="0" smtClean="0">
                <a:latin typeface="Lucida Console" pitchFamily="49" charset="0"/>
              </a:rPr>
              <a:t>)</a:t>
            </a:r>
          </a:p>
          <a:p>
            <a:r>
              <a:rPr lang="en-US" altLang="zh-TW" sz="1800" dirty="0" smtClean="0">
                <a:latin typeface="Lucida Console" pitchFamily="49" charset="0"/>
              </a:rPr>
              <a:t>   </a:t>
            </a:r>
            <a:r>
              <a:rPr lang="en-US" altLang="zh-TW" sz="1800" dirty="0" err="1" smtClean="0">
                <a:latin typeface="Lucida Console"/>
              </a:rPr>
              <a:t>cin</a:t>
            </a:r>
            <a:r>
              <a:rPr lang="en-US" altLang="zh-TW" sz="1800" dirty="0" smtClean="0">
                <a:latin typeface="Lucida Console"/>
              </a:rPr>
              <a:t> &gt;&gt; string</a:t>
            </a:r>
            <a:r>
              <a:rPr lang="en-US" altLang="zh-TW" sz="1800" dirty="0" smtClean="0">
                <a:latin typeface="Lucida Console" pitchFamily="49" charset="0"/>
              </a:rPr>
              <a:t>;</a:t>
            </a:r>
          </a:p>
        </p:txBody>
      </p:sp>
      <p:graphicFrame>
        <p:nvGraphicFramePr>
          <p:cNvPr id="93242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1951458"/>
              </p:ext>
            </p:extLst>
          </p:nvPr>
        </p:nvGraphicFramePr>
        <p:xfrm>
          <a:off x="251448" y="2708908"/>
          <a:ext cx="5580000" cy="720000"/>
        </p:xfrm>
        <a:graphic>
          <a:graphicData uri="http://schemas.openxmlformats.org/drawingml/2006/table">
            <a:tbl>
              <a:tblPr/>
              <a:tblGrid>
                <a:gridCol w="19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streambuf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\n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3271" name="Group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5863968"/>
              </p:ext>
            </p:extLst>
          </p:nvPr>
        </p:nvGraphicFramePr>
        <p:xfrm>
          <a:off x="1151563" y="1808793"/>
          <a:ext cx="4680000" cy="36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string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231701" y="4329115"/>
            <a:ext cx="3600000" cy="12600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dirty="0" smtClean="0">
                <a:solidFill>
                  <a:srgbClr val="000000"/>
                </a:solidFill>
                <a:ea typeface="標楷體" pitchFamily="65" charset="-120"/>
                <a:cs typeface="Courier New" panose="02070309020205020404" pitchFamily="49" charset="0"/>
              </a:rPr>
              <a:t>_</a:t>
            </a:r>
            <a:endParaRPr lang="zh-TW" altLang="zh-TW" dirty="0">
              <a:solidFill>
                <a:srgbClr val="000000"/>
              </a:solidFill>
              <a:ea typeface="標楷體" pitchFamily="65" charset="-120"/>
              <a:cs typeface="Courier New" panose="02070309020205020404" pitchFamily="49" charset="0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2231701" y="1808793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>
                <a:solidFill>
                  <a:srgbClr val="000000"/>
                </a:solidFill>
              </a:rPr>
              <a:t>2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2591747" y="1808793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>
                <a:solidFill>
                  <a:srgbClr val="000000"/>
                </a:solidFill>
              </a:rPr>
              <a:t>0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2951793" y="1808793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>
                <a:solidFill>
                  <a:srgbClr val="000000"/>
                </a:solidFill>
              </a:rPr>
              <a:t>2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3311839" y="1808793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>
                <a:solidFill>
                  <a:srgbClr val="000000"/>
                </a:solidFill>
              </a:rPr>
              <a:t>0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2591747" y="3068954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>
                <a:solidFill>
                  <a:srgbClr val="000000"/>
                </a:solidFill>
              </a:rPr>
              <a:t>1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2951793" y="3068954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>
                <a:solidFill>
                  <a:srgbClr val="000000"/>
                </a:solidFill>
              </a:rPr>
              <a:t>2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6912299" y="3429000"/>
            <a:ext cx="1440185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r>
              <a:rPr lang="en-US" altLang="zh-TW" sz="2000" dirty="0">
                <a:cs typeface="Courier New" panose="02070309020205020404" pitchFamily="49" charset="0"/>
              </a:rPr>
              <a:t>_</a:t>
            </a:r>
            <a:r>
              <a:rPr lang="en-US" altLang="zh-TW" sz="2000" dirty="0" err="1" smtClean="0">
                <a:cs typeface="Courier New" panose="02070309020205020404" pitchFamily="49" charset="0"/>
              </a:rPr>
              <a:t>Mystate</a:t>
            </a:r>
            <a:endParaRPr lang="zh-TW" altLang="en-US" sz="2000" dirty="0">
              <a:cs typeface="Courier New" panose="02070309020205020404" pitchFamily="49" charset="0"/>
            </a:endParaRPr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7976338"/>
              </p:ext>
            </p:extLst>
          </p:nvPr>
        </p:nvGraphicFramePr>
        <p:xfrm>
          <a:off x="6552253" y="2708908"/>
          <a:ext cx="180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18140093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8221856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2949799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04271593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5673860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166691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98931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8355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1800" dirty="0" smtClean="0">
                <a:solidFill>
                  <a:srgbClr val="0000FF"/>
                </a:solidFill>
                <a:latin typeface="Lucida Console"/>
              </a:rPr>
              <a:t>char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 string[ </a:t>
            </a:r>
            <a:r>
              <a:rPr lang="en-US" altLang="zh-TW" sz="1800" dirty="0" smtClean="0">
                <a:solidFill>
                  <a:srgbClr val="0080FF"/>
                </a:solidFill>
                <a:latin typeface="Lucida Console"/>
              </a:rPr>
              <a:t>10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 ]</a:t>
            </a:r>
            <a:r>
              <a:rPr lang="en-US" altLang="zh-TW" sz="1800" dirty="0" smtClean="0">
                <a:latin typeface="Lucida Console" pitchFamily="49" charset="0"/>
              </a:rPr>
              <a:t>;</a:t>
            </a:r>
          </a:p>
          <a:p>
            <a:r>
              <a:rPr lang="nn-NO" altLang="zh-TW" sz="1800" dirty="0" smtClean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( </a:t>
            </a:r>
            <a:r>
              <a:rPr lang="nn-NO" altLang="zh-TW" sz="1800" dirty="0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 i = </a:t>
            </a:r>
            <a:r>
              <a:rPr lang="nn-NO" altLang="zh-TW" sz="1800" dirty="0" smtClean="0">
                <a:solidFill>
                  <a:srgbClr val="0080FF"/>
                </a:solidFill>
                <a:latin typeface="Lucida Console"/>
              </a:rPr>
              <a:t>1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; i &lt;= </a:t>
            </a:r>
            <a:r>
              <a:rPr lang="nn-NO" altLang="zh-TW" sz="1800" dirty="0" smtClean="0">
                <a:solidFill>
                  <a:srgbClr val="0080FF"/>
                </a:solidFill>
                <a:latin typeface="Lucida Console"/>
              </a:rPr>
              <a:t>3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; i++ </a:t>
            </a:r>
            <a:r>
              <a:rPr lang="en-US" altLang="zh-TW" sz="1800" dirty="0" smtClean="0">
                <a:latin typeface="Lucida Console" pitchFamily="49" charset="0"/>
              </a:rPr>
              <a:t>)</a:t>
            </a:r>
          </a:p>
          <a:p>
            <a:r>
              <a:rPr lang="en-US" altLang="zh-TW" sz="1800" dirty="0" smtClean="0">
                <a:latin typeface="Lucida Console" pitchFamily="49" charset="0"/>
              </a:rPr>
              <a:t>   </a:t>
            </a:r>
            <a:r>
              <a:rPr lang="en-US" altLang="zh-TW" sz="1800" dirty="0" err="1" smtClean="0">
                <a:latin typeface="Lucida Console"/>
              </a:rPr>
              <a:t>cin</a:t>
            </a:r>
            <a:r>
              <a:rPr lang="en-US" altLang="zh-TW" sz="1800" dirty="0" smtClean="0">
                <a:latin typeface="Lucida Console"/>
              </a:rPr>
              <a:t> &gt;&gt; string</a:t>
            </a:r>
            <a:r>
              <a:rPr lang="en-US" altLang="zh-TW" sz="1800" dirty="0" smtClean="0">
                <a:latin typeface="Lucida Console" pitchFamily="49" charset="0"/>
              </a:rPr>
              <a:t>;</a:t>
            </a:r>
          </a:p>
        </p:txBody>
      </p:sp>
      <p:graphicFrame>
        <p:nvGraphicFramePr>
          <p:cNvPr id="93242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3721272"/>
              </p:ext>
            </p:extLst>
          </p:nvPr>
        </p:nvGraphicFramePr>
        <p:xfrm>
          <a:off x="251448" y="2708908"/>
          <a:ext cx="5580000" cy="720000"/>
        </p:xfrm>
        <a:graphic>
          <a:graphicData uri="http://schemas.openxmlformats.org/drawingml/2006/table">
            <a:tbl>
              <a:tblPr/>
              <a:tblGrid>
                <a:gridCol w="19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streambuf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\n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3271" name="Group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0330820"/>
              </p:ext>
            </p:extLst>
          </p:nvPr>
        </p:nvGraphicFramePr>
        <p:xfrm>
          <a:off x="1151563" y="1808793"/>
          <a:ext cx="4680000" cy="36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string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\0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231701" y="4329115"/>
            <a:ext cx="3600000" cy="12600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dirty="0" smtClean="0">
                <a:solidFill>
                  <a:srgbClr val="000000"/>
                </a:solidFill>
                <a:ea typeface="標楷體" pitchFamily="65" charset="-120"/>
                <a:cs typeface="Courier New" panose="02070309020205020404" pitchFamily="49" charset="0"/>
              </a:rPr>
              <a:t>_</a:t>
            </a:r>
            <a:endParaRPr lang="zh-TW" altLang="zh-TW" dirty="0">
              <a:solidFill>
                <a:srgbClr val="000000"/>
              </a:solidFill>
              <a:ea typeface="標楷體" pitchFamily="65" charset="-120"/>
              <a:cs typeface="Courier New" panose="02070309020205020404" pitchFamily="49" charset="0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2231701" y="1808793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>
                <a:solidFill>
                  <a:srgbClr val="000000"/>
                </a:solidFill>
              </a:rPr>
              <a:t>2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2591747" y="1808793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>
                <a:solidFill>
                  <a:srgbClr val="000000"/>
                </a:solidFill>
              </a:rPr>
              <a:t>0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2951793" y="1808793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>
                <a:solidFill>
                  <a:srgbClr val="000000"/>
                </a:solidFill>
              </a:rPr>
              <a:t>2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3311839" y="1808793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>
                <a:solidFill>
                  <a:srgbClr val="000000"/>
                </a:solidFill>
              </a:rPr>
              <a:t>0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2231701" y="3068954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>
                <a:solidFill>
                  <a:srgbClr val="000000"/>
                </a:solidFill>
              </a:rPr>
              <a:t>1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2591747" y="3068954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>
                <a:solidFill>
                  <a:srgbClr val="000000"/>
                </a:solidFill>
              </a:rPr>
              <a:t>2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6912299" y="3429000"/>
            <a:ext cx="1440185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r>
              <a:rPr lang="en-US" altLang="zh-TW" sz="2000" dirty="0">
                <a:cs typeface="Courier New" panose="02070309020205020404" pitchFamily="49" charset="0"/>
              </a:rPr>
              <a:t>_</a:t>
            </a:r>
            <a:r>
              <a:rPr lang="en-US" altLang="zh-TW" sz="2000" dirty="0" err="1" smtClean="0">
                <a:cs typeface="Courier New" panose="02070309020205020404" pitchFamily="49" charset="0"/>
              </a:rPr>
              <a:t>Mystate</a:t>
            </a:r>
            <a:endParaRPr lang="zh-TW" altLang="en-US" sz="2000" dirty="0">
              <a:cs typeface="Courier New" panose="02070309020205020404" pitchFamily="49" charset="0"/>
            </a:endParaRPr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7976338"/>
              </p:ext>
            </p:extLst>
          </p:nvPr>
        </p:nvGraphicFramePr>
        <p:xfrm>
          <a:off x="6552253" y="2708908"/>
          <a:ext cx="180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18140093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8221856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2949799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04271593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5673860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166691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98931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4724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1.11111E-6 L 4.72222E-6 -0.1835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1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1800" dirty="0" smtClean="0">
                <a:solidFill>
                  <a:srgbClr val="0000FF"/>
                </a:solidFill>
                <a:latin typeface="Lucida Console"/>
              </a:rPr>
              <a:t>char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 string[ </a:t>
            </a:r>
            <a:r>
              <a:rPr lang="en-US" altLang="zh-TW" sz="1800" dirty="0" smtClean="0">
                <a:solidFill>
                  <a:srgbClr val="0080FF"/>
                </a:solidFill>
                <a:latin typeface="Lucida Console"/>
              </a:rPr>
              <a:t>10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 ]</a:t>
            </a:r>
            <a:r>
              <a:rPr lang="en-US" altLang="zh-TW" sz="1800" dirty="0" smtClean="0">
                <a:latin typeface="Lucida Console" pitchFamily="49" charset="0"/>
              </a:rPr>
              <a:t>;</a:t>
            </a:r>
          </a:p>
          <a:p>
            <a:r>
              <a:rPr lang="nn-NO" altLang="zh-TW" sz="1800" dirty="0" smtClean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( </a:t>
            </a:r>
            <a:r>
              <a:rPr lang="nn-NO" altLang="zh-TW" sz="1800" dirty="0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 i = </a:t>
            </a:r>
            <a:r>
              <a:rPr lang="nn-NO" altLang="zh-TW" sz="1800" dirty="0" smtClean="0">
                <a:solidFill>
                  <a:srgbClr val="0080FF"/>
                </a:solidFill>
                <a:latin typeface="Lucida Console"/>
              </a:rPr>
              <a:t>1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; i &lt;= </a:t>
            </a:r>
            <a:r>
              <a:rPr lang="nn-NO" altLang="zh-TW" sz="1800" dirty="0" smtClean="0">
                <a:solidFill>
                  <a:srgbClr val="0080FF"/>
                </a:solidFill>
                <a:latin typeface="Lucida Console"/>
              </a:rPr>
              <a:t>3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; i++ </a:t>
            </a:r>
            <a:r>
              <a:rPr lang="en-US" altLang="zh-TW" sz="1800" dirty="0" smtClean="0">
                <a:latin typeface="Lucida Console" pitchFamily="49" charset="0"/>
              </a:rPr>
              <a:t>)</a:t>
            </a:r>
          </a:p>
          <a:p>
            <a:r>
              <a:rPr lang="en-US" altLang="zh-TW" sz="1800" dirty="0" smtClean="0">
                <a:latin typeface="Lucida Console" pitchFamily="49" charset="0"/>
              </a:rPr>
              <a:t>   </a:t>
            </a:r>
            <a:r>
              <a:rPr lang="en-US" altLang="zh-TW" sz="1800" dirty="0" err="1" smtClean="0">
                <a:latin typeface="Lucida Console"/>
              </a:rPr>
              <a:t>cin</a:t>
            </a:r>
            <a:r>
              <a:rPr lang="en-US" altLang="zh-TW" sz="1800" dirty="0" smtClean="0">
                <a:latin typeface="Lucida Console"/>
              </a:rPr>
              <a:t> &gt;&gt; string</a:t>
            </a:r>
            <a:r>
              <a:rPr lang="en-US" altLang="zh-TW" sz="1800" dirty="0" smtClean="0">
                <a:latin typeface="Lucida Console" pitchFamily="49" charset="0"/>
              </a:rPr>
              <a:t>;</a:t>
            </a:r>
          </a:p>
        </p:txBody>
      </p:sp>
      <p:graphicFrame>
        <p:nvGraphicFramePr>
          <p:cNvPr id="93242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6758179"/>
              </p:ext>
            </p:extLst>
          </p:nvPr>
        </p:nvGraphicFramePr>
        <p:xfrm>
          <a:off x="251448" y="2708908"/>
          <a:ext cx="5580000" cy="720000"/>
        </p:xfrm>
        <a:graphic>
          <a:graphicData uri="http://schemas.openxmlformats.org/drawingml/2006/table">
            <a:tbl>
              <a:tblPr/>
              <a:tblGrid>
                <a:gridCol w="19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streambuf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\n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3271" name="Group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3189602"/>
              </p:ext>
            </p:extLst>
          </p:nvPr>
        </p:nvGraphicFramePr>
        <p:xfrm>
          <a:off x="1151563" y="1808793"/>
          <a:ext cx="4680000" cy="36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string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\0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231701" y="4329115"/>
            <a:ext cx="3600000" cy="12600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dirty="0" smtClean="0">
                <a:solidFill>
                  <a:srgbClr val="000000"/>
                </a:solidFill>
                <a:ea typeface="標楷體" pitchFamily="65" charset="-120"/>
                <a:cs typeface="Courier New" panose="02070309020205020404" pitchFamily="49" charset="0"/>
              </a:rPr>
              <a:t>_</a:t>
            </a:r>
            <a:endParaRPr lang="zh-TW" altLang="zh-TW" dirty="0">
              <a:solidFill>
                <a:srgbClr val="000000"/>
              </a:solidFill>
              <a:ea typeface="標楷體" pitchFamily="65" charset="-120"/>
              <a:cs typeface="Courier New" panose="02070309020205020404" pitchFamily="49" charset="0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2231701" y="1808793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>
                <a:solidFill>
                  <a:srgbClr val="000000"/>
                </a:solidFill>
              </a:rPr>
              <a:t>1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2591747" y="1808793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>
                <a:solidFill>
                  <a:srgbClr val="000000"/>
                </a:solidFill>
              </a:rPr>
              <a:t>0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2951793" y="1808793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>
                <a:solidFill>
                  <a:srgbClr val="000000"/>
                </a:solidFill>
              </a:rPr>
              <a:t>2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3311839" y="1808793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>
                <a:solidFill>
                  <a:srgbClr val="000000"/>
                </a:solidFill>
              </a:rPr>
              <a:t>0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2231701" y="3068954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>
                <a:solidFill>
                  <a:srgbClr val="000000"/>
                </a:solidFill>
              </a:rPr>
              <a:t>2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6912299" y="3429000"/>
            <a:ext cx="1440185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r>
              <a:rPr lang="en-US" altLang="zh-TW" sz="2000" dirty="0">
                <a:cs typeface="Courier New" panose="02070309020205020404" pitchFamily="49" charset="0"/>
              </a:rPr>
              <a:t>_</a:t>
            </a:r>
            <a:r>
              <a:rPr lang="en-US" altLang="zh-TW" sz="2000" dirty="0" err="1" smtClean="0">
                <a:cs typeface="Courier New" panose="02070309020205020404" pitchFamily="49" charset="0"/>
              </a:rPr>
              <a:t>Mystate</a:t>
            </a:r>
            <a:endParaRPr lang="zh-TW" altLang="en-US" sz="2000" dirty="0">
              <a:cs typeface="Courier New" panose="02070309020205020404" pitchFamily="49" charset="0"/>
            </a:endParaRPr>
          </a:p>
        </p:txBody>
      </p:sp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7976338"/>
              </p:ext>
            </p:extLst>
          </p:nvPr>
        </p:nvGraphicFramePr>
        <p:xfrm>
          <a:off x="6552253" y="2708908"/>
          <a:ext cx="180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18140093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8221856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2949799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04271593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5673860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166691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98931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0659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1.11111E-6 L 0.03941 -0.1835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2" y="-91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1800" dirty="0" smtClean="0">
                <a:solidFill>
                  <a:srgbClr val="0000FF"/>
                </a:solidFill>
                <a:latin typeface="Lucida Console"/>
              </a:rPr>
              <a:t>char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 string[ </a:t>
            </a:r>
            <a:r>
              <a:rPr lang="en-US" altLang="zh-TW" sz="1800" dirty="0" smtClean="0">
                <a:solidFill>
                  <a:srgbClr val="0080FF"/>
                </a:solidFill>
                <a:latin typeface="Lucida Console"/>
              </a:rPr>
              <a:t>10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 ]</a:t>
            </a:r>
            <a:r>
              <a:rPr lang="en-US" altLang="zh-TW" sz="1800" dirty="0" smtClean="0">
                <a:latin typeface="Lucida Console" pitchFamily="49" charset="0"/>
              </a:rPr>
              <a:t>;</a:t>
            </a:r>
          </a:p>
          <a:p>
            <a:r>
              <a:rPr lang="nn-NO" altLang="zh-TW" sz="1800" dirty="0" smtClean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( </a:t>
            </a:r>
            <a:r>
              <a:rPr lang="nn-NO" altLang="zh-TW" sz="1800" dirty="0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 i = </a:t>
            </a:r>
            <a:r>
              <a:rPr lang="nn-NO" altLang="zh-TW" sz="1800" dirty="0" smtClean="0">
                <a:solidFill>
                  <a:srgbClr val="0080FF"/>
                </a:solidFill>
                <a:latin typeface="Lucida Console"/>
              </a:rPr>
              <a:t>1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; i &lt;= </a:t>
            </a:r>
            <a:r>
              <a:rPr lang="nn-NO" altLang="zh-TW" sz="1800" dirty="0" smtClean="0">
                <a:solidFill>
                  <a:srgbClr val="0080FF"/>
                </a:solidFill>
                <a:latin typeface="Lucida Console"/>
              </a:rPr>
              <a:t>3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; i++ </a:t>
            </a:r>
            <a:r>
              <a:rPr lang="en-US" altLang="zh-TW" sz="1800" dirty="0" smtClean="0">
                <a:latin typeface="Lucida Console" pitchFamily="49" charset="0"/>
              </a:rPr>
              <a:t>)</a:t>
            </a:r>
          </a:p>
          <a:p>
            <a:r>
              <a:rPr lang="en-US" altLang="zh-TW" sz="1800" dirty="0" smtClean="0">
                <a:latin typeface="Lucida Console" pitchFamily="49" charset="0"/>
              </a:rPr>
              <a:t>   </a:t>
            </a:r>
            <a:r>
              <a:rPr lang="en-US" altLang="zh-TW" sz="1800" dirty="0" err="1" smtClean="0">
                <a:latin typeface="Lucida Console"/>
              </a:rPr>
              <a:t>cin</a:t>
            </a:r>
            <a:r>
              <a:rPr lang="en-US" altLang="zh-TW" sz="1800" dirty="0" smtClean="0">
                <a:latin typeface="Lucida Console"/>
              </a:rPr>
              <a:t> &gt;&gt; string</a:t>
            </a:r>
            <a:r>
              <a:rPr lang="en-US" altLang="zh-TW" sz="1800" dirty="0" smtClean="0">
                <a:latin typeface="Lucida Console" pitchFamily="49" charset="0"/>
              </a:rPr>
              <a:t>;</a:t>
            </a:r>
          </a:p>
        </p:txBody>
      </p:sp>
      <p:graphicFrame>
        <p:nvGraphicFramePr>
          <p:cNvPr id="93242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0295869"/>
              </p:ext>
            </p:extLst>
          </p:nvPr>
        </p:nvGraphicFramePr>
        <p:xfrm>
          <a:off x="251448" y="2708908"/>
          <a:ext cx="5580000" cy="720000"/>
        </p:xfrm>
        <a:graphic>
          <a:graphicData uri="http://schemas.openxmlformats.org/drawingml/2006/table">
            <a:tbl>
              <a:tblPr/>
              <a:tblGrid>
                <a:gridCol w="19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streambuf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\n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3271" name="Group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3000578"/>
              </p:ext>
            </p:extLst>
          </p:nvPr>
        </p:nvGraphicFramePr>
        <p:xfrm>
          <a:off x="1151563" y="1808793"/>
          <a:ext cx="4680000" cy="36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string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\0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231701" y="4329115"/>
            <a:ext cx="3600000" cy="12600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dirty="0" smtClean="0">
                <a:solidFill>
                  <a:srgbClr val="000000"/>
                </a:solidFill>
                <a:ea typeface="標楷體" pitchFamily="65" charset="-120"/>
                <a:cs typeface="Courier New" panose="02070309020205020404" pitchFamily="49" charset="0"/>
              </a:rPr>
              <a:t>_</a:t>
            </a:r>
            <a:endParaRPr lang="zh-TW" altLang="zh-TW" dirty="0">
              <a:solidFill>
                <a:srgbClr val="000000"/>
              </a:solidFill>
              <a:ea typeface="標楷體" pitchFamily="65" charset="-120"/>
              <a:cs typeface="Courier New" panose="02070309020205020404" pitchFamily="49" charset="0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2231701" y="1808793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>
                <a:solidFill>
                  <a:srgbClr val="000000"/>
                </a:solidFill>
              </a:rPr>
              <a:t>1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2591747" y="1808793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>
                <a:solidFill>
                  <a:srgbClr val="000000"/>
                </a:solidFill>
              </a:rPr>
              <a:t>2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2951793" y="1808793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>
                <a:solidFill>
                  <a:srgbClr val="000000"/>
                </a:solidFill>
              </a:rPr>
              <a:t>2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3311839" y="1808793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>
                <a:solidFill>
                  <a:srgbClr val="000000"/>
                </a:solidFill>
              </a:rPr>
              <a:t>0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6912299" y="3429000"/>
            <a:ext cx="1440185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r>
              <a:rPr lang="en-US" altLang="zh-TW" sz="2000" dirty="0">
                <a:cs typeface="Courier New" panose="02070309020205020404" pitchFamily="49" charset="0"/>
              </a:rPr>
              <a:t>_</a:t>
            </a:r>
            <a:r>
              <a:rPr lang="en-US" altLang="zh-TW" sz="2000" dirty="0" err="1" smtClean="0">
                <a:cs typeface="Courier New" panose="02070309020205020404" pitchFamily="49" charset="0"/>
              </a:rPr>
              <a:t>Mystate</a:t>
            </a:r>
            <a:endParaRPr lang="zh-TW" altLang="en-US" sz="2000" dirty="0">
              <a:cs typeface="Courier New" panose="02070309020205020404" pitchFamily="49" charset="0"/>
            </a:endParaRPr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7976338"/>
              </p:ext>
            </p:extLst>
          </p:nvPr>
        </p:nvGraphicFramePr>
        <p:xfrm>
          <a:off x="6552253" y="2708908"/>
          <a:ext cx="180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18140093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8221856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2949799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04271593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5673860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166691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98931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7134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1800" dirty="0" smtClean="0">
                <a:solidFill>
                  <a:srgbClr val="0000FF"/>
                </a:solidFill>
                <a:latin typeface="Lucida Console"/>
              </a:rPr>
              <a:t>char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 string[ </a:t>
            </a:r>
            <a:r>
              <a:rPr lang="en-US" altLang="zh-TW" sz="1800" dirty="0" smtClean="0">
                <a:solidFill>
                  <a:srgbClr val="0080FF"/>
                </a:solidFill>
                <a:latin typeface="Lucida Console"/>
              </a:rPr>
              <a:t>10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 ]</a:t>
            </a:r>
            <a:r>
              <a:rPr lang="en-US" altLang="zh-TW" sz="1800" dirty="0" smtClean="0">
                <a:latin typeface="Lucida Console" pitchFamily="49" charset="0"/>
              </a:rPr>
              <a:t>;</a:t>
            </a:r>
          </a:p>
          <a:p>
            <a:r>
              <a:rPr lang="nn-NO" altLang="zh-TW" sz="1800" dirty="0" smtClean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( </a:t>
            </a:r>
            <a:r>
              <a:rPr lang="nn-NO" altLang="zh-TW" sz="1800" dirty="0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 i = </a:t>
            </a:r>
            <a:r>
              <a:rPr lang="nn-NO" altLang="zh-TW" sz="1800" dirty="0" smtClean="0">
                <a:solidFill>
                  <a:srgbClr val="0080FF"/>
                </a:solidFill>
                <a:latin typeface="Lucida Console"/>
              </a:rPr>
              <a:t>1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; i &lt;= </a:t>
            </a:r>
            <a:r>
              <a:rPr lang="nn-NO" altLang="zh-TW" sz="1800" dirty="0" smtClean="0">
                <a:solidFill>
                  <a:srgbClr val="0080FF"/>
                </a:solidFill>
                <a:latin typeface="Lucida Console"/>
              </a:rPr>
              <a:t>3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; i++ </a:t>
            </a:r>
            <a:r>
              <a:rPr lang="en-US" altLang="zh-TW" sz="1800" dirty="0" smtClean="0">
                <a:latin typeface="Lucida Console" pitchFamily="49" charset="0"/>
              </a:rPr>
              <a:t>)</a:t>
            </a:r>
          </a:p>
          <a:p>
            <a:r>
              <a:rPr lang="en-US" altLang="zh-TW" sz="1800" dirty="0" smtClean="0">
                <a:latin typeface="Lucida Console" pitchFamily="49" charset="0"/>
              </a:rPr>
              <a:t>   </a:t>
            </a:r>
            <a:r>
              <a:rPr lang="en-US" altLang="zh-TW" sz="1800" dirty="0" err="1" smtClean="0">
                <a:latin typeface="Lucida Console"/>
              </a:rPr>
              <a:t>cin</a:t>
            </a:r>
            <a:r>
              <a:rPr lang="en-US" altLang="zh-TW" sz="1800" dirty="0" smtClean="0">
                <a:latin typeface="Lucida Console"/>
              </a:rPr>
              <a:t> &gt;&gt; string</a:t>
            </a:r>
            <a:r>
              <a:rPr lang="en-US" altLang="zh-TW" sz="1800" dirty="0" smtClean="0">
                <a:latin typeface="Lucida Console" pitchFamily="49" charset="0"/>
              </a:rPr>
              <a:t>;</a:t>
            </a:r>
          </a:p>
        </p:txBody>
      </p:sp>
      <p:graphicFrame>
        <p:nvGraphicFramePr>
          <p:cNvPr id="93242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7309310"/>
              </p:ext>
            </p:extLst>
          </p:nvPr>
        </p:nvGraphicFramePr>
        <p:xfrm>
          <a:off x="251448" y="2708908"/>
          <a:ext cx="5580000" cy="720000"/>
        </p:xfrm>
        <a:graphic>
          <a:graphicData uri="http://schemas.openxmlformats.org/drawingml/2006/table">
            <a:tbl>
              <a:tblPr/>
              <a:tblGrid>
                <a:gridCol w="19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streambuf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\n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3271" name="Group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24251"/>
              </p:ext>
            </p:extLst>
          </p:nvPr>
        </p:nvGraphicFramePr>
        <p:xfrm>
          <a:off x="1151563" y="1808793"/>
          <a:ext cx="4680000" cy="36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string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\0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\0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231701" y="4329115"/>
            <a:ext cx="3600000" cy="12600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dirty="0" smtClean="0">
                <a:solidFill>
                  <a:srgbClr val="000000"/>
                </a:solidFill>
                <a:ea typeface="標楷體" pitchFamily="65" charset="-120"/>
                <a:cs typeface="Courier New" panose="02070309020205020404" pitchFamily="49" charset="0"/>
              </a:rPr>
              <a:t>_</a:t>
            </a:r>
            <a:endParaRPr lang="zh-TW" altLang="zh-TW" dirty="0">
              <a:solidFill>
                <a:srgbClr val="000000"/>
              </a:solidFill>
              <a:ea typeface="標楷體" pitchFamily="65" charset="-120"/>
              <a:cs typeface="Courier New" panose="02070309020205020404" pitchFamily="49" charset="0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2231701" y="1808793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>
                <a:solidFill>
                  <a:srgbClr val="000000"/>
                </a:solidFill>
              </a:rPr>
              <a:t>1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2591747" y="1808793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>
                <a:solidFill>
                  <a:srgbClr val="000000"/>
                </a:solidFill>
              </a:rPr>
              <a:t>2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3311839" y="1808793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>
                <a:solidFill>
                  <a:srgbClr val="000000"/>
                </a:solidFill>
              </a:rPr>
              <a:t>0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6912299" y="3429000"/>
            <a:ext cx="1440185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r>
              <a:rPr lang="en-US" altLang="zh-TW" sz="2000" dirty="0">
                <a:cs typeface="Courier New" panose="02070309020205020404" pitchFamily="49" charset="0"/>
              </a:rPr>
              <a:t>_</a:t>
            </a:r>
            <a:r>
              <a:rPr lang="en-US" altLang="zh-TW" sz="2000" dirty="0" err="1" smtClean="0">
                <a:cs typeface="Courier New" panose="02070309020205020404" pitchFamily="49" charset="0"/>
              </a:rPr>
              <a:t>Mystate</a:t>
            </a:r>
            <a:endParaRPr lang="zh-TW" altLang="en-US" sz="2000" dirty="0">
              <a:cs typeface="Courier New" panose="02070309020205020404" pitchFamily="49" charset="0"/>
            </a:endParaRPr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7976338"/>
              </p:ext>
            </p:extLst>
          </p:nvPr>
        </p:nvGraphicFramePr>
        <p:xfrm>
          <a:off x="6552253" y="2708908"/>
          <a:ext cx="180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18140093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8221856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2949799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04271593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5673860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166691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98931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8649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1800" dirty="0" smtClean="0">
                <a:solidFill>
                  <a:srgbClr val="0000FF"/>
                </a:solidFill>
                <a:latin typeface="Lucida Console"/>
              </a:rPr>
              <a:t>char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 string[ </a:t>
            </a:r>
            <a:r>
              <a:rPr lang="en-US" altLang="zh-TW" sz="1800" dirty="0" smtClean="0">
                <a:solidFill>
                  <a:srgbClr val="0080FF"/>
                </a:solidFill>
                <a:latin typeface="Lucida Console"/>
              </a:rPr>
              <a:t>10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 ]</a:t>
            </a:r>
            <a:r>
              <a:rPr lang="en-US" altLang="zh-TW" sz="1800" dirty="0" smtClean="0">
                <a:latin typeface="Lucida Console" pitchFamily="49" charset="0"/>
              </a:rPr>
              <a:t>;</a:t>
            </a:r>
          </a:p>
          <a:p>
            <a:r>
              <a:rPr lang="nn-NO" altLang="zh-TW" sz="1800" dirty="0" smtClean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( </a:t>
            </a:r>
            <a:r>
              <a:rPr lang="nn-NO" altLang="zh-TW" sz="1800" dirty="0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 i = </a:t>
            </a:r>
            <a:r>
              <a:rPr lang="nn-NO" altLang="zh-TW" sz="1800" dirty="0" smtClean="0">
                <a:solidFill>
                  <a:srgbClr val="0080FF"/>
                </a:solidFill>
                <a:latin typeface="Lucida Console"/>
              </a:rPr>
              <a:t>1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; i &lt;= </a:t>
            </a:r>
            <a:r>
              <a:rPr lang="nn-NO" altLang="zh-TW" sz="1800" dirty="0" smtClean="0">
                <a:solidFill>
                  <a:srgbClr val="0080FF"/>
                </a:solidFill>
                <a:latin typeface="Lucida Console"/>
              </a:rPr>
              <a:t>3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; i++ </a:t>
            </a:r>
            <a:r>
              <a:rPr lang="en-US" altLang="zh-TW" sz="1800" dirty="0" smtClean="0">
                <a:latin typeface="Lucida Console" pitchFamily="49" charset="0"/>
              </a:rPr>
              <a:t>)</a:t>
            </a:r>
          </a:p>
          <a:p>
            <a:r>
              <a:rPr lang="en-US" altLang="zh-TW" sz="1800" dirty="0" smtClean="0">
                <a:latin typeface="Lucida Console" pitchFamily="49" charset="0"/>
              </a:rPr>
              <a:t>   </a:t>
            </a:r>
            <a:r>
              <a:rPr lang="en-US" altLang="zh-TW" sz="1800" dirty="0" err="1" smtClean="0">
                <a:latin typeface="Lucida Console"/>
              </a:rPr>
              <a:t>cin</a:t>
            </a:r>
            <a:r>
              <a:rPr lang="en-US" altLang="zh-TW" sz="1800" dirty="0" smtClean="0">
                <a:latin typeface="Lucida Console"/>
              </a:rPr>
              <a:t> &gt;&gt; string</a:t>
            </a:r>
            <a:r>
              <a:rPr lang="en-US" altLang="zh-TW" sz="1800" dirty="0" smtClean="0">
                <a:latin typeface="Lucida Console" pitchFamily="49" charset="0"/>
              </a:rPr>
              <a:t>;</a:t>
            </a:r>
          </a:p>
        </p:txBody>
      </p:sp>
      <p:graphicFrame>
        <p:nvGraphicFramePr>
          <p:cNvPr id="93242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5347258"/>
              </p:ext>
            </p:extLst>
          </p:nvPr>
        </p:nvGraphicFramePr>
        <p:xfrm>
          <a:off x="251448" y="2708908"/>
          <a:ext cx="5580000" cy="720000"/>
        </p:xfrm>
        <a:graphic>
          <a:graphicData uri="http://schemas.openxmlformats.org/drawingml/2006/table">
            <a:tbl>
              <a:tblPr/>
              <a:tblGrid>
                <a:gridCol w="19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streambuf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3271" name="Group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028546"/>
              </p:ext>
            </p:extLst>
          </p:nvPr>
        </p:nvGraphicFramePr>
        <p:xfrm>
          <a:off x="1151563" y="1808793"/>
          <a:ext cx="4680000" cy="36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string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\0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\0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231701" y="4329115"/>
            <a:ext cx="3600000" cy="12600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dirty="0" smtClean="0">
                <a:solidFill>
                  <a:srgbClr val="000000"/>
                </a:solidFill>
                <a:ea typeface="標楷體" pitchFamily="65" charset="-120"/>
                <a:cs typeface="Courier New" panose="02070309020205020404" pitchFamily="49" charset="0"/>
              </a:rPr>
              <a:t>_</a:t>
            </a:r>
            <a:endParaRPr lang="zh-TW" altLang="zh-TW" dirty="0">
              <a:solidFill>
                <a:srgbClr val="000000"/>
              </a:solidFill>
              <a:ea typeface="標楷體" pitchFamily="65" charset="-120"/>
              <a:cs typeface="Courier New" panose="02070309020205020404" pitchFamily="49" charset="0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2231701" y="1808793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>
                <a:solidFill>
                  <a:srgbClr val="000000"/>
                </a:solidFill>
              </a:rPr>
              <a:t>1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2591747" y="1808793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>
                <a:solidFill>
                  <a:srgbClr val="000000"/>
                </a:solidFill>
              </a:rPr>
              <a:t>2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3311839" y="1808793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>
                <a:solidFill>
                  <a:srgbClr val="000000"/>
                </a:solidFill>
              </a:rPr>
              <a:t>0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6912299" y="3429000"/>
            <a:ext cx="1440185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r>
              <a:rPr lang="en-US" altLang="zh-TW" sz="2000" dirty="0">
                <a:cs typeface="Courier New" panose="02070309020205020404" pitchFamily="49" charset="0"/>
              </a:rPr>
              <a:t>_</a:t>
            </a:r>
            <a:r>
              <a:rPr lang="en-US" altLang="zh-TW" sz="2000" dirty="0" err="1" smtClean="0">
                <a:cs typeface="Courier New" panose="02070309020205020404" pitchFamily="49" charset="0"/>
              </a:rPr>
              <a:t>Mystate</a:t>
            </a:r>
            <a:endParaRPr lang="zh-TW" altLang="en-US" sz="2000" dirty="0">
              <a:cs typeface="Courier New" panose="02070309020205020404" pitchFamily="49" charset="0"/>
            </a:endParaRPr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7976338"/>
              </p:ext>
            </p:extLst>
          </p:nvPr>
        </p:nvGraphicFramePr>
        <p:xfrm>
          <a:off x="6552253" y="2708908"/>
          <a:ext cx="180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18140093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8221856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2949799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04271593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5673860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166691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98931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6907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Stream Extraction Operator </a:t>
            </a:r>
            <a:r>
              <a:rPr lang="en-US" altLang="zh-TW" dirty="0" smtClean="0">
                <a:latin typeface="Lucida Console" panose="020B0609040504020204" pitchFamily="49" charset="0"/>
                <a:cs typeface="Times New Roman" panose="02020603050405020304" pitchFamily="18" charset="0"/>
              </a:rPr>
              <a:t>&gt;&gt;</a:t>
            </a:r>
            <a:br>
              <a:rPr lang="en-US" altLang="zh-TW" dirty="0" smtClean="0">
                <a:latin typeface="Lucida Console" panose="020B0609040504020204" pitchFamily="49" charset="0"/>
                <a:cs typeface="Times New Roman" panose="02020603050405020304" pitchFamily="18" charset="0"/>
              </a:rPr>
            </a:b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followed by </a:t>
            </a:r>
            <a:r>
              <a:rPr lang="en-US" altLang="zh-TW" dirty="0" smtClean="0">
                <a:cs typeface="Times New Roman" panose="02020603050405020304" pitchFamily="18" charset="0"/>
              </a:rPr>
              <a:t>get()</a:t>
            </a:r>
            <a:endParaRPr lang="zh-TW" altLang="en-US" dirty="0"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5177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1800" dirty="0" smtClean="0">
                <a:solidFill>
                  <a:srgbClr val="0000FF"/>
                </a:solidFill>
                <a:latin typeface="Lucida Console"/>
              </a:rPr>
              <a:t>char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 string[ </a:t>
            </a:r>
            <a:r>
              <a:rPr lang="en-US" altLang="zh-TW" sz="1800" dirty="0" smtClean="0">
                <a:solidFill>
                  <a:srgbClr val="0080FF"/>
                </a:solidFill>
                <a:latin typeface="Lucida Console"/>
              </a:rPr>
              <a:t>10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 ]</a:t>
            </a:r>
            <a:r>
              <a:rPr lang="en-US" altLang="zh-TW" sz="1800" dirty="0" smtClean="0">
                <a:latin typeface="Lucida Console" pitchFamily="49" charset="0"/>
              </a:rPr>
              <a:t>;</a:t>
            </a:r>
          </a:p>
          <a:p>
            <a:r>
              <a:rPr lang="en-US" altLang="zh-TW" sz="1800" dirty="0" err="1" smtClean="0">
                <a:latin typeface="Lucida Console"/>
              </a:rPr>
              <a:t>cin</a:t>
            </a:r>
            <a:r>
              <a:rPr lang="en-US" altLang="zh-TW" sz="1800" dirty="0" smtClean="0">
                <a:latin typeface="Lucida Console"/>
              </a:rPr>
              <a:t> &gt;&gt; string</a:t>
            </a:r>
            <a:r>
              <a:rPr lang="en-US" altLang="zh-TW" sz="1800" dirty="0" smtClean="0">
                <a:latin typeface="Lucida Console" pitchFamily="49" charset="0"/>
              </a:rPr>
              <a:t>;</a:t>
            </a:r>
          </a:p>
          <a:p>
            <a:r>
              <a:rPr lang="en-US" altLang="zh-TW" sz="1800" dirty="0" err="1">
                <a:solidFill>
                  <a:srgbClr val="000000"/>
                </a:solidFill>
                <a:latin typeface="Lucida Console"/>
              </a:rPr>
              <a:t>cin.get</a:t>
            </a:r>
            <a:r>
              <a:rPr lang="en-US" altLang="zh-TW" sz="1800" dirty="0">
                <a:solidFill>
                  <a:srgbClr val="000000"/>
                </a:solidFill>
                <a:latin typeface="Lucida Console"/>
              </a:rPr>
              <a:t>( string, </a:t>
            </a:r>
            <a:r>
              <a:rPr lang="en-US" altLang="zh-TW" sz="1800" dirty="0">
                <a:solidFill>
                  <a:srgbClr val="0080FF"/>
                </a:solidFill>
                <a:latin typeface="Lucida Console"/>
              </a:rPr>
              <a:t>10</a:t>
            </a:r>
            <a:r>
              <a:rPr lang="en-US" altLang="zh-TW" sz="1800" dirty="0">
                <a:solidFill>
                  <a:prstClr val="black"/>
                </a:solidFill>
                <a:latin typeface="Lucida Console"/>
              </a:rPr>
              <a:t>, </a:t>
            </a:r>
            <a:r>
              <a:rPr lang="en-US" altLang="zh-TW" sz="1800" dirty="0">
                <a:solidFill>
                  <a:srgbClr val="0080FF"/>
                </a:solidFill>
                <a:latin typeface="Lucida Console"/>
              </a:rPr>
              <a:t>'\n'</a:t>
            </a:r>
            <a:r>
              <a:rPr lang="en-US" altLang="zh-TW" sz="1800" dirty="0">
                <a:solidFill>
                  <a:prstClr val="black"/>
                </a:solidFill>
                <a:latin typeface="Lucida Console"/>
              </a:rPr>
              <a:t> )</a:t>
            </a:r>
            <a:r>
              <a:rPr lang="en-US" altLang="zh-TW" sz="1800" dirty="0">
                <a:solidFill>
                  <a:srgbClr val="000000"/>
                </a:solidFill>
              </a:rPr>
              <a:t>;</a:t>
            </a:r>
            <a:endParaRPr lang="en-US" altLang="zh-TW" sz="1800" dirty="0" smtClean="0">
              <a:latin typeface="Lucida Console" pitchFamily="49" charset="0"/>
            </a:endParaRPr>
          </a:p>
        </p:txBody>
      </p:sp>
      <p:graphicFrame>
        <p:nvGraphicFramePr>
          <p:cNvPr id="93242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1868519"/>
              </p:ext>
            </p:extLst>
          </p:nvPr>
        </p:nvGraphicFramePr>
        <p:xfrm>
          <a:off x="251448" y="2708908"/>
          <a:ext cx="5580000" cy="720000"/>
        </p:xfrm>
        <a:graphic>
          <a:graphicData uri="http://schemas.openxmlformats.org/drawingml/2006/table">
            <a:tbl>
              <a:tblPr/>
              <a:tblGrid>
                <a:gridCol w="19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streambuf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3271" name="Group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9766243"/>
              </p:ext>
            </p:extLst>
          </p:nvPr>
        </p:nvGraphicFramePr>
        <p:xfrm>
          <a:off x="1151563" y="1808793"/>
          <a:ext cx="4680000" cy="36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string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231701" y="4329115"/>
            <a:ext cx="3600000" cy="12600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dirty="0" smtClean="0">
                <a:solidFill>
                  <a:srgbClr val="000000"/>
                </a:solidFill>
                <a:ea typeface="標楷體" pitchFamily="65" charset="-120"/>
                <a:cs typeface="Courier New" panose="02070309020205020404" pitchFamily="49" charset="0"/>
              </a:rPr>
              <a:t>_</a:t>
            </a:r>
            <a:endParaRPr lang="zh-TW" altLang="zh-TW" dirty="0">
              <a:solidFill>
                <a:srgbClr val="000000"/>
              </a:solidFill>
              <a:ea typeface="標楷體" pitchFamily="65" charset="-120"/>
              <a:cs typeface="Courier New" panose="02070309020205020404" pitchFamily="49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6912299" y="3429000"/>
            <a:ext cx="1440185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r>
              <a:rPr lang="en-US" altLang="zh-TW" sz="2000" dirty="0">
                <a:cs typeface="Courier New" panose="02070309020205020404" pitchFamily="49" charset="0"/>
              </a:rPr>
              <a:t>_</a:t>
            </a:r>
            <a:r>
              <a:rPr lang="en-US" altLang="zh-TW" sz="2000" dirty="0" err="1" smtClean="0">
                <a:cs typeface="Courier New" panose="02070309020205020404" pitchFamily="49" charset="0"/>
              </a:rPr>
              <a:t>Mystate</a:t>
            </a:r>
            <a:endParaRPr lang="zh-TW" altLang="en-US" sz="2000" dirty="0">
              <a:cs typeface="Courier New" panose="02070309020205020404" pitchFamily="49" charset="0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7976338"/>
              </p:ext>
            </p:extLst>
          </p:nvPr>
        </p:nvGraphicFramePr>
        <p:xfrm>
          <a:off x="6552253" y="2708908"/>
          <a:ext cx="180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18140093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8221856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2949799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04271593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5673860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166691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98931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692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1800" dirty="0" smtClean="0">
                <a:solidFill>
                  <a:srgbClr val="0000FF"/>
                </a:solidFill>
                <a:latin typeface="Lucida Console"/>
              </a:rPr>
              <a:t>char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 string[ </a:t>
            </a:r>
            <a:r>
              <a:rPr lang="en-US" altLang="zh-TW" sz="1800" dirty="0" smtClean="0">
                <a:solidFill>
                  <a:srgbClr val="0080FF"/>
                </a:solidFill>
                <a:latin typeface="Lucida Console"/>
              </a:rPr>
              <a:t>10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 ]</a:t>
            </a:r>
            <a:r>
              <a:rPr lang="en-US" altLang="zh-TW" sz="1800" dirty="0" smtClean="0">
                <a:latin typeface="Lucida Console" pitchFamily="49" charset="0"/>
              </a:rPr>
              <a:t>;</a:t>
            </a:r>
          </a:p>
          <a:p>
            <a:r>
              <a:rPr lang="nn-NO" altLang="zh-TW" sz="1800" dirty="0" smtClean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( </a:t>
            </a:r>
            <a:r>
              <a:rPr lang="nn-NO" altLang="zh-TW" sz="1800" dirty="0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 i = </a:t>
            </a:r>
            <a:r>
              <a:rPr lang="nn-NO" altLang="zh-TW" sz="1800" dirty="0" smtClean="0">
                <a:solidFill>
                  <a:srgbClr val="0080FF"/>
                </a:solidFill>
                <a:latin typeface="Lucida Console"/>
              </a:rPr>
              <a:t>1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; i &lt;= </a:t>
            </a:r>
            <a:r>
              <a:rPr lang="nn-NO" altLang="zh-TW" sz="1800" dirty="0" smtClean="0">
                <a:solidFill>
                  <a:srgbClr val="0080FF"/>
                </a:solidFill>
                <a:latin typeface="Lucida Console"/>
              </a:rPr>
              <a:t>3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; i++ </a:t>
            </a:r>
            <a:r>
              <a:rPr lang="en-US" altLang="zh-TW" sz="1800" dirty="0" smtClean="0">
                <a:latin typeface="Lucida Console" pitchFamily="49" charset="0"/>
              </a:rPr>
              <a:t>)</a:t>
            </a:r>
          </a:p>
          <a:p>
            <a:r>
              <a:rPr lang="en-US" altLang="zh-TW" sz="1800" dirty="0" smtClean="0">
                <a:latin typeface="Lucida Console" pitchFamily="49" charset="0"/>
              </a:rPr>
              <a:t>   </a:t>
            </a:r>
            <a:r>
              <a:rPr lang="en-US" altLang="zh-TW" sz="1800" dirty="0" err="1" smtClean="0">
                <a:latin typeface="Lucida Console"/>
              </a:rPr>
              <a:t>cin.get</a:t>
            </a:r>
            <a:r>
              <a:rPr lang="en-US" altLang="zh-TW" sz="1800" dirty="0" smtClean="0">
                <a:latin typeface="Lucida Console"/>
              </a:rPr>
              <a:t>( string, </a:t>
            </a:r>
            <a:r>
              <a:rPr lang="en-US" altLang="zh-TW" sz="1800" dirty="0" smtClean="0">
                <a:solidFill>
                  <a:srgbClr val="0080FF"/>
                </a:solidFill>
                <a:latin typeface="Lucida Console"/>
              </a:rPr>
              <a:t>10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, </a:t>
            </a:r>
            <a:r>
              <a:rPr lang="en-US" altLang="zh-TW" sz="1800" dirty="0" smtClean="0">
                <a:solidFill>
                  <a:srgbClr val="0080FF"/>
                </a:solidFill>
                <a:latin typeface="Lucida Console"/>
              </a:rPr>
              <a:t>'\n'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 )</a:t>
            </a:r>
            <a:r>
              <a:rPr lang="en-US" altLang="zh-TW" sz="1800" dirty="0" smtClean="0">
                <a:latin typeface="Lucida Console" pitchFamily="49" charset="0"/>
              </a:rPr>
              <a:t>;</a:t>
            </a:r>
          </a:p>
        </p:txBody>
      </p:sp>
      <p:graphicFrame>
        <p:nvGraphicFramePr>
          <p:cNvPr id="93242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8398562"/>
              </p:ext>
            </p:extLst>
          </p:nvPr>
        </p:nvGraphicFramePr>
        <p:xfrm>
          <a:off x="251448" y="2708908"/>
          <a:ext cx="5580000" cy="720000"/>
        </p:xfrm>
        <a:graphic>
          <a:graphicData uri="http://schemas.openxmlformats.org/drawingml/2006/table">
            <a:tbl>
              <a:tblPr/>
              <a:tblGrid>
                <a:gridCol w="19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streambuf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3271" name="Group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1984104"/>
              </p:ext>
            </p:extLst>
          </p:nvPr>
        </p:nvGraphicFramePr>
        <p:xfrm>
          <a:off x="1151563" y="1808793"/>
          <a:ext cx="4680000" cy="36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string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231701" y="4329115"/>
            <a:ext cx="3600000" cy="12600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dirty="0" smtClean="0">
                <a:ea typeface="標楷體" pitchFamily="65" charset="-120"/>
                <a:cs typeface="Courier New" panose="02070309020205020404" pitchFamily="49" charset="0"/>
              </a:rPr>
              <a:t>2020 _</a:t>
            </a:r>
            <a:endParaRPr lang="zh-TW" altLang="zh-TW" dirty="0">
              <a:ea typeface="標楷體" pitchFamily="65" charset="-120"/>
              <a:cs typeface="Courier New" panose="02070309020205020404" pitchFamily="49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6912299" y="3429000"/>
            <a:ext cx="1440185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r>
              <a:rPr lang="en-US" altLang="zh-TW" sz="2000" dirty="0">
                <a:cs typeface="Courier New" panose="02070309020205020404" pitchFamily="49" charset="0"/>
              </a:rPr>
              <a:t>_</a:t>
            </a:r>
            <a:r>
              <a:rPr lang="en-US" altLang="zh-TW" sz="2000" dirty="0" err="1" smtClean="0">
                <a:cs typeface="Courier New" panose="02070309020205020404" pitchFamily="49" charset="0"/>
              </a:rPr>
              <a:t>Mystate</a:t>
            </a:r>
            <a:endParaRPr lang="zh-TW" altLang="en-US" sz="2000" dirty="0">
              <a:cs typeface="Courier New" panose="02070309020205020404" pitchFamily="49" charset="0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0734281"/>
              </p:ext>
            </p:extLst>
          </p:nvPr>
        </p:nvGraphicFramePr>
        <p:xfrm>
          <a:off x="6552253" y="2708908"/>
          <a:ext cx="180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18140093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8221856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2949799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04271593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5673860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166691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98931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9271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1800" dirty="0" smtClean="0">
                <a:solidFill>
                  <a:srgbClr val="0000FF"/>
                </a:solidFill>
                <a:latin typeface="Lucida Console"/>
              </a:rPr>
              <a:t>char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 string[ </a:t>
            </a:r>
            <a:r>
              <a:rPr lang="en-US" altLang="zh-TW" sz="1800" dirty="0" smtClean="0">
                <a:solidFill>
                  <a:srgbClr val="0080FF"/>
                </a:solidFill>
                <a:latin typeface="Lucida Console"/>
              </a:rPr>
              <a:t>10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 ]</a:t>
            </a:r>
            <a:r>
              <a:rPr lang="en-US" altLang="zh-TW" sz="1800" dirty="0" smtClean="0">
                <a:latin typeface="Lucida Console" pitchFamily="49" charset="0"/>
              </a:rPr>
              <a:t>;</a:t>
            </a:r>
          </a:p>
          <a:p>
            <a:pPr lvl="0"/>
            <a:r>
              <a:rPr lang="en-US" altLang="zh-TW" sz="1800" dirty="0" err="1">
                <a:solidFill>
                  <a:srgbClr val="000000"/>
                </a:solidFill>
                <a:latin typeface="Lucida Console"/>
              </a:rPr>
              <a:t>cin</a:t>
            </a:r>
            <a:r>
              <a:rPr lang="en-US" altLang="zh-TW" sz="1800" dirty="0">
                <a:solidFill>
                  <a:srgbClr val="000000"/>
                </a:solidFill>
                <a:latin typeface="Lucida Console"/>
              </a:rPr>
              <a:t> &gt;&gt; string</a:t>
            </a:r>
            <a:r>
              <a:rPr lang="en-US" altLang="zh-TW" sz="1800" dirty="0">
                <a:solidFill>
                  <a:srgbClr val="000000"/>
                </a:solidFill>
              </a:rPr>
              <a:t>;</a:t>
            </a:r>
          </a:p>
          <a:p>
            <a:pPr lvl="0"/>
            <a:r>
              <a:rPr lang="en-US" altLang="zh-TW" sz="1800" dirty="0" err="1">
                <a:solidFill>
                  <a:srgbClr val="000000"/>
                </a:solidFill>
                <a:latin typeface="Lucida Console"/>
              </a:rPr>
              <a:t>cin.get</a:t>
            </a:r>
            <a:r>
              <a:rPr lang="en-US" altLang="zh-TW" sz="1800" dirty="0">
                <a:solidFill>
                  <a:srgbClr val="000000"/>
                </a:solidFill>
                <a:latin typeface="Lucida Console"/>
              </a:rPr>
              <a:t>( string, </a:t>
            </a:r>
            <a:r>
              <a:rPr lang="en-US" altLang="zh-TW" sz="1800" dirty="0">
                <a:solidFill>
                  <a:srgbClr val="0080FF"/>
                </a:solidFill>
                <a:latin typeface="Lucida Console"/>
              </a:rPr>
              <a:t>10</a:t>
            </a:r>
            <a:r>
              <a:rPr lang="en-US" altLang="zh-TW" sz="1800" dirty="0">
                <a:solidFill>
                  <a:prstClr val="black"/>
                </a:solidFill>
                <a:latin typeface="Lucida Console"/>
              </a:rPr>
              <a:t>, </a:t>
            </a:r>
            <a:r>
              <a:rPr lang="en-US" altLang="zh-TW" sz="1800" dirty="0">
                <a:solidFill>
                  <a:srgbClr val="0080FF"/>
                </a:solidFill>
                <a:latin typeface="Lucida Console"/>
              </a:rPr>
              <a:t>'\n'</a:t>
            </a:r>
            <a:r>
              <a:rPr lang="en-US" altLang="zh-TW" sz="1800" dirty="0">
                <a:solidFill>
                  <a:prstClr val="black"/>
                </a:solidFill>
                <a:latin typeface="Lucida Console"/>
              </a:rPr>
              <a:t> )</a:t>
            </a:r>
            <a:r>
              <a:rPr lang="en-US" altLang="zh-TW" sz="1800" dirty="0">
                <a:solidFill>
                  <a:srgbClr val="000000"/>
                </a:solidFill>
              </a:rPr>
              <a:t>;</a:t>
            </a:r>
            <a:endParaRPr lang="en-US" altLang="zh-TW" sz="1800" dirty="0" smtClean="0">
              <a:latin typeface="Lucida Console" pitchFamily="49" charset="0"/>
            </a:endParaRPr>
          </a:p>
        </p:txBody>
      </p:sp>
      <p:graphicFrame>
        <p:nvGraphicFramePr>
          <p:cNvPr id="93242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0186774"/>
              </p:ext>
            </p:extLst>
          </p:nvPr>
        </p:nvGraphicFramePr>
        <p:xfrm>
          <a:off x="251448" y="2708908"/>
          <a:ext cx="5580000" cy="720000"/>
        </p:xfrm>
        <a:graphic>
          <a:graphicData uri="http://schemas.openxmlformats.org/drawingml/2006/table">
            <a:tbl>
              <a:tblPr/>
              <a:tblGrid>
                <a:gridCol w="19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streambuf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3271" name="Group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2110928"/>
              </p:ext>
            </p:extLst>
          </p:nvPr>
        </p:nvGraphicFramePr>
        <p:xfrm>
          <a:off x="1151563" y="1808793"/>
          <a:ext cx="4680000" cy="36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string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231701" y="4329115"/>
            <a:ext cx="3600000" cy="12600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dirty="0" smtClean="0">
                <a:solidFill>
                  <a:srgbClr val="000000"/>
                </a:solidFill>
                <a:ea typeface="標楷體" pitchFamily="65" charset="-120"/>
                <a:cs typeface="Courier New" panose="02070309020205020404" pitchFamily="49" charset="0"/>
              </a:rPr>
              <a:t>2_</a:t>
            </a:r>
            <a:endParaRPr lang="zh-TW" altLang="zh-TW" dirty="0">
              <a:solidFill>
                <a:srgbClr val="000000"/>
              </a:solidFill>
              <a:ea typeface="標楷體" pitchFamily="65" charset="-120"/>
              <a:cs typeface="Courier New" panose="02070309020205020404" pitchFamily="49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6912299" y="3429000"/>
            <a:ext cx="1440185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r>
              <a:rPr lang="en-US" altLang="zh-TW" sz="2000" dirty="0">
                <a:cs typeface="Courier New" panose="02070309020205020404" pitchFamily="49" charset="0"/>
              </a:rPr>
              <a:t>_</a:t>
            </a:r>
            <a:r>
              <a:rPr lang="en-US" altLang="zh-TW" sz="2000" dirty="0" err="1" smtClean="0">
                <a:cs typeface="Courier New" panose="02070309020205020404" pitchFamily="49" charset="0"/>
              </a:rPr>
              <a:t>Mystate</a:t>
            </a:r>
            <a:endParaRPr lang="zh-TW" altLang="en-US" sz="2000" dirty="0">
              <a:cs typeface="Courier New" panose="02070309020205020404" pitchFamily="49" charset="0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7976338"/>
              </p:ext>
            </p:extLst>
          </p:nvPr>
        </p:nvGraphicFramePr>
        <p:xfrm>
          <a:off x="6552253" y="2708908"/>
          <a:ext cx="180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18140093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8221856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2949799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04271593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5673860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166691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98931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1522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1800" dirty="0" smtClean="0">
                <a:solidFill>
                  <a:srgbClr val="0000FF"/>
                </a:solidFill>
                <a:latin typeface="Lucida Console"/>
              </a:rPr>
              <a:t>char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 string[ </a:t>
            </a:r>
            <a:r>
              <a:rPr lang="en-US" altLang="zh-TW" sz="1800" dirty="0" smtClean="0">
                <a:solidFill>
                  <a:srgbClr val="0080FF"/>
                </a:solidFill>
                <a:latin typeface="Lucida Console"/>
              </a:rPr>
              <a:t>10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 ]</a:t>
            </a:r>
            <a:r>
              <a:rPr lang="en-US" altLang="zh-TW" sz="1800" dirty="0" smtClean="0">
                <a:latin typeface="Lucida Console" pitchFamily="49" charset="0"/>
              </a:rPr>
              <a:t>;</a:t>
            </a:r>
          </a:p>
          <a:p>
            <a:pPr lvl="0"/>
            <a:r>
              <a:rPr lang="en-US" altLang="zh-TW" sz="1800" dirty="0" err="1">
                <a:solidFill>
                  <a:srgbClr val="000000"/>
                </a:solidFill>
                <a:latin typeface="Lucida Console"/>
              </a:rPr>
              <a:t>cin</a:t>
            </a:r>
            <a:r>
              <a:rPr lang="en-US" altLang="zh-TW" sz="1800" dirty="0">
                <a:solidFill>
                  <a:srgbClr val="000000"/>
                </a:solidFill>
                <a:latin typeface="Lucida Console"/>
              </a:rPr>
              <a:t> &gt;&gt; string</a:t>
            </a:r>
            <a:r>
              <a:rPr lang="en-US" altLang="zh-TW" sz="1800" dirty="0">
                <a:solidFill>
                  <a:srgbClr val="000000"/>
                </a:solidFill>
              </a:rPr>
              <a:t>;</a:t>
            </a:r>
          </a:p>
          <a:p>
            <a:pPr lvl="0"/>
            <a:r>
              <a:rPr lang="en-US" altLang="zh-TW" sz="1800" dirty="0" err="1">
                <a:solidFill>
                  <a:srgbClr val="000000"/>
                </a:solidFill>
                <a:latin typeface="Lucida Console"/>
              </a:rPr>
              <a:t>cin.get</a:t>
            </a:r>
            <a:r>
              <a:rPr lang="en-US" altLang="zh-TW" sz="1800" dirty="0">
                <a:solidFill>
                  <a:srgbClr val="000000"/>
                </a:solidFill>
                <a:latin typeface="Lucida Console"/>
              </a:rPr>
              <a:t>( string, </a:t>
            </a:r>
            <a:r>
              <a:rPr lang="en-US" altLang="zh-TW" sz="1800" dirty="0">
                <a:solidFill>
                  <a:srgbClr val="0080FF"/>
                </a:solidFill>
                <a:latin typeface="Lucida Console"/>
              </a:rPr>
              <a:t>10</a:t>
            </a:r>
            <a:r>
              <a:rPr lang="en-US" altLang="zh-TW" sz="1800" dirty="0">
                <a:solidFill>
                  <a:prstClr val="black"/>
                </a:solidFill>
                <a:latin typeface="Lucida Console"/>
              </a:rPr>
              <a:t>, </a:t>
            </a:r>
            <a:r>
              <a:rPr lang="en-US" altLang="zh-TW" sz="1800" dirty="0">
                <a:solidFill>
                  <a:srgbClr val="0080FF"/>
                </a:solidFill>
                <a:latin typeface="Lucida Console"/>
              </a:rPr>
              <a:t>'\n'</a:t>
            </a:r>
            <a:r>
              <a:rPr lang="en-US" altLang="zh-TW" sz="1800" dirty="0">
                <a:solidFill>
                  <a:prstClr val="black"/>
                </a:solidFill>
                <a:latin typeface="Lucida Console"/>
              </a:rPr>
              <a:t> )</a:t>
            </a:r>
            <a:r>
              <a:rPr lang="en-US" altLang="zh-TW" sz="1800" dirty="0">
                <a:solidFill>
                  <a:srgbClr val="000000"/>
                </a:solidFill>
              </a:rPr>
              <a:t>;</a:t>
            </a:r>
            <a:endParaRPr lang="en-US" altLang="zh-TW" sz="1800" dirty="0" smtClean="0">
              <a:latin typeface="Lucida Console" pitchFamily="49" charset="0"/>
            </a:endParaRPr>
          </a:p>
        </p:txBody>
      </p:sp>
      <p:graphicFrame>
        <p:nvGraphicFramePr>
          <p:cNvPr id="93242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7382801"/>
              </p:ext>
            </p:extLst>
          </p:nvPr>
        </p:nvGraphicFramePr>
        <p:xfrm>
          <a:off x="251448" y="2708908"/>
          <a:ext cx="5580000" cy="720000"/>
        </p:xfrm>
        <a:graphic>
          <a:graphicData uri="http://schemas.openxmlformats.org/drawingml/2006/table">
            <a:tbl>
              <a:tblPr/>
              <a:tblGrid>
                <a:gridCol w="19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streambuf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3271" name="Group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8156692"/>
              </p:ext>
            </p:extLst>
          </p:nvPr>
        </p:nvGraphicFramePr>
        <p:xfrm>
          <a:off x="1151563" y="1808793"/>
          <a:ext cx="4680000" cy="36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string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231701" y="4329115"/>
            <a:ext cx="3600000" cy="12600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dirty="0" smtClean="0">
                <a:solidFill>
                  <a:srgbClr val="000000"/>
                </a:solidFill>
                <a:ea typeface="標楷體" pitchFamily="65" charset="-120"/>
                <a:cs typeface="Courier New" panose="02070309020205020404" pitchFamily="49" charset="0"/>
              </a:rPr>
              <a:t>20_</a:t>
            </a:r>
            <a:endParaRPr lang="zh-TW" altLang="zh-TW" dirty="0">
              <a:solidFill>
                <a:srgbClr val="000000"/>
              </a:solidFill>
              <a:ea typeface="標楷體" pitchFamily="65" charset="-120"/>
              <a:cs typeface="Courier New" panose="02070309020205020404" pitchFamily="49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6912299" y="3429000"/>
            <a:ext cx="1440185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r>
              <a:rPr lang="en-US" altLang="zh-TW" sz="2000" dirty="0">
                <a:cs typeface="Courier New" panose="02070309020205020404" pitchFamily="49" charset="0"/>
              </a:rPr>
              <a:t>_</a:t>
            </a:r>
            <a:r>
              <a:rPr lang="en-US" altLang="zh-TW" sz="2000" dirty="0" err="1" smtClean="0">
                <a:cs typeface="Courier New" panose="02070309020205020404" pitchFamily="49" charset="0"/>
              </a:rPr>
              <a:t>Mystate</a:t>
            </a:r>
            <a:endParaRPr lang="zh-TW" altLang="en-US" sz="2000" dirty="0">
              <a:cs typeface="Courier New" panose="02070309020205020404" pitchFamily="49" charset="0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7976338"/>
              </p:ext>
            </p:extLst>
          </p:nvPr>
        </p:nvGraphicFramePr>
        <p:xfrm>
          <a:off x="6552253" y="2708908"/>
          <a:ext cx="180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18140093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8221856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2949799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04271593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5673860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166691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98931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9055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1800" dirty="0" smtClean="0">
                <a:solidFill>
                  <a:srgbClr val="0000FF"/>
                </a:solidFill>
                <a:latin typeface="Lucida Console"/>
              </a:rPr>
              <a:t>char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 string[ </a:t>
            </a:r>
            <a:r>
              <a:rPr lang="en-US" altLang="zh-TW" sz="1800" dirty="0" smtClean="0">
                <a:solidFill>
                  <a:srgbClr val="0080FF"/>
                </a:solidFill>
                <a:latin typeface="Lucida Console"/>
              </a:rPr>
              <a:t>10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 ]</a:t>
            </a:r>
            <a:r>
              <a:rPr lang="en-US" altLang="zh-TW" sz="1800" dirty="0" smtClean="0">
                <a:latin typeface="Lucida Console" pitchFamily="49" charset="0"/>
              </a:rPr>
              <a:t>;</a:t>
            </a:r>
          </a:p>
          <a:p>
            <a:pPr lvl="0"/>
            <a:r>
              <a:rPr lang="en-US" altLang="zh-TW" sz="1800" dirty="0" err="1">
                <a:solidFill>
                  <a:srgbClr val="000000"/>
                </a:solidFill>
                <a:latin typeface="Lucida Console"/>
              </a:rPr>
              <a:t>cin</a:t>
            </a:r>
            <a:r>
              <a:rPr lang="en-US" altLang="zh-TW" sz="1800" dirty="0">
                <a:solidFill>
                  <a:srgbClr val="000000"/>
                </a:solidFill>
                <a:latin typeface="Lucida Console"/>
              </a:rPr>
              <a:t> &gt;&gt; string</a:t>
            </a:r>
            <a:r>
              <a:rPr lang="en-US" altLang="zh-TW" sz="1800" dirty="0">
                <a:solidFill>
                  <a:srgbClr val="000000"/>
                </a:solidFill>
              </a:rPr>
              <a:t>;</a:t>
            </a:r>
          </a:p>
          <a:p>
            <a:pPr lvl="0"/>
            <a:r>
              <a:rPr lang="en-US" altLang="zh-TW" sz="1800" dirty="0" err="1">
                <a:solidFill>
                  <a:srgbClr val="000000"/>
                </a:solidFill>
                <a:latin typeface="Lucida Console"/>
              </a:rPr>
              <a:t>cin.get</a:t>
            </a:r>
            <a:r>
              <a:rPr lang="en-US" altLang="zh-TW" sz="1800" dirty="0">
                <a:solidFill>
                  <a:srgbClr val="000000"/>
                </a:solidFill>
                <a:latin typeface="Lucida Console"/>
              </a:rPr>
              <a:t>( string, </a:t>
            </a:r>
            <a:r>
              <a:rPr lang="en-US" altLang="zh-TW" sz="1800" dirty="0">
                <a:solidFill>
                  <a:srgbClr val="0080FF"/>
                </a:solidFill>
                <a:latin typeface="Lucida Console"/>
              </a:rPr>
              <a:t>10</a:t>
            </a:r>
            <a:r>
              <a:rPr lang="en-US" altLang="zh-TW" sz="1800" dirty="0">
                <a:solidFill>
                  <a:prstClr val="black"/>
                </a:solidFill>
                <a:latin typeface="Lucida Console"/>
              </a:rPr>
              <a:t>, </a:t>
            </a:r>
            <a:r>
              <a:rPr lang="en-US" altLang="zh-TW" sz="1800" dirty="0">
                <a:solidFill>
                  <a:srgbClr val="0080FF"/>
                </a:solidFill>
                <a:latin typeface="Lucida Console"/>
              </a:rPr>
              <a:t>'\n'</a:t>
            </a:r>
            <a:r>
              <a:rPr lang="en-US" altLang="zh-TW" sz="1800" dirty="0">
                <a:solidFill>
                  <a:prstClr val="black"/>
                </a:solidFill>
                <a:latin typeface="Lucida Console"/>
              </a:rPr>
              <a:t> )</a:t>
            </a:r>
            <a:r>
              <a:rPr lang="en-US" altLang="zh-TW" sz="1800" dirty="0">
                <a:solidFill>
                  <a:srgbClr val="000000"/>
                </a:solidFill>
              </a:rPr>
              <a:t>;</a:t>
            </a:r>
            <a:endParaRPr lang="en-US" altLang="zh-TW" sz="1800" dirty="0" smtClean="0">
              <a:latin typeface="Lucida Console" pitchFamily="49" charset="0"/>
            </a:endParaRPr>
          </a:p>
        </p:txBody>
      </p:sp>
      <p:graphicFrame>
        <p:nvGraphicFramePr>
          <p:cNvPr id="93242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2177011"/>
              </p:ext>
            </p:extLst>
          </p:nvPr>
        </p:nvGraphicFramePr>
        <p:xfrm>
          <a:off x="251448" y="2708908"/>
          <a:ext cx="5580000" cy="720000"/>
        </p:xfrm>
        <a:graphic>
          <a:graphicData uri="http://schemas.openxmlformats.org/drawingml/2006/table">
            <a:tbl>
              <a:tblPr/>
              <a:tblGrid>
                <a:gridCol w="19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streambuf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3271" name="Group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989809"/>
              </p:ext>
            </p:extLst>
          </p:nvPr>
        </p:nvGraphicFramePr>
        <p:xfrm>
          <a:off x="1151563" y="1808793"/>
          <a:ext cx="4680000" cy="36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string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231701" y="4329115"/>
            <a:ext cx="3600000" cy="12600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dirty="0" smtClean="0">
                <a:solidFill>
                  <a:srgbClr val="000000"/>
                </a:solidFill>
                <a:ea typeface="標楷體" pitchFamily="65" charset="-120"/>
                <a:cs typeface="Courier New" panose="02070309020205020404" pitchFamily="49" charset="0"/>
              </a:rPr>
              <a:t>202_</a:t>
            </a:r>
            <a:endParaRPr lang="zh-TW" altLang="zh-TW" dirty="0">
              <a:solidFill>
                <a:srgbClr val="000000"/>
              </a:solidFill>
              <a:ea typeface="標楷體" pitchFamily="65" charset="-12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9356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1800" dirty="0" smtClean="0">
                <a:solidFill>
                  <a:srgbClr val="0000FF"/>
                </a:solidFill>
                <a:latin typeface="Lucida Console"/>
              </a:rPr>
              <a:t>char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 string[ </a:t>
            </a:r>
            <a:r>
              <a:rPr lang="en-US" altLang="zh-TW" sz="1800" dirty="0" smtClean="0">
                <a:solidFill>
                  <a:srgbClr val="0080FF"/>
                </a:solidFill>
                <a:latin typeface="Lucida Console"/>
              </a:rPr>
              <a:t>10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 ]</a:t>
            </a:r>
            <a:r>
              <a:rPr lang="en-US" altLang="zh-TW" sz="1800" dirty="0" smtClean="0">
                <a:latin typeface="Lucida Console" pitchFamily="49" charset="0"/>
              </a:rPr>
              <a:t>;</a:t>
            </a:r>
          </a:p>
          <a:p>
            <a:pPr lvl="0"/>
            <a:r>
              <a:rPr lang="en-US" altLang="zh-TW" sz="1800" dirty="0" err="1">
                <a:solidFill>
                  <a:srgbClr val="000000"/>
                </a:solidFill>
                <a:latin typeface="Lucida Console"/>
              </a:rPr>
              <a:t>cin</a:t>
            </a:r>
            <a:r>
              <a:rPr lang="en-US" altLang="zh-TW" sz="1800" dirty="0">
                <a:solidFill>
                  <a:srgbClr val="000000"/>
                </a:solidFill>
                <a:latin typeface="Lucida Console"/>
              </a:rPr>
              <a:t> &gt;&gt; string</a:t>
            </a:r>
            <a:r>
              <a:rPr lang="en-US" altLang="zh-TW" sz="1800" dirty="0">
                <a:solidFill>
                  <a:srgbClr val="000000"/>
                </a:solidFill>
              </a:rPr>
              <a:t>;</a:t>
            </a:r>
          </a:p>
          <a:p>
            <a:pPr lvl="0"/>
            <a:r>
              <a:rPr lang="en-US" altLang="zh-TW" sz="1800" dirty="0" err="1">
                <a:solidFill>
                  <a:srgbClr val="000000"/>
                </a:solidFill>
                <a:latin typeface="Lucida Console"/>
              </a:rPr>
              <a:t>cin.get</a:t>
            </a:r>
            <a:r>
              <a:rPr lang="en-US" altLang="zh-TW" sz="1800" dirty="0">
                <a:solidFill>
                  <a:srgbClr val="000000"/>
                </a:solidFill>
                <a:latin typeface="Lucida Console"/>
              </a:rPr>
              <a:t>( string, </a:t>
            </a:r>
            <a:r>
              <a:rPr lang="en-US" altLang="zh-TW" sz="1800" dirty="0">
                <a:solidFill>
                  <a:srgbClr val="0080FF"/>
                </a:solidFill>
                <a:latin typeface="Lucida Console"/>
              </a:rPr>
              <a:t>10</a:t>
            </a:r>
            <a:r>
              <a:rPr lang="en-US" altLang="zh-TW" sz="1800" dirty="0">
                <a:solidFill>
                  <a:prstClr val="black"/>
                </a:solidFill>
                <a:latin typeface="Lucida Console"/>
              </a:rPr>
              <a:t>, </a:t>
            </a:r>
            <a:r>
              <a:rPr lang="en-US" altLang="zh-TW" sz="1800" dirty="0">
                <a:solidFill>
                  <a:srgbClr val="0080FF"/>
                </a:solidFill>
                <a:latin typeface="Lucida Console"/>
              </a:rPr>
              <a:t>'\n'</a:t>
            </a:r>
            <a:r>
              <a:rPr lang="en-US" altLang="zh-TW" sz="1800" dirty="0">
                <a:solidFill>
                  <a:prstClr val="black"/>
                </a:solidFill>
                <a:latin typeface="Lucida Console"/>
              </a:rPr>
              <a:t> )</a:t>
            </a:r>
            <a:r>
              <a:rPr lang="en-US" altLang="zh-TW" sz="1800" dirty="0">
                <a:solidFill>
                  <a:srgbClr val="000000"/>
                </a:solidFill>
              </a:rPr>
              <a:t>;</a:t>
            </a:r>
            <a:endParaRPr lang="en-US" altLang="zh-TW" sz="1800" dirty="0" smtClean="0">
              <a:latin typeface="Lucida Console" pitchFamily="49" charset="0"/>
            </a:endParaRPr>
          </a:p>
        </p:txBody>
      </p:sp>
      <p:graphicFrame>
        <p:nvGraphicFramePr>
          <p:cNvPr id="93242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6308321"/>
              </p:ext>
            </p:extLst>
          </p:nvPr>
        </p:nvGraphicFramePr>
        <p:xfrm>
          <a:off x="251448" y="2708908"/>
          <a:ext cx="5580000" cy="720000"/>
        </p:xfrm>
        <a:graphic>
          <a:graphicData uri="http://schemas.openxmlformats.org/drawingml/2006/table">
            <a:tbl>
              <a:tblPr/>
              <a:tblGrid>
                <a:gridCol w="19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streambuf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3271" name="Group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7320708"/>
              </p:ext>
            </p:extLst>
          </p:nvPr>
        </p:nvGraphicFramePr>
        <p:xfrm>
          <a:off x="1151563" y="1808793"/>
          <a:ext cx="4680000" cy="36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string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231701" y="4329115"/>
            <a:ext cx="3600000" cy="12600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dirty="0" smtClean="0">
                <a:solidFill>
                  <a:srgbClr val="000000"/>
                </a:solidFill>
                <a:ea typeface="標楷體" pitchFamily="65" charset="-120"/>
                <a:cs typeface="Courier New" panose="02070309020205020404" pitchFamily="49" charset="0"/>
              </a:rPr>
              <a:t>2020_</a:t>
            </a:r>
            <a:endParaRPr lang="zh-TW" altLang="zh-TW" dirty="0">
              <a:solidFill>
                <a:srgbClr val="000000"/>
              </a:solidFill>
              <a:ea typeface="標楷體" pitchFamily="65" charset="-120"/>
              <a:cs typeface="Courier New" panose="02070309020205020404" pitchFamily="49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6912299" y="3429000"/>
            <a:ext cx="1440185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r>
              <a:rPr lang="en-US" altLang="zh-TW" sz="2000" dirty="0">
                <a:cs typeface="Courier New" panose="02070309020205020404" pitchFamily="49" charset="0"/>
              </a:rPr>
              <a:t>_</a:t>
            </a:r>
            <a:r>
              <a:rPr lang="en-US" altLang="zh-TW" sz="2000" dirty="0" err="1" smtClean="0">
                <a:cs typeface="Courier New" panose="02070309020205020404" pitchFamily="49" charset="0"/>
              </a:rPr>
              <a:t>Mystate</a:t>
            </a:r>
            <a:endParaRPr lang="zh-TW" altLang="en-US" sz="2000" dirty="0">
              <a:cs typeface="Courier New" panose="02070309020205020404" pitchFamily="49" charset="0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7976338"/>
              </p:ext>
            </p:extLst>
          </p:nvPr>
        </p:nvGraphicFramePr>
        <p:xfrm>
          <a:off x="6552253" y="2708908"/>
          <a:ext cx="180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18140093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8221856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2949799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04271593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5673860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166691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98931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5835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1800" dirty="0" smtClean="0">
                <a:solidFill>
                  <a:srgbClr val="0000FF"/>
                </a:solidFill>
                <a:latin typeface="Lucida Console"/>
              </a:rPr>
              <a:t>char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 string[ </a:t>
            </a:r>
            <a:r>
              <a:rPr lang="en-US" altLang="zh-TW" sz="1800" dirty="0" smtClean="0">
                <a:solidFill>
                  <a:srgbClr val="0080FF"/>
                </a:solidFill>
                <a:latin typeface="Lucida Console"/>
              </a:rPr>
              <a:t>10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 ]</a:t>
            </a:r>
            <a:r>
              <a:rPr lang="en-US" altLang="zh-TW" sz="1800" dirty="0" smtClean="0">
                <a:latin typeface="Lucida Console" pitchFamily="49" charset="0"/>
              </a:rPr>
              <a:t>;</a:t>
            </a:r>
          </a:p>
          <a:p>
            <a:pPr lvl="0"/>
            <a:r>
              <a:rPr lang="en-US" altLang="zh-TW" sz="1800" dirty="0" err="1">
                <a:solidFill>
                  <a:srgbClr val="000000"/>
                </a:solidFill>
                <a:latin typeface="Lucida Console"/>
              </a:rPr>
              <a:t>cin</a:t>
            </a:r>
            <a:r>
              <a:rPr lang="en-US" altLang="zh-TW" sz="1800" dirty="0">
                <a:solidFill>
                  <a:srgbClr val="000000"/>
                </a:solidFill>
                <a:latin typeface="Lucida Console"/>
              </a:rPr>
              <a:t> &gt;&gt; string</a:t>
            </a:r>
            <a:r>
              <a:rPr lang="en-US" altLang="zh-TW" sz="1800" dirty="0">
                <a:solidFill>
                  <a:srgbClr val="000000"/>
                </a:solidFill>
              </a:rPr>
              <a:t>;</a:t>
            </a:r>
          </a:p>
          <a:p>
            <a:pPr lvl="0"/>
            <a:r>
              <a:rPr lang="en-US" altLang="zh-TW" sz="1800" dirty="0" err="1">
                <a:solidFill>
                  <a:srgbClr val="000000"/>
                </a:solidFill>
                <a:latin typeface="Lucida Console"/>
              </a:rPr>
              <a:t>cin.get</a:t>
            </a:r>
            <a:r>
              <a:rPr lang="en-US" altLang="zh-TW" sz="1800" dirty="0">
                <a:solidFill>
                  <a:srgbClr val="000000"/>
                </a:solidFill>
                <a:latin typeface="Lucida Console"/>
              </a:rPr>
              <a:t>( string, </a:t>
            </a:r>
            <a:r>
              <a:rPr lang="en-US" altLang="zh-TW" sz="1800" dirty="0">
                <a:solidFill>
                  <a:srgbClr val="0080FF"/>
                </a:solidFill>
                <a:latin typeface="Lucida Console"/>
              </a:rPr>
              <a:t>10</a:t>
            </a:r>
            <a:r>
              <a:rPr lang="en-US" altLang="zh-TW" sz="1800" dirty="0">
                <a:solidFill>
                  <a:prstClr val="black"/>
                </a:solidFill>
                <a:latin typeface="Lucida Console"/>
              </a:rPr>
              <a:t>, </a:t>
            </a:r>
            <a:r>
              <a:rPr lang="en-US" altLang="zh-TW" sz="1800" dirty="0">
                <a:solidFill>
                  <a:srgbClr val="0080FF"/>
                </a:solidFill>
                <a:latin typeface="Lucida Console"/>
              </a:rPr>
              <a:t>'\n'</a:t>
            </a:r>
            <a:r>
              <a:rPr lang="en-US" altLang="zh-TW" sz="1800" dirty="0">
                <a:solidFill>
                  <a:prstClr val="black"/>
                </a:solidFill>
                <a:latin typeface="Lucida Console"/>
              </a:rPr>
              <a:t> )</a:t>
            </a:r>
            <a:r>
              <a:rPr lang="en-US" altLang="zh-TW" sz="1800" dirty="0">
                <a:solidFill>
                  <a:srgbClr val="000000"/>
                </a:solidFill>
              </a:rPr>
              <a:t>;</a:t>
            </a:r>
            <a:endParaRPr lang="en-US" altLang="zh-TW" sz="1800" dirty="0" smtClean="0">
              <a:latin typeface="Lucida Console" pitchFamily="49" charset="0"/>
            </a:endParaRPr>
          </a:p>
        </p:txBody>
      </p:sp>
      <p:graphicFrame>
        <p:nvGraphicFramePr>
          <p:cNvPr id="93242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8674102"/>
              </p:ext>
            </p:extLst>
          </p:nvPr>
        </p:nvGraphicFramePr>
        <p:xfrm>
          <a:off x="251448" y="2708908"/>
          <a:ext cx="5580000" cy="720000"/>
        </p:xfrm>
        <a:graphic>
          <a:graphicData uri="http://schemas.openxmlformats.org/drawingml/2006/table">
            <a:tbl>
              <a:tblPr/>
              <a:tblGrid>
                <a:gridCol w="19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streambuf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3271" name="Group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8763619"/>
              </p:ext>
            </p:extLst>
          </p:nvPr>
        </p:nvGraphicFramePr>
        <p:xfrm>
          <a:off x="1151563" y="1808793"/>
          <a:ext cx="4680000" cy="36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string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231701" y="4329115"/>
            <a:ext cx="3600000" cy="12600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dirty="0" smtClean="0">
                <a:solidFill>
                  <a:srgbClr val="000000"/>
                </a:solidFill>
                <a:ea typeface="標楷體" pitchFamily="65" charset="-120"/>
                <a:cs typeface="Courier New" panose="02070309020205020404" pitchFamily="49" charset="0"/>
              </a:rPr>
              <a:t>2020\n</a:t>
            </a:r>
          </a:p>
          <a:p>
            <a:pPr eaLnBrk="1" hangingPunct="1"/>
            <a:r>
              <a:rPr lang="en-US" altLang="zh-TW" dirty="0" smtClean="0">
                <a:solidFill>
                  <a:srgbClr val="000000"/>
                </a:solidFill>
                <a:ea typeface="標楷體" pitchFamily="65" charset="-120"/>
                <a:cs typeface="Courier New" panose="02070309020205020404" pitchFamily="49" charset="0"/>
              </a:rPr>
              <a:t>_</a:t>
            </a:r>
            <a:endParaRPr lang="zh-TW" altLang="zh-TW" dirty="0">
              <a:solidFill>
                <a:srgbClr val="000000"/>
              </a:solidFill>
              <a:ea typeface="標楷體" pitchFamily="65" charset="-120"/>
              <a:cs typeface="Courier New" panose="02070309020205020404" pitchFamily="49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6912299" y="3429000"/>
            <a:ext cx="1440185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r>
              <a:rPr lang="en-US" altLang="zh-TW" sz="2000" dirty="0">
                <a:cs typeface="Courier New" panose="02070309020205020404" pitchFamily="49" charset="0"/>
              </a:rPr>
              <a:t>_</a:t>
            </a:r>
            <a:r>
              <a:rPr lang="en-US" altLang="zh-TW" sz="2000" dirty="0" err="1" smtClean="0">
                <a:cs typeface="Courier New" panose="02070309020205020404" pitchFamily="49" charset="0"/>
              </a:rPr>
              <a:t>Mystate</a:t>
            </a:r>
            <a:endParaRPr lang="zh-TW" altLang="en-US" sz="2000" dirty="0">
              <a:cs typeface="Courier New" panose="02070309020205020404" pitchFamily="49" charset="0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7976338"/>
              </p:ext>
            </p:extLst>
          </p:nvPr>
        </p:nvGraphicFramePr>
        <p:xfrm>
          <a:off x="6552253" y="2708908"/>
          <a:ext cx="180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18140093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8221856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2949799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04271593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5673860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166691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98931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9585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1800" dirty="0" smtClean="0">
                <a:solidFill>
                  <a:srgbClr val="0000FF"/>
                </a:solidFill>
                <a:latin typeface="Lucida Console"/>
              </a:rPr>
              <a:t>char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 string[ </a:t>
            </a:r>
            <a:r>
              <a:rPr lang="en-US" altLang="zh-TW" sz="1800" dirty="0" smtClean="0">
                <a:solidFill>
                  <a:srgbClr val="0080FF"/>
                </a:solidFill>
                <a:latin typeface="Lucida Console"/>
              </a:rPr>
              <a:t>10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 ]</a:t>
            </a:r>
            <a:r>
              <a:rPr lang="en-US" altLang="zh-TW" sz="1800" dirty="0" smtClean="0">
                <a:latin typeface="Lucida Console" pitchFamily="49" charset="0"/>
              </a:rPr>
              <a:t>;</a:t>
            </a:r>
          </a:p>
          <a:p>
            <a:pPr lvl="0"/>
            <a:r>
              <a:rPr lang="en-US" altLang="zh-TW" sz="1800" dirty="0" err="1">
                <a:solidFill>
                  <a:srgbClr val="000000"/>
                </a:solidFill>
                <a:latin typeface="Lucida Console"/>
              </a:rPr>
              <a:t>cin</a:t>
            </a:r>
            <a:r>
              <a:rPr lang="en-US" altLang="zh-TW" sz="1800" dirty="0">
                <a:solidFill>
                  <a:srgbClr val="000000"/>
                </a:solidFill>
                <a:latin typeface="Lucida Console"/>
              </a:rPr>
              <a:t> &gt;&gt; string</a:t>
            </a:r>
            <a:r>
              <a:rPr lang="en-US" altLang="zh-TW" sz="1800" dirty="0">
                <a:solidFill>
                  <a:srgbClr val="000000"/>
                </a:solidFill>
              </a:rPr>
              <a:t>;</a:t>
            </a:r>
          </a:p>
          <a:p>
            <a:pPr lvl="0"/>
            <a:r>
              <a:rPr lang="en-US" altLang="zh-TW" sz="1800" dirty="0" err="1">
                <a:solidFill>
                  <a:srgbClr val="000000"/>
                </a:solidFill>
                <a:latin typeface="Lucida Console"/>
              </a:rPr>
              <a:t>cin.get</a:t>
            </a:r>
            <a:r>
              <a:rPr lang="en-US" altLang="zh-TW" sz="1800" dirty="0">
                <a:solidFill>
                  <a:srgbClr val="000000"/>
                </a:solidFill>
                <a:latin typeface="Lucida Console"/>
              </a:rPr>
              <a:t>( string, </a:t>
            </a:r>
            <a:r>
              <a:rPr lang="en-US" altLang="zh-TW" sz="1800" dirty="0">
                <a:solidFill>
                  <a:srgbClr val="0080FF"/>
                </a:solidFill>
                <a:latin typeface="Lucida Console"/>
              </a:rPr>
              <a:t>10</a:t>
            </a:r>
            <a:r>
              <a:rPr lang="en-US" altLang="zh-TW" sz="1800" dirty="0">
                <a:solidFill>
                  <a:prstClr val="black"/>
                </a:solidFill>
                <a:latin typeface="Lucida Console"/>
              </a:rPr>
              <a:t>, </a:t>
            </a:r>
            <a:r>
              <a:rPr lang="en-US" altLang="zh-TW" sz="1800" dirty="0">
                <a:solidFill>
                  <a:srgbClr val="0080FF"/>
                </a:solidFill>
                <a:latin typeface="Lucida Console"/>
              </a:rPr>
              <a:t>'\n'</a:t>
            </a:r>
            <a:r>
              <a:rPr lang="en-US" altLang="zh-TW" sz="1800" dirty="0">
                <a:solidFill>
                  <a:prstClr val="black"/>
                </a:solidFill>
                <a:latin typeface="Lucida Console"/>
              </a:rPr>
              <a:t> )</a:t>
            </a:r>
            <a:r>
              <a:rPr lang="en-US" altLang="zh-TW" sz="1800" dirty="0">
                <a:solidFill>
                  <a:srgbClr val="000000"/>
                </a:solidFill>
              </a:rPr>
              <a:t>;</a:t>
            </a:r>
            <a:endParaRPr lang="en-US" altLang="zh-TW" sz="1800" dirty="0" smtClean="0">
              <a:latin typeface="Lucida Console" pitchFamily="49" charset="0"/>
            </a:endParaRPr>
          </a:p>
        </p:txBody>
      </p:sp>
      <p:graphicFrame>
        <p:nvGraphicFramePr>
          <p:cNvPr id="93242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4145809"/>
              </p:ext>
            </p:extLst>
          </p:nvPr>
        </p:nvGraphicFramePr>
        <p:xfrm>
          <a:off x="251448" y="2708908"/>
          <a:ext cx="5580000" cy="720000"/>
        </p:xfrm>
        <a:graphic>
          <a:graphicData uri="http://schemas.openxmlformats.org/drawingml/2006/table">
            <a:tbl>
              <a:tblPr/>
              <a:tblGrid>
                <a:gridCol w="19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streambuf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3271" name="Group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4154404"/>
              </p:ext>
            </p:extLst>
          </p:nvPr>
        </p:nvGraphicFramePr>
        <p:xfrm>
          <a:off x="1151563" y="1808793"/>
          <a:ext cx="4680000" cy="36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string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231701" y="4329115"/>
            <a:ext cx="3600000" cy="12600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dirty="0" smtClean="0">
                <a:solidFill>
                  <a:srgbClr val="000000"/>
                </a:solidFill>
                <a:ea typeface="標楷體" pitchFamily="65" charset="-120"/>
                <a:cs typeface="Courier New" panose="02070309020205020404" pitchFamily="49" charset="0"/>
              </a:rPr>
              <a:t>2020\n</a:t>
            </a:r>
          </a:p>
          <a:p>
            <a:pPr eaLnBrk="1" hangingPunct="1"/>
            <a:r>
              <a:rPr lang="en-US" altLang="zh-TW" dirty="0" smtClean="0">
                <a:solidFill>
                  <a:srgbClr val="000000"/>
                </a:solidFill>
                <a:ea typeface="標楷體" pitchFamily="65" charset="-120"/>
                <a:cs typeface="Courier New" panose="02070309020205020404" pitchFamily="49" charset="0"/>
              </a:rPr>
              <a:t>_</a:t>
            </a:r>
            <a:endParaRPr lang="zh-TW" altLang="zh-TW" dirty="0">
              <a:solidFill>
                <a:srgbClr val="000000"/>
              </a:solidFill>
              <a:ea typeface="標楷體" pitchFamily="65" charset="-120"/>
              <a:cs typeface="Courier New" panose="02070309020205020404" pitchFamily="49" charset="0"/>
            </a:endParaRPr>
          </a:p>
        </p:txBody>
      </p:sp>
      <p:sp>
        <p:nvSpPr>
          <p:cNvPr id="6" name="Text Box 86"/>
          <p:cNvSpPr txBox="1">
            <a:spLocks noChangeArrowheads="1"/>
          </p:cNvSpPr>
          <p:nvPr/>
        </p:nvSpPr>
        <p:spPr bwMode="auto">
          <a:xfrm>
            <a:off x="3671885" y="3429000"/>
            <a:ext cx="720000" cy="9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t" anchorCtr="0">
            <a:no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6600">
                <a:solidFill>
                  <a:srgbClr val="0000FF"/>
                </a:solidFill>
                <a:sym typeface="Wingdings" pitchFamily="2" charset="2"/>
              </a:rPr>
              <a:t>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6912299" y="3429000"/>
            <a:ext cx="1440185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r>
              <a:rPr lang="en-US" altLang="zh-TW" sz="2000" dirty="0">
                <a:cs typeface="Courier New" panose="02070309020205020404" pitchFamily="49" charset="0"/>
              </a:rPr>
              <a:t>_</a:t>
            </a:r>
            <a:r>
              <a:rPr lang="en-US" altLang="zh-TW" sz="2000" dirty="0" err="1" smtClean="0">
                <a:cs typeface="Courier New" panose="02070309020205020404" pitchFamily="49" charset="0"/>
              </a:rPr>
              <a:t>Mystate</a:t>
            </a:r>
            <a:endParaRPr lang="zh-TW" altLang="en-US" sz="2000" dirty="0">
              <a:cs typeface="Courier New" panose="02070309020205020404" pitchFamily="49" charset="0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7976338"/>
              </p:ext>
            </p:extLst>
          </p:nvPr>
        </p:nvGraphicFramePr>
        <p:xfrm>
          <a:off x="6552253" y="2708908"/>
          <a:ext cx="180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18140093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8221856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2949799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04271593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5673860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166691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98931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9815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1800" dirty="0" smtClean="0">
                <a:solidFill>
                  <a:srgbClr val="0000FF"/>
                </a:solidFill>
                <a:latin typeface="Lucida Console"/>
              </a:rPr>
              <a:t>char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 string[ </a:t>
            </a:r>
            <a:r>
              <a:rPr lang="en-US" altLang="zh-TW" sz="1800" dirty="0" smtClean="0">
                <a:solidFill>
                  <a:srgbClr val="0080FF"/>
                </a:solidFill>
                <a:latin typeface="Lucida Console"/>
              </a:rPr>
              <a:t>10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 ]</a:t>
            </a:r>
            <a:r>
              <a:rPr lang="en-US" altLang="zh-TW" sz="1800" dirty="0" smtClean="0">
                <a:latin typeface="Lucida Console" pitchFamily="49" charset="0"/>
              </a:rPr>
              <a:t>;</a:t>
            </a:r>
          </a:p>
          <a:p>
            <a:pPr lvl="0"/>
            <a:r>
              <a:rPr lang="en-US" altLang="zh-TW" sz="1800" dirty="0" err="1">
                <a:solidFill>
                  <a:srgbClr val="000000"/>
                </a:solidFill>
                <a:latin typeface="Lucida Console"/>
              </a:rPr>
              <a:t>cin</a:t>
            </a:r>
            <a:r>
              <a:rPr lang="en-US" altLang="zh-TW" sz="1800" dirty="0">
                <a:solidFill>
                  <a:srgbClr val="000000"/>
                </a:solidFill>
                <a:latin typeface="Lucida Console"/>
              </a:rPr>
              <a:t> &gt;&gt; string</a:t>
            </a:r>
            <a:r>
              <a:rPr lang="en-US" altLang="zh-TW" sz="1800" dirty="0">
                <a:solidFill>
                  <a:srgbClr val="000000"/>
                </a:solidFill>
              </a:rPr>
              <a:t>;</a:t>
            </a:r>
          </a:p>
          <a:p>
            <a:pPr lvl="0"/>
            <a:r>
              <a:rPr lang="en-US" altLang="zh-TW" sz="1800" dirty="0" err="1">
                <a:solidFill>
                  <a:srgbClr val="000000"/>
                </a:solidFill>
                <a:latin typeface="Lucida Console"/>
              </a:rPr>
              <a:t>cin.get</a:t>
            </a:r>
            <a:r>
              <a:rPr lang="en-US" altLang="zh-TW" sz="1800" dirty="0">
                <a:solidFill>
                  <a:srgbClr val="000000"/>
                </a:solidFill>
                <a:latin typeface="Lucida Console"/>
              </a:rPr>
              <a:t>( string, </a:t>
            </a:r>
            <a:r>
              <a:rPr lang="en-US" altLang="zh-TW" sz="1800" dirty="0">
                <a:solidFill>
                  <a:srgbClr val="0080FF"/>
                </a:solidFill>
                <a:latin typeface="Lucida Console"/>
              </a:rPr>
              <a:t>10</a:t>
            </a:r>
            <a:r>
              <a:rPr lang="en-US" altLang="zh-TW" sz="1800" dirty="0">
                <a:solidFill>
                  <a:prstClr val="black"/>
                </a:solidFill>
                <a:latin typeface="Lucida Console"/>
              </a:rPr>
              <a:t>, </a:t>
            </a:r>
            <a:r>
              <a:rPr lang="en-US" altLang="zh-TW" sz="1800" dirty="0">
                <a:solidFill>
                  <a:srgbClr val="0080FF"/>
                </a:solidFill>
                <a:latin typeface="Lucida Console"/>
              </a:rPr>
              <a:t>'\n'</a:t>
            </a:r>
            <a:r>
              <a:rPr lang="en-US" altLang="zh-TW" sz="1800" dirty="0">
                <a:solidFill>
                  <a:prstClr val="black"/>
                </a:solidFill>
                <a:latin typeface="Lucida Console"/>
              </a:rPr>
              <a:t> )</a:t>
            </a:r>
            <a:r>
              <a:rPr lang="en-US" altLang="zh-TW" sz="1800" dirty="0">
                <a:solidFill>
                  <a:srgbClr val="000000"/>
                </a:solidFill>
              </a:rPr>
              <a:t>;</a:t>
            </a:r>
            <a:endParaRPr lang="en-US" altLang="zh-TW" sz="1800" dirty="0" smtClean="0">
              <a:latin typeface="Lucida Console" pitchFamily="49" charset="0"/>
            </a:endParaRPr>
          </a:p>
        </p:txBody>
      </p:sp>
      <p:graphicFrame>
        <p:nvGraphicFramePr>
          <p:cNvPr id="93242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0520317"/>
              </p:ext>
            </p:extLst>
          </p:nvPr>
        </p:nvGraphicFramePr>
        <p:xfrm>
          <a:off x="251448" y="2708908"/>
          <a:ext cx="5580000" cy="720000"/>
        </p:xfrm>
        <a:graphic>
          <a:graphicData uri="http://schemas.openxmlformats.org/drawingml/2006/table">
            <a:tbl>
              <a:tblPr/>
              <a:tblGrid>
                <a:gridCol w="19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streambuf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\n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3271" name="Group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9993737"/>
              </p:ext>
            </p:extLst>
          </p:nvPr>
        </p:nvGraphicFramePr>
        <p:xfrm>
          <a:off x="1151563" y="1808793"/>
          <a:ext cx="4680000" cy="36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string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231701" y="4329115"/>
            <a:ext cx="3600000" cy="12600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dirty="0" smtClean="0">
                <a:solidFill>
                  <a:srgbClr val="000000"/>
                </a:solidFill>
                <a:ea typeface="標楷體" pitchFamily="65" charset="-120"/>
                <a:cs typeface="Courier New" panose="02070309020205020404" pitchFamily="49" charset="0"/>
              </a:rPr>
              <a:t>_</a:t>
            </a:r>
            <a:endParaRPr lang="zh-TW" altLang="zh-TW" dirty="0">
              <a:solidFill>
                <a:srgbClr val="000000"/>
              </a:solidFill>
              <a:ea typeface="標楷體" pitchFamily="65" charset="-120"/>
              <a:cs typeface="Courier New" panose="02070309020205020404" pitchFamily="49" charset="0"/>
            </a:endParaRPr>
          </a:p>
        </p:txBody>
      </p:sp>
      <p:sp>
        <p:nvSpPr>
          <p:cNvPr id="6" name="Text Box 86"/>
          <p:cNvSpPr txBox="1">
            <a:spLocks noChangeArrowheads="1"/>
          </p:cNvSpPr>
          <p:nvPr/>
        </p:nvSpPr>
        <p:spPr bwMode="auto">
          <a:xfrm>
            <a:off x="3671885" y="3429000"/>
            <a:ext cx="720000" cy="9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t" anchorCtr="0">
            <a:no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6600">
                <a:solidFill>
                  <a:srgbClr val="0000FF"/>
                </a:solidFill>
                <a:sym typeface="Wingdings" pitchFamily="2" charset="2"/>
              </a:rPr>
              <a:t>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6912299" y="3429000"/>
            <a:ext cx="1440185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r>
              <a:rPr lang="en-US" altLang="zh-TW" sz="2000" dirty="0">
                <a:cs typeface="Courier New" panose="02070309020205020404" pitchFamily="49" charset="0"/>
              </a:rPr>
              <a:t>_</a:t>
            </a:r>
            <a:r>
              <a:rPr lang="en-US" altLang="zh-TW" sz="2000" dirty="0" err="1" smtClean="0">
                <a:cs typeface="Courier New" panose="02070309020205020404" pitchFamily="49" charset="0"/>
              </a:rPr>
              <a:t>Mystate</a:t>
            </a:r>
            <a:endParaRPr lang="zh-TW" altLang="en-US" sz="2000" dirty="0">
              <a:cs typeface="Courier New" panose="02070309020205020404" pitchFamily="49" charset="0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7976338"/>
              </p:ext>
            </p:extLst>
          </p:nvPr>
        </p:nvGraphicFramePr>
        <p:xfrm>
          <a:off x="6552253" y="2708908"/>
          <a:ext cx="180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18140093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8221856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2949799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04271593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5673860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166691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98931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7721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1800" dirty="0" smtClean="0">
                <a:solidFill>
                  <a:srgbClr val="0000FF"/>
                </a:solidFill>
                <a:latin typeface="Lucida Console"/>
              </a:rPr>
              <a:t>char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 string[ </a:t>
            </a:r>
            <a:r>
              <a:rPr lang="en-US" altLang="zh-TW" sz="1800" dirty="0" smtClean="0">
                <a:solidFill>
                  <a:srgbClr val="0080FF"/>
                </a:solidFill>
                <a:latin typeface="Lucida Console"/>
              </a:rPr>
              <a:t>10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 ]</a:t>
            </a:r>
            <a:r>
              <a:rPr lang="en-US" altLang="zh-TW" sz="1800" dirty="0" smtClean="0">
                <a:latin typeface="Lucida Console" pitchFamily="49" charset="0"/>
              </a:rPr>
              <a:t>;</a:t>
            </a:r>
          </a:p>
          <a:p>
            <a:pPr lvl="0"/>
            <a:r>
              <a:rPr lang="en-US" altLang="zh-TW" sz="1800" dirty="0" err="1">
                <a:solidFill>
                  <a:srgbClr val="000000"/>
                </a:solidFill>
                <a:latin typeface="Lucida Console"/>
              </a:rPr>
              <a:t>cin</a:t>
            </a:r>
            <a:r>
              <a:rPr lang="en-US" altLang="zh-TW" sz="1800" dirty="0">
                <a:solidFill>
                  <a:srgbClr val="000000"/>
                </a:solidFill>
                <a:latin typeface="Lucida Console"/>
              </a:rPr>
              <a:t> &gt;&gt; string</a:t>
            </a:r>
            <a:r>
              <a:rPr lang="en-US" altLang="zh-TW" sz="1800" dirty="0">
                <a:solidFill>
                  <a:srgbClr val="000000"/>
                </a:solidFill>
              </a:rPr>
              <a:t>;</a:t>
            </a:r>
          </a:p>
          <a:p>
            <a:pPr lvl="0"/>
            <a:r>
              <a:rPr lang="en-US" altLang="zh-TW" sz="1800" dirty="0" err="1">
                <a:solidFill>
                  <a:srgbClr val="000000"/>
                </a:solidFill>
                <a:latin typeface="Lucida Console"/>
              </a:rPr>
              <a:t>cin.get</a:t>
            </a:r>
            <a:r>
              <a:rPr lang="en-US" altLang="zh-TW" sz="1800" dirty="0">
                <a:solidFill>
                  <a:srgbClr val="000000"/>
                </a:solidFill>
                <a:latin typeface="Lucida Console"/>
              </a:rPr>
              <a:t>( string, </a:t>
            </a:r>
            <a:r>
              <a:rPr lang="en-US" altLang="zh-TW" sz="1800" dirty="0">
                <a:solidFill>
                  <a:srgbClr val="0080FF"/>
                </a:solidFill>
                <a:latin typeface="Lucida Console"/>
              </a:rPr>
              <a:t>10</a:t>
            </a:r>
            <a:r>
              <a:rPr lang="en-US" altLang="zh-TW" sz="1800" dirty="0">
                <a:solidFill>
                  <a:prstClr val="black"/>
                </a:solidFill>
                <a:latin typeface="Lucida Console"/>
              </a:rPr>
              <a:t>, </a:t>
            </a:r>
            <a:r>
              <a:rPr lang="en-US" altLang="zh-TW" sz="1800" dirty="0">
                <a:solidFill>
                  <a:srgbClr val="0080FF"/>
                </a:solidFill>
                <a:latin typeface="Lucida Console"/>
              </a:rPr>
              <a:t>'\n'</a:t>
            </a:r>
            <a:r>
              <a:rPr lang="en-US" altLang="zh-TW" sz="1800" dirty="0">
                <a:solidFill>
                  <a:prstClr val="black"/>
                </a:solidFill>
                <a:latin typeface="Lucida Console"/>
              </a:rPr>
              <a:t> )</a:t>
            </a:r>
            <a:r>
              <a:rPr lang="en-US" altLang="zh-TW" sz="1800" dirty="0">
                <a:solidFill>
                  <a:srgbClr val="000000"/>
                </a:solidFill>
              </a:rPr>
              <a:t>;</a:t>
            </a:r>
            <a:endParaRPr lang="en-US" altLang="zh-TW" sz="1800" dirty="0" smtClean="0">
              <a:latin typeface="Lucida Console" pitchFamily="49" charset="0"/>
            </a:endParaRPr>
          </a:p>
        </p:txBody>
      </p:sp>
      <p:graphicFrame>
        <p:nvGraphicFramePr>
          <p:cNvPr id="93242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9914107"/>
              </p:ext>
            </p:extLst>
          </p:nvPr>
        </p:nvGraphicFramePr>
        <p:xfrm>
          <a:off x="251448" y="2708908"/>
          <a:ext cx="5580000" cy="720000"/>
        </p:xfrm>
        <a:graphic>
          <a:graphicData uri="http://schemas.openxmlformats.org/drawingml/2006/table">
            <a:tbl>
              <a:tblPr/>
              <a:tblGrid>
                <a:gridCol w="19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streambuf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\n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3271" name="Group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72556"/>
              </p:ext>
            </p:extLst>
          </p:nvPr>
        </p:nvGraphicFramePr>
        <p:xfrm>
          <a:off x="1151563" y="1808793"/>
          <a:ext cx="4680000" cy="36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string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231701" y="4329115"/>
            <a:ext cx="3600000" cy="12600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dirty="0" smtClean="0">
                <a:solidFill>
                  <a:srgbClr val="000000"/>
                </a:solidFill>
                <a:ea typeface="標楷體" pitchFamily="65" charset="-120"/>
                <a:cs typeface="Courier New" panose="02070309020205020404" pitchFamily="49" charset="0"/>
              </a:rPr>
              <a:t>_</a:t>
            </a:r>
            <a:endParaRPr lang="zh-TW" altLang="zh-TW" dirty="0">
              <a:solidFill>
                <a:srgbClr val="000000"/>
              </a:solidFill>
              <a:ea typeface="標楷體" pitchFamily="65" charset="-120"/>
              <a:cs typeface="Courier New" panose="02070309020205020404" pitchFamily="49" charset="0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2231701" y="3068954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>
                <a:solidFill>
                  <a:srgbClr val="000000"/>
                </a:solidFill>
              </a:rPr>
              <a:t>2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2591747" y="3068954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>
                <a:solidFill>
                  <a:srgbClr val="000000"/>
                </a:solidFill>
              </a:rPr>
              <a:t>0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2951793" y="3068954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>
                <a:solidFill>
                  <a:srgbClr val="000000"/>
                </a:solidFill>
              </a:rPr>
              <a:t>2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3311839" y="3068954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>
                <a:solidFill>
                  <a:srgbClr val="000000"/>
                </a:solidFill>
              </a:rPr>
              <a:t>0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6912299" y="3429000"/>
            <a:ext cx="1440185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r>
              <a:rPr lang="en-US" altLang="zh-TW" sz="2000" dirty="0">
                <a:cs typeface="Courier New" panose="02070309020205020404" pitchFamily="49" charset="0"/>
              </a:rPr>
              <a:t>_</a:t>
            </a:r>
            <a:r>
              <a:rPr lang="en-US" altLang="zh-TW" sz="2000" dirty="0" err="1" smtClean="0">
                <a:cs typeface="Courier New" panose="02070309020205020404" pitchFamily="49" charset="0"/>
              </a:rPr>
              <a:t>Mystate</a:t>
            </a:r>
            <a:endParaRPr lang="zh-TW" altLang="en-US" sz="2000" dirty="0">
              <a:cs typeface="Courier New" panose="02070309020205020404" pitchFamily="49" charset="0"/>
            </a:endParaRPr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7976338"/>
              </p:ext>
            </p:extLst>
          </p:nvPr>
        </p:nvGraphicFramePr>
        <p:xfrm>
          <a:off x="6552253" y="2708908"/>
          <a:ext cx="180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18140093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8221856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2949799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04271593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5673860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166691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98931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3829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1.11111E-6 L 4.72222E-6 -0.1835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1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1800" dirty="0" smtClean="0">
                <a:solidFill>
                  <a:srgbClr val="0000FF"/>
                </a:solidFill>
                <a:latin typeface="Lucida Console"/>
              </a:rPr>
              <a:t>char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 string[ </a:t>
            </a:r>
            <a:r>
              <a:rPr lang="en-US" altLang="zh-TW" sz="1800" dirty="0" smtClean="0">
                <a:solidFill>
                  <a:srgbClr val="0080FF"/>
                </a:solidFill>
                <a:latin typeface="Lucida Console"/>
              </a:rPr>
              <a:t>10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 ]</a:t>
            </a:r>
            <a:r>
              <a:rPr lang="en-US" altLang="zh-TW" sz="1800" dirty="0" smtClean="0">
                <a:latin typeface="Lucida Console" pitchFamily="49" charset="0"/>
              </a:rPr>
              <a:t>;</a:t>
            </a:r>
          </a:p>
          <a:p>
            <a:pPr lvl="0"/>
            <a:r>
              <a:rPr lang="en-US" altLang="zh-TW" sz="1800" dirty="0" err="1">
                <a:solidFill>
                  <a:srgbClr val="000000"/>
                </a:solidFill>
                <a:latin typeface="Lucida Console"/>
              </a:rPr>
              <a:t>cin</a:t>
            </a:r>
            <a:r>
              <a:rPr lang="en-US" altLang="zh-TW" sz="1800" dirty="0">
                <a:solidFill>
                  <a:srgbClr val="000000"/>
                </a:solidFill>
                <a:latin typeface="Lucida Console"/>
              </a:rPr>
              <a:t> &gt;&gt; string</a:t>
            </a:r>
            <a:r>
              <a:rPr lang="en-US" altLang="zh-TW" sz="1800" dirty="0">
                <a:solidFill>
                  <a:srgbClr val="000000"/>
                </a:solidFill>
              </a:rPr>
              <a:t>;</a:t>
            </a:r>
          </a:p>
          <a:p>
            <a:pPr lvl="0"/>
            <a:r>
              <a:rPr lang="en-US" altLang="zh-TW" sz="1800" dirty="0" err="1">
                <a:solidFill>
                  <a:srgbClr val="000000"/>
                </a:solidFill>
                <a:latin typeface="Lucida Console"/>
              </a:rPr>
              <a:t>cin.get</a:t>
            </a:r>
            <a:r>
              <a:rPr lang="en-US" altLang="zh-TW" sz="1800" dirty="0">
                <a:solidFill>
                  <a:srgbClr val="000000"/>
                </a:solidFill>
                <a:latin typeface="Lucida Console"/>
              </a:rPr>
              <a:t>( string, </a:t>
            </a:r>
            <a:r>
              <a:rPr lang="en-US" altLang="zh-TW" sz="1800" dirty="0">
                <a:solidFill>
                  <a:srgbClr val="0080FF"/>
                </a:solidFill>
                <a:latin typeface="Lucida Console"/>
              </a:rPr>
              <a:t>10</a:t>
            </a:r>
            <a:r>
              <a:rPr lang="en-US" altLang="zh-TW" sz="1800" dirty="0">
                <a:solidFill>
                  <a:prstClr val="black"/>
                </a:solidFill>
                <a:latin typeface="Lucida Console"/>
              </a:rPr>
              <a:t>, </a:t>
            </a:r>
            <a:r>
              <a:rPr lang="en-US" altLang="zh-TW" sz="1800" dirty="0">
                <a:solidFill>
                  <a:srgbClr val="0080FF"/>
                </a:solidFill>
                <a:latin typeface="Lucida Console"/>
              </a:rPr>
              <a:t>'\n'</a:t>
            </a:r>
            <a:r>
              <a:rPr lang="en-US" altLang="zh-TW" sz="1800" dirty="0">
                <a:solidFill>
                  <a:prstClr val="black"/>
                </a:solidFill>
                <a:latin typeface="Lucida Console"/>
              </a:rPr>
              <a:t> )</a:t>
            </a:r>
            <a:r>
              <a:rPr lang="en-US" altLang="zh-TW" sz="1800" dirty="0">
                <a:solidFill>
                  <a:srgbClr val="000000"/>
                </a:solidFill>
              </a:rPr>
              <a:t>;</a:t>
            </a:r>
            <a:endParaRPr lang="en-US" altLang="zh-TW" sz="1800" dirty="0" smtClean="0">
              <a:latin typeface="Lucida Console" pitchFamily="49" charset="0"/>
            </a:endParaRPr>
          </a:p>
        </p:txBody>
      </p:sp>
      <p:graphicFrame>
        <p:nvGraphicFramePr>
          <p:cNvPr id="93242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9485741"/>
              </p:ext>
            </p:extLst>
          </p:nvPr>
        </p:nvGraphicFramePr>
        <p:xfrm>
          <a:off x="251448" y="2708908"/>
          <a:ext cx="5580000" cy="720000"/>
        </p:xfrm>
        <a:graphic>
          <a:graphicData uri="http://schemas.openxmlformats.org/drawingml/2006/table">
            <a:tbl>
              <a:tblPr/>
              <a:tblGrid>
                <a:gridCol w="19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streambuf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\n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3271" name="Group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3440892"/>
              </p:ext>
            </p:extLst>
          </p:nvPr>
        </p:nvGraphicFramePr>
        <p:xfrm>
          <a:off x="1151563" y="1808793"/>
          <a:ext cx="4680000" cy="36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string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231701" y="4329115"/>
            <a:ext cx="3600000" cy="12600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dirty="0" smtClean="0">
                <a:solidFill>
                  <a:srgbClr val="000000"/>
                </a:solidFill>
                <a:ea typeface="標楷體" pitchFamily="65" charset="-120"/>
                <a:cs typeface="Courier New" panose="02070309020205020404" pitchFamily="49" charset="0"/>
              </a:rPr>
              <a:t>_</a:t>
            </a:r>
            <a:endParaRPr lang="zh-TW" altLang="zh-TW" dirty="0">
              <a:solidFill>
                <a:srgbClr val="000000"/>
              </a:solidFill>
              <a:ea typeface="標楷體" pitchFamily="65" charset="-120"/>
              <a:cs typeface="Courier New" panose="02070309020205020404" pitchFamily="49" charset="0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2231701" y="1808793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>
                <a:solidFill>
                  <a:srgbClr val="000000"/>
                </a:solidFill>
              </a:rPr>
              <a:t>2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2231701" y="3068954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>
                <a:solidFill>
                  <a:srgbClr val="000000"/>
                </a:solidFill>
              </a:rPr>
              <a:t>0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2591747" y="3068954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>
                <a:solidFill>
                  <a:srgbClr val="000000"/>
                </a:solidFill>
              </a:rPr>
              <a:t>2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2951793" y="3068954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>
                <a:solidFill>
                  <a:srgbClr val="000000"/>
                </a:solidFill>
              </a:rPr>
              <a:t>0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6912299" y="3429000"/>
            <a:ext cx="1440185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r>
              <a:rPr lang="en-US" altLang="zh-TW" sz="2000" dirty="0">
                <a:cs typeface="Courier New" panose="02070309020205020404" pitchFamily="49" charset="0"/>
              </a:rPr>
              <a:t>_</a:t>
            </a:r>
            <a:r>
              <a:rPr lang="en-US" altLang="zh-TW" sz="2000" dirty="0" err="1" smtClean="0">
                <a:cs typeface="Courier New" panose="02070309020205020404" pitchFamily="49" charset="0"/>
              </a:rPr>
              <a:t>Mystate</a:t>
            </a:r>
            <a:endParaRPr lang="zh-TW" altLang="en-US" sz="2000" dirty="0">
              <a:cs typeface="Courier New" panose="02070309020205020404" pitchFamily="49" charset="0"/>
            </a:endParaRPr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7976338"/>
              </p:ext>
            </p:extLst>
          </p:nvPr>
        </p:nvGraphicFramePr>
        <p:xfrm>
          <a:off x="6552253" y="2708908"/>
          <a:ext cx="180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18140093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8221856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2949799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04271593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5673860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166691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98931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8668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1.11111E-6 L 0.03941 -0.1835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2" y="-91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1800" dirty="0" smtClean="0">
                <a:solidFill>
                  <a:srgbClr val="0000FF"/>
                </a:solidFill>
                <a:latin typeface="Lucida Console"/>
              </a:rPr>
              <a:t>char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 string[ </a:t>
            </a:r>
            <a:r>
              <a:rPr lang="en-US" altLang="zh-TW" sz="1800" dirty="0" smtClean="0">
                <a:solidFill>
                  <a:srgbClr val="0080FF"/>
                </a:solidFill>
                <a:latin typeface="Lucida Console"/>
              </a:rPr>
              <a:t>10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 ]</a:t>
            </a:r>
            <a:r>
              <a:rPr lang="en-US" altLang="zh-TW" sz="1800" dirty="0" smtClean="0">
                <a:latin typeface="Lucida Console" pitchFamily="49" charset="0"/>
              </a:rPr>
              <a:t>;</a:t>
            </a:r>
          </a:p>
          <a:p>
            <a:pPr lvl="0"/>
            <a:r>
              <a:rPr lang="en-US" altLang="zh-TW" sz="1800" dirty="0" err="1">
                <a:solidFill>
                  <a:srgbClr val="000000"/>
                </a:solidFill>
                <a:latin typeface="Lucida Console"/>
              </a:rPr>
              <a:t>cin</a:t>
            </a:r>
            <a:r>
              <a:rPr lang="en-US" altLang="zh-TW" sz="1800" dirty="0">
                <a:solidFill>
                  <a:srgbClr val="000000"/>
                </a:solidFill>
                <a:latin typeface="Lucida Console"/>
              </a:rPr>
              <a:t> &gt;&gt; string</a:t>
            </a:r>
            <a:r>
              <a:rPr lang="en-US" altLang="zh-TW" sz="1800" dirty="0">
                <a:solidFill>
                  <a:srgbClr val="000000"/>
                </a:solidFill>
              </a:rPr>
              <a:t>;</a:t>
            </a:r>
          </a:p>
          <a:p>
            <a:pPr lvl="0"/>
            <a:r>
              <a:rPr lang="en-US" altLang="zh-TW" sz="1800" dirty="0" err="1">
                <a:solidFill>
                  <a:srgbClr val="000000"/>
                </a:solidFill>
                <a:latin typeface="Lucida Console"/>
              </a:rPr>
              <a:t>cin.get</a:t>
            </a:r>
            <a:r>
              <a:rPr lang="en-US" altLang="zh-TW" sz="1800" dirty="0">
                <a:solidFill>
                  <a:srgbClr val="000000"/>
                </a:solidFill>
                <a:latin typeface="Lucida Console"/>
              </a:rPr>
              <a:t>( string, </a:t>
            </a:r>
            <a:r>
              <a:rPr lang="en-US" altLang="zh-TW" sz="1800" dirty="0">
                <a:solidFill>
                  <a:srgbClr val="0080FF"/>
                </a:solidFill>
                <a:latin typeface="Lucida Console"/>
              </a:rPr>
              <a:t>10</a:t>
            </a:r>
            <a:r>
              <a:rPr lang="en-US" altLang="zh-TW" sz="1800" dirty="0">
                <a:solidFill>
                  <a:prstClr val="black"/>
                </a:solidFill>
                <a:latin typeface="Lucida Console"/>
              </a:rPr>
              <a:t>, </a:t>
            </a:r>
            <a:r>
              <a:rPr lang="en-US" altLang="zh-TW" sz="1800" dirty="0">
                <a:solidFill>
                  <a:srgbClr val="0080FF"/>
                </a:solidFill>
                <a:latin typeface="Lucida Console"/>
              </a:rPr>
              <a:t>'\n'</a:t>
            </a:r>
            <a:r>
              <a:rPr lang="en-US" altLang="zh-TW" sz="1800" dirty="0">
                <a:solidFill>
                  <a:prstClr val="black"/>
                </a:solidFill>
                <a:latin typeface="Lucida Console"/>
              </a:rPr>
              <a:t> )</a:t>
            </a:r>
            <a:r>
              <a:rPr lang="en-US" altLang="zh-TW" sz="1800" dirty="0">
                <a:solidFill>
                  <a:srgbClr val="000000"/>
                </a:solidFill>
              </a:rPr>
              <a:t>;</a:t>
            </a:r>
            <a:endParaRPr lang="en-US" altLang="zh-TW" sz="1800" dirty="0" smtClean="0">
              <a:latin typeface="Lucida Console" pitchFamily="49" charset="0"/>
            </a:endParaRPr>
          </a:p>
        </p:txBody>
      </p:sp>
      <p:graphicFrame>
        <p:nvGraphicFramePr>
          <p:cNvPr id="93242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498865"/>
              </p:ext>
            </p:extLst>
          </p:nvPr>
        </p:nvGraphicFramePr>
        <p:xfrm>
          <a:off x="251448" y="2708908"/>
          <a:ext cx="5580000" cy="720000"/>
        </p:xfrm>
        <a:graphic>
          <a:graphicData uri="http://schemas.openxmlformats.org/drawingml/2006/table">
            <a:tbl>
              <a:tblPr/>
              <a:tblGrid>
                <a:gridCol w="19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streambuf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\n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3271" name="Group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5675838"/>
              </p:ext>
            </p:extLst>
          </p:nvPr>
        </p:nvGraphicFramePr>
        <p:xfrm>
          <a:off x="1151563" y="1808793"/>
          <a:ext cx="4680000" cy="36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string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231701" y="4329115"/>
            <a:ext cx="3600000" cy="12600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dirty="0" smtClean="0">
                <a:solidFill>
                  <a:srgbClr val="000000"/>
                </a:solidFill>
                <a:ea typeface="標楷體" pitchFamily="65" charset="-120"/>
                <a:cs typeface="Courier New" panose="02070309020205020404" pitchFamily="49" charset="0"/>
              </a:rPr>
              <a:t>_</a:t>
            </a:r>
            <a:endParaRPr lang="zh-TW" altLang="zh-TW" dirty="0">
              <a:solidFill>
                <a:srgbClr val="000000"/>
              </a:solidFill>
              <a:ea typeface="標楷體" pitchFamily="65" charset="-120"/>
              <a:cs typeface="Courier New" panose="02070309020205020404" pitchFamily="49" charset="0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2231701" y="1808793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>
                <a:solidFill>
                  <a:srgbClr val="000000"/>
                </a:solidFill>
              </a:rPr>
              <a:t>2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2591747" y="1808793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>
                <a:solidFill>
                  <a:srgbClr val="000000"/>
                </a:solidFill>
              </a:rPr>
              <a:t>0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2231701" y="3068954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>
                <a:solidFill>
                  <a:srgbClr val="000000"/>
                </a:solidFill>
              </a:rPr>
              <a:t>2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2591747" y="3068954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>
                <a:solidFill>
                  <a:srgbClr val="000000"/>
                </a:solidFill>
              </a:rPr>
              <a:t>0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6912299" y="3429000"/>
            <a:ext cx="1440185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r>
              <a:rPr lang="en-US" altLang="zh-TW" sz="2000" dirty="0">
                <a:cs typeface="Courier New" panose="02070309020205020404" pitchFamily="49" charset="0"/>
              </a:rPr>
              <a:t>_</a:t>
            </a:r>
            <a:r>
              <a:rPr lang="en-US" altLang="zh-TW" sz="2000" dirty="0" err="1" smtClean="0">
                <a:cs typeface="Courier New" panose="02070309020205020404" pitchFamily="49" charset="0"/>
              </a:rPr>
              <a:t>Mystate</a:t>
            </a:r>
            <a:endParaRPr lang="zh-TW" altLang="en-US" sz="2000" dirty="0">
              <a:cs typeface="Courier New" panose="02070309020205020404" pitchFamily="49" charset="0"/>
            </a:endParaRPr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7976338"/>
              </p:ext>
            </p:extLst>
          </p:nvPr>
        </p:nvGraphicFramePr>
        <p:xfrm>
          <a:off x="6552253" y="2708908"/>
          <a:ext cx="180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18140093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8221856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2949799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04271593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5673860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166691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98931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4692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1.11111E-6 L 0.07881 -0.1835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41" y="-91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1800" dirty="0" smtClean="0">
                <a:solidFill>
                  <a:srgbClr val="0000FF"/>
                </a:solidFill>
                <a:latin typeface="Lucida Console"/>
              </a:rPr>
              <a:t>char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 string[ </a:t>
            </a:r>
            <a:r>
              <a:rPr lang="en-US" altLang="zh-TW" sz="1800" dirty="0" smtClean="0">
                <a:solidFill>
                  <a:srgbClr val="0080FF"/>
                </a:solidFill>
                <a:latin typeface="Lucida Console"/>
              </a:rPr>
              <a:t>10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 ]</a:t>
            </a:r>
            <a:r>
              <a:rPr lang="en-US" altLang="zh-TW" sz="1800" dirty="0" smtClean="0">
                <a:latin typeface="Lucida Console" pitchFamily="49" charset="0"/>
              </a:rPr>
              <a:t>;</a:t>
            </a:r>
          </a:p>
          <a:p>
            <a:r>
              <a:rPr lang="nn-NO" altLang="zh-TW" sz="1800" dirty="0" smtClean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( </a:t>
            </a:r>
            <a:r>
              <a:rPr lang="nn-NO" altLang="zh-TW" sz="1800" dirty="0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 i = </a:t>
            </a:r>
            <a:r>
              <a:rPr lang="nn-NO" altLang="zh-TW" sz="1800" dirty="0" smtClean="0">
                <a:solidFill>
                  <a:srgbClr val="0080FF"/>
                </a:solidFill>
                <a:latin typeface="Lucida Console"/>
              </a:rPr>
              <a:t>1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; i &lt;= </a:t>
            </a:r>
            <a:r>
              <a:rPr lang="nn-NO" altLang="zh-TW" sz="1800" dirty="0" smtClean="0">
                <a:solidFill>
                  <a:srgbClr val="0080FF"/>
                </a:solidFill>
                <a:latin typeface="Lucida Console"/>
              </a:rPr>
              <a:t>3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; i++ </a:t>
            </a:r>
            <a:r>
              <a:rPr lang="en-US" altLang="zh-TW" sz="1800" dirty="0" smtClean="0">
                <a:latin typeface="Lucida Console" pitchFamily="49" charset="0"/>
              </a:rPr>
              <a:t>)</a:t>
            </a:r>
          </a:p>
          <a:p>
            <a:r>
              <a:rPr lang="en-US" altLang="zh-TW" sz="1800" dirty="0" smtClean="0">
                <a:latin typeface="Lucida Console" pitchFamily="49" charset="0"/>
              </a:rPr>
              <a:t>   </a:t>
            </a:r>
            <a:r>
              <a:rPr lang="en-US" altLang="zh-TW" sz="1800" dirty="0" err="1" smtClean="0">
                <a:latin typeface="Lucida Console"/>
              </a:rPr>
              <a:t>cin.get</a:t>
            </a:r>
            <a:r>
              <a:rPr lang="en-US" altLang="zh-TW" sz="1800" dirty="0" smtClean="0">
                <a:latin typeface="Lucida Console"/>
              </a:rPr>
              <a:t>( string, </a:t>
            </a:r>
            <a:r>
              <a:rPr lang="en-US" altLang="zh-TW" sz="1800" dirty="0" smtClean="0">
                <a:solidFill>
                  <a:srgbClr val="0080FF"/>
                </a:solidFill>
                <a:latin typeface="Lucida Console"/>
              </a:rPr>
              <a:t>10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, </a:t>
            </a:r>
            <a:r>
              <a:rPr lang="en-US" altLang="zh-TW" sz="1800" dirty="0" smtClean="0">
                <a:solidFill>
                  <a:srgbClr val="0080FF"/>
                </a:solidFill>
                <a:latin typeface="Lucida Console"/>
              </a:rPr>
              <a:t>'\n'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 )</a:t>
            </a:r>
            <a:r>
              <a:rPr lang="en-US" altLang="zh-TW" sz="1800" dirty="0" smtClean="0">
                <a:latin typeface="Lucida Console" pitchFamily="49" charset="0"/>
              </a:rPr>
              <a:t>;</a:t>
            </a:r>
          </a:p>
        </p:txBody>
      </p:sp>
      <p:graphicFrame>
        <p:nvGraphicFramePr>
          <p:cNvPr id="93242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4713848"/>
              </p:ext>
            </p:extLst>
          </p:nvPr>
        </p:nvGraphicFramePr>
        <p:xfrm>
          <a:off x="251448" y="2708908"/>
          <a:ext cx="5580000" cy="720000"/>
        </p:xfrm>
        <a:graphic>
          <a:graphicData uri="http://schemas.openxmlformats.org/drawingml/2006/table">
            <a:tbl>
              <a:tblPr/>
              <a:tblGrid>
                <a:gridCol w="19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streambuf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3271" name="Group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9336622"/>
              </p:ext>
            </p:extLst>
          </p:nvPr>
        </p:nvGraphicFramePr>
        <p:xfrm>
          <a:off x="1151563" y="1808793"/>
          <a:ext cx="4680000" cy="36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string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231701" y="4329115"/>
            <a:ext cx="3600000" cy="12600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dirty="0" smtClean="0">
                <a:ea typeface="標楷體" pitchFamily="65" charset="-120"/>
                <a:cs typeface="Courier New" panose="02070309020205020404" pitchFamily="49" charset="0"/>
              </a:rPr>
              <a:t>2020 1_</a:t>
            </a:r>
            <a:endParaRPr lang="zh-TW" altLang="zh-TW" dirty="0">
              <a:ea typeface="標楷體" pitchFamily="65" charset="-120"/>
              <a:cs typeface="Courier New" panose="02070309020205020404" pitchFamily="49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6912299" y="3429000"/>
            <a:ext cx="1440185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r>
              <a:rPr lang="en-US" altLang="zh-TW" sz="2000" dirty="0">
                <a:cs typeface="Courier New" panose="02070309020205020404" pitchFamily="49" charset="0"/>
              </a:rPr>
              <a:t>_</a:t>
            </a:r>
            <a:r>
              <a:rPr lang="en-US" altLang="zh-TW" sz="2000" dirty="0" err="1" smtClean="0">
                <a:cs typeface="Courier New" panose="02070309020205020404" pitchFamily="49" charset="0"/>
              </a:rPr>
              <a:t>Mystate</a:t>
            </a:r>
            <a:endParaRPr lang="zh-TW" altLang="en-US" sz="2000" dirty="0">
              <a:cs typeface="Courier New" panose="02070309020205020404" pitchFamily="49" charset="0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0734281"/>
              </p:ext>
            </p:extLst>
          </p:nvPr>
        </p:nvGraphicFramePr>
        <p:xfrm>
          <a:off x="6552253" y="2708908"/>
          <a:ext cx="180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18140093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8221856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2949799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04271593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5673860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166691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98931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2877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1800" dirty="0" smtClean="0">
                <a:solidFill>
                  <a:srgbClr val="0000FF"/>
                </a:solidFill>
                <a:latin typeface="Lucida Console"/>
              </a:rPr>
              <a:t>char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 string[ </a:t>
            </a:r>
            <a:r>
              <a:rPr lang="en-US" altLang="zh-TW" sz="1800" dirty="0" smtClean="0">
                <a:solidFill>
                  <a:srgbClr val="0080FF"/>
                </a:solidFill>
                <a:latin typeface="Lucida Console"/>
              </a:rPr>
              <a:t>10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 ]</a:t>
            </a:r>
            <a:r>
              <a:rPr lang="en-US" altLang="zh-TW" sz="1800" dirty="0" smtClean="0">
                <a:latin typeface="Lucida Console" pitchFamily="49" charset="0"/>
              </a:rPr>
              <a:t>;</a:t>
            </a:r>
          </a:p>
          <a:p>
            <a:pPr lvl="0"/>
            <a:r>
              <a:rPr lang="en-US" altLang="zh-TW" sz="1800" dirty="0" err="1">
                <a:solidFill>
                  <a:srgbClr val="000000"/>
                </a:solidFill>
                <a:latin typeface="Lucida Console"/>
              </a:rPr>
              <a:t>cin</a:t>
            </a:r>
            <a:r>
              <a:rPr lang="en-US" altLang="zh-TW" sz="1800" dirty="0">
                <a:solidFill>
                  <a:srgbClr val="000000"/>
                </a:solidFill>
                <a:latin typeface="Lucida Console"/>
              </a:rPr>
              <a:t> &gt;&gt; string</a:t>
            </a:r>
            <a:r>
              <a:rPr lang="en-US" altLang="zh-TW" sz="1800" dirty="0">
                <a:solidFill>
                  <a:srgbClr val="000000"/>
                </a:solidFill>
              </a:rPr>
              <a:t>;</a:t>
            </a:r>
          </a:p>
          <a:p>
            <a:pPr lvl="0"/>
            <a:r>
              <a:rPr lang="en-US" altLang="zh-TW" sz="1800" dirty="0" err="1">
                <a:solidFill>
                  <a:srgbClr val="000000"/>
                </a:solidFill>
                <a:latin typeface="Lucida Console"/>
              </a:rPr>
              <a:t>cin.get</a:t>
            </a:r>
            <a:r>
              <a:rPr lang="en-US" altLang="zh-TW" sz="1800" dirty="0">
                <a:solidFill>
                  <a:srgbClr val="000000"/>
                </a:solidFill>
                <a:latin typeface="Lucida Console"/>
              </a:rPr>
              <a:t>( string, </a:t>
            </a:r>
            <a:r>
              <a:rPr lang="en-US" altLang="zh-TW" sz="1800" dirty="0">
                <a:solidFill>
                  <a:srgbClr val="0080FF"/>
                </a:solidFill>
                <a:latin typeface="Lucida Console"/>
              </a:rPr>
              <a:t>10</a:t>
            </a:r>
            <a:r>
              <a:rPr lang="en-US" altLang="zh-TW" sz="1800" dirty="0">
                <a:solidFill>
                  <a:prstClr val="black"/>
                </a:solidFill>
                <a:latin typeface="Lucida Console"/>
              </a:rPr>
              <a:t>, </a:t>
            </a:r>
            <a:r>
              <a:rPr lang="en-US" altLang="zh-TW" sz="1800" dirty="0">
                <a:solidFill>
                  <a:srgbClr val="0080FF"/>
                </a:solidFill>
                <a:latin typeface="Lucida Console"/>
              </a:rPr>
              <a:t>'\n'</a:t>
            </a:r>
            <a:r>
              <a:rPr lang="en-US" altLang="zh-TW" sz="1800" dirty="0">
                <a:solidFill>
                  <a:prstClr val="black"/>
                </a:solidFill>
                <a:latin typeface="Lucida Console"/>
              </a:rPr>
              <a:t> )</a:t>
            </a:r>
            <a:r>
              <a:rPr lang="en-US" altLang="zh-TW" sz="1800" dirty="0">
                <a:solidFill>
                  <a:srgbClr val="000000"/>
                </a:solidFill>
              </a:rPr>
              <a:t>;</a:t>
            </a:r>
            <a:endParaRPr lang="en-US" altLang="zh-TW" sz="1800" dirty="0" smtClean="0">
              <a:latin typeface="Lucida Console" pitchFamily="49" charset="0"/>
            </a:endParaRPr>
          </a:p>
        </p:txBody>
      </p:sp>
      <p:graphicFrame>
        <p:nvGraphicFramePr>
          <p:cNvPr id="93242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2721220"/>
              </p:ext>
            </p:extLst>
          </p:nvPr>
        </p:nvGraphicFramePr>
        <p:xfrm>
          <a:off x="251448" y="2708908"/>
          <a:ext cx="5580000" cy="720000"/>
        </p:xfrm>
        <a:graphic>
          <a:graphicData uri="http://schemas.openxmlformats.org/drawingml/2006/table">
            <a:tbl>
              <a:tblPr/>
              <a:tblGrid>
                <a:gridCol w="19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streambuf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\n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3271" name="Group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8898398"/>
              </p:ext>
            </p:extLst>
          </p:nvPr>
        </p:nvGraphicFramePr>
        <p:xfrm>
          <a:off x="1151563" y="1808793"/>
          <a:ext cx="4680000" cy="36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string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231701" y="4329115"/>
            <a:ext cx="3600000" cy="12600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dirty="0" smtClean="0">
                <a:solidFill>
                  <a:srgbClr val="000000"/>
                </a:solidFill>
                <a:ea typeface="標楷體" pitchFamily="65" charset="-120"/>
                <a:cs typeface="Courier New" panose="02070309020205020404" pitchFamily="49" charset="0"/>
              </a:rPr>
              <a:t>_</a:t>
            </a:r>
            <a:endParaRPr lang="zh-TW" altLang="zh-TW" dirty="0">
              <a:solidFill>
                <a:srgbClr val="000000"/>
              </a:solidFill>
              <a:ea typeface="標楷體" pitchFamily="65" charset="-120"/>
              <a:cs typeface="Courier New" panose="02070309020205020404" pitchFamily="49" charset="0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2231701" y="1808793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>
                <a:solidFill>
                  <a:srgbClr val="000000"/>
                </a:solidFill>
              </a:rPr>
              <a:t>2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2591747" y="1808793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>
                <a:solidFill>
                  <a:srgbClr val="000000"/>
                </a:solidFill>
              </a:rPr>
              <a:t>0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2951793" y="1808793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>
                <a:solidFill>
                  <a:srgbClr val="000000"/>
                </a:solidFill>
              </a:rPr>
              <a:t>2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2231701" y="3068954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>
                <a:solidFill>
                  <a:srgbClr val="000000"/>
                </a:solidFill>
              </a:rPr>
              <a:t>0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6912299" y="3429000"/>
            <a:ext cx="1440185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r>
              <a:rPr lang="en-US" altLang="zh-TW" sz="2000" dirty="0">
                <a:cs typeface="Courier New" panose="02070309020205020404" pitchFamily="49" charset="0"/>
              </a:rPr>
              <a:t>_</a:t>
            </a:r>
            <a:r>
              <a:rPr lang="en-US" altLang="zh-TW" sz="2000" dirty="0" err="1" smtClean="0">
                <a:cs typeface="Courier New" panose="02070309020205020404" pitchFamily="49" charset="0"/>
              </a:rPr>
              <a:t>Mystate</a:t>
            </a:r>
            <a:endParaRPr lang="zh-TW" altLang="en-US" sz="2000" dirty="0">
              <a:cs typeface="Courier New" panose="02070309020205020404" pitchFamily="49" charset="0"/>
            </a:endParaRPr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7976338"/>
              </p:ext>
            </p:extLst>
          </p:nvPr>
        </p:nvGraphicFramePr>
        <p:xfrm>
          <a:off x="6552253" y="2708908"/>
          <a:ext cx="180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18140093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8221856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2949799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04271593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5673860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166691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98931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38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1.11111E-6 L 0.11822 -0.1835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3" y="-91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1800" dirty="0" smtClean="0">
                <a:solidFill>
                  <a:srgbClr val="0000FF"/>
                </a:solidFill>
                <a:latin typeface="Lucida Console"/>
              </a:rPr>
              <a:t>char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 string[ </a:t>
            </a:r>
            <a:r>
              <a:rPr lang="en-US" altLang="zh-TW" sz="1800" dirty="0" smtClean="0">
                <a:solidFill>
                  <a:srgbClr val="0080FF"/>
                </a:solidFill>
                <a:latin typeface="Lucida Console"/>
              </a:rPr>
              <a:t>10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 ]</a:t>
            </a:r>
            <a:r>
              <a:rPr lang="en-US" altLang="zh-TW" sz="1800" dirty="0" smtClean="0">
                <a:latin typeface="Lucida Console" pitchFamily="49" charset="0"/>
              </a:rPr>
              <a:t>;</a:t>
            </a:r>
          </a:p>
          <a:p>
            <a:pPr lvl="0"/>
            <a:r>
              <a:rPr lang="en-US" altLang="zh-TW" sz="1800" dirty="0" err="1">
                <a:solidFill>
                  <a:srgbClr val="000000"/>
                </a:solidFill>
                <a:latin typeface="Lucida Console"/>
              </a:rPr>
              <a:t>cin</a:t>
            </a:r>
            <a:r>
              <a:rPr lang="en-US" altLang="zh-TW" sz="1800" dirty="0">
                <a:solidFill>
                  <a:srgbClr val="000000"/>
                </a:solidFill>
                <a:latin typeface="Lucida Console"/>
              </a:rPr>
              <a:t> &gt;&gt; string</a:t>
            </a:r>
            <a:r>
              <a:rPr lang="en-US" altLang="zh-TW" sz="1800" dirty="0">
                <a:solidFill>
                  <a:srgbClr val="000000"/>
                </a:solidFill>
              </a:rPr>
              <a:t>;</a:t>
            </a:r>
          </a:p>
          <a:p>
            <a:pPr lvl="0"/>
            <a:r>
              <a:rPr lang="en-US" altLang="zh-TW" sz="1800" dirty="0" err="1">
                <a:solidFill>
                  <a:srgbClr val="000000"/>
                </a:solidFill>
                <a:latin typeface="Lucida Console"/>
              </a:rPr>
              <a:t>cin.get</a:t>
            </a:r>
            <a:r>
              <a:rPr lang="en-US" altLang="zh-TW" sz="1800" dirty="0">
                <a:solidFill>
                  <a:srgbClr val="000000"/>
                </a:solidFill>
                <a:latin typeface="Lucida Console"/>
              </a:rPr>
              <a:t>( string, </a:t>
            </a:r>
            <a:r>
              <a:rPr lang="en-US" altLang="zh-TW" sz="1800" dirty="0">
                <a:solidFill>
                  <a:srgbClr val="0080FF"/>
                </a:solidFill>
                <a:latin typeface="Lucida Console"/>
              </a:rPr>
              <a:t>10</a:t>
            </a:r>
            <a:r>
              <a:rPr lang="en-US" altLang="zh-TW" sz="1800" dirty="0">
                <a:solidFill>
                  <a:prstClr val="black"/>
                </a:solidFill>
                <a:latin typeface="Lucida Console"/>
              </a:rPr>
              <a:t>, </a:t>
            </a:r>
            <a:r>
              <a:rPr lang="en-US" altLang="zh-TW" sz="1800" dirty="0">
                <a:solidFill>
                  <a:srgbClr val="0080FF"/>
                </a:solidFill>
                <a:latin typeface="Lucida Console"/>
              </a:rPr>
              <a:t>'\n'</a:t>
            </a:r>
            <a:r>
              <a:rPr lang="en-US" altLang="zh-TW" sz="1800" dirty="0">
                <a:solidFill>
                  <a:prstClr val="black"/>
                </a:solidFill>
                <a:latin typeface="Lucida Console"/>
              </a:rPr>
              <a:t> )</a:t>
            </a:r>
            <a:r>
              <a:rPr lang="en-US" altLang="zh-TW" sz="1800" dirty="0">
                <a:solidFill>
                  <a:srgbClr val="000000"/>
                </a:solidFill>
              </a:rPr>
              <a:t>;</a:t>
            </a:r>
            <a:endParaRPr lang="en-US" altLang="zh-TW" sz="1800" dirty="0" smtClean="0">
              <a:latin typeface="Lucida Console" pitchFamily="49" charset="0"/>
            </a:endParaRPr>
          </a:p>
        </p:txBody>
      </p:sp>
      <p:graphicFrame>
        <p:nvGraphicFramePr>
          <p:cNvPr id="93242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6360334"/>
              </p:ext>
            </p:extLst>
          </p:nvPr>
        </p:nvGraphicFramePr>
        <p:xfrm>
          <a:off x="251448" y="2708908"/>
          <a:ext cx="5580000" cy="720000"/>
        </p:xfrm>
        <a:graphic>
          <a:graphicData uri="http://schemas.openxmlformats.org/drawingml/2006/table">
            <a:tbl>
              <a:tblPr/>
              <a:tblGrid>
                <a:gridCol w="19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streambuf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\n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3271" name="Group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5031759"/>
              </p:ext>
            </p:extLst>
          </p:nvPr>
        </p:nvGraphicFramePr>
        <p:xfrm>
          <a:off x="1151563" y="1808793"/>
          <a:ext cx="4680000" cy="36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string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231701" y="4329115"/>
            <a:ext cx="3600000" cy="12600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dirty="0" smtClean="0">
                <a:solidFill>
                  <a:srgbClr val="000000"/>
                </a:solidFill>
                <a:ea typeface="標楷體" pitchFamily="65" charset="-120"/>
                <a:cs typeface="Courier New" panose="02070309020205020404" pitchFamily="49" charset="0"/>
              </a:rPr>
              <a:t>_</a:t>
            </a:r>
            <a:endParaRPr lang="zh-TW" altLang="zh-TW" dirty="0">
              <a:solidFill>
                <a:srgbClr val="000000"/>
              </a:solidFill>
              <a:ea typeface="標楷體" pitchFamily="65" charset="-120"/>
              <a:cs typeface="Courier New" panose="02070309020205020404" pitchFamily="49" charset="0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2231701" y="1808793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>
                <a:solidFill>
                  <a:srgbClr val="000000"/>
                </a:solidFill>
              </a:rPr>
              <a:t>2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2591747" y="1808793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>
                <a:solidFill>
                  <a:srgbClr val="000000"/>
                </a:solidFill>
              </a:rPr>
              <a:t>0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2951793" y="1808793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>
                <a:solidFill>
                  <a:srgbClr val="000000"/>
                </a:solidFill>
              </a:rPr>
              <a:t>2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3311839" y="1808793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>
                <a:solidFill>
                  <a:srgbClr val="000000"/>
                </a:solidFill>
              </a:rPr>
              <a:t>0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6912299" y="3429000"/>
            <a:ext cx="1440185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r>
              <a:rPr lang="en-US" altLang="zh-TW" sz="2000" dirty="0">
                <a:cs typeface="Courier New" panose="02070309020205020404" pitchFamily="49" charset="0"/>
              </a:rPr>
              <a:t>_</a:t>
            </a:r>
            <a:r>
              <a:rPr lang="en-US" altLang="zh-TW" sz="2000" dirty="0" err="1" smtClean="0">
                <a:cs typeface="Courier New" panose="02070309020205020404" pitchFamily="49" charset="0"/>
              </a:rPr>
              <a:t>Mystate</a:t>
            </a:r>
            <a:endParaRPr lang="zh-TW" altLang="en-US" sz="2000" dirty="0">
              <a:cs typeface="Courier New" panose="02070309020205020404" pitchFamily="49" charset="0"/>
            </a:endParaRPr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7976338"/>
              </p:ext>
            </p:extLst>
          </p:nvPr>
        </p:nvGraphicFramePr>
        <p:xfrm>
          <a:off x="6552253" y="2708908"/>
          <a:ext cx="180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18140093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8221856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2949799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04271593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5673860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166691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98931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8606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1800" dirty="0" smtClean="0">
                <a:solidFill>
                  <a:srgbClr val="0000FF"/>
                </a:solidFill>
                <a:latin typeface="Lucida Console"/>
              </a:rPr>
              <a:t>char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 string[ </a:t>
            </a:r>
            <a:r>
              <a:rPr lang="en-US" altLang="zh-TW" sz="1800" dirty="0" smtClean="0">
                <a:solidFill>
                  <a:srgbClr val="0080FF"/>
                </a:solidFill>
                <a:latin typeface="Lucida Console"/>
              </a:rPr>
              <a:t>10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 ]</a:t>
            </a:r>
            <a:r>
              <a:rPr lang="en-US" altLang="zh-TW" sz="1800" dirty="0" smtClean="0">
                <a:latin typeface="Lucida Console" pitchFamily="49" charset="0"/>
              </a:rPr>
              <a:t>;</a:t>
            </a:r>
          </a:p>
          <a:p>
            <a:pPr lvl="0"/>
            <a:r>
              <a:rPr lang="en-US" altLang="zh-TW" sz="1800" dirty="0" err="1">
                <a:solidFill>
                  <a:srgbClr val="000000"/>
                </a:solidFill>
                <a:latin typeface="Lucida Console"/>
              </a:rPr>
              <a:t>cin</a:t>
            </a:r>
            <a:r>
              <a:rPr lang="en-US" altLang="zh-TW" sz="1800" dirty="0">
                <a:solidFill>
                  <a:srgbClr val="000000"/>
                </a:solidFill>
                <a:latin typeface="Lucida Console"/>
              </a:rPr>
              <a:t> &gt;&gt; string</a:t>
            </a:r>
            <a:r>
              <a:rPr lang="en-US" altLang="zh-TW" sz="1800" dirty="0">
                <a:solidFill>
                  <a:srgbClr val="000000"/>
                </a:solidFill>
              </a:rPr>
              <a:t>;</a:t>
            </a:r>
          </a:p>
          <a:p>
            <a:pPr lvl="0"/>
            <a:r>
              <a:rPr lang="en-US" altLang="zh-TW" sz="1800" dirty="0" err="1">
                <a:solidFill>
                  <a:srgbClr val="000000"/>
                </a:solidFill>
                <a:latin typeface="Lucida Console"/>
              </a:rPr>
              <a:t>cin.get</a:t>
            </a:r>
            <a:r>
              <a:rPr lang="en-US" altLang="zh-TW" sz="1800" dirty="0">
                <a:solidFill>
                  <a:srgbClr val="000000"/>
                </a:solidFill>
                <a:latin typeface="Lucida Console"/>
              </a:rPr>
              <a:t>( string, </a:t>
            </a:r>
            <a:r>
              <a:rPr lang="en-US" altLang="zh-TW" sz="1800" dirty="0">
                <a:solidFill>
                  <a:srgbClr val="0080FF"/>
                </a:solidFill>
                <a:latin typeface="Lucida Console"/>
              </a:rPr>
              <a:t>10</a:t>
            </a:r>
            <a:r>
              <a:rPr lang="en-US" altLang="zh-TW" sz="1800" dirty="0">
                <a:solidFill>
                  <a:prstClr val="black"/>
                </a:solidFill>
                <a:latin typeface="Lucida Console"/>
              </a:rPr>
              <a:t>, </a:t>
            </a:r>
            <a:r>
              <a:rPr lang="en-US" altLang="zh-TW" sz="1800" dirty="0">
                <a:solidFill>
                  <a:srgbClr val="0080FF"/>
                </a:solidFill>
                <a:latin typeface="Lucida Console"/>
              </a:rPr>
              <a:t>'\n'</a:t>
            </a:r>
            <a:r>
              <a:rPr lang="en-US" altLang="zh-TW" sz="1800" dirty="0">
                <a:solidFill>
                  <a:prstClr val="black"/>
                </a:solidFill>
                <a:latin typeface="Lucida Console"/>
              </a:rPr>
              <a:t> )</a:t>
            </a:r>
            <a:r>
              <a:rPr lang="en-US" altLang="zh-TW" sz="1800" dirty="0">
                <a:solidFill>
                  <a:srgbClr val="000000"/>
                </a:solidFill>
              </a:rPr>
              <a:t>;</a:t>
            </a:r>
            <a:endParaRPr lang="en-US" altLang="zh-TW" sz="1800" dirty="0" smtClean="0">
              <a:latin typeface="Lucida Console" pitchFamily="49" charset="0"/>
            </a:endParaRPr>
          </a:p>
        </p:txBody>
      </p:sp>
      <p:graphicFrame>
        <p:nvGraphicFramePr>
          <p:cNvPr id="93242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5619754"/>
              </p:ext>
            </p:extLst>
          </p:nvPr>
        </p:nvGraphicFramePr>
        <p:xfrm>
          <a:off x="251448" y="2708908"/>
          <a:ext cx="5580000" cy="720000"/>
        </p:xfrm>
        <a:graphic>
          <a:graphicData uri="http://schemas.openxmlformats.org/drawingml/2006/table">
            <a:tbl>
              <a:tblPr/>
              <a:tblGrid>
                <a:gridCol w="19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streambuf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\n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3271" name="Group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4636595"/>
              </p:ext>
            </p:extLst>
          </p:nvPr>
        </p:nvGraphicFramePr>
        <p:xfrm>
          <a:off x="1151563" y="1808793"/>
          <a:ext cx="4680000" cy="36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string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\0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231701" y="4329115"/>
            <a:ext cx="3600000" cy="12600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dirty="0" smtClean="0">
                <a:solidFill>
                  <a:srgbClr val="000000"/>
                </a:solidFill>
                <a:ea typeface="標楷體" pitchFamily="65" charset="-120"/>
                <a:cs typeface="Courier New" panose="02070309020205020404" pitchFamily="49" charset="0"/>
              </a:rPr>
              <a:t>_</a:t>
            </a:r>
            <a:endParaRPr lang="zh-TW" altLang="zh-TW" dirty="0">
              <a:solidFill>
                <a:srgbClr val="000000"/>
              </a:solidFill>
              <a:ea typeface="標楷體" pitchFamily="65" charset="-120"/>
              <a:cs typeface="Courier New" panose="02070309020205020404" pitchFamily="49" charset="0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2231701" y="1808793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>
                <a:solidFill>
                  <a:srgbClr val="000000"/>
                </a:solidFill>
              </a:rPr>
              <a:t>2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2591747" y="1808793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>
                <a:solidFill>
                  <a:srgbClr val="000000"/>
                </a:solidFill>
              </a:rPr>
              <a:t>0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2951793" y="1808793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>
                <a:solidFill>
                  <a:srgbClr val="000000"/>
                </a:solidFill>
              </a:rPr>
              <a:t>2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3311839" y="1808793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>
                <a:solidFill>
                  <a:srgbClr val="000000"/>
                </a:solidFill>
              </a:rPr>
              <a:t>0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6912299" y="3429000"/>
            <a:ext cx="1440185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r>
              <a:rPr lang="en-US" altLang="zh-TW" sz="2000" dirty="0">
                <a:cs typeface="Courier New" panose="02070309020205020404" pitchFamily="49" charset="0"/>
              </a:rPr>
              <a:t>_</a:t>
            </a:r>
            <a:r>
              <a:rPr lang="en-US" altLang="zh-TW" sz="2000" dirty="0" err="1" smtClean="0">
                <a:cs typeface="Courier New" panose="02070309020205020404" pitchFamily="49" charset="0"/>
              </a:rPr>
              <a:t>Mystate</a:t>
            </a:r>
            <a:endParaRPr lang="zh-TW" altLang="en-US" sz="2000" dirty="0">
              <a:cs typeface="Courier New" panose="02070309020205020404" pitchFamily="49" charset="0"/>
            </a:endParaRPr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7976338"/>
              </p:ext>
            </p:extLst>
          </p:nvPr>
        </p:nvGraphicFramePr>
        <p:xfrm>
          <a:off x="6552253" y="2708908"/>
          <a:ext cx="180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18140093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8221856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2949799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04271593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5673860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166691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98931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8721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1800" dirty="0" smtClean="0">
                <a:solidFill>
                  <a:srgbClr val="0000FF"/>
                </a:solidFill>
                <a:latin typeface="Lucida Console"/>
              </a:rPr>
              <a:t>char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 string[ </a:t>
            </a:r>
            <a:r>
              <a:rPr lang="en-US" altLang="zh-TW" sz="1800" dirty="0" smtClean="0">
                <a:solidFill>
                  <a:srgbClr val="0080FF"/>
                </a:solidFill>
                <a:latin typeface="Lucida Console"/>
              </a:rPr>
              <a:t>10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 ]</a:t>
            </a:r>
            <a:r>
              <a:rPr lang="en-US" altLang="zh-TW" sz="1800" dirty="0" smtClean="0">
                <a:latin typeface="Lucida Console" pitchFamily="49" charset="0"/>
              </a:rPr>
              <a:t>;</a:t>
            </a:r>
          </a:p>
          <a:p>
            <a:pPr lvl="0"/>
            <a:r>
              <a:rPr lang="en-US" altLang="zh-TW" sz="1800" dirty="0" err="1">
                <a:solidFill>
                  <a:srgbClr val="000000"/>
                </a:solidFill>
                <a:latin typeface="Lucida Console"/>
              </a:rPr>
              <a:t>cin</a:t>
            </a:r>
            <a:r>
              <a:rPr lang="en-US" altLang="zh-TW" sz="1800" dirty="0">
                <a:solidFill>
                  <a:srgbClr val="000000"/>
                </a:solidFill>
                <a:latin typeface="Lucida Console"/>
              </a:rPr>
              <a:t> &gt;&gt; string</a:t>
            </a:r>
            <a:r>
              <a:rPr lang="en-US" altLang="zh-TW" sz="1800" dirty="0">
                <a:solidFill>
                  <a:srgbClr val="000000"/>
                </a:solidFill>
              </a:rPr>
              <a:t>;</a:t>
            </a:r>
          </a:p>
          <a:p>
            <a:pPr lvl="0"/>
            <a:r>
              <a:rPr lang="en-US" altLang="zh-TW" sz="1800" dirty="0" err="1">
                <a:solidFill>
                  <a:srgbClr val="000000"/>
                </a:solidFill>
                <a:latin typeface="Lucida Console"/>
              </a:rPr>
              <a:t>cin.get</a:t>
            </a:r>
            <a:r>
              <a:rPr lang="en-US" altLang="zh-TW" sz="1800" dirty="0">
                <a:solidFill>
                  <a:srgbClr val="000000"/>
                </a:solidFill>
                <a:latin typeface="Lucida Console"/>
              </a:rPr>
              <a:t>( string, </a:t>
            </a:r>
            <a:r>
              <a:rPr lang="en-US" altLang="zh-TW" sz="1800" dirty="0">
                <a:solidFill>
                  <a:srgbClr val="0080FF"/>
                </a:solidFill>
                <a:latin typeface="Lucida Console"/>
              </a:rPr>
              <a:t>10</a:t>
            </a:r>
            <a:r>
              <a:rPr lang="en-US" altLang="zh-TW" sz="1800" dirty="0">
                <a:solidFill>
                  <a:prstClr val="black"/>
                </a:solidFill>
                <a:latin typeface="Lucida Console"/>
              </a:rPr>
              <a:t>, </a:t>
            </a:r>
            <a:r>
              <a:rPr lang="en-US" altLang="zh-TW" sz="1800" dirty="0">
                <a:solidFill>
                  <a:srgbClr val="0080FF"/>
                </a:solidFill>
                <a:latin typeface="Lucida Console"/>
              </a:rPr>
              <a:t>'\n'</a:t>
            </a:r>
            <a:r>
              <a:rPr lang="en-US" altLang="zh-TW" sz="1800" dirty="0">
                <a:solidFill>
                  <a:prstClr val="black"/>
                </a:solidFill>
                <a:latin typeface="Lucida Console"/>
              </a:rPr>
              <a:t> )</a:t>
            </a:r>
            <a:r>
              <a:rPr lang="en-US" altLang="zh-TW" sz="1800" dirty="0">
                <a:solidFill>
                  <a:srgbClr val="000000"/>
                </a:solidFill>
              </a:rPr>
              <a:t>;</a:t>
            </a:r>
            <a:endParaRPr lang="en-US" altLang="zh-TW" sz="1800" dirty="0" smtClean="0">
              <a:latin typeface="Lucida Console" pitchFamily="49" charset="0"/>
            </a:endParaRPr>
          </a:p>
        </p:txBody>
      </p:sp>
      <p:graphicFrame>
        <p:nvGraphicFramePr>
          <p:cNvPr id="93242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2664772"/>
              </p:ext>
            </p:extLst>
          </p:nvPr>
        </p:nvGraphicFramePr>
        <p:xfrm>
          <a:off x="251448" y="2708908"/>
          <a:ext cx="5580000" cy="720000"/>
        </p:xfrm>
        <a:graphic>
          <a:graphicData uri="http://schemas.openxmlformats.org/drawingml/2006/table">
            <a:tbl>
              <a:tblPr/>
              <a:tblGrid>
                <a:gridCol w="19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streambuf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\n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3271" name="Group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6583494"/>
              </p:ext>
            </p:extLst>
          </p:nvPr>
        </p:nvGraphicFramePr>
        <p:xfrm>
          <a:off x="1151563" y="1808793"/>
          <a:ext cx="4680000" cy="36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string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\0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231701" y="4329115"/>
            <a:ext cx="3600000" cy="12600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dirty="0" smtClean="0">
                <a:solidFill>
                  <a:srgbClr val="000000"/>
                </a:solidFill>
                <a:ea typeface="標楷體" pitchFamily="65" charset="-120"/>
                <a:cs typeface="Courier New" panose="02070309020205020404" pitchFamily="49" charset="0"/>
              </a:rPr>
              <a:t>_</a:t>
            </a:r>
            <a:endParaRPr lang="zh-TW" altLang="zh-TW" dirty="0">
              <a:solidFill>
                <a:srgbClr val="000000"/>
              </a:solidFill>
              <a:ea typeface="標楷體" pitchFamily="65" charset="-120"/>
              <a:cs typeface="Courier New" panose="02070309020205020404" pitchFamily="49" charset="0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2231701" y="1808793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>
                <a:solidFill>
                  <a:srgbClr val="000000"/>
                </a:solidFill>
              </a:rPr>
              <a:t>2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2591747" y="1808793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>
                <a:solidFill>
                  <a:srgbClr val="000000"/>
                </a:solidFill>
              </a:rPr>
              <a:t>0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2951793" y="1808793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>
                <a:solidFill>
                  <a:srgbClr val="000000"/>
                </a:solidFill>
              </a:rPr>
              <a:t>2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3311839" y="1808793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>
                <a:solidFill>
                  <a:srgbClr val="000000"/>
                </a:solidFill>
              </a:rPr>
              <a:t>0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6912299" y="3429000"/>
            <a:ext cx="1440185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r>
              <a:rPr lang="en-US" altLang="zh-TW" sz="2000" dirty="0">
                <a:cs typeface="Courier New" panose="02070309020205020404" pitchFamily="49" charset="0"/>
              </a:rPr>
              <a:t>_</a:t>
            </a:r>
            <a:r>
              <a:rPr lang="en-US" altLang="zh-TW" sz="2000" dirty="0" err="1" smtClean="0">
                <a:cs typeface="Courier New" panose="02070309020205020404" pitchFamily="49" charset="0"/>
              </a:rPr>
              <a:t>Mystate</a:t>
            </a:r>
            <a:endParaRPr lang="zh-TW" altLang="en-US" sz="2000" dirty="0">
              <a:cs typeface="Courier New" panose="02070309020205020404" pitchFamily="49" charset="0"/>
            </a:endParaRPr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3853862"/>
              </p:ext>
            </p:extLst>
          </p:nvPr>
        </p:nvGraphicFramePr>
        <p:xfrm>
          <a:off x="6552253" y="2708908"/>
          <a:ext cx="180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18140093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8221856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2949799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04271593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5673860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166691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98931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1922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TW" sz="2400" dirty="0">
                <a:latin typeface="Times New Roman" pitchFamily="18" charset="0"/>
              </a:rPr>
              <a:t>If </a:t>
            </a:r>
            <a:r>
              <a:rPr lang="en-US" altLang="zh-TW" sz="2400" dirty="0">
                <a:solidFill>
                  <a:srgbClr val="000000"/>
                </a:solidFill>
                <a:latin typeface="Times New Roman" pitchFamily="18" charset="0"/>
              </a:rPr>
              <a:t>the state of the </a:t>
            </a:r>
            <a:r>
              <a:rPr lang="en-US" altLang="zh-TW" sz="2400" dirty="0" err="1" smtClean="0">
                <a:solidFill>
                  <a:srgbClr val="000000"/>
                </a:solidFill>
                <a:latin typeface="Times New Roman" pitchFamily="18" charset="0"/>
              </a:rPr>
              <a:t>streambuf</a:t>
            </a:r>
            <a:r>
              <a:rPr lang="en-US" altLang="zh-TW" sz="2400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TW" sz="2400" dirty="0">
                <a:solidFill>
                  <a:srgbClr val="000000"/>
                </a:solidFill>
                <a:latin typeface="Times New Roman" pitchFamily="18" charset="0"/>
              </a:rPr>
              <a:t>is good, and </a:t>
            </a:r>
            <a:r>
              <a:rPr lang="en-US" altLang="zh-TW" sz="2400" dirty="0">
                <a:latin typeface="Times New Roman" pitchFamily="18" charset="0"/>
              </a:rPr>
              <a:t>the first character in the </a:t>
            </a:r>
            <a:r>
              <a:rPr lang="en-US" altLang="zh-TW" sz="2400" dirty="0" err="1" smtClean="0">
                <a:latin typeface="Times New Roman" pitchFamily="18" charset="0"/>
              </a:rPr>
              <a:t>streambuf</a:t>
            </a:r>
            <a:r>
              <a:rPr lang="en-US" altLang="zh-TW" sz="2400" dirty="0" smtClean="0">
                <a:latin typeface="Times New Roman" pitchFamily="18" charset="0"/>
              </a:rPr>
              <a:t> </a:t>
            </a:r>
            <a:r>
              <a:rPr lang="en-US" altLang="zh-TW" sz="2400" dirty="0">
                <a:latin typeface="Times New Roman" pitchFamily="18" charset="0"/>
              </a:rPr>
              <a:t>is not </a:t>
            </a:r>
            <a:r>
              <a:rPr lang="en-US" altLang="zh-TW" sz="2000" dirty="0"/>
              <a:t>'\n'</a:t>
            </a:r>
            <a:r>
              <a:rPr lang="en-US" altLang="zh-TW" sz="2400" dirty="0">
                <a:latin typeface="Times New Roman" pitchFamily="18" charset="0"/>
              </a:rPr>
              <a:t>, then after the execution of</a:t>
            </a:r>
          </a:p>
          <a:p>
            <a:pPr marL="360000" lvl="1" indent="-288000" eaLnBrk="1" hangingPunct="1">
              <a:spcBef>
                <a:spcPct val="50000"/>
              </a:spcBef>
              <a:defRPr/>
            </a:pPr>
            <a:r>
              <a:rPr lang="en-US" altLang="zh-TW" sz="1800" dirty="0" err="1">
                <a:latin typeface="Lucida Console" pitchFamily="49" charset="0"/>
              </a:rPr>
              <a:t>cin.get</a:t>
            </a:r>
            <a:r>
              <a:rPr lang="en-US" altLang="zh-TW" sz="2000" dirty="0">
                <a:latin typeface="Times New Roman" pitchFamily="18" charset="0"/>
              </a:rPr>
              <a:t>, </a:t>
            </a:r>
            <a:r>
              <a:rPr lang="en-US" altLang="zh-TW" sz="1800" dirty="0">
                <a:latin typeface="Lucida Console" pitchFamily="49" charset="0"/>
              </a:rPr>
              <a:t>'\n'</a:t>
            </a:r>
            <a:r>
              <a:rPr lang="en-US" altLang="zh-TW" sz="2000" dirty="0">
                <a:latin typeface="Times New Roman" pitchFamily="18" charset="0"/>
              </a:rPr>
              <a:t> is not removed from the </a:t>
            </a:r>
            <a:r>
              <a:rPr lang="en-US" altLang="zh-TW" sz="2000" dirty="0" err="1" smtClean="0">
                <a:latin typeface="Times New Roman" pitchFamily="18" charset="0"/>
              </a:rPr>
              <a:t>streambuf</a:t>
            </a:r>
            <a:r>
              <a:rPr lang="en-US" altLang="zh-TW" sz="2000" dirty="0" smtClean="0">
                <a:latin typeface="Times New Roman" pitchFamily="18" charset="0"/>
              </a:rPr>
              <a:t>,</a:t>
            </a:r>
            <a:endParaRPr lang="en-US" altLang="zh-TW" sz="2000" dirty="0">
              <a:latin typeface="Times New Roman" pitchFamily="18" charset="0"/>
            </a:endParaRPr>
          </a:p>
          <a:p>
            <a:pPr marL="360000" lvl="1" indent="-288000" eaLnBrk="1" hangingPunct="1">
              <a:spcBef>
                <a:spcPct val="50000"/>
              </a:spcBef>
              <a:defRPr/>
            </a:pPr>
            <a:r>
              <a:rPr lang="en-US" altLang="zh-TW" sz="1800" dirty="0" err="1">
                <a:latin typeface="Lucida Console" pitchFamily="49" charset="0"/>
              </a:rPr>
              <a:t>cin.getline</a:t>
            </a:r>
            <a:r>
              <a:rPr lang="en-US" altLang="zh-TW" sz="2000" dirty="0">
                <a:latin typeface="Times New Roman" pitchFamily="18" charset="0"/>
              </a:rPr>
              <a:t>, </a:t>
            </a:r>
            <a:r>
              <a:rPr lang="en-US" altLang="zh-TW" sz="1800" dirty="0">
                <a:latin typeface="Lucida Console" pitchFamily="49" charset="0"/>
              </a:rPr>
              <a:t>'\n'</a:t>
            </a:r>
            <a:r>
              <a:rPr lang="en-US" altLang="zh-TW" sz="2000" dirty="0">
                <a:latin typeface="Times New Roman" pitchFamily="18" charset="0"/>
              </a:rPr>
              <a:t> is removed from the </a:t>
            </a:r>
            <a:r>
              <a:rPr lang="en-US" altLang="zh-TW" sz="2000" dirty="0" err="1" smtClean="0">
                <a:latin typeface="Times New Roman" pitchFamily="18" charset="0"/>
              </a:rPr>
              <a:t>streambuf</a:t>
            </a:r>
            <a:r>
              <a:rPr lang="en-US" altLang="zh-TW" sz="2000" dirty="0" smtClean="0">
                <a:latin typeface="Times New Roman" pitchFamily="18" charset="0"/>
              </a:rPr>
              <a:t>,</a:t>
            </a:r>
            <a:endParaRPr lang="en-US" altLang="zh-TW" sz="2000" dirty="0">
              <a:latin typeface="Times New Roman" pitchFamily="18" charset="0"/>
            </a:endParaRPr>
          </a:p>
          <a:p>
            <a:pPr marL="360000" lvl="1" indent="-288000" eaLnBrk="1" hangingPunct="1">
              <a:spcBef>
                <a:spcPct val="50000"/>
              </a:spcBef>
              <a:defRPr/>
            </a:pPr>
            <a:r>
              <a:rPr lang="en-US" altLang="zh-TW" sz="1800" dirty="0">
                <a:latin typeface="Lucida Console" pitchFamily="49" charset="0"/>
              </a:rPr>
              <a:t>cin &gt;&gt;</a:t>
            </a:r>
            <a:r>
              <a:rPr lang="en-US" altLang="zh-TW" sz="2000" dirty="0">
                <a:latin typeface="Times New Roman" pitchFamily="18" charset="0"/>
              </a:rPr>
              <a:t>, </a:t>
            </a:r>
            <a:r>
              <a:rPr lang="en-US" altLang="zh-TW" sz="1800" dirty="0">
                <a:latin typeface="Lucida Console" pitchFamily="49" charset="0"/>
              </a:rPr>
              <a:t>'\n'</a:t>
            </a:r>
            <a:r>
              <a:rPr lang="en-US" altLang="zh-TW" sz="2000" dirty="0">
                <a:latin typeface="Times New Roman" pitchFamily="18" charset="0"/>
              </a:rPr>
              <a:t> is not removed from the </a:t>
            </a:r>
            <a:r>
              <a:rPr lang="en-US" altLang="zh-TW" sz="2000" dirty="0" err="1" smtClean="0">
                <a:latin typeface="Times New Roman" pitchFamily="18" charset="0"/>
              </a:rPr>
              <a:t>streambuf</a:t>
            </a:r>
            <a:r>
              <a:rPr lang="en-US" altLang="zh-TW" sz="2000" dirty="0" smtClean="0">
                <a:latin typeface="Times New Roman" pitchFamily="18" charset="0"/>
              </a:rPr>
              <a:t>.</a:t>
            </a:r>
            <a:endParaRPr lang="en-US" altLang="zh-TW" sz="2000" dirty="0">
              <a:latin typeface="Times New Roman" pitchFamily="18" charset="0"/>
            </a:endParaRPr>
          </a:p>
          <a:p>
            <a:pPr eaLnBrk="1" hangingPunct="1">
              <a:spcBef>
                <a:spcPct val="50000"/>
              </a:spcBef>
              <a:defRPr/>
            </a:pPr>
            <a:r>
              <a:rPr lang="en-US" altLang="zh-TW" sz="2400" dirty="0" smtClean="0">
                <a:latin typeface="Times New Roman" pitchFamily="18" charset="0"/>
              </a:rPr>
              <a:t>If </a:t>
            </a:r>
            <a:r>
              <a:rPr lang="en-US" altLang="zh-TW" sz="2400" dirty="0">
                <a:solidFill>
                  <a:srgbClr val="000000"/>
                </a:solidFill>
                <a:latin typeface="Times New Roman" pitchFamily="18" charset="0"/>
              </a:rPr>
              <a:t>the state of the </a:t>
            </a:r>
            <a:r>
              <a:rPr lang="en-US" altLang="zh-TW" sz="2400" dirty="0" err="1" smtClean="0">
                <a:solidFill>
                  <a:srgbClr val="000000"/>
                </a:solidFill>
                <a:latin typeface="Times New Roman" pitchFamily="18" charset="0"/>
              </a:rPr>
              <a:t>streambuf</a:t>
            </a:r>
            <a:r>
              <a:rPr lang="en-US" altLang="zh-TW" sz="2400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TW" sz="2400" dirty="0">
                <a:solidFill>
                  <a:srgbClr val="000000"/>
                </a:solidFill>
                <a:latin typeface="Times New Roman" pitchFamily="18" charset="0"/>
              </a:rPr>
              <a:t>is good, and </a:t>
            </a:r>
            <a:r>
              <a:rPr lang="en-US" altLang="zh-TW" sz="2400" dirty="0" smtClean="0">
                <a:latin typeface="Times New Roman" pitchFamily="18" charset="0"/>
              </a:rPr>
              <a:t>the first character in the </a:t>
            </a:r>
            <a:r>
              <a:rPr lang="en-US" altLang="zh-TW" sz="2400" dirty="0" err="1" smtClean="0">
                <a:latin typeface="Times New Roman" pitchFamily="18" charset="0"/>
              </a:rPr>
              <a:t>streambuf</a:t>
            </a:r>
            <a:r>
              <a:rPr lang="en-US" altLang="zh-TW" sz="2400" dirty="0" smtClean="0">
                <a:latin typeface="Times New Roman" pitchFamily="18" charset="0"/>
              </a:rPr>
              <a:t> is </a:t>
            </a:r>
            <a:r>
              <a:rPr lang="en-US" altLang="zh-TW" sz="2000" dirty="0" smtClean="0">
                <a:latin typeface="Lucida Console" pitchFamily="49" charset="0"/>
              </a:rPr>
              <a:t>'\n'</a:t>
            </a:r>
            <a:r>
              <a:rPr lang="en-US" altLang="zh-TW" sz="2400" dirty="0" smtClean="0">
                <a:latin typeface="Times New Roman" pitchFamily="18" charset="0"/>
              </a:rPr>
              <a:t>, then the execution of</a:t>
            </a:r>
          </a:p>
          <a:p>
            <a:pPr marL="360000" lvl="1" indent="-288000" eaLnBrk="1" hangingPunct="1">
              <a:spcBef>
                <a:spcPct val="50000"/>
              </a:spcBef>
              <a:defRPr/>
            </a:pPr>
            <a:r>
              <a:rPr lang="en-US" altLang="zh-TW" sz="1800" dirty="0" err="1" smtClean="0">
                <a:latin typeface="Lucida Console" pitchFamily="49" charset="0"/>
              </a:rPr>
              <a:t>cin.get</a:t>
            </a:r>
            <a:r>
              <a:rPr lang="en-US" altLang="zh-TW" sz="2000" dirty="0" smtClean="0">
                <a:latin typeface="Courier New" pitchFamily="49" charset="0"/>
              </a:rPr>
              <a:t> </a:t>
            </a:r>
            <a:r>
              <a:rPr lang="en-US" altLang="zh-TW" sz="2000" dirty="0" smtClean="0">
                <a:latin typeface="Times New Roman" pitchFamily="18" charset="0"/>
              </a:rPr>
              <a:t>leaves </a:t>
            </a:r>
            <a:r>
              <a:rPr lang="en-US" altLang="zh-TW" sz="1800" dirty="0" smtClean="0">
                <a:latin typeface="Lucida Console" pitchFamily="49" charset="0"/>
              </a:rPr>
              <a:t>'\n'</a:t>
            </a:r>
            <a:r>
              <a:rPr lang="en-US" altLang="zh-TW" sz="2000" dirty="0" smtClean="0">
                <a:latin typeface="Times New Roman" pitchFamily="18" charset="0"/>
              </a:rPr>
              <a:t> in the </a:t>
            </a:r>
            <a:r>
              <a:rPr lang="en-US" altLang="zh-TW" sz="2000" dirty="0" err="1" smtClean="0">
                <a:latin typeface="Times New Roman" pitchFamily="18" charset="0"/>
              </a:rPr>
              <a:t>streambuf</a:t>
            </a:r>
            <a:r>
              <a:rPr lang="en-US" altLang="zh-TW" sz="2000" dirty="0" smtClean="0">
                <a:latin typeface="Times New Roman" pitchFamily="18" charset="0"/>
              </a:rPr>
              <a:t>, reads nothing and changes the state to fail,</a:t>
            </a:r>
          </a:p>
          <a:p>
            <a:pPr marL="360000" lvl="1" indent="-288000" eaLnBrk="1" hangingPunct="1">
              <a:spcBef>
                <a:spcPct val="50000"/>
              </a:spcBef>
              <a:defRPr/>
            </a:pPr>
            <a:r>
              <a:rPr lang="en-US" altLang="zh-TW" sz="1800" dirty="0" err="1" smtClean="0">
                <a:latin typeface="Lucida Console" pitchFamily="49" charset="0"/>
              </a:rPr>
              <a:t>cin.getline</a:t>
            </a:r>
            <a:r>
              <a:rPr lang="en-US" altLang="zh-TW" sz="2000" dirty="0" smtClean="0">
                <a:latin typeface="Courier New" pitchFamily="49" charset="0"/>
              </a:rPr>
              <a:t> </a:t>
            </a:r>
            <a:r>
              <a:rPr lang="en-US" altLang="zh-TW" sz="2000" dirty="0" smtClean="0">
                <a:latin typeface="Times New Roman" pitchFamily="18" charset="0"/>
              </a:rPr>
              <a:t>removes </a:t>
            </a:r>
            <a:r>
              <a:rPr lang="en-US" altLang="zh-TW" sz="1800" dirty="0" smtClean="0">
                <a:latin typeface="Lucida Console" pitchFamily="49" charset="0"/>
              </a:rPr>
              <a:t>'\n'</a:t>
            </a:r>
            <a:r>
              <a:rPr lang="en-US" altLang="zh-TW" sz="2000" dirty="0" smtClean="0">
                <a:latin typeface="Times New Roman" pitchFamily="18" charset="0"/>
              </a:rPr>
              <a:t> from the </a:t>
            </a:r>
            <a:r>
              <a:rPr lang="en-US" altLang="zh-TW" sz="2000" dirty="0" err="1" smtClean="0">
                <a:latin typeface="Times New Roman" pitchFamily="18" charset="0"/>
              </a:rPr>
              <a:t>streambuf</a:t>
            </a:r>
            <a:r>
              <a:rPr lang="en-US" altLang="zh-TW" sz="2000" dirty="0" smtClean="0">
                <a:latin typeface="Times New Roman" pitchFamily="18" charset="0"/>
              </a:rPr>
              <a:t>, reads an empty string and keeps the state good,</a:t>
            </a:r>
          </a:p>
          <a:p>
            <a:pPr marL="360000" lvl="1" indent="-288000" eaLnBrk="1" hangingPunct="1">
              <a:spcBef>
                <a:spcPct val="50000"/>
              </a:spcBef>
              <a:defRPr/>
            </a:pPr>
            <a:r>
              <a:rPr lang="en-US" altLang="zh-TW" sz="1800" dirty="0" smtClean="0">
                <a:latin typeface="Lucida Console" pitchFamily="49" charset="0"/>
              </a:rPr>
              <a:t>cin &gt;&gt;</a:t>
            </a:r>
            <a:r>
              <a:rPr lang="en-US" altLang="zh-TW" sz="2000" dirty="0" smtClean="0">
                <a:latin typeface="Courier New" pitchFamily="49" charset="0"/>
              </a:rPr>
              <a:t> </a:t>
            </a:r>
            <a:r>
              <a:rPr lang="en-US" altLang="zh-TW" sz="2000" dirty="0" smtClean="0">
                <a:latin typeface="Times New Roman" pitchFamily="18" charset="0"/>
              </a:rPr>
              <a:t>removes </a:t>
            </a:r>
            <a:r>
              <a:rPr lang="en-US" altLang="zh-TW" sz="1800" dirty="0" smtClean="0">
                <a:latin typeface="Lucida Console" pitchFamily="49" charset="0"/>
              </a:rPr>
              <a:t>'\n'</a:t>
            </a:r>
            <a:r>
              <a:rPr lang="en-US" altLang="zh-TW" sz="2000" dirty="0" smtClean="0">
                <a:latin typeface="Times New Roman" pitchFamily="18" charset="0"/>
              </a:rPr>
              <a:t> from the </a:t>
            </a:r>
            <a:r>
              <a:rPr lang="en-US" altLang="zh-TW" sz="2000" dirty="0" err="1" smtClean="0">
                <a:latin typeface="Times New Roman" pitchFamily="18" charset="0"/>
              </a:rPr>
              <a:t>streambuf</a:t>
            </a:r>
            <a:r>
              <a:rPr lang="en-US" altLang="zh-TW" sz="2000" dirty="0" smtClean="0">
                <a:latin typeface="Times New Roman" pitchFamily="18" charset="0"/>
              </a:rPr>
              <a:t>, </a:t>
            </a:r>
            <a:r>
              <a:rPr lang="en-US" altLang="zh-TW" sz="2000" dirty="0">
                <a:solidFill>
                  <a:srgbClr val="000000"/>
                </a:solidFill>
                <a:latin typeface="Times New Roman" pitchFamily="18" charset="0"/>
                <a:cs typeface="+mn-cs"/>
              </a:rPr>
              <a:t>do correct read operation and </a:t>
            </a:r>
            <a:r>
              <a:rPr lang="en-US" altLang="zh-TW" sz="2000" dirty="0" smtClean="0">
                <a:latin typeface="Times New Roman" pitchFamily="18" charset="0"/>
              </a:rPr>
              <a:t>keeps the state good.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1800" dirty="0" smtClean="0">
                <a:solidFill>
                  <a:srgbClr val="0000FF"/>
                </a:solidFill>
                <a:latin typeface="Lucida Console"/>
              </a:rPr>
              <a:t>char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 string[ </a:t>
            </a:r>
            <a:r>
              <a:rPr lang="en-US" altLang="zh-TW" sz="1800" dirty="0" smtClean="0">
                <a:solidFill>
                  <a:srgbClr val="0080FF"/>
                </a:solidFill>
                <a:latin typeface="Lucida Console"/>
              </a:rPr>
              <a:t>10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 ]</a:t>
            </a:r>
            <a:r>
              <a:rPr lang="en-US" altLang="zh-TW" sz="1800" dirty="0" smtClean="0">
                <a:latin typeface="Lucida Console" pitchFamily="49" charset="0"/>
              </a:rPr>
              <a:t>;</a:t>
            </a:r>
          </a:p>
          <a:p>
            <a:r>
              <a:rPr lang="nn-NO" altLang="zh-TW" sz="1800" dirty="0" smtClean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( </a:t>
            </a:r>
            <a:r>
              <a:rPr lang="nn-NO" altLang="zh-TW" sz="1800" dirty="0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 i = </a:t>
            </a:r>
            <a:r>
              <a:rPr lang="nn-NO" altLang="zh-TW" sz="1800" dirty="0" smtClean="0">
                <a:solidFill>
                  <a:srgbClr val="0080FF"/>
                </a:solidFill>
                <a:latin typeface="Lucida Console"/>
              </a:rPr>
              <a:t>1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; i &lt;= </a:t>
            </a:r>
            <a:r>
              <a:rPr lang="nn-NO" altLang="zh-TW" sz="1800" dirty="0" smtClean="0">
                <a:solidFill>
                  <a:srgbClr val="0080FF"/>
                </a:solidFill>
                <a:latin typeface="Lucida Console"/>
              </a:rPr>
              <a:t>3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; i++ </a:t>
            </a:r>
            <a:r>
              <a:rPr lang="en-US" altLang="zh-TW" sz="1800" dirty="0" smtClean="0">
                <a:latin typeface="Lucida Console" pitchFamily="49" charset="0"/>
              </a:rPr>
              <a:t>)</a:t>
            </a:r>
          </a:p>
          <a:p>
            <a:r>
              <a:rPr lang="en-US" altLang="zh-TW" sz="1800" dirty="0" smtClean="0">
                <a:latin typeface="Lucida Console" pitchFamily="49" charset="0"/>
              </a:rPr>
              <a:t>   </a:t>
            </a:r>
            <a:r>
              <a:rPr lang="en-US" altLang="zh-TW" sz="1800" dirty="0" err="1" smtClean="0">
                <a:latin typeface="Lucida Console"/>
              </a:rPr>
              <a:t>cin.get</a:t>
            </a:r>
            <a:r>
              <a:rPr lang="en-US" altLang="zh-TW" sz="1800" dirty="0" smtClean="0">
                <a:latin typeface="Lucida Console"/>
              </a:rPr>
              <a:t>( string, </a:t>
            </a:r>
            <a:r>
              <a:rPr lang="en-US" altLang="zh-TW" sz="1800" dirty="0" smtClean="0">
                <a:solidFill>
                  <a:srgbClr val="0080FF"/>
                </a:solidFill>
                <a:latin typeface="Lucida Console"/>
              </a:rPr>
              <a:t>10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, </a:t>
            </a:r>
            <a:r>
              <a:rPr lang="en-US" altLang="zh-TW" sz="1800" dirty="0" smtClean="0">
                <a:solidFill>
                  <a:srgbClr val="0080FF"/>
                </a:solidFill>
                <a:latin typeface="Lucida Console"/>
              </a:rPr>
              <a:t>'\n'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 )</a:t>
            </a:r>
            <a:r>
              <a:rPr lang="en-US" altLang="zh-TW" sz="1800" dirty="0" smtClean="0">
                <a:latin typeface="Lucida Console" pitchFamily="49" charset="0"/>
              </a:rPr>
              <a:t>;</a:t>
            </a:r>
          </a:p>
        </p:txBody>
      </p:sp>
      <p:graphicFrame>
        <p:nvGraphicFramePr>
          <p:cNvPr id="93242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5223124"/>
              </p:ext>
            </p:extLst>
          </p:nvPr>
        </p:nvGraphicFramePr>
        <p:xfrm>
          <a:off x="251448" y="2708908"/>
          <a:ext cx="5580000" cy="720000"/>
        </p:xfrm>
        <a:graphic>
          <a:graphicData uri="http://schemas.openxmlformats.org/drawingml/2006/table">
            <a:tbl>
              <a:tblPr/>
              <a:tblGrid>
                <a:gridCol w="19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streambuf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3271" name="Group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676344"/>
              </p:ext>
            </p:extLst>
          </p:nvPr>
        </p:nvGraphicFramePr>
        <p:xfrm>
          <a:off x="1151563" y="1808793"/>
          <a:ext cx="4680000" cy="36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string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231701" y="4329115"/>
            <a:ext cx="3600000" cy="12600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dirty="0" smtClean="0">
                <a:ea typeface="標楷體" pitchFamily="65" charset="-120"/>
                <a:cs typeface="Courier New" panose="02070309020205020404" pitchFamily="49" charset="0"/>
              </a:rPr>
              <a:t>2020 12_</a:t>
            </a:r>
            <a:endParaRPr lang="zh-TW" altLang="zh-TW" dirty="0">
              <a:ea typeface="標楷體" pitchFamily="65" charset="-120"/>
              <a:cs typeface="Courier New" panose="02070309020205020404" pitchFamily="49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6912299" y="3429000"/>
            <a:ext cx="1440185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r>
              <a:rPr lang="en-US" altLang="zh-TW" sz="2000" dirty="0">
                <a:cs typeface="Courier New" panose="02070309020205020404" pitchFamily="49" charset="0"/>
              </a:rPr>
              <a:t>_</a:t>
            </a:r>
            <a:r>
              <a:rPr lang="en-US" altLang="zh-TW" sz="2000" dirty="0" err="1" smtClean="0">
                <a:cs typeface="Courier New" panose="02070309020205020404" pitchFamily="49" charset="0"/>
              </a:rPr>
              <a:t>Mystate</a:t>
            </a:r>
            <a:endParaRPr lang="zh-TW" altLang="en-US" sz="2000" dirty="0">
              <a:cs typeface="Courier New" panose="02070309020205020404" pitchFamily="49" charset="0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0734281"/>
              </p:ext>
            </p:extLst>
          </p:nvPr>
        </p:nvGraphicFramePr>
        <p:xfrm>
          <a:off x="6552253" y="2708908"/>
          <a:ext cx="180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18140093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8221856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2949799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04271593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5673860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166691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98931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2232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預設簡報設計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預設簡報設計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  <a:ea typeface="新細明體" pitchFamily="18" charset="-120"/>
          </a:defRPr>
        </a:defPPr>
      </a:lstStyle>
    </a:lnDef>
  </a:objectDefaults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7274</TotalTime>
  <Words>3639</Words>
  <Application>Microsoft Office PowerPoint</Application>
  <PresentationFormat>如螢幕大小 (4:3)</PresentationFormat>
  <Paragraphs>1483</Paragraphs>
  <Slides>84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84</vt:i4>
      </vt:variant>
    </vt:vector>
  </HeadingPairs>
  <TitlesOfParts>
    <vt:vector size="92" baseType="lpstr">
      <vt:lpstr>新細明體</vt:lpstr>
      <vt:lpstr>標楷體</vt:lpstr>
      <vt:lpstr>Arial</vt:lpstr>
      <vt:lpstr>Courier New</vt:lpstr>
      <vt:lpstr>Lucida Console</vt:lpstr>
      <vt:lpstr>Times New Roman</vt:lpstr>
      <vt:lpstr>Wingdings</vt:lpstr>
      <vt:lpstr>預設簡報設計</vt:lpstr>
      <vt:lpstr>get()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getline()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Stream Extraction Operator &gt;&gt;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Stream Extraction Operator &gt;&gt; followed by get()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YZ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JCLin</dc:creator>
  <cp:lastModifiedBy>james</cp:lastModifiedBy>
  <cp:revision>212</cp:revision>
  <dcterms:created xsi:type="dcterms:W3CDTF">2005-11-26T01:03:57Z</dcterms:created>
  <dcterms:modified xsi:type="dcterms:W3CDTF">2021-12-01T23:10:27Z</dcterms:modified>
</cp:coreProperties>
</file>